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b" ContentType="application/vnd.ms-excel.sheet.binary.macroEnabled.12"/>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charts/chart3.xml" ContentType="application/vnd.openxmlformats-officedocument.drawingml.chart+xml"/>
  <Override PartName="/ppt/charts/chart4.xml" ContentType="application/vnd.openxmlformats-officedocument.drawingml.chart+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charts/chart5.xml" ContentType="application/vnd.openxmlformats-officedocument.drawingml.chart+xml"/>
  <Override PartName="/ppt/charts/chart6.xml" ContentType="application/vnd.openxmlformats-officedocument.drawingml.chart+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charts/chart7.xml" ContentType="application/vnd.openxmlformats-officedocument.drawingml.chart+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charts/chart8.xml" ContentType="application/vnd.openxmlformats-officedocument.drawingml.chart+xml"/>
  <Override PartName="/ppt/charts/style1.xml" ContentType="application/vnd.ms-office.chartstyle+xml"/>
  <Override PartName="/ppt/charts/colors1.xml" ContentType="application/vnd.ms-office.chartcolorstyle+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notesSlides/notesSlide5.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style2.xml" ContentType="application/vnd.ms-office.chartstyle+xml"/>
  <Override PartName="/ppt/charts/colors2.xml" ContentType="application/vnd.ms-office.chartcolorstyle+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notesSlides/notesSlide6.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notesSlides/notesSlide7.xml" ContentType="application/vnd.openxmlformats-officedocument.presentationml.notesSlide+xml"/>
  <Override PartName="/ppt/charts/chart13.xml" ContentType="application/vnd.openxmlformats-officedocument.drawingml.chart+xml"/>
  <Override PartName="/ppt/drawings/drawing1.xml" ContentType="application/vnd.openxmlformats-officedocument.drawingml.chartshapes+xml"/>
  <Override PartName="/ppt/charts/chart14.xml" ContentType="application/vnd.openxmlformats-officedocument.drawingml.chart+xml"/>
  <Override PartName="/ppt/charts/chart15.xml" ContentType="application/vnd.openxmlformats-officedocument.drawingml.chart+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charts/chart16.xml" ContentType="application/vnd.openxmlformats-officedocument.drawingml.chart+xml"/>
  <Override PartName="/ppt/charts/style3.xml" ContentType="application/vnd.ms-office.chartstyle+xml"/>
  <Override PartName="/ppt/charts/colors3.xml" ContentType="application/vnd.ms-office.chartcolorstyle+xml"/>
  <Override PartName="/ppt/tags/tag394.xml" ContentType="application/vnd.openxmlformats-officedocument.presentationml.tags+xml"/>
  <Override PartName="/ppt/tags/tag395.xml" ContentType="application/vnd.openxmlformats-officedocument.presentationml.tags+xml"/>
  <Override PartName="/ppt/notesSlides/notesSlide8.xml" ContentType="application/vnd.openxmlformats-officedocument.presentationml.notesSlide+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notesSlides/notesSlide9.xml" ContentType="application/vnd.openxmlformats-officedocument.presentationml.notesSlide+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charts/chart17.xml" ContentType="application/vnd.openxmlformats-officedocument.drawingml.chart+xml"/>
  <Override PartName="/ppt/charts/chart18.xml" ContentType="application/vnd.openxmlformats-officedocument.drawingml.chart+xml"/>
  <Override PartName="/ppt/tags/tag436.xml" ContentType="application/vnd.openxmlformats-officedocument.presentationml.tags+xml"/>
  <Override PartName="/ppt/charts/chart19.xml" ContentType="application/vnd.openxmlformats-officedocument.drawingml.chart+xml"/>
  <Override PartName="/ppt/charts/style4.xml" ContentType="application/vnd.ms-office.chartstyle+xml"/>
  <Override PartName="/ppt/charts/colors4.xml" ContentType="application/vnd.ms-office.chartcolorstyle+xml"/>
  <Override PartName="/ppt/charts/chart20.xml" ContentType="application/vnd.openxmlformats-officedocument.drawingml.chart+xml"/>
  <Override PartName="/ppt/charts/style5.xml" ContentType="application/vnd.ms-office.chartstyle+xml"/>
  <Override PartName="/ppt/charts/colors5.xml" ContentType="application/vnd.ms-office.chartcolorstyle+xml"/>
  <Override PartName="/ppt/charts/chart21.xml" ContentType="application/vnd.openxmlformats-officedocument.drawingml.chart+xml"/>
  <Override PartName="/ppt/charts/style6.xml" ContentType="application/vnd.ms-office.chartstyle+xml"/>
  <Override PartName="/ppt/charts/colors6.xml" ContentType="application/vnd.ms-office.chartcolorstyle+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notesSlides/notesSlide10.xml" ContentType="application/vnd.openxmlformats-officedocument.presentationml.notesSlide+xml"/>
  <Override PartName="/ppt/tags/tag441.xml" ContentType="application/vnd.openxmlformats-officedocument.presentationml.tags+xml"/>
  <Override PartName="/ppt/tags/tag442.xml" ContentType="application/vnd.openxmlformats-officedocument.presentationml.tags+xml"/>
  <Override PartName="/ppt/notesSlides/notesSlide11.xml" ContentType="application/vnd.openxmlformats-officedocument.presentationml.notesSlide+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charts/chart22.xml" ContentType="application/vnd.openxmlformats-officedocument.drawingml.chart+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charts/chart23.xml" ContentType="application/vnd.openxmlformats-officedocument.drawingml.chart+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charts/chart24.xml" ContentType="application/vnd.openxmlformats-officedocument.drawingml.chart+xml"/>
  <Override PartName="/ppt/charts/chart25.xml" ContentType="application/vnd.openxmlformats-officedocument.drawingml.chart+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charts/chart26.xml" ContentType="application/vnd.openxmlformats-officedocument.drawingml.chart+xml"/>
  <Override PartName="/ppt/charts/chart27.xml" ContentType="application/vnd.openxmlformats-officedocument.drawingml.chart+xml"/>
  <Override PartName="/ppt/charts/style7.xml" ContentType="application/vnd.ms-office.chartstyle+xml"/>
  <Override PartName="/ppt/charts/colors7.xml" ContentType="application/vnd.ms-office.chartcolorstyle+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notesSlides/notesSlide12.xml" ContentType="application/vnd.openxmlformats-officedocument.presentationml.notesSlide+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notesSlides/notesSlide13.xml" ContentType="application/vnd.openxmlformats-officedocument.presentationml.notesSlide+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charts/chart28.xml" ContentType="application/vnd.openxmlformats-officedocument.drawingml.chart+xml"/>
  <Override PartName="/ppt/drawings/drawing2.xml" ContentType="application/vnd.openxmlformats-officedocument.drawingml.chartshape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notesSlides/notesSlide14.xml" ContentType="application/vnd.openxmlformats-officedocument.presentationml.notesSlide+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bookmarkIdSeed="10">
  <p:sldMasterIdLst>
    <p:sldMasterId id="2147483660" r:id="rId1"/>
  </p:sldMasterIdLst>
  <p:notesMasterIdLst>
    <p:notesMasterId r:id="rId79"/>
  </p:notesMasterIdLst>
  <p:handoutMasterIdLst>
    <p:handoutMasterId r:id="rId80"/>
  </p:handoutMasterIdLst>
  <p:sldIdLst>
    <p:sldId id="568" r:id="rId2"/>
    <p:sldId id="631" r:id="rId3"/>
    <p:sldId id="632" r:id="rId4"/>
    <p:sldId id="381" r:id="rId5"/>
    <p:sldId id="639" r:id="rId6"/>
    <p:sldId id="2147470310" r:id="rId7"/>
    <p:sldId id="669" r:id="rId8"/>
    <p:sldId id="2147470311" r:id="rId9"/>
    <p:sldId id="2147470388" r:id="rId10"/>
    <p:sldId id="472" r:id="rId11"/>
    <p:sldId id="640" r:id="rId12"/>
    <p:sldId id="527" r:id="rId13"/>
    <p:sldId id="2147470408" r:id="rId14"/>
    <p:sldId id="477" r:id="rId15"/>
    <p:sldId id="663" r:id="rId16"/>
    <p:sldId id="382" r:id="rId17"/>
    <p:sldId id="627" r:id="rId18"/>
    <p:sldId id="649" r:id="rId19"/>
    <p:sldId id="2147470389" r:id="rId20"/>
    <p:sldId id="2147470390" r:id="rId21"/>
    <p:sldId id="528" r:id="rId22"/>
    <p:sldId id="2147470406" r:id="rId23"/>
    <p:sldId id="2147470356" r:id="rId24"/>
    <p:sldId id="2147470391" r:id="rId25"/>
    <p:sldId id="2147470377" r:id="rId26"/>
    <p:sldId id="2147470407" r:id="rId27"/>
    <p:sldId id="2147470398" r:id="rId28"/>
    <p:sldId id="2147470357" r:id="rId29"/>
    <p:sldId id="2147470340" r:id="rId30"/>
    <p:sldId id="2147470405" r:id="rId31"/>
    <p:sldId id="2147470335" r:id="rId32"/>
    <p:sldId id="2147470403" r:id="rId33"/>
    <p:sldId id="529" r:id="rId34"/>
    <p:sldId id="2147470358" r:id="rId35"/>
    <p:sldId id="2147470330" r:id="rId36"/>
    <p:sldId id="2147470354" r:id="rId37"/>
    <p:sldId id="694" r:id="rId38"/>
    <p:sldId id="690" r:id="rId39"/>
    <p:sldId id="533" r:id="rId40"/>
    <p:sldId id="2147470375" r:id="rId41"/>
    <p:sldId id="535" r:id="rId42"/>
    <p:sldId id="650" r:id="rId43"/>
    <p:sldId id="733" r:id="rId44"/>
    <p:sldId id="680" r:id="rId45"/>
    <p:sldId id="734" r:id="rId46"/>
    <p:sldId id="2147470380" r:id="rId47"/>
    <p:sldId id="2147470366" r:id="rId48"/>
    <p:sldId id="2147470312" r:id="rId49"/>
    <p:sldId id="538" r:id="rId50"/>
    <p:sldId id="682" r:id="rId51"/>
    <p:sldId id="2147470383" r:id="rId52"/>
    <p:sldId id="2147470378" r:id="rId53"/>
    <p:sldId id="2147470376" r:id="rId54"/>
    <p:sldId id="2147470386" r:id="rId55"/>
    <p:sldId id="2147470387" r:id="rId56"/>
    <p:sldId id="2147470385" r:id="rId57"/>
    <p:sldId id="2147470379" r:id="rId58"/>
    <p:sldId id="691" r:id="rId59"/>
    <p:sldId id="552" r:id="rId60"/>
    <p:sldId id="557" r:id="rId61"/>
    <p:sldId id="451" r:id="rId62"/>
    <p:sldId id="652" r:id="rId63"/>
    <p:sldId id="692" r:id="rId64"/>
    <p:sldId id="458" r:id="rId65"/>
    <p:sldId id="642" r:id="rId66"/>
    <p:sldId id="643" r:id="rId67"/>
    <p:sldId id="683" r:id="rId68"/>
    <p:sldId id="2147470399" r:id="rId69"/>
    <p:sldId id="599" r:id="rId70"/>
    <p:sldId id="600" r:id="rId71"/>
    <p:sldId id="644" r:id="rId72"/>
    <p:sldId id="2147470409" r:id="rId73"/>
    <p:sldId id="602" r:id="rId74"/>
    <p:sldId id="2147470400" r:id="rId75"/>
    <p:sldId id="603" r:id="rId76"/>
    <p:sldId id="673" r:id="rId77"/>
    <p:sldId id="2147470329" r:id="rId78"/>
  </p:sldIdLst>
  <p:sldSz cx="9906000" cy="6858000" type="A4"/>
  <p:notesSz cx="6735763" cy="9866313"/>
  <p:custDataLst>
    <p:tags r:id="rId81"/>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3B47264-B79F-48BD-B6AA-5F13244EEFFF}">
          <p14:sldIdLst>
            <p14:sldId id="568"/>
            <p14:sldId id="631"/>
            <p14:sldId id="632"/>
            <p14:sldId id="381"/>
            <p14:sldId id="639"/>
            <p14:sldId id="2147470310"/>
            <p14:sldId id="669"/>
            <p14:sldId id="2147470311"/>
            <p14:sldId id="2147470388"/>
            <p14:sldId id="472"/>
            <p14:sldId id="640"/>
            <p14:sldId id="527"/>
            <p14:sldId id="2147470408"/>
            <p14:sldId id="477"/>
            <p14:sldId id="663"/>
            <p14:sldId id="382"/>
            <p14:sldId id="627"/>
            <p14:sldId id="649"/>
            <p14:sldId id="2147470389"/>
            <p14:sldId id="2147470390"/>
            <p14:sldId id="528"/>
            <p14:sldId id="2147470406"/>
            <p14:sldId id="2147470356"/>
            <p14:sldId id="2147470391"/>
            <p14:sldId id="2147470377"/>
            <p14:sldId id="2147470407"/>
            <p14:sldId id="2147470398"/>
            <p14:sldId id="2147470357"/>
            <p14:sldId id="2147470340"/>
            <p14:sldId id="2147470405"/>
            <p14:sldId id="2147470335"/>
            <p14:sldId id="2147470403"/>
            <p14:sldId id="529"/>
            <p14:sldId id="2147470358"/>
            <p14:sldId id="2147470330"/>
            <p14:sldId id="2147470354"/>
            <p14:sldId id="694"/>
            <p14:sldId id="690"/>
            <p14:sldId id="533"/>
            <p14:sldId id="2147470375"/>
            <p14:sldId id="535"/>
            <p14:sldId id="650"/>
            <p14:sldId id="733"/>
            <p14:sldId id="680"/>
            <p14:sldId id="734"/>
            <p14:sldId id="2147470380"/>
            <p14:sldId id="2147470366"/>
            <p14:sldId id="2147470312"/>
            <p14:sldId id="538"/>
            <p14:sldId id="682"/>
            <p14:sldId id="2147470383"/>
            <p14:sldId id="2147470378"/>
            <p14:sldId id="2147470376"/>
            <p14:sldId id="2147470386"/>
            <p14:sldId id="2147470387"/>
            <p14:sldId id="2147470385"/>
            <p14:sldId id="2147470379"/>
            <p14:sldId id="691"/>
            <p14:sldId id="552"/>
            <p14:sldId id="557"/>
            <p14:sldId id="451"/>
            <p14:sldId id="652"/>
            <p14:sldId id="692"/>
            <p14:sldId id="458"/>
            <p14:sldId id="642"/>
            <p14:sldId id="643"/>
            <p14:sldId id="683"/>
            <p14:sldId id="2147470399"/>
            <p14:sldId id="599"/>
            <p14:sldId id="600"/>
            <p14:sldId id="644"/>
            <p14:sldId id="2147470409"/>
            <p14:sldId id="602"/>
            <p14:sldId id="2147470400"/>
            <p14:sldId id="603"/>
            <p14:sldId id="673"/>
            <p14:sldId id="2147470329"/>
          </p14:sldIdLst>
        </p14:section>
      </p14:sectionLst>
    </p:ext>
    <p:ext uri="{EFAFB233-063F-42B5-8137-9DF3F51BA10A}">
      <p15:sldGuideLst xmlns:p15="http://schemas.microsoft.com/office/powerpoint/2012/main">
        <p15:guide id="2" orient="horz" pos="4156" userDrawn="1">
          <p15:clr>
            <a:srgbClr val="A4A3A4"/>
          </p15:clr>
        </p15:guide>
        <p15:guide id="7" pos="6114" userDrawn="1">
          <p15:clr>
            <a:srgbClr val="A4A3A4"/>
          </p15:clr>
        </p15:guide>
        <p15:guide id="8" orient="horz" pos="4247" userDrawn="1">
          <p15:clr>
            <a:srgbClr val="A4A3A4"/>
          </p15:clr>
        </p15:guide>
        <p15:guide id="10" pos="2304" userDrawn="1">
          <p15:clr>
            <a:srgbClr val="A4A3A4"/>
          </p15:clr>
        </p15:guide>
        <p15:guide id="11" pos="988" userDrawn="1">
          <p15:clr>
            <a:srgbClr val="A4A3A4"/>
          </p15:clr>
        </p15:guide>
        <p15:guide id="13" orient="horz" pos="618" userDrawn="1">
          <p15:clr>
            <a:srgbClr val="A4A3A4"/>
          </p15:clr>
        </p15:guide>
        <p15:guide id="14" orient="horz" pos="3612" userDrawn="1">
          <p15:clr>
            <a:srgbClr val="A4A3A4"/>
          </p15:clr>
        </p15:guide>
        <p15:guide id="15" orient="horz" pos="2568" userDrawn="1">
          <p15:clr>
            <a:srgbClr val="A4A3A4"/>
          </p15:clr>
        </p15:guide>
        <p15:guide id="17" pos="5524">
          <p15:clr>
            <a:srgbClr val="A4A3A4"/>
          </p15:clr>
        </p15:guide>
        <p15:guide id="18" pos="3438" userDrawn="1">
          <p15:clr>
            <a:srgbClr val="A4A3A4"/>
          </p15:clr>
        </p15:guide>
        <p15:guide id="19" orient="horz" pos="411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0" name="作成者" initials="A" lastIdx="0" clrIdx="9"/>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6AA7"/>
    <a:srgbClr val="5F8AC3"/>
    <a:srgbClr val="D3E3EE"/>
    <a:srgbClr val="7AABCC"/>
    <a:srgbClr val="655939"/>
    <a:srgbClr val="4D4D4D"/>
    <a:srgbClr val="FFFFFF"/>
    <a:srgbClr val="BF0E0E"/>
    <a:srgbClr val="665A3A"/>
    <a:srgbClr val="D2E0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9559" autoAdjust="0"/>
    <p:restoredTop sz="96041" autoAdjust="0"/>
  </p:normalViewPr>
  <p:slideViewPr>
    <p:cSldViewPr>
      <p:cViewPr varScale="1">
        <p:scale>
          <a:sx n="68" d="100"/>
          <a:sy n="68" d="100"/>
        </p:scale>
        <p:origin x="1182" y="78"/>
      </p:cViewPr>
      <p:guideLst>
        <p:guide orient="horz" pos="4156"/>
        <p:guide pos="6114"/>
        <p:guide orient="horz" pos="4247"/>
        <p:guide pos="2304"/>
        <p:guide pos="988"/>
        <p:guide orient="horz" pos="618"/>
        <p:guide orient="horz" pos="3612"/>
        <p:guide orient="horz" pos="2568"/>
        <p:guide pos="5524"/>
        <p:guide pos="3438"/>
        <p:guide orient="horz" pos="411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2497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tags" Target="tags/tag1.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2.xml"/><Relationship Id="rId1" Type="http://schemas.microsoft.com/office/2011/relationships/chartStyle" Target="style2.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Binary_Worksheet9.xlsb"/></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Binary_Worksheet10.xlsb"/></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Binary_Worksheet11.xlsb"/></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Binary_Worksheet12.xlsb"/></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Binary_Worksheet13.xlsb"/></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3.xml"/><Relationship Id="rId1" Type="http://schemas.microsoft.com/office/2011/relationships/chartStyle" Target="style3.xml"/></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Binary_Worksheet15.xlsb"/></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Binary_Worksheet16.xlsb"/></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4.xml"/><Relationship Id="rId1" Type="http://schemas.microsoft.com/office/2011/relationships/chartStyle" Target="style4.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5.xml"/><Relationship Id="rId1" Type="http://schemas.microsoft.com/office/2011/relationships/chartStyle" Target="style5.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6.xml"/><Relationship Id="rId1" Type="http://schemas.microsoft.com/office/2011/relationships/chartStyle" Target="style6.xml"/></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Binary_Worksheet20.xlsb"/></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Binary_Worksheet21.xlsb"/></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Binary_Worksheet22.xlsb"/></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Binary_Worksheet23.xlsb"/></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Binary_Worksheet24.xlsb"/></Relationships>
</file>

<file path=ppt/charts/_rels/chart27.xml.rels><?xml version="1.0" encoding="UTF-8" standalone="yes"?>
<Relationships xmlns="http://schemas.openxmlformats.org/package/2006/relationships"><Relationship Id="rId3" Type="http://schemas.openxmlformats.org/officeDocument/2006/relationships/oleObject" Target="file:///D:\Users\ikan\Desktop\&#12490;&#12452;&#12472;&#12455;&#12522;&#12450;_&#36664;&#20837;.xlsx" TargetMode="External"/><Relationship Id="rId2" Type="http://schemas.microsoft.com/office/2011/relationships/chartColorStyle" Target="colors7.xml"/><Relationship Id="rId1" Type="http://schemas.microsoft.com/office/2011/relationships/chartStyle" Target="style7.xml"/></Relationships>
</file>

<file path=ppt/charts/_rels/chart28.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Binary_Worksheet25.xlsb"/></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Binary_Worksheet2.xlsb"/></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Binary_Worksheet3.xlsb"/></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Binary_Worksheet4.xlsb"/></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Binary_Worksheet5.xlsb"/></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Binary_Worksheet6.xlsb"/></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Binary_Worksheet7.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5877772134755378E-2"/>
          <c:y val="0.21330724070450097"/>
          <c:w val="0.91196885051633658"/>
          <c:h val="0.72602739726027399"/>
        </c:manualLayout>
      </c:layout>
      <c:barChart>
        <c:barDir val="col"/>
        <c:grouping val="stacked"/>
        <c:varyColors val="0"/>
        <c:ser>
          <c:idx val="0"/>
          <c:order val="0"/>
          <c:spPr>
            <a:solidFill>
              <a:srgbClr val="80CCE8"/>
            </a:solidFill>
            <a:ln w="9525" algn="ctr">
              <a:solidFill>
                <a:srgbClr val="808080"/>
              </a:solidFill>
              <a:prstDash val="solid"/>
            </a:ln>
          </c:spPr>
          <c:invertIfNegative val="0"/>
          <c:dLbls>
            <c:dLbl>
              <c:idx val="0"/>
              <c:layout>
                <c:manualLayout>
                  <c:x val="1.3543254488842383E-3"/>
                  <c:y val="-0.2113502935420744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C57-4ECC-A3DB-AA6C34C40C76}"/>
                </c:ext>
              </c:extLst>
            </c:dLbl>
            <c:dLbl>
              <c:idx val="1"/>
              <c:layout>
                <c:manualLayout>
                  <c:x val="2.7086508977684767E-3"/>
                  <c:y val="-0.1722113502935420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C57-4ECC-A3DB-AA6C34C40C76}"/>
                </c:ext>
              </c:extLst>
            </c:dLbl>
            <c:dLbl>
              <c:idx val="2"/>
              <c:layout>
                <c:manualLayout>
                  <c:x val="2.7086508977684767E-3"/>
                  <c:y val="-0.1878669275929550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C57-4ECC-A3DB-AA6C34C40C76}"/>
                </c:ext>
              </c:extLst>
            </c:dLbl>
            <c:dLbl>
              <c:idx val="3"/>
              <c:layout>
                <c:manualLayout>
                  <c:x val="1.3543254488842136E-3"/>
                  <c:y val="-0.18003913894324861"/>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C57-4ECC-A3DB-AA6C34C40C76}"/>
                </c:ext>
              </c:extLst>
            </c:dLbl>
            <c:dLbl>
              <c:idx val="4"/>
              <c:layout>
                <c:manualLayout>
                  <c:x val="0"/>
                  <c:y val="-0.1878669275929550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C57-4ECC-A3DB-AA6C34C40C76}"/>
                </c:ext>
              </c:extLst>
            </c:dLbl>
            <c:dLbl>
              <c:idx val="5"/>
              <c:layout>
                <c:manualLayout>
                  <c:x val="0"/>
                  <c:y val="-0.1878669275929549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C57-4ECC-A3DB-AA6C34C40C76}"/>
                </c:ext>
              </c:extLst>
            </c:dLbl>
            <c:dLbl>
              <c:idx val="6"/>
              <c:layout>
                <c:manualLayout>
                  <c:x val="0"/>
                  <c:y val="-0.1956947162426615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C57-4ECC-A3DB-AA6C34C40C76}"/>
                </c:ext>
              </c:extLst>
            </c:dLbl>
            <c:dLbl>
              <c:idx val="7"/>
              <c:layout>
                <c:manualLayout>
                  <c:x val="-4.9658026138666637E-17"/>
                  <c:y val="-0.1878669275929550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C57-4ECC-A3DB-AA6C34C40C76}"/>
                </c:ext>
              </c:extLst>
            </c:dLbl>
            <c:dLbl>
              <c:idx val="8"/>
              <c:layout>
                <c:manualLayout>
                  <c:x val="0"/>
                  <c:y val="-0.1878669275929549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C57-4ECC-A3DB-AA6C34C40C76}"/>
                </c:ext>
              </c:extLst>
            </c:dLbl>
            <c:dLbl>
              <c:idx val="9"/>
              <c:layout>
                <c:manualLayout>
                  <c:x val="-4.9658026138666637E-17"/>
                  <c:y val="-0.1878669275929549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C57-4ECC-A3DB-AA6C34C40C76}"/>
                </c:ext>
              </c:extLst>
            </c:dLbl>
            <c:dLbl>
              <c:idx val="10"/>
              <c:layout>
                <c:manualLayout>
                  <c:x val="-4.9658026138666637E-17"/>
                  <c:y val="-0.2035225048923679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C57-4ECC-A3DB-AA6C34C40C76}"/>
                </c:ext>
              </c:extLst>
            </c:dLbl>
            <c:dLbl>
              <c:idx val="11"/>
              <c:layout>
                <c:manualLayout>
                  <c:x val="0"/>
                  <c:y val="-0.21135029354207435"/>
                </c:manualLayout>
              </c:layout>
              <c:numFmt formatCode="#,##0.0" sourceLinked="0"/>
              <c:spPr>
                <a:noFill/>
                <a:ln>
                  <a:noFill/>
                </a:ln>
                <a:effectLst/>
              </c:spPr>
              <c:txPr>
                <a:bodyPr wrap="square" lIns="38100" tIns="19050" rIns="38100" bIns="19050" anchor="ctr">
                  <a:spAutoFit/>
                </a:bodyPr>
                <a:lstStyle/>
                <a:p>
                  <a:pPr>
                    <a:defRPr/>
                  </a:pPr>
                  <a:endParaRPr lang="ja-JP"/>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C57-4ECC-A3DB-AA6C34C40C76}"/>
                </c:ext>
              </c:extLst>
            </c:dLbl>
            <c:dLbl>
              <c:idx val="12"/>
              <c:layout>
                <c:manualLayout>
                  <c:x val="0"/>
                  <c:y val="-0.21917808219178089"/>
                </c:manualLayout>
              </c:layout>
              <c:numFmt formatCode="#,##0.0" sourceLinked="0"/>
              <c:spPr>
                <a:noFill/>
                <a:ln>
                  <a:noFill/>
                </a:ln>
                <a:effectLst/>
              </c:spPr>
              <c:txPr>
                <a:bodyPr wrap="square" lIns="38100" tIns="19050" rIns="38100" bIns="19050" anchor="ctr">
                  <a:spAutoFit/>
                </a:bodyPr>
                <a:lstStyle/>
                <a:p>
                  <a:pPr>
                    <a:defRPr/>
                  </a:pPr>
                  <a:endParaRPr lang="ja-JP"/>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FC57-4ECC-A3DB-AA6C34C40C76}"/>
                </c:ext>
              </c:extLst>
            </c:dLbl>
            <c:dLbl>
              <c:idx val="13"/>
              <c:layout>
                <c:manualLayout>
                  <c:x val="0"/>
                  <c:y val="-0.21917808219178089"/>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C57-4ECC-A3DB-AA6C34C40C76}"/>
                </c:ext>
              </c:extLst>
            </c:dLbl>
            <c:dLbl>
              <c:idx val="14"/>
              <c:layout>
                <c:manualLayout>
                  <c:x val="0"/>
                  <c:y val="-0.2191780821917807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FC57-4ECC-A3DB-AA6C34C40C76}"/>
                </c:ext>
              </c:extLst>
            </c:dLbl>
            <c:dLbl>
              <c:idx val="15"/>
              <c:layout>
                <c:manualLayout>
                  <c:x val="0"/>
                  <c:y val="-0.2270058708414873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FC57-4ECC-A3DB-AA6C34C40C76}"/>
                </c:ext>
              </c:extLst>
            </c:dLbl>
            <c:dLbl>
              <c:idx val="16"/>
              <c:layout>
                <c:manualLayout>
                  <c:x val="0"/>
                  <c:y val="-0.2270058708414872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FC57-4ECC-A3DB-AA6C34C40C76}"/>
                </c:ext>
              </c:extLst>
            </c:dLbl>
            <c:dLbl>
              <c:idx val="17"/>
              <c:layout>
                <c:manualLayout>
                  <c:x val="0"/>
                  <c:y val="-0.2348336594911937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FC57-4ECC-A3DB-AA6C34C40C76}"/>
                </c:ext>
              </c:extLst>
            </c:dLbl>
            <c:dLbl>
              <c:idx val="18"/>
              <c:layout>
                <c:manualLayout>
                  <c:x val="-9.9316052277333274E-17"/>
                  <c:y val="-0.2348336594911937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FC57-4ECC-A3DB-AA6C34C40C76}"/>
                </c:ext>
              </c:extLst>
            </c:dLbl>
            <c:dLbl>
              <c:idx val="19"/>
              <c:spPr>
                <a:solidFill>
                  <a:srgbClr val="80CCE8"/>
                </a:solidFill>
                <a:ln>
                  <a:noFill/>
                </a:ln>
                <a:effectLst/>
              </c:spPr>
              <c:txPr>
                <a:bodyPr wrap="square" lIns="38100" tIns="19050" rIns="38100" bIns="19050" anchor="ctr">
                  <a:spAutoFit/>
                </a:bodyPr>
                <a:lstStyle/>
                <a:p>
                  <a:pPr>
                    <a:defRPr/>
                  </a:pPr>
                  <a:endParaRPr lang="ja-JP"/>
                </a:p>
              </c:txPr>
              <c:dLblPos val="ctr"/>
              <c:showLegendKey val="0"/>
              <c:showVal val="1"/>
              <c:showCatName val="0"/>
              <c:showSerName val="0"/>
              <c:showPercent val="0"/>
              <c:showBubbleSize val="0"/>
              <c:extLst>
                <c:ext xmlns:c16="http://schemas.microsoft.com/office/drawing/2014/chart" uri="{C3380CC4-5D6E-409C-BE32-E72D297353CC}">
                  <c16:uniqueId val="{00000013-FC57-4ECC-A3DB-AA6C34C40C76}"/>
                </c:ext>
              </c:extLst>
            </c:dLbl>
            <c:dLbl>
              <c:idx val="20"/>
              <c:spPr>
                <a:solidFill>
                  <a:srgbClr val="80CCE8"/>
                </a:solidFill>
                <a:ln>
                  <a:noFill/>
                </a:ln>
                <a:effectLst/>
              </c:spPr>
              <c:txPr>
                <a:bodyPr wrap="square" lIns="38100" tIns="19050" rIns="38100" bIns="19050" anchor="ctr">
                  <a:spAutoFit/>
                </a:bodyPr>
                <a:lstStyle/>
                <a:p>
                  <a:pPr>
                    <a:defRPr/>
                  </a:pPr>
                  <a:endParaRPr lang="ja-JP"/>
                </a:p>
              </c:txPr>
              <c:dLblPos val="ctr"/>
              <c:showLegendKey val="0"/>
              <c:showVal val="1"/>
              <c:showCatName val="0"/>
              <c:showSerName val="0"/>
              <c:showPercent val="0"/>
              <c:showBubbleSize val="0"/>
              <c:extLst>
                <c:ext xmlns:c15="http://schemas.microsoft.com/office/drawing/2012/chart" uri="{CE6537A1-D6FC-4f65-9D91-7224C49458BB}">
                  <c15:layout>
                    <c:manualLayout>
                      <c:w val="4.0670393229993683E-2"/>
                      <c:h val="0.12524461839530332"/>
                    </c:manualLayout>
                  </c15:layout>
                </c:ext>
                <c:ext xmlns:c16="http://schemas.microsoft.com/office/drawing/2014/chart" uri="{C3380CC4-5D6E-409C-BE32-E72D297353CC}">
                  <c16:uniqueId val="{00000014-FC57-4ECC-A3DB-AA6C34C40C76}"/>
                </c:ext>
              </c:extLst>
            </c:dLbl>
            <c:dLbl>
              <c:idx val="21"/>
              <c:spPr>
                <a:solidFill>
                  <a:srgbClr val="80CCE8"/>
                </a:solidFill>
                <a:ln>
                  <a:noFill/>
                </a:ln>
                <a:effectLst/>
              </c:spPr>
              <c:txPr>
                <a:bodyPr wrap="square" lIns="38100" tIns="19050" rIns="38100" bIns="19050" anchor="ctr">
                  <a:spAutoFit/>
                </a:bodyPr>
                <a:lstStyle/>
                <a:p>
                  <a:pPr>
                    <a:defRPr/>
                  </a:pPr>
                  <a:endParaRPr lang="ja-JP"/>
                </a:p>
              </c:txPr>
              <c:dLblPos val="ctr"/>
              <c:showLegendKey val="0"/>
              <c:showVal val="1"/>
              <c:showCatName val="0"/>
              <c:showSerName val="0"/>
              <c:showPercent val="0"/>
              <c:showBubbleSize val="0"/>
              <c:extLst>
                <c:ext xmlns:c16="http://schemas.microsoft.com/office/drawing/2014/chart" uri="{C3380CC4-5D6E-409C-BE32-E72D297353CC}">
                  <c16:uniqueId val="{00000015-FC57-4ECC-A3DB-AA6C34C40C76}"/>
                </c:ext>
              </c:extLst>
            </c:dLbl>
            <c:dLbl>
              <c:idx val="22"/>
              <c:layout>
                <c:manualLayout>
                  <c:x val="-9.9316052277333274E-17"/>
                  <c:y val="-0.3209393346379647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FC57-4ECC-A3DB-AA6C34C40C76}"/>
                </c:ext>
              </c:extLst>
            </c:dLbl>
            <c:dLbl>
              <c:idx val="23"/>
              <c:layout>
                <c:manualLayout>
                  <c:x val="1.354325448884139E-3"/>
                  <c:y val="-0.3600782778864970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FC57-4ECC-A3DB-AA6C34C40C76}"/>
                </c:ext>
              </c:extLst>
            </c:dLbl>
            <c:dLbl>
              <c:idx val="24"/>
              <c:layout>
                <c:manualLayout>
                  <c:x val="-2.7086508977684767E-3"/>
                  <c:y val="-0.4070450097847359"/>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FC57-4ECC-A3DB-AA6C34C40C76}"/>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Sheet1!$A$1:$Y$1</c:f>
              <c:numCache>
                <c:formatCode>#,##0.0;"-"#,##0.0</c:formatCode>
                <c:ptCount val="25"/>
                <c:pt idx="0">
                  <c:v>122.8</c:v>
                </c:pt>
                <c:pt idx="1">
                  <c:v>126.1</c:v>
                </c:pt>
                <c:pt idx="2">
                  <c:v>129.58000000000001</c:v>
                </c:pt>
                <c:pt idx="3">
                  <c:v>133.11000000000001</c:v>
                </c:pt>
                <c:pt idx="4">
                  <c:v>136.75</c:v>
                </c:pt>
                <c:pt idx="5">
                  <c:v>140.49</c:v>
                </c:pt>
                <c:pt idx="6">
                  <c:v>144.32</c:v>
                </c:pt>
                <c:pt idx="7">
                  <c:v>148.29</c:v>
                </c:pt>
                <c:pt idx="8">
                  <c:v>152.38</c:v>
                </c:pt>
                <c:pt idx="9">
                  <c:v>156.59</c:v>
                </c:pt>
                <c:pt idx="10">
                  <c:v>160.94999999999999</c:v>
                </c:pt>
                <c:pt idx="11" formatCode="General">
                  <c:v>165.46</c:v>
                </c:pt>
                <c:pt idx="12" formatCode="General">
                  <c:v>170.07</c:v>
                </c:pt>
                <c:pt idx="13">
                  <c:v>174.72</c:v>
                </c:pt>
                <c:pt idx="14">
                  <c:v>179.37</c:v>
                </c:pt>
                <c:pt idx="15">
                  <c:v>183.99</c:v>
                </c:pt>
                <c:pt idx="16">
                  <c:v>188.66</c:v>
                </c:pt>
                <c:pt idx="17">
                  <c:v>193.49</c:v>
                </c:pt>
                <c:pt idx="18">
                  <c:v>198.38</c:v>
                </c:pt>
                <c:pt idx="19">
                  <c:v>203.3</c:v>
                </c:pt>
                <c:pt idx="20">
                  <c:v>208.32</c:v>
                </c:pt>
                <c:pt idx="21">
                  <c:v>213.40100000000001</c:v>
                </c:pt>
                <c:pt idx="22">
                  <c:v>262.58</c:v>
                </c:pt>
                <c:pt idx="23">
                  <c:v>320.77</c:v>
                </c:pt>
                <c:pt idx="24">
                  <c:v>377.45</c:v>
                </c:pt>
              </c:numCache>
            </c:numRef>
          </c:val>
          <c:extLst>
            <c:ext xmlns:c16="http://schemas.microsoft.com/office/drawing/2014/chart" uri="{C3380CC4-5D6E-409C-BE32-E72D297353CC}">
              <c16:uniqueId val="{00000019-FC57-4ECC-A3DB-AA6C34C40C76}"/>
            </c:ext>
          </c:extLst>
        </c:ser>
        <c:dLbls>
          <c:dLblPos val="inEnd"/>
          <c:showLegendKey val="0"/>
          <c:showVal val="1"/>
          <c:showCatName val="0"/>
          <c:showSerName val="0"/>
          <c:showPercent val="0"/>
          <c:showBubbleSize val="0"/>
        </c:dLbls>
        <c:gapWidth val="60"/>
        <c:overlap val="100"/>
        <c:axId val="1201711487"/>
        <c:axId val="1"/>
      </c:barChart>
      <c:lineChart>
        <c:grouping val="standard"/>
        <c:varyColors val="0"/>
        <c:ser>
          <c:idx val="1"/>
          <c:order val="1"/>
          <c:spPr>
            <a:ln w="9525" algn="ctr">
              <a:solidFill>
                <a:srgbClr val="1F497D"/>
              </a:solidFill>
              <a:prstDash val="solid"/>
            </a:ln>
          </c:spPr>
          <c:marker>
            <c:symbol val="circle"/>
            <c:size val="6"/>
            <c:spPr>
              <a:solidFill>
                <a:srgbClr val="1F497D"/>
              </a:solidFill>
              <a:ln w="9525" algn="ctr">
                <a:solidFill>
                  <a:srgbClr val="1F497D"/>
                </a:solidFill>
                <a:prstDash val="solid"/>
              </a:ln>
            </c:spPr>
          </c:marker>
          <c:dPt>
            <c:idx val="22"/>
            <c:marker>
              <c:symbol val="none"/>
            </c:marker>
            <c:bubble3D val="0"/>
            <c:extLst>
              <c:ext xmlns:c16="http://schemas.microsoft.com/office/drawing/2014/chart" uri="{C3380CC4-5D6E-409C-BE32-E72D297353CC}">
                <c16:uniqueId val="{0000001A-FC57-4ECC-A3DB-AA6C34C40C76}"/>
              </c:ext>
            </c:extLst>
          </c:dPt>
          <c:dPt>
            <c:idx val="23"/>
            <c:marker>
              <c:symbol val="none"/>
            </c:marker>
            <c:bubble3D val="0"/>
            <c:extLst>
              <c:ext xmlns:c16="http://schemas.microsoft.com/office/drawing/2014/chart" uri="{C3380CC4-5D6E-409C-BE32-E72D297353CC}">
                <c16:uniqueId val="{0000001B-FC57-4ECC-A3DB-AA6C34C40C76}"/>
              </c:ext>
            </c:extLst>
          </c:dPt>
          <c:dPt>
            <c:idx val="24"/>
            <c:marker>
              <c:symbol val="none"/>
            </c:marker>
            <c:bubble3D val="0"/>
            <c:extLst>
              <c:ext xmlns:c16="http://schemas.microsoft.com/office/drawing/2014/chart" uri="{C3380CC4-5D6E-409C-BE32-E72D297353CC}">
                <c16:uniqueId val="{0000001C-FC57-4ECC-A3DB-AA6C34C40C76}"/>
              </c:ext>
            </c:extLst>
          </c:dPt>
          <c:dLbls>
            <c:dLbl>
              <c:idx val="15"/>
              <c:numFmt formatCode="#,##0.0" sourceLinked="0"/>
              <c:spPr>
                <a:noFill/>
                <a:ln>
                  <a:noFill/>
                </a:ln>
                <a:effectLst/>
              </c:spPr>
              <c:txPr>
                <a:bodyPr wrap="square" lIns="38100" tIns="19050" rIns="38100" bIns="19050" anchor="ctr">
                  <a:spAutoFit/>
                </a:bodyPr>
                <a:lstStyle/>
                <a:p>
                  <a:pPr>
                    <a:defRPr/>
                  </a:pPr>
                  <a:endParaRPr lang="ja-JP"/>
                </a:p>
              </c:txPr>
              <c:dLblPos val="t"/>
              <c:showLegendKey val="0"/>
              <c:showVal val="1"/>
              <c:showCatName val="0"/>
              <c:showSerName val="0"/>
              <c:showPercent val="0"/>
              <c:showBubbleSize val="0"/>
              <c:extLst>
                <c:ext xmlns:c16="http://schemas.microsoft.com/office/drawing/2014/chart" uri="{C3380CC4-5D6E-409C-BE32-E72D297353CC}">
                  <c16:uniqueId val="{0000001D-FC57-4ECC-A3DB-AA6C34C40C76}"/>
                </c:ext>
              </c:extLst>
            </c:dLbl>
            <c:dLbl>
              <c:idx val="16"/>
              <c:numFmt formatCode="#,##0.0" sourceLinked="0"/>
              <c:spPr>
                <a:noFill/>
                <a:ln>
                  <a:noFill/>
                </a:ln>
                <a:effectLst/>
              </c:spPr>
              <c:txPr>
                <a:bodyPr wrap="square" lIns="38100" tIns="19050" rIns="38100" bIns="19050" anchor="ctr">
                  <a:spAutoFit/>
                </a:bodyPr>
                <a:lstStyle/>
                <a:p>
                  <a:pPr>
                    <a:defRPr/>
                  </a:pPr>
                  <a:endParaRPr lang="ja-JP"/>
                </a:p>
              </c:txPr>
              <c:dLblPos val="t"/>
              <c:showLegendKey val="0"/>
              <c:showVal val="1"/>
              <c:showCatName val="0"/>
              <c:showSerName val="0"/>
              <c:showPercent val="0"/>
              <c:showBubbleSize val="0"/>
              <c:extLst>
                <c:ext xmlns:c16="http://schemas.microsoft.com/office/drawing/2014/chart" uri="{C3380CC4-5D6E-409C-BE32-E72D297353CC}">
                  <c16:uniqueId val="{0000001E-FC57-4ECC-A3DB-AA6C34C40C76}"/>
                </c:ext>
              </c:extLst>
            </c:dLbl>
            <c:dLbl>
              <c:idx val="17"/>
              <c:numFmt formatCode="#,##0.0" sourceLinked="0"/>
              <c:spPr>
                <a:noFill/>
                <a:ln>
                  <a:noFill/>
                </a:ln>
                <a:effectLst/>
              </c:spPr>
              <c:txPr>
                <a:bodyPr wrap="square" lIns="38100" tIns="19050" rIns="38100" bIns="19050" anchor="ctr">
                  <a:spAutoFit/>
                </a:bodyPr>
                <a:lstStyle/>
                <a:p>
                  <a:pPr>
                    <a:defRPr/>
                  </a:pPr>
                  <a:endParaRPr lang="ja-JP"/>
                </a:p>
              </c:txPr>
              <c:dLblPos val="t"/>
              <c:showLegendKey val="0"/>
              <c:showVal val="1"/>
              <c:showCatName val="0"/>
              <c:showSerName val="0"/>
              <c:showPercent val="0"/>
              <c:showBubbleSize val="0"/>
              <c:extLst>
                <c:ext xmlns:c16="http://schemas.microsoft.com/office/drawing/2014/chart" uri="{C3380CC4-5D6E-409C-BE32-E72D297353CC}">
                  <c16:uniqueId val="{0000001F-FC57-4ECC-A3DB-AA6C34C40C76}"/>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Sheet1!$A$2:$Y$2</c:f>
              <c:numCache>
                <c:formatCode>#,##0.0;"-"#,##0.0</c:formatCode>
                <c:ptCount val="25"/>
                <c:pt idx="0">
                  <c:v>2.5</c:v>
                </c:pt>
                <c:pt idx="1">
                  <c:v>2.69</c:v>
                </c:pt>
                <c:pt idx="2">
                  <c:v>2.72</c:v>
                </c:pt>
                <c:pt idx="3">
                  <c:v>2.73</c:v>
                </c:pt>
                <c:pt idx="4">
                  <c:v>2.73</c:v>
                </c:pt>
                <c:pt idx="5">
                  <c:v>2.73</c:v>
                </c:pt>
                <c:pt idx="6">
                  <c:v>2.73</c:v>
                </c:pt>
                <c:pt idx="7">
                  <c:v>2.75</c:v>
                </c:pt>
                <c:pt idx="8">
                  <c:v>2.76</c:v>
                </c:pt>
                <c:pt idx="9">
                  <c:v>2.76</c:v>
                </c:pt>
                <c:pt idx="10">
                  <c:v>2.78</c:v>
                </c:pt>
                <c:pt idx="11">
                  <c:v>2.8</c:v>
                </c:pt>
                <c:pt idx="12">
                  <c:v>2.79</c:v>
                </c:pt>
                <c:pt idx="13">
                  <c:v>2.73</c:v>
                </c:pt>
                <c:pt idx="14">
                  <c:v>2.66</c:v>
                </c:pt>
                <c:pt idx="15" formatCode="General">
                  <c:v>2.57</c:v>
                </c:pt>
                <c:pt idx="16" formatCode="General">
                  <c:v>2.54</c:v>
                </c:pt>
                <c:pt idx="17" formatCode="General">
                  <c:v>2.56</c:v>
                </c:pt>
                <c:pt idx="18">
                  <c:v>2.5299999999999998</c:v>
                </c:pt>
                <c:pt idx="19">
                  <c:v>2.48</c:v>
                </c:pt>
                <c:pt idx="20">
                  <c:v>2.4700000000000002</c:v>
                </c:pt>
                <c:pt idx="21">
                  <c:v>2.44</c:v>
                </c:pt>
              </c:numCache>
            </c:numRef>
          </c:val>
          <c:smooth val="0"/>
          <c:extLst>
            <c:ext xmlns:c16="http://schemas.microsoft.com/office/drawing/2014/chart" uri="{C3380CC4-5D6E-409C-BE32-E72D297353CC}">
              <c16:uniqueId val="{00000020-FC57-4ECC-A3DB-AA6C34C40C76}"/>
            </c:ext>
          </c:extLst>
        </c:ser>
        <c:dLbls>
          <c:showLegendKey val="0"/>
          <c:showVal val="1"/>
          <c:showCatName val="0"/>
          <c:showSerName val="0"/>
          <c:showPercent val="0"/>
          <c:showBubbleSize val="0"/>
        </c:dLbls>
        <c:marker val="1"/>
        <c:smooth val="0"/>
        <c:axId val="3"/>
        <c:axId val="2"/>
      </c:lineChart>
      <c:catAx>
        <c:axId val="1201711487"/>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crossAx val="1"/>
        <c:crosses val="autoZero"/>
        <c:auto val="0"/>
        <c:lblAlgn val="ctr"/>
        <c:lblOffset val="100"/>
        <c:noMultiLvlLbl val="0"/>
      </c:catAx>
      <c:valAx>
        <c:axId val="1"/>
        <c:scaling>
          <c:orientation val="minMax"/>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crossAx val="1201711487"/>
        <c:crosses val="min"/>
        <c:crossBetween val="between"/>
        <c:majorUnit val="100"/>
      </c:valAx>
      <c:valAx>
        <c:axId val="2"/>
        <c:scaling>
          <c:orientation val="minMax"/>
          <c:max val="3.5"/>
          <c:min val="0"/>
        </c:scaling>
        <c:delete val="0"/>
        <c:axPos val="r"/>
        <c:majorGridlines>
          <c:spPr>
            <a:ln>
              <a:noFill/>
            </a:ln>
          </c:spPr>
        </c:majorGridlines>
        <c:numFmt formatCode="#,##0.0;&quot;-&quot;#,##0.0" sourceLinked="0"/>
        <c:majorTickMark val="out"/>
        <c:minorTickMark val="none"/>
        <c:tickLblPos val="nextTo"/>
        <c:spPr>
          <a:ln w="9525" algn="ctr">
            <a:solidFill>
              <a:schemeClr val="tx1"/>
            </a:solidFill>
            <a:prstDash val="solid"/>
          </a:ln>
        </c:spPr>
        <c:crossAx val="3"/>
        <c:crosses val="max"/>
        <c:crossBetween val="between"/>
        <c:majorUnit val="0.5"/>
      </c:valAx>
      <c:catAx>
        <c:axId val="3"/>
        <c:scaling>
          <c:orientation val="minMax"/>
        </c:scaling>
        <c:delete val="1"/>
        <c:axPos val="b"/>
        <c:majorTickMark val="out"/>
        <c:minorTickMark val="none"/>
        <c:tickLblPos val="nextTo"/>
        <c:crossAx val="2"/>
        <c:crosses val="min"/>
        <c:auto val="0"/>
        <c:lblAlgn val="ctr"/>
        <c:lblOffset val="100"/>
        <c:noMultiLvlLbl val="0"/>
      </c:catAx>
    </c:plotArea>
    <c:plotVisOnly val="0"/>
    <c:dispBlanksAs val="gap"/>
    <c:showDLblsOverMax val="1"/>
  </c:chart>
  <c:txPr>
    <a:bodyPr/>
    <a:lstStyle/>
    <a:p>
      <a:pPr>
        <a:defRPr>
          <a:latin typeface="MS PGothic" panose="020B0600070205080204" pitchFamily="34" charset="-128"/>
          <a:ea typeface="MS PGothic" panose="020B0600070205080204" pitchFamily="34" charset="-128"/>
        </a:defRPr>
      </a:pPr>
      <a:endParaRPr lang="ja-JP"/>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434086481468061E-2"/>
          <c:y val="3.8042628355783266E-2"/>
          <c:w val="0.89808924752434871"/>
          <c:h val="0.84779095105226643"/>
        </c:manualLayout>
      </c:layout>
      <c:barChart>
        <c:barDir val="col"/>
        <c:grouping val="stacked"/>
        <c:varyColors val="0"/>
        <c:ser>
          <c:idx val="0"/>
          <c:order val="0"/>
          <c:tx>
            <c:strRef>
              <c:f>Sheet1!$B$1</c:f>
              <c:strCache>
                <c:ptCount val="1"/>
                <c:pt idx="0">
                  <c:v>government heath expenditure</c:v>
                </c:pt>
              </c:strCache>
            </c:strRef>
          </c:tx>
          <c:spPr>
            <a:solidFill>
              <a:srgbClr val="C0E6F4"/>
            </a:solidFill>
            <a:ln w="9525">
              <a:solidFill>
                <a:schemeClr val="tx1"/>
              </a:solidFill>
            </a:ln>
            <a:effectLst/>
          </c:spPr>
          <c:invertIfNegative val="0"/>
          <c:dLbls>
            <c:dLbl>
              <c:idx val="0"/>
              <c:numFmt formatCode="#,##0.00" sourceLinked="0"/>
              <c:spPr>
                <a:solidFill>
                  <a:srgbClr val="C0E6F4"/>
                </a:solid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S PGothic" panose="020B0600070205080204" pitchFamily="34" charset="-128"/>
                      <a:ea typeface="MS PGothic" panose="020B0600070205080204" pitchFamily="34" charset="-128"/>
                      <a:cs typeface="+mn-cs"/>
                    </a:defRPr>
                  </a:pPr>
                  <a:endParaRPr lang="ja-JP"/>
                </a:p>
              </c:txPr>
              <c:showLegendKey val="0"/>
              <c:showVal val="1"/>
              <c:showCatName val="0"/>
              <c:showSerName val="0"/>
              <c:showPercent val="0"/>
              <c:showBubbleSize val="0"/>
              <c:extLst>
                <c:ext xmlns:c16="http://schemas.microsoft.com/office/drawing/2014/chart" uri="{C3380CC4-5D6E-409C-BE32-E72D297353CC}">
                  <c16:uniqueId val="{00000000-6C92-43DA-B0AA-60234E8F724B}"/>
                </c:ext>
              </c:extLst>
            </c:dLbl>
            <c:dLbl>
              <c:idx val="1"/>
              <c:numFmt formatCode="#,##0.00" sourceLinked="0"/>
              <c:spPr>
                <a:solidFill>
                  <a:srgbClr val="C0E6F4"/>
                </a:solid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S PGothic" panose="020B0600070205080204" pitchFamily="34" charset="-128"/>
                      <a:ea typeface="MS PGothic" panose="020B0600070205080204" pitchFamily="34" charset="-128"/>
                      <a:cs typeface="+mn-cs"/>
                    </a:defRPr>
                  </a:pPr>
                  <a:endParaRPr lang="ja-JP"/>
                </a:p>
              </c:txPr>
              <c:showLegendKey val="0"/>
              <c:showVal val="1"/>
              <c:showCatName val="0"/>
              <c:showSerName val="0"/>
              <c:showPercent val="0"/>
              <c:showBubbleSize val="0"/>
              <c:extLst>
                <c:ext xmlns:c16="http://schemas.microsoft.com/office/drawing/2014/chart" uri="{C3380CC4-5D6E-409C-BE32-E72D297353CC}">
                  <c16:uniqueId val="{00000001-6C92-43DA-B0AA-60234E8F724B}"/>
                </c:ext>
              </c:extLst>
            </c:dLbl>
            <c:dLbl>
              <c:idx val="2"/>
              <c:numFmt formatCode="#,##0.00" sourceLinked="0"/>
              <c:spPr>
                <a:solidFill>
                  <a:srgbClr val="C0E6F4"/>
                </a:solid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S PGothic" panose="020B0600070205080204" pitchFamily="34" charset="-128"/>
                      <a:ea typeface="MS PGothic" panose="020B0600070205080204" pitchFamily="34" charset="-128"/>
                      <a:cs typeface="+mn-cs"/>
                    </a:defRPr>
                  </a:pPr>
                  <a:endParaRPr lang="ja-JP"/>
                </a:p>
              </c:txPr>
              <c:showLegendKey val="0"/>
              <c:showVal val="1"/>
              <c:showCatName val="0"/>
              <c:showSerName val="0"/>
              <c:showPercent val="0"/>
              <c:showBubbleSize val="0"/>
              <c:extLst>
                <c:ext xmlns:c16="http://schemas.microsoft.com/office/drawing/2014/chart" uri="{C3380CC4-5D6E-409C-BE32-E72D297353CC}">
                  <c16:uniqueId val="{00000002-6C92-43DA-B0AA-60234E8F724B}"/>
                </c:ext>
              </c:extLst>
            </c:dLbl>
            <c:dLbl>
              <c:idx val="3"/>
              <c:numFmt formatCode="#,##0.00" sourceLinked="0"/>
              <c:spPr>
                <a:solidFill>
                  <a:srgbClr val="C0E6F4"/>
                </a:solid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S PGothic" panose="020B0600070205080204" pitchFamily="34" charset="-128"/>
                      <a:ea typeface="MS PGothic" panose="020B0600070205080204" pitchFamily="34" charset="-128"/>
                      <a:cs typeface="+mn-cs"/>
                    </a:defRPr>
                  </a:pPr>
                  <a:endParaRPr lang="ja-JP"/>
                </a:p>
              </c:txPr>
              <c:showLegendKey val="0"/>
              <c:showVal val="1"/>
              <c:showCatName val="0"/>
              <c:showSerName val="0"/>
              <c:showPercent val="0"/>
              <c:showBubbleSize val="0"/>
              <c:extLst>
                <c:ext xmlns:c16="http://schemas.microsoft.com/office/drawing/2014/chart" uri="{C3380CC4-5D6E-409C-BE32-E72D297353CC}">
                  <c16:uniqueId val="{00000003-6C92-43DA-B0AA-60234E8F724B}"/>
                </c:ext>
              </c:extLst>
            </c:dLbl>
            <c:dLbl>
              <c:idx val="4"/>
              <c:layout>
                <c:manualLayout>
                  <c:x val="3.3599328013439733E-3"/>
                  <c:y val="-1.8441718361562345E-2"/>
                </c:manualLayout>
              </c:layout>
              <c:numFmt formatCode="#,##0.00" sourceLinked="0"/>
              <c:spPr>
                <a:solidFill>
                  <a:srgbClr val="C0E6F4"/>
                </a:solid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S PGothic" panose="020B0600070205080204" pitchFamily="34" charset="-128"/>
                      <a:ea typeface="MS PGothic" panose="020B0600070205080204" pitchFamily="34"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C92-43DA-B0AA-60234E8F724B}"/>
                </c:ext>
              </c:extLst>
            </c:dLbl>
            <c:numFmt formatCode="#,##0.0" sourceLinked="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S PGothic" panose="020B0600070205080204" pitchFamily="34" charset="-128"/>
                    <a:ea typeface="MS PGothic" panose="020B0600070205080204" pitchFamily="34"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Sheet1!$A$2:$A$22</c:f>
              <c:strCache>
                <c:ptCount val="21"/>
                <c:pt idx="0">
                  <c:v>2000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2020</c:v>
                </c:pt>
              </c:strCache>
            </c:strRef>
          </c:cat>
          <c:val>
            <c:numRef>
              <c:f>Sheet1!$B$2:$B$22</c:f>
              <c:numCache>
                <c:formatCode>General</c:formatCode>
                <c:ptCount val="21"/>
                <c:pt idx="0">
                  <c:v>0.39700000000000002</c:v>
                </c:pt>
                <c:pt idx="1">
                  <c:v>0.627</c:v>
                </c:pt>
                <c:pt idx="2">
                  <c:v>0.499</c:v>
                </c:pt>
                <c:pt idx="3">
                  <c:v>0.95699999999999996</c:v>
                </c:pt>
                <c:pt idx="4">
                  <c:v>1.5669999999999999</c:v>
                </c:pt>
                <c:pt idx="5">
                  <c:v>1.9359999999999999</c:v>
                </c:pt>
                <c:pt idx="6">
                  <c:v>2.0089999999999999</c:v>
                </c:pt>
                <c:pt idx="7">
                  <c:v>2.0419999999999998</c:v>
                </c:pt>
                <c:pt idx="8">
                  <c:v>2.1819999999999999</c:v>
                </c:pt>
                <c:pt idx="9">
                  <c:v>1.696</c:v>
                </c:pt>
                <c:pt idx="10">
                  <c:v>1.655</c:v>
                </c:pt>
                <c:pt idx="11">
                  <c:v>1.9850000000000001</c:v>
                </c:pt>
                <c:pt idx="12">
                  <c:v>2.5089999999999999</c:v>
                </c:pt>
                <c:pt idx="13">
                  <c:v>2.52</c:v>
                </c:pt>
                <c:pt idx="14">
                  <c:v>2.5350000000000001</c:v>
                </c:pt>
                <c:pt idx="15">
                  <c:v>2.9129999999999998</c:v>
                </c:pt>
                <c:pt idx="16">
                  <c:v>1.9219999999999999</c:v>
                </c:pt>
                <c:pt idx="17">
                  <c:v>2.0009999999999999</c:v>
                </c:pt>
                <c:pt idx="18">
                  <c:v>2.0979999999999999</c:v>
                </c:pt>
                <c:pt idx="19">
                  <c:v>2.2290000000000001</c:v>
                </c:pt>
                <c:pt idx="20">
                  <c:v>2.1749999999999998</c:v>
                </c:pt>
              </c:numCache>
            </c:numRef>
          </c:val>
          <c:extLst>
            <c:ext xmlns:c16="http://schemas.microsoft.com/office/drawing/2014/chart" uri="{C3380CC4-5D6E-409C-BE32-E72D297353CC}">
              <c16:uniqueId val="{00000005-6C92-43DA-B0AA-60234E8F724B}"/>
            </c:ext>
          </c:extLst>
        </c:ser>
        <c:ser>
          <c:idx val="1"/>
          <c:order val="1"/>
          <c:tx>
            <c:strRef>
              <c:f>Sheet1!$C$1</c:f>
              <c:strCache>
                <c:ptCount val="1"/>
                <c:pt idx="0">
                  <c:v>non-government health expenditure</c:v>
                </c:pt>
              </c:strCache>
            </c:strRef>
          </c:tx>
          <c:spPr>
            <a:solidFill>
              <a:srgbClr val="80CCE8"/>
            </a:solidFill>
            <a:ln w="9525">
              <a:solidFill>
                <a:srgbClr val="808080"/>
              </a:solidFill>
            </a:ln>
            <a:effectLst/>
          </c:spPr>
          <c:invertIfNegative val="0"/>
          <c:dLbls>
            <c:dLbl>
              <c:idx val="0"/>
              <c:layout>
                <c:manualLayout>
                  <c:x val="7.6997570548293957E-18"/>
                  <c:y val="-0.10450307071551931"/>
                </c:manualLayout>
              </c:layout>
              <c:numFmt formatCode="#,##0.0" sourceLinked="0"/>
              <c:spPr>
                <a:solidFill>
                  <a:schemeClr val="bg1"/>
                </a:solid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S PGothic" panose="020B0600070205080204" pitchFamily="34" charset="-128"/>
                      <a:ea typeface="MS PGothic" panose="020B0600070205080204" pitchFamily="34"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C92-43DA-B0AA-60234E8F724B}"/>
                </c:ext>
              </c:extLst>
            </c:dLbl>
            <c:dLbl>
              <c:idx val="1"/>
              <c:layout>
                <c:manualLayout>
                  <c:x val="1.6799664006719713E-3"/>
                  <c:y val="-9.83558312616653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C92-43DA-B0AA-60234E8F724B}"/>
                </c:ext>
              </c:extLst>
            </c:dLbl>
            <c:dLbl>
              <c:idx val="2"/>
              <c:layout>
                <c:manualLayout>
                  <c:x val="0"/>
                  <c:y val="-8.6061352353957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C92-43DA-B0AA-60234E8F724B}"/>
                </c:ext>
              </c:extLst>
            </c:dLbl>
            <c:dLbl>
              <c:idx val="3"/>
              <c:layout>
                <c:manualLayout>
                  <c:x val="-1.6799664006720175E-3"/>
                  <c:y val="-3.07361972692704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C92-43DA-B0AA-60234E8F724B}"/>
                </c:ext>
              </c:extLst>
            </c:dLbl>
            <c:dLbl>
              <c:idx val="4"/>
              <c:layout>
                <c:manualLayout>
                  <c:x val="-3.0799028219317583E-17"/>
                  <c:y val="-4.3030676176978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C92-43DA-B0AA-60234E8F724B}"/>
                </c:ext>
              </c:extLst>
            </c:dLbl>
            <c:dLbl>
              <c:idx val="13"/>
              <c:layout>
                <c:manualLayout>
                  <c:x val="3.3599328013439733E-3"/>
                  <c:y val="0.1659754652540600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C92-43DA-B0AA-60234E8F724B}"/>
                </c:ext>
              </c:extLst>
            </c:dLbl>
            <c:dLbl>
              <c:idx val="14"/>
              <c:layout>
                <c:manualLayout>
                  <c:x val="0"/>
                  <c:y val="0.209006141431038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6C92-43DA-B0AA-60234E8F724B}"/>
                </c:ext>
              </c:extLst>
            </c:dLbl>
            <c:dLbl>
              <c:idx val="15"/>
              <c:layout>
                <c:manualLayout>
                  <c:x val="1.6799664006718633E-3"/>
                  <c:y val="4.91779156308326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C92-43DA-B0AA-60234E8F724B}"/>
                </c:ext>
              </c:extLst>
            </c:dLbl>
            <c:dLbl>
              <c:idx val="16"/>
              <c:layout>
                <c:manualLayout>
                  <c:x val="-1.2319611287727033E-16"/>
                  <c:y val="6.76196339923948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6C92-43DA-B0AA-60234E8F724B}"/>
                </c:ext>
              </c:extLst>
            </c:dLbl>
            <c:dLbl>
              <c:idx val="17"/>
              <c:layout>
                <c:manualLayout>
                  <c:x val="0"/>
                  <c:y val="7.37668734462489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6C92-43DA-B0AA-60234E8F724B}"/>
                </c:ext>
              </c:extLst>
            </c:dLbl>
            <c:dLbl>
              <c:idx val="20"/>
              <c:layout>
                <c:manualLayout>
                  <c:x val="0"/>
                  <c:y val="6.14723945385407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6C92-43DA-B0AA-60234E8F724B}"/>
                </c:ext>
              </c:extLst>
            </c:dLbl>
            <c:numFmt formatCode="#,##0.0" sourceLinked="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S PGothic" panose="020B0600070205080204" pitchFamily="34" charset="-128"/>
                    <a:ea typeface="MS PGothic" panose="020B0600070205080204" pitchFamily="34"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Sheet1!$A$2:$A$22</c:f>
              <c:strCache>
                <c:ptCount val="21"/>
                <c:pt idx="0">
                  <c:v>2000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2020</c:v>
                </c:pt>
              </c:strCache>
            </c:strRef>
          </c:cat>
          <c:val>
            <c:numRef>
              <c:f>Sheet1!$C$2:$C$22</c:f>
              <c:numCache>
                <c:formatCode>General</c:formatCode>
                <c:ptCount val="21"/>
                <c:pt idx="0">
                  <c:v>1.772</c:v>
                </c:pt>
                <c:pt idx="1">
                  <c:v>1.7050000000000001</c:v>
                </c:pt>
                <c:pt idx="2">
                  <c:v>1.8420000000000001</c:v>
                </c:pt>
                <c:pt idx="3">
                  <c:v>4.2450000000000001</c:v>
                </c:pt>
                <c:pt idx="4">
                  <c:v>4.4729999999999999</c:v>
                </c:pt>
                <c:pt idx="5">
                  <c:v>5.64</c:v>
                </c:pt>
                <c:pt idx="6">
                  <c:v>7.4770000000000003</c:v>
                </c:pt>
                <c:pt idx="7">
                  <c:v>8.2129999999999992</c:v>
                </c:pt>
                <c:pt idx="8">
                  <c:v>10.023999999999999</c:v>
                </c:pt>
                <c:pt idx="9">
                  <c:v>8.9540000000000006</c:v>
                </c:pt>
                <c:pt idx="10">
                  <c:v>10.510999999999999</c:v>
                </c:pt>
                <c:pt idx="11">
                  <c:v>11.766</c:v>
                </c:pt>
                <c:pt idx="12">
                  <c:v>12.978</c:v>
                </c:pt>
                <c:pt idx="13">
                  <c:v>15.095000000000001</c:v>
                </c:pt>
                <c:pt idx="14">
                  <c:v>16.501000000000001</c:v>
                </c:pt>
                <c:pt idx="15">
                  <c:v>14.803000000000001</c:v>
                </c:pt>
                <c:pt idx="16">
                  <c:v>12.839</c:v>
                </c:pt>
                <c:pt idx="17">
                  <c:v>12.081</c:v>
                </c:pt>
                <c:pt idx="18">
                  <c:v>10.936999999999999</c:v>
                </c:pt>
                <c:pt idx="19">
                  <c:v>11.938000000000001</c:v>
                </c:pt>
                <c:pt idx="20">
                  <c:v>12.358000000000001</c:v>
                </c:pt>
              </c:numCache>
            </c:numRef>
          </c:val>
          <c:extLst>
            <c:ext xmlns:c16="http://schemas.microsoft.com/office/drawing/2014/chart" uri="{C3380CC4-5D6E-409C-BE32-E72D297353CC}">
              <c16:uniqueId val="{00000011-6C92-43DA-B0AA-60234E8F724B}"/>
            </c:ext>
          </c:extLst>
        </c:ser>
        <c:dLbls>
          <c:showLegendKey val="0"/>
          <c:showVal val="0"/>
          <c:showCatName val="0"/>
          <c:showSerName val="0"/>
          <c:showPercent val="0"/>
          <c:showBubbleSize val="0"/>
        </c:dLbls>
        <c:gapWidth val="60"/>
        <c:overlap val="100"/>
        <c:axId val="745960527"/>
        <c:axId val="745970927"/>
      </c:barChart>
      <c:lineChart>
        <c:grouping val="standard"/>
        <c:varyColors val="0"/>
        <c:ser>
          <c:idx val="2"/>
          <c:order val="2"/>
          <c:tx>
            <c:strRef>
              <c:f>Sheet1!$D$1</c:f>
              <c:strCache>
                <c:ptCount val="1"/>
                <c:pt idx="0">
                  <c:v>government share of total health expenditure</c:v>
                </c:pt>
              </c:strCache>
            </c:strRef>
          </c:tx>
          <c:spPr>
            <a:ln w="28575" cap="rnd">
              <a:solidFill>
                <a:srgbClr val="1F497D"/>
              </a:solidFill>
              <a:round/>
            </a:ln>
            <a:effectLst/>
          </c:spPr>
          <c:marker>
            <c:symbol val="circle"/>
            <c:size val="5"/>
            <c:spPr>
              <a:solidFill>
                <a:srgbClr val="1F497D"/>
              </a:solidFill>
              <a:ln w="9525">
                <a:solidFill>
                  <a:srgbClr val="1F497D"/>
                </a:solidFill>
              </a:ln>
              <a:effectLst/>
            </c:spPr>
          </c:marker>
          <c:dLbls>
            <c:dLbl>
              <c:idx val="0"/>
              <c:layout>
                <c:manualLayout>
                  <c:x val="-2.8559428811423763E-2"/>
                  <c:y val="-0.1106503101693733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6C92-43DA-B0AA-60234E8F724B}"/>
                </c:ext>
              </c:extLst>
            </c:dLbl>
            <c:dLbl>
              <c:idx val="1"/>
              <c:layout>
                <c:manualLayout>
                  <c:x val="-1.175976480470392E-2"/>
                  <c:y val="-0.1106503101693733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6C92-43DA-B0AA-60234E8F724B}"/>
                </c:ext>
              </c:extLst>
            </c:dLbl>
            <c:dLbl>
              <c:idx val="2"/>
              <c:layout>
                <c:manualLayout>
                  <c:x val="-2.015959680806384E-2"/>
                  <c:y val="-0.1106503101693734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6C92-43DA-B0AA-60234E8F724B}"/>
                </c:ext>
              </c:extLst>
            </c:dLbl>
            <c:dLbl>
              <c:idx val="3"/>
              <c:layout>
                <c:manualLayout>
                  <c:x val="-2.3519529609407813E-2"/>
                  <c:y val="-6.7619633992394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6C92-43DA-B0AA-60234E8F724B}"/>
                </c:ext>
              </c:extLst>
            </c:dLbl>
            <c:dLbl>
              <c:idx val="4"/>
              <c:layout>
                <c:manualLayout>
                  <c:x val="-3.1919361612767774E-2"/>
                  <c:y val="-0.1045030707155193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6C92-43DA-B0AA-60234E8F724B}"/>
                </c:ext>
              </c:extLst>
            </c:dLbl>
            <c:dLbl>
              <c:idx val="5"/>
              <c:layout>
                <c:manualLayout>
                  <c:x val="-3.6959260814783707E-2"/>
                  <c:y val="-7.99141129001030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6C92-43DA-B0AA-60234E8F724B}"/>
                </c:ext>
              </c:extLst>
            </c:dLbl>
            <c:dLbl>
              <c:idx val="6"/>
              <c:layout>
                <c:manualLayout>
                  <c:x val="-3.3599328013439733E-2"/>
                  <c:y val="-9.83558312616652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6C92-43DA-B0AA-60234E8F724B}"/>
                </c:ext>
              </c:extLst>
            </c:dLbl>
            <c:dLbl>
              <c:idx val="7"/>
              <c:layout>
                <c:manualLayout>
                  <c:x val="-3.0239395212095756E-2"/>
                  <c:y val="-9.22085918078111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6C92-43DA-B0AA-60234E8F724B}"/>
                </c:ext>
              </c:extLst>
            </c:dLbl>
            <c:dLbl>
              <c:idx val="8"/>
              <c:layout>
                <c:manualLayout>
                  <c:x val="-3.0239395212095756E-2"/>
                  <c:y val="-0.1045030707155193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6C92-43DA-B0AA-60234E8F724B}"/>
                </c:ext>
              </c:extLst>
            </c:dLbl>
            <c:dLbl>
              <c:idx val="9"/>
              <c:layout>
                <c:manualLayout>
                  <c:x val="-2.0159596808063899E-2"/>
                  <c:y val="-7.99141129001030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6C92-43DA-B0AA-60234E8F724B}"/>
                </c:ext>
              </c:extLst>
            </c:dLbl>
            <c:dLbl>
              <c:idx val="10"/>
              <c:layout>
                <c:manualLayout>
                  <c:x val="-2.1839563208735886E-2"/>
                  <c:y val="-0.2151533808848926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6C92-43DA-B0AA-60234E8F724B}"/>
                </c:ext>
              </c:extLst>
            </c:dLbl>
            <c:dLbl>
              <c:idx val="11"/>
              <c:layout>
                <c:manualLayout>
                  <c:x val="-2.51994960100798E-2"/>
                  <c:y val="-0.2213006203387468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6C92-43DA-B0AA-60234E8F724B}"/>
                </c:ext>
              </c:extLst>
            </c:dLbl>
            <c:dLbl>
              <c:idx val="12"/>
              <c:layout>
                <c:manualLayout>
                  <c:x val="-2.51994960100798E-2"/>
                  <c:y val="-0.245889578154163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6C92-43DA-B0AA-60234E8F724B}"/>
                </c:ext>
              </c:extLst>
            </c:dLbl>
            <c:dLbl>
              <c:idx val="13"/>
              <c:layout>
                <c:manualLayout>
                  <c:x val="-2.5199496010079675E-2"/>
                  <c:y val="-0.1844171836156223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6C92-43DA-B0AA-60234E8F724B}"/>
                </c:ext>
              </c:extLst>
            </c:dLbl>
            <c:dLbl>
              <c:idx val="14"/>
              <c:layout>
                <c:manualLayout>
                  <c:x val="-2.51994960100798E-2"/>
                  <c:y val="-9.83558312616652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6C92-43DA-B0AA-60234E8F724B}"/>
                </c:ext>
              </c:extLst>
            </c:dLbl>
            <c:dLbl>
              <c:idx val="15"/>
              <c:layout>
                <c:manualLayout>
                  <c:x val="-2.3519529609407813E-2"/>
                  <c:y val="-0.1229447890770815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6C92-43DA-B0AA-60234E8F724B}"/>
                </c:ext>
              </c:extLst>
            </c:dLbl>
            <c:dLbl>
              <c:idx val="16"/>
              <c:layout>
                <c:manualLayout>
                  <c:x val="-2.3519529609407813E-2"/>
                  <c:y val="-6.76196339923948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6C92-43DA-B0AA-60234E8F724B}"/>
                </c:ext>
              </c:extLst>
            </c:dLbl>
            <c:dLbl>
              <c:idx val="17"/>
              <c:layout>
                <c:manualLayout>
                  <c:x val="-2.6879462410751787E-2"/>
                  <c:y val="-0.129092028530935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6C92-43DA-B0AA-60234E8F724B}"/>
                </c:ext>
              </c:extLst>
            </c:dLbl>
            <c:dLbl>
              <c:idx val="18"/>
              <c:layout>
                <c:manualLayout>
                  <c:x val="-1.8479630407391975E-2"/>
                  <c:y val="-7.37668734462489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6C92-43DA-B0AA-60234E8F724B}"/>
                </c:ext>
              </c:extLst>
            </c:dLbl>
            <c:dLbl>
              <c:idx val="19"/>
              <c:layout>
                <c:manualLayout>
                  <c:x val="-2.51994960100798E-2"/>
                  <c:y val="-0.1045030707155193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6C92-43DA-B0AA-60234E8F724B}"/>
                </c:ext>
              </c:extLst>
            </c:dLbl>
            <c:dLbl>
              <c:idx val="20"/>
              <c:layout>
                <c:manualLayout>
                  <c:x val="-2.1839563208735827E-2"/>
                  <c:y val="-7.99141129001030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6C92-43DA-B0AA-60234E8F724B}"/>
                </c:ext>
              </c:extLst>
            </c:dLbl>
            <c:numFmt formatCode="#,##0" sourceLinked="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S PGothic" panose="020B0600070205080204" pitchFamily="34" charset="-128"/>
                    <a:ea typeface="MS PGothic" panose="020B0600070205080204" pitchFamily="34"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Sheet1!$A$2:$A$22</c:f>
              <c:strCache>
                <c:ptCount val="21"/>
                <c:pt idx="0">
                  <c:v>2000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2020</c:v>
                </c:pt>
              </c:strCache>
            </c:strRef>
          </c:cat>
          <c:val>
            <c:numRef>
              <c:f>Sheet1!$D$2:$D$22</c:f>
              <c:numCache>
                <c:formatCode>General</c:formatCode>
                <c:ptCount val="21"/>
                <c:pt idx="0">
                  <c:v>16.66</c:v>
                </c:pt>
                <c:pt idx="1">
                  <c:v>27.77</c:v>
                </c:pt>
                <c:pt idx="2">
                  <c:v>22.22</c:v>
                </c:pt>
                <c:pt idx="3">
                  <c:v>17.940000000000001</c:v>
                </c:pt>
                <c:pt idx="4">
                  <c:v>25</c:v>
                </c:pt>
                <c:pt idx="5">
                  <c:v>25.92</c:v>
                </c:pt>
                <c:pt idx="6">
                  <c:v>21.21</c:v>
                </c:pt>
                <c:pt idx="7">
                  <c:v>20.2898</c:v>
                </c:pt>
                <c:pt idx="8">
                  <c:v>17.5</c:v>
                </c:pt>
                <c:pt idx="9">
                  <c:v>16.176400000000001</c:v>
                </c:pt>
                <c:pt idx="10">
                  <c:v>13.1578</c:v>
                </c:pt>
                <c:pt idx="11">
                  <c:v>14.457800000000001</c:v>
                </c:pt>
                <c:pt idx="12">
                  <c:v>16.483499999999999</c:v>
                </c:pt>
                <c:pt idx="13">
                  <c:v>13.8613</c:v>
                </c:pt>
                <c:pt idx="14">
                  <c:v>13.2075</c:v>
                </c:pt>
                <c:pt idx="15">
                  <c:v>16.66</c:v>
                </c:pt>
                <c:pt idx="16">
                  <c:v>12.820499999999999</c:v>
                </c:pt>
                <c:pt idx="17">
                  <c:v>13.698600000000001</c:v>
                </c:pt>
                <c:pt idx="18">
                  <c:v>16.666599999999999</c:v>
                </c:pt>
                <c:pt idx="19">
                  <c:v>15.7142</c:v>
                </c:pt>
                <c:pt idx="20">
                  <c:v>14.2857</c:v>
                </c:pt>
              </c:numCache>
            </c:numRef>
          </c:val>
          <c:smooth val="0"/>
          <c:extLst>
            <c:ext xmlns:c16="http://schemas.microsoft.com/office/drawing/2014/chart" uri="{C3380CC4-5D6E-409C-BE32-E72D297353CC}">
              <c16:uniqueId val="{00000027-6C92-43DA-B0AA-60234E8F724B}"/>
            </c:ext>
          </c:extLst>
        </c:ser>
        <c:dLbls>
          <c:showLegendKey val="0"/>
          <c:showVal val="0"/>
          <c:showCatName val="0"/>
          <c:showSerName val="0"/>
          <c:showPercent val="0"/>
          <c:showBubbleSize val="0"/>
        </c:dLbls>
        <c:marker val="1"/>
        <c:smooth val="0"/>
        <c:axId val="908965648"/>
        <c:axId val="908949008"/>
      </c:lineChart>
      <c:catAx>
        <c:axId val="745960527"/>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S PGothic" panose="020B0600070205080204" pitchFamily="34" charset="-128"/>
                <a:ea typeface="MS PGothic" panose="020B0600070205080204" pitchFamily="34" charset="-128"/>
                <a:cs typeface="+mn-cs"/>
              </a:defRPr>
            </a:pPr>
            <a:endParaRPr lang="ja-JP"/>
          </a:p>
        </c:txPr>
        <c:crossAx val="745970927"/>
        <c:crosses val="autoZero"/>
        <c:auto val="1"/>
        <c:lblAlgn val="ctr"/>
        <c:lblOffset val="100"/>
        <c:noMultiLvlLbl val="0"/>
      </c:catAx>
      <c:valAx>
        <c:axId val="745970927"/>
        <c:scaling>
          <c:orientation val="minMax"/>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S PGothic" panose="020B0600070205080204" pitchFamily="34" charset="-128"/>
                <a:ea typeface="MS PGothic" panose="020B0600070205080204" pitchFamily="34" charset="-128"/>
                <a:cs typeface="+mn-cs"/>
              </a:defRPr>
            </a:pPr>
            <a:endParaRPr lang="ja-JP"/>
          </a:p>
        </c:txPr>
        <c:crossAx val="745960527"/>
        <c:crosses val="autoZero"/>
        <c:crossBetween val="between"/>
      </c:valAx>
      <c:valAx>
        <c:axId val="908949008"/>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S PGothic" panose="020B0600070205080204" pitchFamily="34" charset="-128"/>
                <a:ea typeface="MS PGothic" panose="020B0600070205080204" pitchFamily="34" charset="-128"/>
                <a:cs typeface="+mn-cs"/>
              </a:defRPr>
            </a:pPr>
            <a:endParaRPr lang="ja-JP"/>
          </a:p>
        </c:txPr>
        <c:crossAx val="908965648"/>
        <c:crosses val="max"/>
        <c:crossBetween val="between"/>
      </c:valAx>
      <c:catAx>
        <c:axId val="908965648"/>
        <c:scaling>
          <c:orientation val="minMax"/>
        </c:scaling>
        <c:delete val="1"/>
        <c:axPos val="b"/>
        <c:numFmt formatCode="General" sourceLinked="1"/>
        <c:majorTickMark val="out"/>
        <c:minorTickMark val="none"/>
        <c:tickLblPos val="nextTo"/>
        <c:crossAx val="90894900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S PGothic" panose="020B0600070205080204" pitchFamily="34" charset="-128"/>
          <a:ea typeface="MS PGothic" panose="020B0600070205080204" pitchFamily="34" charset="-128"/>
        </a:defRPr>
      </a:pPr>
      <a:endParaRPr lang="ja-JP"/>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476510067114093"/>
          <c:y val="3.5494880546075087E-2"/>
          <c:w val="0.57088926174496646"/>
          <c:h val="0.92901023890784984"/>
        </c:manualLayout>
      </c:layout>
      <c:pieChart>
        <c:varyColors val="0"/>
        <c:ser>
          <c:idx val="0"/>
          <c:order val="0"/>
          <c:dPt>
            <c:idx val="0"/>
            <c:bubble3D val="0"/>
            <c:spPr>
              <a:solidFill>
                <a:srgbClr val="1F497D"/>
              </a:solidFill>
              <a:ln w="9525" algn="ctr">
                <a:solidFill>
                  <a:srgbClr val="808080"/>
                </a:solidFill>
                <a:prstDash val="solid"/>
              </a:ln>
            </c:spPr>
            <c:extLst>
              <c:ext xmlns:c16="http://schemas.microsoft.com/office/drawing/2014/chart" uri="{C3380CC4-5D6E-409C-BE32-E72D297353CC}">
                <c16:uniqueId val="{00000000-2B03-441B-8B81-E68BB6FEF969}"/>
              </c:ext>
            </c:extLst>
          </c:dPt>
          <c:dPt>
            <c:idx val="1"/>
            <c:bubble3D val="0"/>
            <c:spPr>
              <a:solidFill>
                <a:srgbClr val="80CCE8"/>
              </a:solidFill>
              <a:ln w="9525" algn="ctr">
                <a:solidFill>
                  <a:srgbClr val="808080"/>
                </a:solidFill>
                <a:prstDash val="solid"/>
              </a:ln>
            </c:spPr>
            <c:extLst>
              <c:ext xmlns:c16="http://schemas.microsoft.com/office/drawing/2014/chart" uri="{C3380CC4-5D6E-409C-BE32-E72D297353CC}">
                <c16:uniqueId val="{00000001-2B03-441B-8B81-E68BB6FEF969}"/>
              </c:ext>
            </c:extLst>
          </c:dPt>
          <c:dPt>
            <c:idx val="2"/>
            <c:bubble3D val="0"/>
            <c:spPr>
              <a:solidFill>
                <a:srgbClr val="C0E6F4"/>
              </a:solidFill>
              <a:ln w="9525" algn="ctr">
                <a:solidFill>
                  <a:srgbClr val="808080"/>
                </a:solidFill>
                <a:prstDash val="solid"/>
              </a:ln>
            </c:spPr>
            <c:extLst>
              <c:ext xmlns:c16="http://schemas.microsoft.com/office/drawing/2014/chart" uri="{C3380CC4-5D6E-409C-BE32-E72D297353CC}">
                <c16:uniqueId val="{00000002-2B03-441B-8B81-E68BB6FEF969}"/>
              </c:ext>
            </c:extLst>
          </c:dPt>
          <c:dLbls>
            <c:dLbl>
              <c:idx val="0"/>
              <c:spPr>
                <a:noFill/>
                <a:ln>
                  <a:noFill/>
                </a:ln>
                <a:effectLst/>
              </c:spPr>
              <c:txPr>
                <a:bodyPr wrap="square" lIns="38100" tIns="19050" rIns="38100" bIns="19050" anchor="ctr">
                  <a:spAutoFit/>
                </a:bodyPr>
                <a:lstStyle/>
                <a:p>
                  <a:pPr>
                    <a:defRPr sz="1600">
                      <a:solidFill>
                        <a:schemeClr val="bg1"/>
                      </a:solidFill>
                      <a:latin typeface="MS PGothic" panose="020B0600070205080204" pitchFamily="34" charset="-128"/>
                      <a:ea typeface="MS PGothic" panose="020B0600070205080204" pitchFamily="34" charset="-128"/>
                    </a:defRPr>
                  </a:pPr>
                  <a:endParaRPr lang="ja-JP"/>
                </a:p>
              </c:txPr>
              <c:dLblPos val="bestFit"/>
              <c:showLegendKey val="0"/>
              <c:showVal val="1"/>
              <c:showCatName val="0"/>
              <c:showSerName val="0"/>
              <c:showPercent val="0"/>
              <c:showBubbleSize val="0"/>
              <c:extLst>
                <c:ext xmlns:c16="http://schemas.microsoft.com/office/drawing/2014/chart" uri="{C3380CC4-5D6E-409C-BE32-E72D297353CC}">
                  <c16:uniqueId val="{00000000-2B03-441B-8B81-E68BB6FEF969}"/>
                </c:ext>
              </c:extLst>
            </c:dLbl>
            <c:dLbl>
              <c:idx val="2"/>
              <c:layout>
                <c:manualLayout>
                  <c:x val="3.1190614595994232E-2"/>
                  <c:y val="0.11877130552335481"/>
                </c:manualLayout>
              </c:layout>
              <c:tx>
                <c:rich>
                  <a:bodyPr wrap="square" lIns="38100" tIns="19050" rIns="38100" bIns="19050" anchor="ctr">
                    <a:spAutoFit/>
                  </a:bodyPr>
                  <a:lstStyle/>
                  <a:p>
                    <a:pPr>
                      <a:defRPr sz="1600">
                        <a:solidFill>
                          <a:schemeClr val="tx1"/>
                        </a:solidFill>
                        <a:latin typeface="MS PGothic" panose="020B0600070205080204" pitchFamily="34" charset="-128"/>
                        <a:ea typeface="MS PGothic" panose="020B0600070205080204" pitchFamily="34" charset="-128"/>
                      </a:defRPr>
                    </a:pPr>
                    <a:fld id="{E8734496-2482-4273-BCEC-392389B1EDB8}" type="PERCENTAGE">
                      <a:rPr lang="en-US" altLang="ja-JP" smtClean="0">
                        <a:latin typeface="MS PGothic" panose="020B0600070205080204" pitchFamily="34" charset="-128"/>
                        <a:ea typeface="MS PGothic" panose="020B0600070205080204" pitchFamily="34" charset="-128"/>
                      </a:rPr>
                      <a:pPr>
                        <a:defRPr sz="1600">
                          <a:solidFill>
                            <a:schemeClr val="tx1"/>
                          </a:solidFill>
                          <a:latin typeface="MS PGothic" panose="020B0600070205080204" pitchFamily="34" charset="-128"/>
                          <a:ea typeface="MS PGothic" panose="020B0600070205080204" pitchFamily="34" charset="-128"/>
                        </a:defRPr>
                      </a:pPr>
                      <a:t>[パーセンテージ]</a:t>
                    </a:fld>
                    <a:endParaRPr lang="ja-JP" altLang="en-US"/>
                  </a:p>
                </c:rich>
              </c:tx>
              <c:numFmt formatCode="0.0%" sourceLinked="0"/>
              <c:spPr>
                <a:solidFill>
                  <a:srgbClr val="C0E6F4"/>
                </a:solidFill>
                <a:ln>
                  <a:noFill/>
                </a:ln>
                <a:effectLst/>
              </c:spPr>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B03-441B-8B81-E68BB6FEF969}"/>
                </c:ext>
              </c:extLst>
            </c:dLbl>
            <c:spPr>
              <a:noFill/>
              <a:ln>
                <a:noFill/>
              </a:ln>
              <a:effectLst/>
            </c:spPr>
            <c:txPr>
              <a:bodyPr wrap="square" lIns="38100" tIns="19050" rIns="38100" bIns="19050" anchor="ctr">
                <a:spAutoFit/>
              </a:bodyPr>
              <a:lstStyle/>
              <a:p>
                <a:pPr>
                  <a:defRPr sz="1600">
                    <a:solidFill>
                      <a:schemeClr val="tx1"/>
                    </a:solidFill>
                    <a:latin typeface="MS PGothic" panose="020B0600070205080204" pitchFamily="34" charset="-128"/>
                    <a:ea typeface="MS PGothic" panose="020B0600070205080204" pitchFamily="34" charset="-128"/>
                  </a:defRPr>
                </a:pPr>
                <a:endParaRPr lang="ja-JP"/>
              </a:p>
            </c:txPr>
            <c:dLblPos val="bestFit"/>
            <c:showLegendKey val="0"/>
            <c:showVal val="1"/>
            <c:showCatName val="0"/>
            <c:showSerName val="0"/>
            <c:showPercent val="0"/>
            <c:showBubbleSize val="0"/>
            <c:showLeaderLines val="1"/>
            <c:extLst>
              <c:ext xmlns:c15="http://schemas.microsoft.com/office/drawing/2012/chart" uri="{CE6537A1-D6FC-4f65-9D91-7224C49458BB}"/>
            </c:extLst>
          </c:dLbls>
          <c:val>
            <c:numRef>
              <c:f>Sheet1!$A$1:$A$3</c:f>
              <c:numCache>
                <c:formatCode>#,##0.0"%";"-"#,##0.0"%"</c:formatCode>
                <c:ptCount val="3"/>
                <c:pt idx="0">
                  <c:v>60.52</c:v>
                </c:pt>
                <c:pt idx="1">
                  <c:v>36.130000000000003</c:v>
                </c:pt>
                <c:pt idx="2">
                  <c:v>3.35</c:v>
                </c:pt>
              </c:numCache>
            </c:numRef>
          </c:val>
          <c:extLst>
            <c:ext xmlns:c16="http://schemas.microsoft.com/office/drawing/2014/chart" uri="{C3380CC4-5D6E-409C-BE32-E72D297353CC}">
              <c16:uniqueId val="{00000003-2B03-441B-8B81-E68BB6FEF969}"/>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392617449664431"/>
          <c:y val="3.5494880546075087E-2"/>
          <c:w val="0.57088926174496646"/>
          <c:h val="0.92901023890784984"/>
        </c:manualLayout>
      </c:layout>
      <c:pieChart>
        <c:varyColors val="0"/>
        <c:ser>
          <c:idx val="0"/>
          <c:order val="0"/>
          <c:dPt>
            <c:idx val="0"/>
            <c:bubble3D val="0"/>
            <c:spPr>
              <a:solidFill>
                <a:srgbClr val="1F497D"/>
              </a:solidFill>
              <a:ln w="9525" algn="ctr">
                <a:solidFill>
                  <a:srgbClr val="808080"/>
                </a:solidFill>
                <a:prstDash val="solid"/>
              </a:ln>
            </c:spPr>
            <c:extLst>
              <c:ext xmlns:c16="http://schemas.microsoft.com/office/drawing/2014/chart" uri="{C3380CC4-5D6E-409C-BE32-E72D297353CC}">
                <c16:uniqueId val="{00000000-7E3F-474D-B03E-CA35BF2B374F}"/>
              </c:ext>
            </c:extLst>
          </c:dPt>
          <c:dPt>
            <c:idx val="1"/>
            <c:bubble3D val="0"/>
            <c:spPr>
              <a:solidFill>
                <a:srgbClr val="80CCE8"/>
              </a:solidFill>
              <a:ln w="9525" algn="ctr">
                <a:solidFill>
                  <a:srgbClr val="808080"/>
                </a:solidFill>
                <a:prstDash val="solid"/>
              </a:ln>
            </c:spPr>
            <c:extLst>
              <c:ext xmlns:c16="http://schemas.microsoft.com/office/drawing/2014/chart" uri="{C3380CC4-5D6E-409C-BE32-E72D297353CC}">
                <c16:uniqueId val="{00000001-7E3F-474D-B03E-CA35BF2B374F}"/>
              </c:ext>
            </c:extLst>
          </c:dPt>
          <c:dPt>
            <c:idx val="2"/>
            <c:bubble3D val="0"/>
            <c:spPr>
              <a:solidFill>
                <a:srgbClr val="C0E6F4"/>
              </a:solidFill>
              <a:ln w="9525" algn="ctr">
                <a:solidFill>
                  <a:srgbClr val="808080"/>
                </a:solidFill>
                <a:prstDash val="solid"/>
              </a:ln>
            </c:spPr>
            <c:extLst>
              <c:ext xmlns:c16="http://schemas.microsoft.com/office/drawing/2014/chart" uri="{C3380CC4-5D6E-409C-BE32-E72D297353CC}">
                <c16:uniqueId val="{00000002-7E3F-474D-B03E-CA35BF2B374F}"/>
              </c:ext>
            </c:extLst>
          </c:dPt>
          <c:dLbls>
            <c:dLbl>
              <c:idx val="0"/>
              <c:spPr>
                <a:noFill/>
                <a:ln>
                  <a:noFill/>
                </a:ln>
                <a:effectLst/>
              </c:spPr>
              <c:txPr>
                <a:bodyPr wrap="square" lIns="38100" tIns="19050" rIns="38100" bIns="19050" anchor="ctr">
                  <a:spAutoFit/>
                </a:bodyPr>
                <a:lstStyle/>
                <a:p>
                  <a:pPr>
                    <a:defRPr sz="1600">
                      <a:solidFill>
                        <a:schemeClr val="bg1"/>
                      </a:solidFill>
                      <a:latin typeface="MS PGothic" panose="020B0600070205080204" pitchFamily="34" charset="-128"/>
                      <a:ea typeface="MS PGothic" panose="020B0600070205080204" pitchFamily="34" charset="-128"/>
                    </a:defRPr>
                  </a:pPr>
                  <a:endParaRPr lang="ja-JP"/>
                </a:p>
              </c:txPr>
              <c:dLblPos val="bestFit"/>
              <c:showLegendKey val="0"/>
              <c:showVal val="1"/>
              <c:showCatName val="0"/>
              <c:showSerName val="0"/>
              <c:showPercent val="0"/>
              <c:showBubbleSize val="0"/>
              <c:extLst>
                <c:ext xmlns:c16="http://schemas.microsoft.com/office/drawing/2014/chart" uri="{C3380CC4-5D6E-409C-BE32-E72D297353CC}">
                  <c16:uniqueId val="{00000000-7E3F-474D-B03E-CA35BF2B374F}"/>
                </c:ext>
              </c:extLst>
            </c:dLbl>
            <c:dLbl>
              <c:idx val="2"/>
              <c:layout>
                <c:manualLayout>
                  <c:x val="3.3122919198858534E-2"/>
                  <c:y val="0.11604093068373746"/>
                </c:manualLayout>
              </c:layout>
              <c:spPr>
                <a:solidFill>
                  <a:srgbClr val="C0E6F4"/>
                </a:solidFill>
                <a:ln>
                  <a:noFill/>
                </a:ln>
                <a:effectLst/>
              </c:spPr>
              <c:txPr>
                <a:bodyPr wrap="square" lIns="38100" tIns="19050" rIns="38100" bIns="19050" anchor="ctr">
                  <a:spAutoFit/>
                </a:bodyPr>
                <a:lstStyle/>
                <a:p>
                  <a:pPr>
                    <a:defRPr sz="1600">
                      <a:latin typeface="MS PGothic" panose="020B0600070205080204" pitchFamily="34" charset="-128"/>
                      <a:ea typeface="MS PGothic" panose="020B0600070205080204" pitchFamily="34" charset="-128"/>
                    </a:defRPr>
                  </a:pPr>
                  <a:endParaRPr lang="ja-JP"/>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E3F-474D-B03E-CA35BF2B374F}"/>
                </c:ext>
              </c:extLst>
            </c:dLbl>
            <c:spPr>
              <a:noFill/>
              <a:ln>
                <a:noFill/>
              </a:ln>
              <a:effectLst/>
            </c:spPr>
            <c:txPr>
              <a:bodyPr wrap="square" lIns="38100" tIns="19050" rIns="38100" bIns="19050" anchor="ctr">
                <a:spAutoFit/>
              </a:bodyPr>
              <a:lstStyle/>
              <a:p>
                <a:pPr>
                  <a:defRPr sz="1600">
                    <a:latin typeface="MS PGothic" panose="020B0600070205080204" pitchFamily="34" charset="-128"/>
                    <a:ea typeface="MS PGothic" panose="020B0600070205080204" pitchFamily="34" charset="-128"/>
                  </a:defRPr>
                </a:pPr>
                <a:endParaRPr lang="ja-JP"/>
              </a:p>
            </c:txPr>
            <c:dLblPos val="bestFit"/>
            <c:showLegendKey val="0"/>
            <c:showVal val="1"/>
            <c:showCatName val="0"/>
            <c:showSerName val="0"/>
            <c:showPercent val="0"/>
            <c:showBubbleSize val="0"/>
            <c:showLeaderLines val="1"/>
            <c:extLst>
              <c:ext xmlns:c15="http://schemas.microsoft.com/office/drawing/2012/chart" uri="{CE6537A1-D6FC-4f65-9D91-7224C49458BB}"/>
            </c:extLst>
          </c:dLbls>
          <c:val>
            <c:numRef>
              <c:f>Sheet1!$A$1:$A$3</c:f>
              <c:numCache>
                <c:formatCode>#,##0.0"%";"-"#,##0.0"%"</c:formatCode>
                <c:ptCount val="3"/>
                <c:pt idx="0">
                  <c:v>32.21</c:v>
                </c:pt>
                <c:pt idx="1">
                  <c:v>64.81</c:v>
                </c:pt>
                <c:pt idx="2">
                  <c:v>2.98</c:v>
                </c:pt>
              </c:numCache>
            </c:numRef>
          </c:val>
          <c:extLst>
            <c:ext xmlns:c16="http://schemas.microsoft.com/office/drawing/2014/chart" uri="{C3380CC4-5D6E-409C-BE32-E72D297353CC}">
              <c16:uniqueId val="{00000003-7E3F-474D-B03E-CA35BF2B374F}"/>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7615658362989328E-2"/>
          <c:y val="2.7310804772746902E-2"/>
          <c:w val="0.90747330960854089"/>
          <c:h val="0.94537815126050417"/>
        </c:manualLayout>
      </c:layout>
      <c:barChart>
        <c:barDir val="col"/>
        <c:grouping val="stacked"/>
        <c:varyColors val="0"/>
        <c:ser>
          <c:idx val="0"/>
          <c:order val="0"/>
          <c:spPr>
            <a:solidFill>
              <a:schemeClr val="accent1"/>
            </a:solidFill>
            <a:ln>
              <a:noFill/>
            </a:ln>
          </c:spPr>
          <c:invertIfNegative val="0"/>
          <c:val>
            <c:numRef>
              <c:f>Sheet1!$A$1:$B$1</c:f>
              <c:numCache>
                <c:formatCode>General</c:formatCode>
                <c:ptCount val="2"/>
                <c:pt idx="0">
                  <c:v>12184.5318427373</c:v>
                </c:pt>
                <c:pt idx="1">
                  <c:v>91165.146434081296</c:v>
                </c:pt>
              </c:numCache>
            </c:numRef>
          </c:val>
          <c:extLst>
            <c:ext xmlns:c16="http://schemas.microsoft.com/office/drawing/2014/chart" uri="{C3380CC4-5D6E-409C-BE32-E72D297353CC}">
              <c16:uniqueId val="{00000000-447C-423E-8F1C-E0687C09BB68}"/>
            </c:ext>
          </c:extLst>
        </c:ser>
        <c:ser>
          <c:idx val="1"/>
          <c:order val="1"/>
          <c:spPr>
            <a:solidFill>
              <a:schemeClr val="accent6"/>
            </a:solidFill>
            <a:ln>
              <a:noFill/>
            </a:ln>
          </c:spPr>
          <c:invertIfNegative val="0"/>
          <c:val>
            <c:numRef>
              <c:f>Sheet1!$A$2:$B$2</c:f>
              <c:numCache>
                <c:formatCode>General</c:formatCode>
                <c:ptCount val="2"/>
                <c:pt idx="0">
                  <c:v>229140.69940783401</c:v>
                </c:pt>
                <c:pt idx="1">
                  <c:v>218474.62367518101</c:v>
                </c:pt>
              </c:numCache>
            </c:numRef>
          </c:val>
          <c:extLst>
            <c:ext xmlns:c16="http://schemas.microsoft.com/office/drawing/2014/chart" uri="{C3380CC4-5D6E-409C-BE32-E72D297353CC}">
              <c16:uniqueId val="{00000001-447C-423E-8F1C-E0687C09BB68}"/>
            </c:ext>
          </c:extLst>
        </c:ser>
        <c:ser>
          <c:idx val="2"/>
          <c:order val="2"/>
          <c:spPr>
            <a:solidFill>
              <a:schemeClr val="accent5"/>
            </a:solidFill>
            <a:ln>
              <a:noFill/>
            </a:ln>
          </c:spPr>
          <c:invertIfNegative val="0"/>
          <c:val>
            <c:numRef>
              <c:f>Sheet1!$A$3:$B$3</c:f>
              <c:numCache>
                <c:formatCode>General</c:formatCode>
                <c:ptCount val="2"/>
                <c:pt idx="0">
                  <c:v>302830.89329116797</c:v>
                </c:pt>
                <c:pt idx="1">
                  <c:v>220246.20273184599</c:v>
                </c:pt>
              </c:numCache>
            </c:numRef>
          </c:val>
          <c:extLst>
            <c:ext xmlns:c16="http://schemas.microsoft.com/office/drawing/2014/chart" uri="{C3380CC4-5D6E-409C-BE32-E72D297353CC}">
              <c16:uniqueId val="{00000002-447C-423E-8F1C-E0687C09BB68}"/>
            </c:ext>
          </c:extLst>
        </c:ser>
        <c:ser>
          <c:idx val="3"/>
          <c:order val="3"/>
          <c:spPr>
            <a:solidFill>
              <a:schemeClr val="accent4"/>
            </a:solidFill>
            <a:ln>
              <a:noFill/>
            </a:ln>
          </c:spPr>
          <c:invertIfNegative val="0"/>
          <c:val>
            <c:numRef>
              <c:f>Sheet1!$A$4:$B$4</c:f>
              <c:numCache>
                <c:formatCode>General</c:formatCode>
                <c:ptCount val="2"/>
                <c:pt idx="0">
                  <c:v>132906.300536394</c:v>
                </c:pt>
                <c:pt idx="1">
                  <c:v>213047.76393876801</c:v>
                </c:pt>
              </c:numCache>
            </c:numRef>
          </c:val>
          <c:extLst>
            <c:ext xmlns:c16="http://schemas.microsoft.com/office/drawing/2014/chart" uri="{C3380CC4-5D6E-409C-BE32-E72D297353CC}">
              <c16:uniqueId val="{00000003-447C-423E-8F1C-E0687C09BB68}"/>
            </c:ext>
          </c:extLst>
        </c:ser>
        <c:ser>
          <c:idx val="4"/>
          <c:order val="4"/>
          <c:spPr>
            <a:solidFill>
              <a:schemeClr val="accent3"/>
            </a:solidFill>
            <a:ln>
              <a:noFill/>
            </a:ln>
          </c:spPr>
          <c:invertIfNegative val="0"/>
          <c:val>
            <c:numRef>
              <c:f>Sheet1!$A$5:$B$5</c:f>
              <c:numCache>
                <c:formatCode>General</c:formatCode>
                <c:ptCount val="2"/>
                <c:pt idx="0">
                  <c:v>147141.91627793599</c:v>
                </c:pt>
                <c:pt idx="1">
                  <c:v>84588.153380212403</c:v>
                </c:pt>
              </c:numCache>
            </c:numRef>
          </c:val>
          <c:extLst>
            <c:ext xmlns:c16="http://schemas.microsoft.com/office/drawing/2014/chart" uri="{C3380CC4-5D6E-409C-BE32-E72D297353CC}">
              <c16:uniqueId val="{00000004-447C-423E-8F1C-E0687C09BB68}"/>
            </c:ext>
          </c:extLst>
        </c:ser>
        <c:ser>
          <c:idx val="5"/>
          <c:order val="5"/>
          <c:spPr>
            <a:solidFill>
              <a:schemeClr val="accent2"/>
            </a:solidFill>
            <a:ln>
              <a:noFill/>
            </a:ln>
          </c:spPr>
          <c:invertIfNegative val="0"/>
          <c:val>
            <c:numRef>
              <c:f>Sheet1!$A$6:$B$6</c:f>
              <c:numCache>
                <c:formatCode>General</c:formatCode>
                <c:ptCount val="2"/>
                <c:pt idx="0">
                  <c:v>160532.871188305</c:v>
                </c:pt>
                <c:pt idx="1">
                  <c:v>199213.285645603</c:v>
                </c:pt>
              </c:numCache>
            </c:numRef>
          </c:val>
          <c:extLst>
            <c:ext xmlns:c16="http://schemas.microsoft.com/office/drawing/2014/chart" uri="{C3380CC4-5D6E-409C-BE32-E72D297353CC}">
              <c16:uniqueId val="{00000005-447C-423E-8F1C-E0687C09BB68}"/>
            </c:ext>
          </c:extLst>
        </c:ser>
        <c:ser>
          <c:idx val="6"/>
          <c:order val="6"/>
          <c:spPr>
            <a:solidFill>
              <a:schemeClr val="accent1"/>
            </a:solidFill>
            <a:ln>
              <a:noFill/>
            </a:ln>
          </c:spPr>
          <c:invertIfNegative val="0"/>
          <c:val>
            <c:numRef>
              <c:f>Sheet1!$A$7:$B$7</c:f>
              <c:numCache>
                <c:formatCode>General</c:formatCode>
                <c:ptCount val="2"/>
                <c:pt idx="0">
                  <c:v>10235.853605829599</c:v>
                </c:pt>
                <c:pt idx="1">
                  <c:v>5495.6708511340503</c:v>
                </c:pt>
              </c:numCache>
            </c:numRef>
          </c:val>
          <c:extLst>
            <c:ext xmlns:c16="http://schemas.microsoft.com/office/drawing/2014/chart" uri="{C3380CC4-5D6E-409C-BE32-E72D297353CC}">
              <c16:uniqueId val="{00000006-447C-423E-8F1C-E0687C09BB68}"/>
            </c:ext>
          </c:extLst>
        </c:ser>
        <c:dLbls>
          <c:showLegendKey val="0"/>
          <c:showVal val="0"/>
          <c:showCatName val="0"/>
          <c:showSerName val="0"/>
          <c:showPercent val="0"/>
          <c:showBubbleSize val="0"/>
        </c:dLbls>
        <c:gapWidth val="80"/>
        <c:overlap val="100"/>
        <c:axId val="776928335"/>
        <c:axId val="1"/>
      </c:barChart>
      <c:catAx>
        <c:axId val="776928335"/>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in val="0"/>
        </c:scaling>
        <c:delete val="1"/>
        <c:axPos val="l"/>
        <c:numFmt formatCode="General" sourceLinked="1"/>
        <c:majorTickMark val="out"/>
        <c:minorTickMark val="none"/>
        <c:tickLblPos val="nextTo"/>
        <c:crossAx val="776928335"/>
        <c:crosses val="min"/>
        <c:crossBetween val="between"/>
      </c:valAx>
    </c:plotArea>
    <c:plotVisOnly val="0"/>
    <c:dispBlanksAs val="gap"/>
    <c:showDLblsOverMax val="1"/>
  </c:chart>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6263345195729534E-2"/>
          <c:y val="3.3226837060702875E-2"/>
          <c:w val="0.90747330960854089"/>
          <c:h val="0.93354632587859421"/>
        </c:manualLayout>
      </c:layout>
      <c:barChart>
        <c:barDir val="col"/>
        <c:grouping val="stacked"/>
        <c:varyColors val="0"/>
        <c:ser>
          <c:idx val="0"/>
          <c:order val="0"/>
          <c:spPr>
            <a:solidFill>
              <a:schemeClr val="accent1"/>
            </a:solidFill>
            <a:ln>
              <a:noFill/>
            </a:ln>
          </c:spPr>
          <c:invertIfNegative val="0"/>
          <c:val>
            <c:numRef>
              <c:f>Sheet1!$A$1:$B$1</c:f>
              <c:numCache>
                <c:formatCode>General</c:formatCode>
                <c:ptCount val="2"/>
                <c:pt idx="0">
                  <c:v>118056.95656273099</c:v>
                </c:pt>
                <c:pt idx="1">
                  <c:v>163496.11037347399</c:v>
                </c:pt>
              </c:numCache>
            </c:numRef>
          </c:val>
          <c:extLst>
            <c:ext xmlns:c16="http://schemas.microsoft.com/office/drawing/2014/chart" uri="{C3380CC4-5D6E-409C-BE32-E72D297353CC}">
              <c16:uniqueId val="{00000000-3F5D-4F4B-9A45-77F85286FD4F}"/>
            </c:ext>
          </c:extLst>
        </c:ser>
        <c:ser>
          <c:idx val="1"/>
          <c:order val="1"/>
          <c:spPr>
            <a:solidFill>
              <a:schemeClr val="accent6"/>
            </a:solidFill>
            <a:ln>
              <a:noFill/>
            </a:ln>
          </c:spPr>
          <c:invertIfNegative val="0"/>
          <c:val>
            <c:numRef>
              <c:f>Sheet1!$A$2:$B$2</c:f>
              <c:numCache>
                <c:formatCode>General</c:formatCode>
                <c:ptCount val="2"/>
                <c:pt idx="0">
                  <c:v>34235.994138497997</c:v>
                </c:pt>
                <c:pt idx="1">
                  <c:v>81557.941206104006</c:v>
                </c:pt>
              </c:numCache>
            </c:numRef>
          </c:val>
          <c:extLst>
            <c:ext xmlns:c16="http://schemas.microsoft.com/office/drawing/2014/chart" uri="{C3380CC4-5D6E-409C-BE32-E72D297353CC}">
              <c16:uniqueId val="{00000001-3F5D-4F4B-9A45-77F85286FD4F}"/>
            </c:ext>
          </c:extLst>
        </c:ser>
        <c:ser>
          <c:idx val="2"/>
          <c:order val="2"/>
          <c:spPr>
            <a:solidFill>
              <a:schemeClr val="accent5"/>
            </a:solidFill>
            <a:ln>
              <a:noFill/>
            </a:ln>
          </c:spPr>
          <c:invertIfNegative val="0"/>
          <c:val>
            <c:numRef>
              <c:f>Sheet1!$A$3:$B$3</c:f>
              <c:numCache>
                <c:formatCode>General</c:formatCode>
                <c:ptCount val="2"/>
                <c:pt idx="0">
                  <c:v>43375.110320198903</c:v>
                </c:pt>
                <c:pt idx="1">
                  <c:v>70076.785427912298</c:v>
                </c:pt>
              </c:numCache>
            </c:numRef>
          </c:val>
          <c:extLst>
            <c:ext xmlns:c16="http://schemas.microsoft.com/office/drawing/2014/chart" uri="{C3380CC4-5D6E-409C-BE32-E72D297353CC}">
              <c16:uniqueId val="{00000002-3F5D-4F4B-9A45-77F85286FD4F}"/>
            </c:ext>
          </c:extLst>
        </c:ser>
        <c:ser>
          <c:idx val="3"/>
          <c:order val="3"/>
          <c:spPr>
            <a:solidFill>
              <a:schemeClr val="accent4"/>
            </a:solidFill>
            <a:ln>
              <a:noFill/>
            </a:ln>
          </c:spPr>
          <c:invertIfNegative val="0"/>
          <c:val>
            <c:numRef>
              <c:f>Sheet1!$A$4:$B$4</c:f>
              <c:numCache>
                <c:formatCode>General</c:formatCode>
                <c:ptCount val="2"/>
                <c:pt idx="0">
                  <c:v>23870.189371125001</c:v>
                </c:pt>
                <c:pt idx="1">
                  <c:v>44538.733019870997</c:v>
                </c:pt>
              </c:numCache>
            </c:numRef>
          </c:val>
          <c:extLst>
            <c:ext xmlns:c16="http://schemas.microsoft.com/office/drawing/2014/chart" uri="{C3380CC4-5D6E-409C-BE32-E72D297353CC}">
              <c16:uniqueId val="{00000003-3F5D-4F4B-9A45-77F85286FD4F}"/>
            </c:ext>
          </c:extLst>
        </c:ser>
        <c:ser>
          <c:idx val="4"/>
          <c:order val="4"/>
          <c:spPr>
            <a:solidFill>
              <a:schemeClr val="accent3"/>
            </a:solidFill>
            <a:ln>
              <a:noFill/>
            </a:ln>
          </c:spPr>
          <c:invertIfNegative val="0"/>
          <c:val>
            <c:numRef>
              <c:f>Sheet1!$A$5:$B$5</c:f>
              <c:numCache>
                <c:formatCode>General</c:formatCode>
                <c:ptCount val="2"/>
                <c:pt idx="0">
                  <c:v>17748.629465901999</c:v>
                </c:pt>
                <c:pt idx="1">
                  <c:v>24505.921676379501</c:v>
                </c:pt>
              </c:numCache>
            </c:numRef>
          </c:val>
          <c:extLst>
            <c:ext xmlns:c16="http://schemas.microsoft.com/office/drawing/2014/chart" uri="{C3380CC4-5D6E-409C-BE32-E72D297353CC}">
              <c16:uniqueId val="{00000004-3F5D-4F4B-9A45-77F85286FD4F}"/>
            </c:ext>
          </c:extLst>
        </c:ser>
        <c:ser>
          <c:idx val="5"/>
          <c:order val="5"/>
          <c:spPr>
            <a:solidFill>
              <a:schemeClr val="accent2"/>
            </a:solidFill>
            <a:ln>
              <a:noFill/>
            </a:ln>
          </c:spPr>
          <c:invertIfNegative val="0"/>
          <c:val>
            <c:numRef>
              <c:f>Sheet1!$A$6:$B$6</c:f>
              <c:numCache>
                <c:formatCode>General</c:formatCode>
                <c:ptCount val="2"/>
                <c:pt idx="0">
                  <c:v>9774.2356216981207</c:v>
                </c:pt>
                <c:pt idx="1">
                  <c:v>22212.810857209199</c:v>
                </c:pt>
              </c:numCache>
            </c:numRef>
          </c:val>
          <c:extLst>
            <c:ext xmlns:c16="http://schemas.microsoft.com/office/drawing/2014/chart" uri="{C3380CC4-5D6E-409C-BE32-E72D297353CC}">
              <c16:uniqueId val="{00000005-3F5D-4F4B-9A45-77F85286FD4F}"/>
            </c:ext>
          </c:extLst>
        </c:ser>
        <c:ser>
          <c:idx val="6"/>
          <c:order val="6"/>
          <c:spPr>
            <a:solidFill>
              <a:schemeClr val="accent1"/>
            </a:solidFill>
            <a:ln>
              <a:noFill/>
            </a:ln>
          </c:spPr>
          <c:invertIfNegative val="0"/>
          <c:val>
            <c:numRef>
              <c:f>Sheet1!$A$7:$B$7</c:f>
              <c:numCache>
                <c:formatCode>General</c:formatCode>
                <c:ptCount val="2"/>
                <c:pt idx="0">
                  <c:v>47088.755355266301</c:v>
                </c:pt>
                <c:pt idx="1">
                  <c:v>77144.642131011031</c:v>
                </c:pt>
              </c:numCache>
            </c:numRef>
          </c:val>
          <c:extLst>
            <c:ext xmlns:c16="http://schemas.microsoft.com/office/drawing/2014/chart" uri="{C3380CC4-5D6E-409C-BE32-E72D297353CC}">
              <c16:uniqueId val="{00000006-3F5D-4F4B-9A45-77F85286FD4F}"/>
            </c:ext>
          </c:extLst>
        </c:ser>
        <c:dLbls>
          <c:showLegendKey val="0"/>
          <c:showVal val="0"/>
          <c:showCatName val="0"/>
          <c:showSerName val="0"/>
          <c:showPercent val="0"/>
          <c:showBubbleSize val="0"/>
        </c:dLbls>
        <c:gapWidth val="80"/>
        <c:overlap val="100"/>
        <c:axId val="1646190207"/>
        <c:axId val="1"/>
      </c:barChart>
      <c:catAx>
        <c:axId val="1646190207"/>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in val="0"/>
        </c:scaling>
        <c:delete val="1"/>
        <c:axPos val="l"/>
        <c:numFmt formatCode="General" sourceLinked="1"/>
        <c:majorTickMark val="out"/>
        <c:minorTickMark val="none"/>
        <c:tickLblPos val="nextTo"/>
        <c:crossAx val="1646190207"/>
        <c:crosses val="min"/>
        <c:crossBetween val="between"/>
      </c:valAx>
    </c:plotArea>
    <c:plotVisOnly val="0"/>
    <c:dispBlanksAs val="gap"/>
    <c:showDLblsOverMax val="1"/>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622222222222222E-2"/>
          <c:y val="8.4967320261437912E-2"/>
          <c:w val="0.90755555555555556"/>
          <c:h val="0.83006535947712423"/>
        </c:manualLayout>
      </c:layout>
      <c:barChart>
        <c:barDir val="col"/>
        <c:grouping val="stacked"/>
        <c:varyColors val="0"/>
        <c:ser>
          <c:idx val="0"/>
          <c:order val="0"/>
          <c:spPr>
            <a:solidFill>
              <a:schemeClr val="accent3"/>
            </a:solidFill>
            <a:ln>
              <a:noFill/>
            </a:ln>
          </c:spPr>
          <c:invertIfNegative val="0"/>
          <c:val>
            <c:numRef>
              <c:f>Sheet1!$A$1:$B$1</c:f>
              <c:numCache>
                <c:formatCode>General</c:formatCode>
                <c:ptCount val="2"/>
                <c:pt idx="0">
                  <c:v>10996.222610454101</c:v>
                </c:pt>
                <c:pt idx="1">
                  <c:v>24278.760885485801</c:v>
                </c:pt>
              </c:numCache>
            </c:numRef>
          </c:val>
          <c:extLst>
            <c:ext xmlns:c16="http://schemas.microsoft.com/office/drawing/2014/chart" uri="{C3380CC4-5D6E-409C-BE32-E72D297353CC}">
              <c16:uniqueId val="{00000000-F0A5-4B6C-B274-476D445D00BE}"/>
            </c:ext>
          </c:extLst>
        </c:ser>
        <c:ser>
          <c:idx val="1"/>
          <c:order val="1"/>
          <c:spPr>
            <a:solidFill>
              <a:schemeClr val="accent2"/>
            </a:solidFill>
            <a:ln>
              <a:noFill/>
            </a:ln>
          </c:spPr>
          <c:invertIfNegative val="0"/>
          <c:val>
            <c:numRef>
              <c:f>Sheet1!$A$2:$B$2</c:f>
              <c:numCache>
                <c:formatCode>General</c:formatCode>
                <c:ptCount val="2"/>
                <c:pt idx="0">
                  <c:v>24437.199784795099</c:v>
                </c:pt>
                <c:pt idx="1">
                  <c:v>33474.2873109629</c:v>
                </c:pt>
              </c:numCache>
            </c:numRef>
          </c:val>
          <c:extLst>
            <c:ext xmlns:c16="http://schemas.microsoft.com/office/drawing/2014/chart" uri="{C3380CC4-5D6E-409C-BE32-E72D297353CC}">
              <c16:uniqueId val="{00000001-F0A5-4B6C-B274-476D445D00BE}"/>
            </c:ext>
          </c:extLst>
        </c:ser>
        <c:ser>
          <c:idx val="2"/>
          <c:order val="2"/>
          <c:spPr>
            <a:solidFill>
              <a:schemeClr val="accent1"/>
            </a:solidFill>
            <a:ln>
              <a:noFill/>
            </a:ln>
          </c:spPr>
          <c:invertIfNegative val="0"/>
          <c:val>
            <c:numRef>
              <c:f>Sheet1!$A$3:$B$3</c:f>
              <c:numCache>
                <c:formatCode>General</c:formatCode>
                <c:ptCount val="2"/>
                <c:pt idx="0">
                  <c:v>12617.849484980299</c:v>
                </c:pt>
                <c:pt idx="1">
                  <c:v>19663.187571059301</c:v>
                </c:pt>
              </c:numCache>
            </c:numRef>
          </c:val>
          <c:extLst>
            <c:ext xmlns:c16="http://schemas.microsoft.com/office/drawing/2014/chart" uri="{C3380CC4-5D6E-409C-BE32-E72D297353CC}">
              <c16:uniqueId val="{00000002-F0A5-4B6C-B274-476D445D00BE}"/>
            </c:ext>
          </c:extLst>
        </c:ser>
        <c:dLbls>
          <c:showLegendKey val="0"/>
          <c:showVal val="0"/>
          <c:showCatName val="0"/>
          <c:showSerName val="0"/>
          <c:showPercent val="0"/>
          <c:showBubbleSize val="0"/>
        </c:dLbls>
        <c:gapWidth val="80"/>
        <c:overlap val="100"/>
        <c:axId val="1101939023"/>
        <c:axId val="1"/>
      </c:barChart>
      <c:catAx>
        <c:axId val="1101939023"/>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in val="0"/>
        </c:scaling>
        <c:delete val="1"/>
        <c:axPos val="l"/>
        <c:numFmt formatCode="General" sourceLinked="1"/>
        <c:majorTickMark val="out"/>
        <c:minorTickMark val="none"/>
        <c:tickLblPos val="nextTo"/>
        <c:crossAx val="1101939023"/>
        <c:crosses val="min"/>
        <c:crossBetween val="between"/>
      </c:valAx>
    </c:plotArea>
    <c:plotVisOnly val="0"/>
    <c:dispBlanksAs val="gap"/>
    <c:showDLblsOverMax val="1"/>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76946043615456E-2"/>
          <c:y val="0.13269229764594961"/>
          <c:w val="0.92329789253512518"/>
          <c:h val="0.73285079248555474"/>
        </c:manualLayout>
      </c:layout>
      <c:lineChart>
        <c:grouping val="standard"/>
        <c:varyColors val="0"/>
        <c:ser>
          <c:idx val="0"/>
          <c:order val="0"/>
          <c:tx>
            <c:strRef>
              <c:f>Sheet1!$B$1</c:f>
              <c:strCache>
                <c:ptCount val="1"/>
                <c:pt idx="0">
                  <c:v>1,000人当たりの病床数</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numFmt formatCode="#,##0.00" sourceLinked="0"/>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MS PGothic" panose="020B0600070205080204" pitchFamily="34" charset="-128"/>
                    <a:ea typeface="MS PGothic" panose="020B0600070205080204" pitchFamily="34"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1980</c:v>
                </c:pt>
                <c:pt idx="1">
                  <c:v>88</c:v>
                </c:pt>
                <c:pt idx="2">
                  <c:v>90</c:v>
                </c:pt>
                <c:pt idx="3">
                  <c:v>2000</c:v>
                </c:pt>
                <c:pt idx="4">
                  <c:v>2004</c:v>
                </c:pt>
              </c:strCache>
            </c:strRef>
          </c:cat>
          <c:val>
            <c:numRef>
              <c:f>Sheet1!$B$2:$B$6</c:f>
              <c:numCache>
                <c:formatCode>General</c:formatCode>
                <c:ptCount val="5"/>
                <c:pt idx="0">
                  <c:v>0.9</c:v>
                </c:pt>
                <c:pt idx="1">
                  <c:v>6.4</c:v>
                </c:pt>
                <c:pt idx="2">
                  <c:v>1.7</c:v>
                </c:pt>
                <c:pt idx="3">
                  <c:v>1.2</c:v>
                </c:pt>
                <c:pt idx="4">
                  <c:v>0.5</c:v>
                </c:pt>
              </c:numCache>
            </c:numRef>
          </c:val>
          <c:smooth val="0"/>
          <c:extLst>
            <c:ext xmlns:c16="http://schemas.microsoft.com/office/drawing/2014/chart" uri="{C3380CC4-5D6E-409C-BE32-E72D297353CC}">
              <c16:uniqueId val="{00000000-E465-4EA2-866C-B76346F3DB33}"/>
            </c:ext>
          </c:extLst>
        </c:ser>
        <c:dLbls>
          <c:showLegendKey val="0"/>
          <c:showVal val="0"/>
          <c:showCatName val="0"/>
          <c:showSerName val="0"/>
          <c:showPercent val="0"/>
          <c:showBubbleSize val="0"/>
        </c:dLbls>
        <c:marker val="1"/>
        <c:smooth val="0"/>
        <c:axId val="220470943"/>
        <c:axId val="220471775"/>
      </c:lineChart>
      <c:catAx>
        <c:axId val="220470943"/>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S PGothic" panose="020B0600070205080204" pitchFamily="34" charset="-128"/>
                <a:ea typeface="MS PGothic" panose="020B0600070205080204" pitchFamily="34" charset="-128"/>
                <a:cs typeface="+mn-cs"/>
              </a:defRPr>
            </a:pPr>
            <a:endParaRPr lang="ja-JP"/>
          </a:p>
        </c:txPr>
        <c:crossAx val="220471775"/>
        <c:crosses val="autoZero"/>
        <c:auto val="1"/>
        <c:lblAlgn val="ctr"/>
        <c:lblOffset val="100"/>
        <c:noMultiLvlLbl val="0"/>
      </c:catAx>
      <c:valAx>
        <c:axId val="220471775"/>
        <c:scaling>
          <c:orientation val="minMax"/>
        </c:scaling>
        <c:delete val="0"/>
        <c:axPos val="l"/>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S PGothic" panose="020B0600070205080204" pitchFamily="34" charset="-128"/>
                <a:ea typeface="MS PGothic" panose="020B0600070205080204" pitchFamily="34" charset="-128"/>
                <a:cs typeface="+mn-cs"/>
              </a:defRPr>
            </a:pPr>
            <a:endParaRPr lang="ja-JP"/>
          </a:p>
        </c:txPr>
        <c:crossAx val="22047094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S PGothic" panose="020B0600070205080204" pitchFamily="34" charset="-128"/>
              <a:ea typeface="MS PGothic" panose="020B0600070205080204" pitchFamily="34"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S PGothic" panose="020B0600070205080204" pitchFamily="34" charset="-128"/>
          <a:ea typeface="MS PGothic" panose="020B0600070205080204" pitchFamily="34" charset="-128"/>
        </a:defRPr>
      </a:pPr>
      <a:endParaRPr lang="ja-JP"/>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774263767487778"/>
          <c:y val="2.6094276094276093E-2"/>
          <c:w val="0.78388938984069734"/>
          <c:h val="0.90656565656565657"/>
        </c:manualLayout>
      </c:layout>
      <c:lineChart>
        <c:grouping val="standard"/>
        <c:varyColors val="0"/>
        <c:ser>
          <c:idx val="0"/>
          <c:order val="0"/>
          <c:spPr>
            <a:ln w="9525">
              <a:solidFill>
                <a:schemeClr val="tx2"/>
              </a:solidFill>
              <a:round/>
            </a:ln>
          </c:spPr>
          <c:marker>
            <c:symbol val="circle"/>
            <c:size val="6"/>
            <c:spPr>
              <a:solidFill>
                <a:schemeClr val="tx2"/>
              </a:solidFill>
              <a:ln>
                <a:noFill/>
              </a:ln>
            </c:spPr>
          </c:marker>
          <c:dPt>
            <c:idx val="3"/>
            <c:marker>
              <c:spPr>
                <a:solidFill>
                  <a:schemeClr val="tx2"/>
                </a:solidFill>
                <a:ln cap="rnd">
                  <a:noFill/>
                </a:ln>
              </c:spPr>
            </c:marker>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5F67-4595-9E4D-9876A7B1653A}"/>
              </c:ext>
            </c:extLst>
          </c:dPt>
          <c:dLbls>
            <c:dLbl>
              <c:idx val="0"/>
              <c:layout>
                <c:manualLayout>
                  <c:x val="1.4097907486334851E-2"/>
                  <c:y val="-6.4301280521752963E-2"/>
                </c:manualLayout>
              </c:layout>
              <c:dLblPos val="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1-5F67-4595-9E4D-9876A7B1653A}"/>
                </c:ext>
              </c:extLst>
            </c:dLbl>
            <c:dLbl>
              <c:idx val="3"/>
              <c:layout>
                <c:manualLayout>
                  <c:x val="-4.4617688843940469E-2"/>
                  <c:y val="-6.7668283888756328E-2"/>
                </c:manualLayout>
              </c:layout>
              <c:dLblPos val="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0-5F67-4595-9E4D-9876A7B1653A}"/>
                </c:ext>
              </c:extLst>
            </c:dLbl>
            <c:spPr>
              <a:noFill/>
              <a:ln>
                <a:noFill/>
              </a:ln>
              <a:effectLst/>
            </c:spPr>
            <c:dLblPos val="t"/>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val>
            <c:numRef>
              <c:f>Sheet1!$B$3:$E$3</c:f>
              <c:numCache>
                <c:formatCode>#,##0;"-"#,##0</c:formatCode>
                <c:ptCount val="4"/>
                <c:pt idx="0" formatCode="#,##0">
                  <c:v>185101</c:v>
                </c:pt>
                <c:pt idx="1">
                  <c:v>110105</c:v>
                </c:pt>
                <c:pt idx="2">
                  <c:v>180709</c:v>
                </c:pt>
                <c:pt idx="3">
                  <c:v>201735</c:v>
                </c:pt>
              </c:numCache>
            </c:numRef>
          </c:val>
          <c:smooth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5F67-4595-9E4D-9876A7B1653A}"/>
            </c:ext>
          </c:extLst>
        </c:ser>
        <c:ser>
          <c:idx val="1"/>
          <c:order val="1"/>
          <c:spPr>
            <a:ln w="9525">
              <a:solidFill>
                <a:srgbClr val="3D6E81"/>
              </a:solidFill>
            </a:ln>
          </c:spPr>
          <c:marker>
            <c:symbol val="square"/>
            <c:size val="6"/>
            <c:spPr>
              <a:solidFill>
                <a:srgbClr val="3D6E81"/>
              </a:solidFill>
              <a:ln>
                <a:solidFill>
                  <a:srgbClr val="3D6E81"/>
                </a:solidFill>
              </a:ln>
            </c:spPr>
          </c:marker>
          <c:dLbls>
            <c:dLbl>
              <c:idx val="0"/>
              <c:layout>
                <c:manualLayout>
                  <c:x val="-2.4771123793012112E-3"/>
                  <c:y val="-6.0934277154749597E-2"/>
                </c:manualLayout>
              </c:layout>
              <c:dLblPos val="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3-5F67-4595-9E4D-9876A7B1653A}"/>
                </c:ext>
              </c:extLst>
            </c:dLbl>
            <c:dLbl>
              <c:idx val="1"/>
              <c:layout>
                <c:manualLayout>
                  <c:x val="-7.4654530569000024E-2"/>
                  <c:y val="-8.260567794788856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E04-492E-B68F-F6DC9B06B54C}"/>
                </c:ext>
              </c:extLst>
            </c:dLbl>
            <c:dLbl>
              <c:idx val="2"/>
              <c:layout>
                <c:manualLayout>
                  <c:x val="-5.5082665125574942E-2"/>
                  <c:y val="5.387205387205387E-2"/>
                </c:manualLayout>
              </c:layout>
              <c:dLblPos val="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4-5F67-4595-9E4D-9876A7B1653A}"/>
                </c:ext>
              </c:extLst>
            </c:dLbl>
            <c:dLbl>
              <c:idx val="5"/>
              <c:layout>
                <c:manualLayout>
                  <c:x val="-4.1848154301813191E-2"/>
                  <c:y val="6.0606060606060608E-2"/>
                </c:manualLayout>
              </c:layout>
              <c:dLblPos val="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5-5F67-4595-9E4D-9876A7B1653A}"/>
                </c:ext>
              </c:extLst>
            </c:dLbl>
            <c:spPr>
              <a:noFill/>
              <a:ln>
                <a:noFill/>
              </a:ln>
              <a:effectLst/>
            </c:spPr>
            <c:dLblPos val="t"/>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val>
            <c:numRef>
              <c:f>Sheet1!$B$4:$E$4</c:f>
              <c:numCache>
                <c:formatCode>#,##0</c:formatCode>
                <c:ptCount val="4"/>
                <c:pt idx="0">
                  <c:v>141275</c:v>
                </c:pt>
                <c:pt idx="1">
                  <c:v>71237</c:v>
                </c:pt>
                <c:pt idx="2">
                  <c:v>120870</c:v>
                </c:pt>
                <c:pt idx="3">
                  <c:v>131922</c:v>
                </c:pt>
              </c:numCache>
            </c:numRef>
          </c:val>
          <c:smooth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5F67-4595-9E4D-9876A7B1653A}"/>
            </c:ext>
          </c:extLst>
        </c:ser>
        <c:ser>
          <c:idx val="2"/>
          <c:order val="2"/>
          <c:spPr>
            <a:ln w="9525">
              <a:solidFill>
                <a:srgbClr val="655939"/>
              </a:solidFill>
            </a:ln>
          </c:spPr>
          <c:marker>
            <c:symbol val="triangle"/>
            <c:size val="6"/>
            <c:spPr>
              <a:solidFill>
                <a:srgbClr val="655939"/>
              </a:solidFill>
              <a:ln>
                <a:solidFill>
                  <a:srgbClr val="655939"/>
                </a:solidFill>
              </a:ln>
            </c:spPr>
          </c:marker>
          <c:dLbls>
            <c:dLbl>
              <c:idx val="0"/>
              <c:layout>
                <c:manualLayout>
                  <c:x val="-2.4771123793012112E-3"/>
                  <c:y val="-7.0622232826958471E-3"/>
                </c:manualLayout>
              </c:layout>
              <c:dLblPos val="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7-5F67-4595-9E4D-9876A7B1653A}"/>
                </c:ext>
              </c:extLst>
            </c:dLbl>
            <c:dLbl>
              <c:idx val="1"/>
              <c:layout>
                <c:manualLayout>
                  <c:x val="-2.4771123793012112E-3"/>
                  <c:y val="3.4690048482052913E-2"/>
                </c:manualLayout>
              </c:layout>
              <c:dLblPos val="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8-5F67-4595-9E4D-9876A7B1653A}"/>
                </c:ext>
              </c:extLst>
            </c:dLbl>
            <c:dLbl>
              <c:idx val="2"/>
              <c:layout>
                <c:manualLayout>
                  <c:x val="-5.3853259168292034E-2"/>
                  <c:y val="-7.7769293989766425E-2"/>
                </c:manualLayout>
              </c:layout>
              <c:dLblPos val="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5F67-4595-9E4D-9876A7B1653A}"/>
                </c:ext>
              </c:extLst>
            </c:dLbl>
            <c:dLbl>
              <c:idx val="3"/>
              <c:layout>
                <c:manualLayout>
                  <c:x val="-4.1620843266151543E-2"/>
                  <c:y val="-5.1582204980786382E-2"/>
                </c:manualLayout>
              </c:layout>
              <c:dLblPos val="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A-5F67-4595-9E4D-9876A7B1653A}"/>
                </c:ext>
              </c:extLst>
            </c:dLbl>
            <c:dLbl>
              <c:idx val="4"/>
              <c:layout>
                <c:manualLayout>
                  <c:x val="-4.8960292807435767E-2"/>
                  <c:y val="-2.7264243484716049E-2"/>
                </c:manualLayout>
              </c:layout>
              <c:dLblPos val="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B-5F67-4595-9E4D-9876A7B1653A}"/>
                </c:ext>
              </c:extLst>
            </c:dLbl>
            <c:spPr>
              <a:noFill/>
              <a:ln>
                <a:noFill/>
              </a:ln>
              <a:effectLst/>
            </c:spPr>
            <c:dLblPos val="t"/>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val>
            <c:numRef>
              <c:f>Sheet1!$B$5:$E$5</c:f>
              <c:numCache>
                <c:formatCode>#,##0;"-"#,##0</c:formatCode>
                <c:ptCount val="4"/>
                <c:pt idx="0">
                  <c:v>83565</c:v>
                </c:pt>
                <c:pt idx="1">
                  <c:v>74543</c:v>
                </c:pt>
                <c:pt idx="2">
                  <c:v>74543</c:v>
                </c:pt>
                <c:pt idx="3" formatCode="#,##0">
                  <c:v>84277</c:v>
                </c:pt>
              </c:numCache>
            </c:numRef>
          </c:val>
          <c:smooth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5F67-4595-9E4D-9876A7B1653A}"/>
            </c:ext>
          </c:extLst>
        </c:ser>
        <c:ser>
          <c:idx val="3"/>
          <c:order val="3"/>
          <c:spPr>
            <a:ln w="9525">
              <a:solidFill>
                <a:srgbClr val="4D4D4D"/>
              </a:solidFill>
            </a:ln>
          </c:spPr>
          <c:marker>
            <c:symbol val="diamond"/>
            <c:size val="6"/>
            <c:spPr>
              <a:solidFill>
                <a:srgbClr val="4D4D4D"/>
              </a:solidFill>
              <a:ln>
                <a:solidFill>
                  <a:srgbClr val="4D4D4D"/>
                </a:solidFill>
              </a:ln>
            </c:spPr>
          </c:marker>
          <c:dLbls>
            <c:dLbl>
              <c:idx val="1"/>
              <c:layout>
                <c:manualLayout>
                  <c:x val="-5.0189698764718634E-2"/>
                  <c:y val="-5.162854871743031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D20-4D7E-85BC-6DF90A834C87}"/>
                </c:ext>
              </c:extLst>
            </c:dLbl>
            <c:dLbl>
              <c:idx val="2"/>
              <c:layout>
                <c:manualLayout>
                  <c:x val="1.0972380745984644E-2"/>
                  <c:y val="-5.7239057239057242E-2"/>
                </c:manualLayout>
              </c:layout>
              <c:dLblPos val="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D-5F67-4595-9E4D-9876A7B1653A}"/>
                </c:ext>
              </c:extLst>
            </c:dLbl>
            <c:dLbl>
              <c:idx val="3"/>
              <c:layout>
                <c:manualLayout>
                  <c:x val="-4.0403766043006092E-2"/>
                  <c:y val="-7.7890541514366959E-2"/>
                </c:manualLayout>
              </c:layout>
              <c:dLblPos val="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E-5F67-4595-9E4D-9876A7B1653A}"/>
                </c:ext>
              </c:extLst>
            </c:dLbl>
            <c:dLbl>
              <c:idx val="5"/>
              <c:layout>
                <c:manualLayout>
                  <c:x val="-4.796436225288353E-2"/>
                  <c:y val="-4.7138047138047139E-2"/>
                </c:manualLayout>
              </c:layout>
              <c:dLblPos val="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F-5F67-4595-9E4D-9876A7B1653A}"/>
                </c:ext>
              </c:extLst>
            </c:dLbl>
            <c:spPr>
              <a:noFill/>
              <a:ln>
                <a:noFill/>
              </a:ln>
              <a:effectLst/>
            </c:spPr>
            <c:dLblPos val="b"/>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val>
            <c:numRef>
              <c:f>Sheet1!$B$6:$E$6</c:f>
              <c:numCache>
                <c:formatCode>#,##0;"-"#,##0</c:formatCode>
                <c:ptCount val="4"/>
                <c:pt idx="1">
                  <c:v>24668</c:v>
                </c:pt>
                <c:pt idx="2">
                  <c:v>24688</c:v>
                </c:pt>
                <c:pt idx="3" formatCode="#,##0">
                  <c:v>17331</c:v>
                </c:pt>
              </c:numCache>
            </c:numRef>
          </c:val>
          <c:smooth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5F67-4595-9E4D-9876A7B1653A}"/>
            </c:ext>
          </c:extLst>
        </c:ser>
        <c:ser>
          <c:idx val="4"/>
          <c:order val="4"/>
          <c:spPr>
            <a:ln w="15875"/>
          </c:spPr>
          <c:marker>
            <c:symbol val="star"/>
            <c:size val="5"/>
          </c:marker>
          <c:dLbls>
            <c:dLbl>
              <c:idx val="0"/>
              <c:layout>
                <c:manualLayout>
                  <c:x val="1.5865347106841003E-2"/>
                  <c:y val="-2.8619528619528621E-2"/>
                </c:manualLayout>
              </c:layout>
              <c:dLblPos val="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11-5F67-4595-9E4D-9876A7B1653A}"/>
                </c:ext>
              </c:extLst>
            </c:dLbl>
            <c:dLbl>
              <c:idx val="1"/>
              <c:layout>
                <c:manualLayout>
                  <c:x val="-8.9333429651568777E-2"/>
                  <c:y val="-4.302379059785859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D20-4D7E-85BC-6DF90A834C87}"/>
                </c:ext>
              </c:extLst>
            </c:dLbl>
            <c:dLbl>
              <c:idx val="2"/>
              <c:layout>
                <c:manualLayout>
                  <c:x val="-6.2422114666859305E-2"/>
                  <c:y val="-3.8720538720538843E-2"/>
                </c:manualLayout>
              </c:layout>
              <c:dLblPos val="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12-5F67-4595-9E4D-9876A7B1653A}"/>
                </c:ext>
              </c:extLst>
            </c:dLbl>
            <c:dLbl>
              <c:idx val="3"/>
              <c:layout>
                <c:manualLayout>
                  <c:x val="3.6329312047003299E-3"/>
                  <c:y val="-3.8420854789896326E-2"/>
                </c:manualLayout>
              </c:layout>
              <c:dLblPos val="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13-5F67-4595-9E4D-9876A7B1653A}"/>
                </c:ext>
              </c:extLst>
            </c:dLbl>
            <c:dLbl>
              <c:idx val="5"/>
              <c:layout>
                <c:manualLayout>
                  <c:x val="-8.5994846974403426E-3"/>
                  <c:y val="-3.1986531986532112E-2"/>
                </c:manualLayout>
              </c:layout>
              <c:dLblPos val="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14-5F67-4595-9E4D-9876A7B1653A}"/>
                </c:ext>
              </c:extLst>
            </c:dLbl>
            <c:spPr>
              <a:noFill/>
              <a:ln>
                <a:noFill/>
              </a:ln>
              <a:effectLst/>
            </c:spPr>
            <c:dLblPos val="t"/>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val>
            <c:numRef>
              <c:f>Sheet1!$B$7:$E$7</c:f>
              <c:numCache>
                <c:formatCode>#,##0</c:formatCode>
                <c:ptCount val="4"/>
                <c:pt idx="0">
                  <c:v>4081</c:v>
                </c:pt>
                <c:pt idx="1">
                  <c:v>4358</c:v>
                </c:pt>
                <c:pt idx="2">
                  <c:v>4358</c:v>
                </c:pt>
                <c:pt idx="3">
                  <c:v>4358</c:v>
                </c:pt>
              </c:numCache>
            </c:numRef>
          </c:val>
          <c:smooth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5-5F67-4595-9E4D-9876A7B1653A}"/>
            </c:ext>
          </c:extLst>
        </c:ser>
        <c:dLbls>
          <c:showLegendKey val="0"/>
          <c:showVal val="0"/>
          <c:showCatName val="0"/>
          <c:showSerName val="0"/>
          <c:showPercent val="0"/>
          <c:showBubbleSize val="0"/>
        </c:dLbls>
        <c:marker val="1"/>
        <c:smooth val="0"/>
        <c:axId val="1326980591"/>
        <c:axId val="1"/>
      </c:lineChart>
      <c:catAx>
        <c:axId val="1326980591"/>
        <c:scaling>
          <c:orientation val="minMax"/>
        </c:scaling>
        <c:delete val="0"/>
        <c:axPos val="b"/>
        <c:majorGridlines>
          <c:spPr>
            <a:ln>
              <a:noFill/>
            </a:ln>
          </c:spPr>
        </c:majorGridlines>
        <c:numFmt formatCode="General" sourceLinked="1"/>
        <c:majorTickMark val="out"/>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crossAx val="1326980591"/>
        <c:crosses val="min"/>
        <c:crossBetween val="midCat"/>
        <c:majorUnit val="10000"/>
      </c:valAx>
    </c:plotArea>
    <c:plotVisOnly val="0"/>
    <c:dispBlanksAs val="gap"/>
    <c:showDLblsOverMax val="1"/>
  </c:chart>
  <c:txPr>
    <a:bodyPr/>
    <a:lstStyle/>
    <a:p>
      <a:pPr>
        <a:defRPr>
          <a:latin typeface="MS PGothic" panose="020B0600070205080204" pitchFamily="34" charset="-128"/>
          <a:ea typeface="MS PGothic" panose="020B0600070205080204" pitchFamily="34" charset="-128"/>
        </a:defRPr>
      </a:pPr>
      <a:endParaRPr lang="ja-JP"/>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774263767487778"/>
          <c:y val="2.6094276094276093E-2"/>
          <c:w val="0.78388938984069734"/>
          <c:h val="0.90656565656565657"/>
        </c:manualLayout>
      </c:layout>
      <c:lineChart>
        <c:grouping val="standard"/>
        <c:varyColors val="0"/>
        <c:ser>
          <c:idx val="0"/>
          <c:order val="0"/>
          <c:spPr>
            <a:ln w="9525">
              <a:solidFill>
                <a:schemeClr val="tx2"/>
              </a:solidFill>
              <a:round/>
            </a:ln>
          </c:spPr>
          <c:marker>
            <c:symbol val="circle"/>
            <c:size val="6"/>
            <c:spPr>
              <a:solidFill>
                <a:schemeClr val="tx2"/>
              </a:solidFill>
              <a:ln>
                <a:noFill/>
              </a:ln>
            </c:spPr>
          </c:marker>
          <c:dPt>
            <c:idx val="3"/>
            <c:marker>
              <c:spPr>
                <a:solidFill>
                  <a:schemeClr val="tx2"/>
                </a:solidFill>
                <a:ln cap="rnd">
                  <a:noFill/>
                </a:ln>
              </c:spPr>
            </c:marker>
            <c:bubble3D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5F67-4595-9E4D-9876A7B1653A}"/>
              </c:ext>
            </c:extLst>
          </c:dPt>
          <c:dLbls>
            <c:dLbl>
              <c:idx val="0"/>
              <c:layout>
                <c:manualLayout>
                  <c:x val="1.4097907486334851E-2"/>
                  <c:y val="-6.4301280521752963E-2"/>
                </c:manualLayout>
              </c:layout>
              <c:dLblPos val="r"/>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1-5F67-4595-9E4D-9876A7B1653A}"/>
                </c:ext>
              </c:extLst>
            </c:dLbl>
            <c:dLbl>
              <c:idx val="3"/>
              <c:layout>
                <c:manualLayout>
                  <c:x val="-4.4617688843940469E-2"/>
                  <c:y val="-6.7668283888756328E-2"/>
                </c:manualLayout>
              </c:layout>
              <c:dLblPos val="r"/>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0-5F67-4595-9E4D-9876A7B1653A}"/>
                </c:ext>
              </c:extLst>
            </c:dLbl>
            <c:spPr>
              <a:noFill/>
              <a:ln>
                <a:noFill/>
              </a:ln>
              <a:effectLst/>
            </c:spPr>
            <c:dLblPos val="t"/>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val>
            <c:numRef>
              <c:f>Sheet1!$B$3:$E$3</c:f>
              <c:numCache>
                <c:formatCode>General</c:formatCode>
                <c:ptCount val="4"/>
                <c:pt idx="0">
                  <c:v>17.3</c:v>
                </c:pt>
                <c:pt idx="1">
                  <c:v>9.14</c:v>
                </c:pt>
                <c:pt idx="2">
                  <c:v>14.83</c:v>
                </c:pt>
                <c:pt idx="3">
                  <c:v>15.64</c:v>
                </c:pt>
              </c:numCache>
            </c:numRef>
          </c:val>
          <c:smooth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5F67-4595-9E4D-9876A7B1653A}"/>
            </c:ext>
          </c:extLst>
        </c:ser>
        <c:ser>
          <c:idx val="1"/>
          <c:order val="1"/>
          <c:spPr>
            <a:ln w="9525">
              <a:solidFill>
                <a:srgbClr val="655939"/>
              </a:solidFill>
            </a:ln>
          </c:spPr>
          <c:marker>
            <c:symbol val="triangle"/>
            <c:size val="6"/>
            <c:spPr>
              <a:solidFill>
                <a:srgbClr val="655939"/>
              </a:solidFill>
              <a:ln>
                <a:solidFill>
                  <a:srgbClr val="655939"/>
                </a:solidFill>
              </a:ln>
            </c:spPr>
          </c:marker>
          <c:dLbls>
            <c:dLbl>
              <c:idx val="0"/>
              <c:layout>
                <c:manualLayout>
                  <c:x val="-2.4771123793012112E-3"/>
                  <c:y val="-6.0934277154749597E-2"/>
                </c:manualLayout>
              </c:layout>
              <c:dLblPos val="r"/>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3-5F67-4595-9E4D-9876A7B1653A}"/>
                </c:ext>
              </c:extLst>
            </c:dLbl>
            <c:dLbl>
              <c:idx val="1"/>
              <c:layout>
                <c:manualLayout>
                  <c:x val="-7.4654530569000024E-2"/>
                  <c:y val="-8.260567794788856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E04-492E-B68F-F6DC9B06B54C}"/>
                </c:ext>
              </c:extLst>
            </c:dLbl>
            <c:dLbl>
              <c:idx val="2"/>
              <c:layout>
                <c:manualLayout>
                  <c:x val="-2.7793767878741389E-2"/>
                  <c:y val="-7.0036497725227173E-2"/>
                </c:manualLayout>
              </c:layout>
              <c:dLblPos val="r"/>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4-5F67-4595-9E4D-9876A7B1653A}"/>
                </c:ext>
              </c:extLst>
            </c:dLbl>
            <c:dLbl>
              <c:idx val="5"/>
              <c:layout>
                <c:manualLayout>
                  <c:x val="-4.1848154301813191E-2"/>
                  <c:y val="6.0606060606060608E-2"/>
                </c:manualLayout>
              </c:layout>
              <c:dLblPos val="r"/>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5-5F67-4595-9E4D-9876A7B1653A}"/>
                </c:ext>
              </c:extLst>
            </c:dLbl>
            <c:spPr>
              <a:noFill/>
              <a:ln>
                <a:noFill/>
              </a:ln>
              <a:effectLst/>
            </c:spPr>
            <c:dLblPos val="t"/>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val>
            <c:numRef>
              <c:f>Sheet1!$B$4:$E$4</c:f>
              <c:numCache>
                <c:formatCode>General</c:formatCode>
                <c:ptCount val="4"/>
                <c:pt idx="0">
                  <c:v>4.43</c:v>
                </c:pt>
                <c:pt idx="1">
                  <c:v>3.76</c:v>
                </c:pt>
                <c:pt idx="2">
                  <c:v>3.67</c:v>
                </c:pt>
                <c:pt idx="3" formatCode="#,##0.00">
                  <c:v>3.95</c:v>
                </c:pt>
              </c:numCache>
            </c:numRef>
          </c:val>
          <c:smooth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5F67-4595-9E4D-9876A7B1653A}"/>
            </c:ext>
          </c:extLst>
        </c:ser>
        <c:ser>
          <c:idx val="2"/>
          <c:order val="2"/>
          <c:spPr>
            <a:ln w="9525">
              <a:solidFill>
                <a:srgbClr val="4D4D4D"/>
              </a:solidFill>
            </a:ln>
          </c:spPr>
          <c:marker>
            <c:symbol val="diamond"/>
            <c:size val="6"/>
            <c:spPr>
              <a:solidFill>
                <a:srgbClr val="4D4D4D"/>
              </a:solidFill>
              <a:ln>
                <a:solidFill>
                  <a:srgbClr val="4D4D4D"/>
                </a:solidFill>
              </a:ln>
            </c:spPr>
          </c:marker>
          <c:dLbls>
            <c:dLbl>
              <c:idx val="0"/>
              <c:layout>
                <c:manualLayout>
                  <c:x val="-2.4771123793012112E-3"/>
                  <c:y val="-7.0622232826958471E-3"/>
                </c:manualLayout>
              </c:layout>
              <c:dLblPos val="r"/>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5F67-4595-9E4D-9876A7B1653A}"/>
                </c:ext>
              </c:extLst>
            </c:dLbl>
            <c:dLbl>
              <c:idx val="1"/>
              <c:layout>
                <c:manualLayout>
                  <c:x val="-2.4770510715588496E-3"/>
                  <c:y val="-6.1683242457150463E-2"/>
                </c:manualLayout>
              </c:layout>
              <c:dLblPos val="r"/>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8-5F67-4595-9E4D-9876A7B1653A}"/>
                </c:ext>
              </c:extLst>
            </c:dLbl>
            <c:dLbl>
              <c:idx val="2"/>
              <c:layout>
                <c:manualLayout>
                  <c:x val="-0.1002442886331763"/>
                  <c:y val="-4.6792268130225481E-2"/>
                </c:manualLayout>
              </c:layout>
              <c:dLblPos val="r"/>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5F67-4595-9E4D-9876A7B1653A}"/>
                </c:ext>
              </c:extLst>
            </c:dLbl>
            <c:dLbl>
              <c:idx val="3"/>
              <c:layout>
                <c:manualLayout>
                  <c:x val="-9.2622328569823165E-2"/>
                  <c:y val="-4.8140301732957635E-2"/>
                </c:manualLayout>
              </c:layout>
              <c:dLblPos val="r"/>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A-5F67-4595-9E4D-9876A7B1653A}"/>
                </c:ext>
              </c:extLst>
            </c:dLbl>
            <c:dLbl>
              <c:idx val="4"/>
              <c:layout>
                <c:manualLayout>
                  <c:x val="-4.8960292807435767E-2"/>
                  <c:y val="-2.7264243484716049E-2"/>
                </c:manualLayout>
              </c:layout>
              <c:dLblPos val="r"/>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B-5F67-4595-9E4D-9876A7B1653A}"/>
                </c:ext>
              </c:extLst>
            </c:dLbl>
            <c:spPr>
              <a:noFill/>
              <a:ln>
                <a:noFill/>
              </a:ln>
              <a:effectLst/>
            </c:spPr>
            <c:dLblPos val="t"/>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val>
            <c:numRef>
              <c:f>Sheet1!$B$5:$E$5</c:f>
              <c:numCache>
                <c:formatCode>General</c:formatCode>
                <c:ptCount val="4"/>
                <c:pt idx="1">
                  <c:v>0.81</c:v>
                </c:pt>
                <c:pt idx="2">
                  <c:v>1.21</c:v>
                </c:pt>
                <c:pt idx="3">
                  <c:v>1.24</c:v>
                </c:pt>
              </c:numCache>
            </c:numRef>
          </c:val>
          <c:smooth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5F67-4595-9E4D-9876A7B1653A}"/>
            </c:ext>
          </c:extLst>
        </c:ser>
        <c:ser>
          <c:idx val="3"/>
          <c:order val="3"/>
          <c:spPr>
            <a:ln w="9525">
              <a:solidFill>
                <a:srgbClr val="BF0E0E"/>
              </a:solidFill>
            </a:ln>
          </c:spPr>
          <c:marker>
            <c:symbol val="star"/>
            <c:size val="6"/>
            <c:spPr>
              <a:solidFill>
                <a:srgbClr val="FFFFFF">
                  <a:alpha val="0"/>
                </a:srgbClr>
              </a:solidFill>
              <a:ln>
                <a:solidFill>
                  <a:srgbClr val="BF0E0E"/>
                </a:solidFill>
              </a:ln>
            </c:spPr>
          </c:marker>
          <c:dLbls>
            <c:dLbl>
              <c:idx val="0"/>
              <c:layout>
                <c:manualLayout>
                  <c:x val="9.5100454004268652E-3"/>
                  <c:y val="-3.786093572611556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E0A-4FEC-9DEF-7A1A8A791568}"/>
                </c:ext>
              </c:extLst>
            </c:dLbl>
            <c:dLbl>
              <c:idx val="2"/>
              <c:layout>
                <c:manualLayout>
                  <c:x val="5.5147046973937752E-3"/>
                  <c:y val="4.2576072159637102E-2"/>
                </c:manualLayout>
              </c:layout>
              <c:dLblPos val="r"/>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D-5F67-4595-9E4D-9876A7B1653A}"/>
                </c:ext>
              </c:extLst>
            </c:dLbl>
            <c:dLbl>
              <c:idx val="3"/>
              <c:layout>
                <c:manualLayout>
                  <c:x val="9.2809912329839712E-3"/>
                  <c:y val="-1.2494379805621776E-2"/>
                </c:manualLayout>
              </c:layout>
              <c:dLblPos val="r"/>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E-5F67-4595-9E4D-9876A7B1653A}"/>
                </c:ext>
              </c:extLst>
            </c:dLbl>
            <c:dLbl>
              <c:idx val="5"/>
              <c:layout>
                <c:manualLayout>
                  <c:x val="-4.796436225288353E-2"/>
                  <c:y val="-4.7138047138047139E-2"/>
                </c:manualLayout>
              </c:layout>
              <c:dLblPos val="r"/>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F-5F67-4595-9E4D-9876A7B1653A}"/>
                </c:ext>
              </c:extLst>
            </c:dLbl>
            <c:spPr>
              <a:noFill/>
              <a:ln>
                <a:noFill/>
              </a:ln>
              <a:effectLst/>
            </c:spPr>
            <c:dLblPos val="b"/>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ext>
            </c:extLst>
          </c:dLbls>
          <c:val>
            <c:numRef>
              <c:f>Sheet1!$B$6:$E$6</c:f>
              <c:numCache>
                <c:formatCode>General</c:formatCode>
                <c:ptCount val="4"/>
                <c:pt idx="0">
                  <c:v>0.22</c:v>
                </c:pt>
                <c:pt idx="1">
                  <c:v>0.22</c:v>
                </c:pt>
                <c:pt idx="2">
                  <c:v>0.21</c:v>
                </c:pt>
                <c:pt idx="3">
                  <c:v>0.2</c:v>
                </c:pt>
              </c:numCache>
            </c:numRef>
          </c:val>
          <c:smooth val="0"/>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0-5F67-4595-9E4D-9876A7B1653A}"/>
            </c:ext>
          </c:extLst>
        </c:ser>
        <c:dLbls>
          <c:showLegendKey val="0"/>
          <c:showVal val="0"/>
          <c:showCatName val="0"/>
          <c:showSerName val="0"/>
          <c:showPercent val="0"/>
          <c:showBubbleSize val="0"/>
        </c:dLbls>
        <c:marker val="1"/>
        <c:smooth val="0"/>
        <c:axId val="1326980591"/>
        <c:axId val="1"/>
      </c:lineChart>
      <c:catAx>
        <c:axId val="1326980591"/>
        <c:scaling>
          <c:orientation val="minMax"/>
        </c:scaling>
        <c:delete val="0"/>
        <c:axPos val="b"/>
        <c:majorGridlines>
          <c:spPr>
            <a:ln>
              <a:noFill/>
            </a:ln>
          </c:spPr>
        </c:majorGridlines>
        <c:numFmt formatCode="General" sourceLinked="1"/>
        <c:majorTickMark val="out"/>
        <c:minorTickMark val="none"/>
        <c:tickLblPos val="none"/>
        <c:spPr>
          <a:ln w="9525" algn="ctr">
            <a:solidFill>
              <a:schemeClr val="tx1"/>
            </a:solidFill>
            <a:prstDash val="solid"/>
          </a:ln>
          <a:effectLst>
            <a:outerShdw blurRad="50800" dist="50800" dir="5400000" algn="ctr" rotWithShape="0">
              <a:srgbClr val="000000">
                <a:alpha val="0"/>
              </a:srgbClr>
            </a:outerShdw>
          </a:effectLst>
        </c:spPr>
        <c:crossAx val="1"/>
        <c:crosses val="min"/>
        <c:auto val="0"/>
        <c:lblAlgn val="ctr"/>
        <c:lblOffset val="100"/>
        <c:noMultiLvlLbl val="0"/>
      </c:catAx>
      <c:valAx>
        <c:axId val="1"/>
        <c:scaling>
          <c:orientation val="minMax"/>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crossAx val="1326980591"/>
        <c:crosses val="min"/>
        <c:crossBetween val="midCat"/>
      </c:valAx>
    </c:plotArea>
    <c:plotVisOnly val="0"/>
    <c:dispBlanksAs val="gap"/>
    <c:showDLblsOverMax val="1"/>
  </c:chart>
  <c:txPr>
    <a:bodyPr/>
    <a:lstStyle/>
    <a:p>
      <a:pPr>
        <a:defRPr>
          <a:latin typeface="MS PGothic" panose="020B0600070205080204" pitchFamily="34" charset="-128"/>
          <a:ea typeface="MS PGothic" panose="020B0600070205080204" pitchFamily="34" charset="-128"/>
        </a:defRPr>
      </a:pPr>
      <a:endParaRPr lang="ja-JP"/>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059229530052214"/>
          <c:y val="0.13465065369197635"/>
          <c:w val="0.73878076047105878"/>
          <c:h val="0.77436806875262443"/>
        </c:manualLayout>
      </c:layout>
      <c:barChart>
        <c:barDir val="col"/>
        <c:grouping val="clustered"/>
        <c:varyColors val="0"/>
        <c:ser>
          <c:idx val="0"/>
          <c:order val="0"/>
          <c:tx>
            <c:strRef>
              <c:f>Sheet1!$B$1</c:f>
              <c:strCache>
                <c:ptCount val="1"/>
                <c:pt idx="0">
                  <c:v>理学療法士</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S PGothic" panose="020B0600070205080204" pitchFamily="34" charset="-128"/>
                    <a:ea typeface="MS PGothic" panose="020B0600070205080204" pitchFamily="34" charset="-128"/>
                    <a:cs typeface="+mn-cs"/>
                  </a:defRPr>
                </a:pPr>
                <a:endParaRPr lang="ja-JP"/>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2018</c:v>
                </c:pt>
                <c:pt idx="1">
                  <c:v>2019</c:v>
                </c:pt>
              </c:numCache>
            </c:numRef>
          </c:cat>
          <c:val>
            <c:numRef>
              <c:f>Sheet1!$B$2:$B$3</c:f>
              <c:numCache>
                <c:formatCode>#,##0</c:formatCode>
                <c:ptCount val="2"/>
                <c:pt idx="0">
                  <c:v>4793</c:v>
                </c:pt>
                <c:pt idx="1">
                  <c:v>4971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D06A-4F6C-8970-8CAC0DD131ED}"/>
            </c:ext>
          </c:extLst>
        </c:ser>
        <c:dLbls>
          <c:dLblPos val="outEnd"/>
          <c:showLegendKey val="0"/>
          <c:showVal val="1"/>
          <c:showCatName val="0"/>
          <c:showSerName val="0"/>
          <c:showPercent val="0"/>
          <c:showBubbleSize val="0"/>
        </c:dLbls>
        <c:gapWidth val="219"/>
        <c:overlap val="-27"/>
        <c:axId val="1150157376"/>
        <c:axId val="1150151136"/>
      </c:barChart>
      <c:catAx>
        <c:axId val="1150157376"/>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S PGothic" panose="020B0600070205080204" pitchFamily="34" charset="-128"/>
                <a:ea typeface="MS PGothic" panose="020B0600070205080204" pitchFamily="34" charset="-128"/>
                <a:cs typeface="+mn-cs"/>
              </a:defRPr>
            </a:pPr>
            <a:endParaRPr lang="ja-JP"/>
          </a:p>
        </c:txPr>
        <c:crossAx val="1150151136"/>
        <c:crosses val="autoZero"/>
        <c:auto val="1"/>
        <c:lblAlgn val="ctr"/>
        <c:lblOffset val="100"/>
        <c:noMultiLvlLbl val="0"/>
      </c:catAx>
      <c:valAx>
        <c:axId val="1150151136"/>
        <c:scaling>
          <c:orientation val="minMax"/>
        </c:scaling>
        <c:delete val="0"/>
        <c:axPos val="l"/>
        <c:numFmt formatCode="#,##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MS PGothic" panose="020B0600070205080204" pitchFamily="34" charset="-128"/>
                <a:ea typeface="MS PGothic" panose="020B0600070205080204" pitchFamily="34" charset="-128"/>
                <a:cs typeface="+mn-cs"/>
              </a:defRPr>
            </a:pPr>
            <a:endParaRPr lang="ja-JP"/>
          </a:p>
        </c:txPr>
        <c:crossAx val="115015737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S PGothic" panose="020B0600070205080204" pitchFamily="34" charset="-128"/>
              <a:ea typeface="MS PGothic" panose="020B0600070205080204" pitchFamily="34" charset="-128"/>
              <a:cs typeface="+mn-cs"/>
            </a:defRPr>
          </a:pPr>
          <a:endParaRPr lang="ja-JP"/>
        </a:p>
      </c:txPr>
    </c:legend>
    <c:plotVisOnly val="1"/>
    <c:dispBlanksAs val="gap"/>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8143547273982056E-2"/>
          <c:y val="0.11753731343283583"/>
          <c:w val="0.93288474810213939"/>
          <c:h val="0.82462686567164178"/>
        </c:manualLayout>
      </c:layout>
      <c:barChart>
        <c:barDir val="col"/>
        <c:grouping val="stacked"/>
        <c:varyColors val="0"/>
        <c:ser>
          <c:idx val="0"/>
          <c:order val="0"/>
          <c:spPr>
            <a:solidFill>
              <a:srgbClr val="1F497D"/>
            </a:solidFill>
            <a:ln w="9525" algn="ctr">
              <a:solidFill>
                <a:srgbClr val="808080"/>
              </a:solidFill>
              <a:prstDash val="solid"/>
            </a:ln>
          </c:spPr>
          <c:invertIfNegative val="0"/>
          <c:dLbls>
            <c:numFmt formatCode="#,##0.0" sourceLinked="0"/>
            <c:spPr>
              <a:solidFill>
                <a:srgbClr val="1F497D"/>
              </a:solidFill>
              <a:ln>
                <a:noFill/>
              </a:ln>
              <a:effectLst/>
            </c:spPr>
            <c:txPr>
              <a:bodyPr wrap="square" lIns="38100" tIns="19050" rIns="38100" bIns="19050" anchor="ctr">
                <a:spAutoFit/>
              </a:bodyPr>
              <a:lstStyle/>
              <a:p>
                <a:pPr>
                  <a:defRPr>
                    <a:solidFill>
                      <a:schemeClr val="bg1"/>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Sheet1!$A$1:$Y$1</c:f>
              <c:numCache>
                <c:formatCode>General</c:formatCode>
                <c:ptCount val="25"/>
                <c:pt idx="0">
                  <c:v>43.4</c:v>
                </c:pt>
                <c:pt idx="1">
                  <c:v>43.4</c:v>
                </c:pt>
                <c:pt idx="2">
                  <c:v>43.5</c:v>
                </c:pt>
                <c:pt idx="3">
                  <c:v>43.5</c:v>
                </c:pt>
                <c:pt idx="4">
                  <c:v>43.6</c:v>
                </c:pt>
                <c:pt idx="5">
                  <c:v>43.7</c:v>
                </c:pt>
                <c:pt idx="6">
                  <c:v>43.9</c:v>
                </c:pt>
                <c:pt idx="7">
                  <c:v>44</c:v>
                </c:pt>
                <c:pt idx="8">
                  <c:v>44.1</c:v>
                </c:pt>
                <c:pt idx="9">
                  <c:v>44.2</c:v>
                </c:pt>
                <c:pt idx="10">
                  <c:v>44.3</c:v>
                </c:pt>
                <c:pt idx="11">
                  <c:v>44.3</c:v>
                </c:pt>
                <c:pt idx="12">
                  <c:v>44.4</c:v>
                </c:pt>
                <c:pt idx="13">
                  <c:v>44.4</c:v>
                </c:pt>
                <c:pt idx="14">
                  <c:v>44.4</c:v>
                </c:pt>
                <c:pt idx="15">
                  <c:v>44.3</c:v>
                </c:pt>
                <c:pt idx="16">
                  <c:v>44.2</c:v>
                </c:pt>
                <c:pt idx="17">
                  <c:v>44.1</c:v>
                </c:pt>
                <c:pt idx="18">
                  <c:v>43.9</c:v>
                </c:pt>
                <c:pt idx="19">
                  <c:v>43.7</c:v>
                </c:pt>
                <c:pt idx="20">
                  <c:v>43.5</c:v>
                </c:pt>
                <c:pt idx="21">
                  <c:v>43.3</c:v>
                </c:pt>
                <c:pt idx="22">
                  <c:v>40.6</c:v>
                </c:pt>
                <c:pt idx="23">
                  <c:v>37.200000000000003</c:v>
                </c:pt>
                <c:pt idx="24">
                  <c:v>33.299999999999997</c:v>
                </c:pt>
              </c:numCache>
            </c:numRef>
          </c:val>
          <c:extLst>
            <c:ext xmlns:c16="http://schemas.microsoft.com/office/drawing/2014/chart" uri="{C3380CC4-5D6E-409C-BE32-E72D297353CC}">
              <c16:uniqueId val="{00000000-3A39-4FC7-BF7C-F71EA9245DC5}"/>
            </c:ext>
          </c:extLst>
        </c:ser>
        <c:ser>
          <c:idx val="1"/>
          <c:order val="1"/>
          <c:spPr>
            <a:solidFill>
              <a:srgbClr val="80CCE8"/>
            </a:solidFill>
            <a:ln w="9525" algn="ctr">
              <a:solidFill>
                <a:srgbClr val="808080"/>
              </a:solidFill>
              <a:prstDash val="solid"/>
            </a:ln>
          </c:spPr>
          <c:invertIfNegative val="0"/>
          <c:dLbls>
            <c:dLbl>
              <c:idx val="1"/>
              <c:layout>
                <c:manualLayout>
                  <c:x val="-1.2652257796790055E-17"/>
                  <c:y val="7.46268656716417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A39-4FC7-BF7C-F71EA9245DC5}"/>
                </c:ext>
              </c:extLst>
            </c:dLbl>
            <c:numFmt formatCode="#,##0.0" sourceLinked="0"/>
            <c:spPr>
              <a:solidFill>
                <a:srgbClr val="80CCE8"/>
              </a:solid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Sheet1!$A$2:$Y$2</c:f>
              <c:numCache>
                <c:formatCode>General</c:formatCode>
                <c:ptCount val="25"/>
                <c:pt idx="0">
                  <c:v>53.5</c:v>
                </c:pt>
                <c:pt idx="1">
                  <c:v>53.5</c:v>
                </c:pt>
                <c:pt idx="2">
                  <c:v>53.4</c:v>
                </c:pt>
                <c:pt idx="3">
                  <c:v>53.4</c:v>
                </c:pt>
                <c:pt idx="4">
                  <c:v>53.3</c:v>
                </c:pt>
                <c:pt idx="5">
                  <c:v>53.2</c:v>
                </c:pt>
                <c:pt idx="6">
                  <c:v>53</c:v>
                </c:pt>
                <c:pt idx="7">
                  <c:v>52.9</c:v>
                </c:pt>
                <c:pt idx="8">
                  <c:v>52.8</c:v>
                </c:pt>
                <c:pt idx="9">
                  <c:v>52.7</c:v>
                </c:pt>
                <c:pt idx="10">
                  <c:v>52.6</c:v>
                </c:pt>
                <c:pt idx="11">
                  <c:v>52.6</c:v>
                </c:pt>
                <c:pt idx="12">
                  <c:v>52.6</c:v>
                </c:pt>
                <c:pt idx="13">
                  <c:v>52.5</c:v>
                </c:pt>
                <c:pt idx="14">
                  <c:v>52.6</c:v>
                </c:pt>
                <c:pt idx="15">
                  <c:v>52.7</c:v>
                </c:pt>
                <c:pt idx="16">
                  <c:v>52.8</c:v>
                </c:pt>
                <c:pt idx="17">
                  <c:v>53</c:v>
                </c:pt>
                <c:pt idx="18">
                  <c:v>53.1</c:v>
                </c:pt>
                <c:pt idx="19">
                  <c:v>53.3</c:v>
                </c:pt>
                <c:pt idx="20">
                  <c:v>53.5</c:v>
                </c:pt>
                <c:pt idx="21">
                  <c:v>53.7</c:v>
                </c:pt>
                <c:pt idx="22">
                  <c:v>56.3</c:v>
                </c:pt>
                <c:pt idx="23">
                  <c:v>59.2</c:v>
                </c:pt>
                <c:pt idx="24">
                  <c:v>62.5</c:v>
                </c:pt>
              </c:numCache>
            </c:numRef>
          </c:val>
          <c:extLst>
            <c:ext xmlns:c16="http://schemas.microsoft.com/office/drawing/2014/chart" uri="{C3380CC4-5D6E-409C-BE32-E72D297353CC}">
              <c16:uniqueId val="{00000002-3A39-4FC7-BF7C-F71EA9245DC5}"/>
            </c:ext>
          </c:extLst>
        </c:ser>
        <c:ser>
          <c:idx val="2"/>
          <c:order val="2"/>
          <c:spPr>
            <a:solidFill>
              <a:srgbClr val="C0E6F4"/>
            </a:solidFill>
            <a:ln w="9525" algn="ctr">
              <a:solidFill>
                <a:srgbClr val="808080"/>
              </a:solidFill>
              <a:prstDash val="solid"/>
            </a:ln>
          </c:spPr>
          <c:invertIfNegative val="0"/>
          <c:dLbls>
            <c:dLbl>
              <c:idx val="0"/>
              <c:layout>
                <c:manualLayout>
                  <c:x val="0"/>
                  <c:y val="-6.9029850746268662E-2"/>
                </c:manualLayout>
              </c:layout>
              <c:numFmt formatCode="#,##0.0;&quot;-&quot;#,##0.0" sourceLinked="0"/>
              <c:spPr>
                <a:noFill/>
                <a:ln>
                  <a:noFill/>
                </a:ln>
              </c:spPr>
              <c:txPr>
                <a:bodyPr/>
                <a:lstStyle/>
                <a:p>
                  <a:pPr>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3A39-4FC7-BF7C-F71EA9245DC5}"/>
                </c:ext>
              </c:extLst>
            </c:dLbl>
            <c:dLbl>
              <c:idx val="1"/>
              <c:layout>
                <c:manualLayout>
                  <c:x val="0"/>
                  <c:y val="-6.9029850746268662E-2"/>
                </c:manualLayout>
              </c:layout>
              <c:numFmt formatCode="#,##0.0;&quot;-&quot;#,##0.0" sourceLinked="0"/>
              <c:spPr>
                <a:noFill/>
                <a:ln>
                  <a:noFill/>
                </a:ln>
              </c:spPr>
              <c:txPr>
                <a:bodyPr/>
                <a:lstStyle/>
                <a:p>
                  <a:pPr>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3A39-4FC7-BF7C-F71EA9245DC5}"/>
                </c:ext>
              </c:extLst>
            </c:dLbl>
            <c:dLbl>
              <c:idx val="2"/>
              <c:layout>
                <c:manualLayout>
                  <c:x val="0"/>
                  <c:y val="-6.9029850746268662E-2"/>
                </c:manualLayout>
              </c:layout>
              <c:numFmt formatCode="#,##0.0;&quot;-&quot;#,##0.0" sourceLinked="0"/>
              <c:spPr>
                <a:noFill/>
                <a:ln>
                  <a:noFill/>
                </a:ln>
              </c:spPr>
              <c:txPr>
                <a:bodyPr/>
                <a:lstStyle/>
                <a:p>
                  <a:pPr>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3A39-4FC7-BF7C-F71EA9245DC5}"/>
                </c:ext>
              </c:extLst>
            </c:dLbl>
            <c:dLbl>
              <c:idx val="3"/>
              <c:layout>
                <c:manualLayout>
                  <c:x val="0"/>
                  <c:y val="-6.8097014925373137E-2"/>
                </c:manualLayout>
              </c:layout>
              <c:numFmt formatCode="#,##0.0;&quot;-&quot;#,##0.0" sourceLinked="0"/>
              <c:spPr>
                <a:noFill/>
                <a:ln>
                  <a:noFill/>
                </a:ln>
              </c:spPr>
              <c:txPr>
                <a:bodyPr/>
                <a:lstStyle/>
                <a:p>
                  <a:pPr>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3A39-4FC7-BF7C-F71EA9245DC5}"/>
                </c:ext>
              </c:extLst>
            </c:dLbl>
            <c:dLbl>
              <c:idx val="4"/>
              <c:layout>
                <c:manualLayout>
                  <c:x val="0"/>
                  <c:y val="-6.8097014925373137E-2"/>
                </c:manualLayout>
              </c:layout>
              <c:numFmt formatCode="#,##0.0;&quot;-&quot;#,##0.0" sourceLinked="0"/>
              <c:spPr>
                <a:noFill/>
                <a:ln>
                  <a:noFill/>
                </a:ln>
              </c:spPr>
              <c:txPr>
                <a:bodyPr/>
                <a:lstStyle/>
                <a:p>
                  <a:pPr>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3A39-4FC7-BF7C-F71EA9245DC5}"/>
                </c:ext>
              </c:extLst>
            </c:dLbl>
            <c:dLbl>
              <c:idx val="5"/>
              <c:layout>
                <c:manualLayout>
                  <c:x val="0"/>
                  <c:y val="-6.8097014925373137E-2"/>
                </c:manualLayout>
              </c:layout>
              <c:numFmt formatCode="#,##0.0;&quot;-&quot;#,##0.0" sourceLinked="0"/>
              <c:spPr>
                <a:noFill/>
                <a:ln>
                  <a:noFill/>
                </a:ln>
              </c:spPr>
              <c:txPr>
                <a:bodyPr/>
                <a:lstStyle/>
                <a:p>
                  <a:pPr>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3A39-4FC7-BF7C-F71EA9245DC5}"/>
                </c:ext>
              </c:extLst>
            </c:dLbl>
            <c:dLbl>
              <c:idx val="6"/>
              <c:layout>
                <c:manualLayout>
                  <c:x val="0"/>
                  <c:y val="-6.8097014925373137E-2"/>
                </c:manualLayout>
              </c:layout>
              <c:numFmt formatCode="#,##0.0;&quot;-&quot;#,##0.0" sourceLinked="0"/>
              <c:spPr>
                <a:noFill/>
                <a:ln>
                  <a:noFill/>
                </a:ln>
              </c:spPr>
              <c:txPr>
                <a:bodyPr/>
                <a:lstStyle/>
                <a:p>
                  <a:pPr>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3A39-4FC7-BF7C-F71EA9245DC5}"/>
                </c:ext>
              </c:extLst>
            </c:dLbl>
            <c:dLbl>
              <c:idx val="7"/>
              <c:layout>
                <c:manualLayout>
                  <c:x val="0"/>
                  <c:y val="-6.8097014925373137E-2"/>
                </c:manualLayout>
              </c:layout>
              <c:numFmt formatCode="#,##0.0;&quot;-&quot;#,##0.0" sourceLinked="0"/>
              <c:spPr>
                <a:noFill/>
                <a:ln>
                  <a:noFill/>
                </a:ln>
              </c:spPr>
              <c:txPr>
                <a:bodyPr/>
                <a:lstStyle/>
                <a:p>
                  <a:pPr>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3A39-4FC7-BF7C-F71EA9245DC5}"/>
                </c:ext>
              </c:extLst>
            </c:dLbl>
            <c:dLbl>
              <c:idx val="8"/>
              <c:layout>
                <c:manualLayout>
                  <c:x val="0"/>
                  <c:y val="-6.8097014925373137E-2"/>
                </c:manualLayout>
              </c:layout>
              <c:numFmt formatCode="#,##0.0;&quot;-&quot;#,##0.0" sourceLinked="0"/>
              <c:spPr>
                <a:noFill/>
                <a:ln>
                  <a:noFill/>
                </a:ln>
              </c:spPr>
              <c:txPr>
                <a:bodyPr/>
                <a:lstStyle/>
                <a:p>
                  <a:pPr>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3A39-4FC7-BF7C-F71EA9245DC5}"/>
                </c:ext>
              </c:extLst>
            </c:dLbl>
            <c:dLbl>
              <c:idx val="9"/>
              <c:layout>
                <c:manualLayout>
                  <c:x val="0"/>
                  <c:y val="-6.8097014925373137E-2"/>
                </c:manualLayout>
              </c:layout>
              <c:numFmt formatCode="#,##0.0;&quot;-&quot;#,##0.0" sourceLinked="0"/>
              <c:spPr>
                <a:noFill/>
                <a:ln>
                  <a:noFill/>
                </a:ln>
              </c:spPr>
              <c:txPr>
                <a:bodyPr/>
                <a:lstStyle/>
                <a:p>
                  <a:pPr>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3A39-4FC7-BF7C-F71EA9245DC5}"/>
                </c:ext>
              </c:extLst>
            </c:dLbl>
            <c:dLbl>
              <c:idx val="10"/>
              <c:layout>
                <c:manualLayout>
                  <c:x val="0"/>
                  <c:y val="-6.8097014925373137E-2"/>
                </c:manualLayout>
              </c:layout>
              <c:numFmt formatCode="#,##0.0;&quot;-&quot;#,##0.0" sourceLinked="0"/>
              <c:spPr>
                <a:noFill/>
                <a:ln>
                  <a:noFill/>
                </a:ln>
              </c:spPr>
              <c:txPr>
                <a:bodyPr/>
                <a:lstStyle/>
                <a:p>
                  <a:pPr>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3A39-4FC7-BF7C-F71EA9245DC5}"/>
                </c:ext>
              </c:extLst>
            </c:dLbl>
            <c:dLbl>
              <c:idx val="11"/>
              <c:layout>
                <c:manualLayout>
                  <c:x val="0"/>
                  <c:y val="-6.8097014925373137E-2"/>
                </c:manualLayout>
              </c:layout>
              <c:numFmt formatCode="#,##0.0;&quot;-&quot;#,##0.0" sourceLinked="0"/>
              <c:spPr>
                <a:noFill/>
                <a:ln>
                  <a:noFill/>
                </a:ln>
              </c:spPr>
              <c:txPr>
                <a:bodyPr/>
                <a:lstStyle/>
                <a:p>
                  <a:pPr>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3A39-4FC7-BF7C-F71EA9245DC5}"/>
                </c:ext>
              </c:extLst>
            </c:dLbl>
            <c:dLbl>
              <c:idx val="12"/>
              <c:layout>
                <c:manualLayout>
                  <c:x val="0"/>
                  <c:y val="-6.9029850746268662E-2"/>
                </c:manualLayout>
              </c:layout>
              <c:numFmt formatCode="#,##0.0;&quot;-&quot;#,##0.0" sourceLinked="0"/>
              <c:spPr>
                <a:noFill/>
                <a:ln>
                  <a:noFill/>
                </a:ln>
              </c:spPr>
              <c:txPr>
                <a:bodyPr/>
                <a:lstStyle/>
                <a:p>
                  <a:pPr>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3A39-4FC7-BF7C-F71EA9245DC5}"/>
                </c:ext>
              </c:extLst>
            </c:dLbl>
            <c:dLbl>
              <c:idx val="13"/>
              <c:layout>
                <c:manualLayout>
                  <c:x val="0"/>
                  <c:y val="-6.9029850746268662E-2"/>
                </c:manualLayout>
              </c:layout>
              <c:numFmt formatCode="#,##0.0;&quot;-&quot;#,##0.0" sourceLinked="0"/>
              <c:spPr>
                <a:noFill/>
                <a:ln>
                  <a:noFill/>
                </a:ln>
              </c:spPr>
              <c:txPr>
                <a:bodyPr/>
                <a:lstStyle/>
                <a:p>
                  <a:pPr>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3A39-4FC7-BF7C-F71EA9245DC5}"/>
                </c:ext>
              </c:extLst>
            </c:dLbl>
            <c:dLbl>
              <c:idx val="14"/>
              <c:layout>
                <c:manualLayout>
                  <c:x val="0"/>
                  <c:y val="-6.9962686567164173E-2"/>
                </c:manualLayout>
              </c:layout>
              <c:numFmt formatCode="#,##0.0;&quot;-&quot;#,##0.0" sourceLinked="0"/>
              <c:spPr>
                <a:noFill/>
                <a:ln>
                  <a:noFill/>
                </a:ln>
              </c:spPr>
              <c:txPr>
                <a:bodyPr/>
                <a:lstStyle/>
                <a:p>
                  <a:pPr>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3A39-4FC7-BF7C-F71EA9245DC5}"/>
                </c:ext>
              </c:extLst>
            </c:dLbl>
            <c:dLbl>
              <c:idx val="15"/>
              <c:layout>
                <c:manualLayout>
                  <c:x val="0"/>
                  <c:y val="-6.9962686567164173E-2"/>
                </c:manualLayout>
              </c:layout>
              <c:numFmt formatCode="#,##0.0;&quot;-&quot;#,##0.0" sourceLinked="0"/>
              <c:spPr>
                <a:noFill/>
                <a:ln>
                  <a:noFill/>
                </a:ln>
              </c:spPr>
              <c:txPr>
                <a:bodyPr/>
                <a:lstStyle/>
                <a:p>
                  <a:pPr>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3A39-4FC7-BF7C-F71EA9245DC5}"/>
                </c:ext>
              </c:extLst>
            </c:dLbl>
            <c:dLbl>
              <c:idx val="16"/>
              <c:layout>
                <c:manualLayout>
                  <c:x val="0"/>
                  <c:y val="-6.9962686567164173E-2"/>
                </c:manualLayout>
              </c:layout>
              <c:numFmt formatCode="#,##0.0;&quot;-&quot;#,##0.0" sourceLinked="0"/>
              <c:spPr>
                <a:noFill/>
                <a:ln>
                  <a:noFill/>
                </a:ln>
              </c:spPr>
              <c:txPr>
                <a:bodyPr/>
                <a:lstStyle/>
                <a:p>
                  <a:pPr>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3A39-4FC7-BF7C-F71EA9245DC5}"/>
                </c:ext>
              </c:extLst>
            </c:dLbl>
            <c:dLbl>
              <c:idx val="17"/>
              <c:layout>
                <c:manualLayout>
                  <c:x val="0"/>
                  <c:y val="-6.9962686567164173E-2"/>
                </c:manualLayout>
              </c:layout>
              <c:numFmt formatCode="#,##0.0;&quot;-&quot;#,##0.0" sourceLinked="0"/>
              <c:spPr>
                <a:noFill/>
                <a:ln>
                  <a:noFill/>
                </a:ln>
              </c:spPr>
              <c:txPr>
                <a:bodyPr/>
                <a:lstStyle/>
                <a:p>
                  <a:pPr>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3A39-4FC7-BF7C-F71EA9245DC5}"/>
                </c:ext>
              </c:extLst>
            </c:dLbl>
            <c:dLbl>
              <c:idx val="18"/>
              <c:layout>
                <c:manualLayout>
                  <c:x val="0"/>
                  <c:y val="-7.0895522388059698E-2"/>
                </c:manualLayout>
              </c:layout>
              <c:numFmt formatCode="#,##0.0;&quot;-&quot;#,##0.0" sourceLinked="0"/>
              <c:spPr>
                <a:noFill/>
                <a:ln>
                  <a:noFill/>
                </a:ln>
              </c:spPr>
              <c:txPr>
                <a:bodyPr/>
                <a:lstStyle/>
                <a:p>
                  <a:pPr>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3A39-4FC7-BF7C-F71EA9245DC5}"/>
                </c:ext>
              </c:extLst>
            </c:dLbl>
            <c:dLbl>
              <c:idx val="19"/>
              <c:layout>
                <c:manualLayout>
                  <c:x val="0"/>
                  <c:y val="-7.0895522388059698E-2"/>
                </c:manualLayout>
              </c:layout>
              <c:numFmt formatCode="#,##0.0;&quot;-&quot;#,##0.0" sourceLinked="0"/>
              <c:spPr>
                <a:noFill/>
                <a:ln>
                  <a:noFill/>
                </a:ln>
              </c:spPr>
              <c:txPr>
                <a:bodyPr/>
                <a:lstStyle/>
                <a:p>
                  <a:pPr>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3A39-4FC7-BF7C-F71EA9245DC5}"/>
                </c:ext>
              </c:extLst>
            </c:dLbl>
            <c:dLbl>
              <c:idx val="20"/>
              <c:layout>
                <c:manualLayout>
                  <c:x val="0"/>
                  <c:y val="-7.0895522388059698E-2"/>
                </c:manualLayout>
              </c:layout>
              <c:numFmt formatCode="#,##0.0;&quot;-&quot;#,##0.0" sourceLinked="0"/>
              <c:spPr>
                <a:noFill/>
                <a:ln>
                  <a:noFill/>
                </a:ln>
              </c:spPr>
              <c:txPr>
                <a:bodyPr/>
                <a:lstStyle/>
                <a:p>
                  <a:pPr>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3A39-4FC7-BF7C-F71EA9245DC5}"/>
                </c:ext>
              </c:extLst>
            </c:dLbl>
            <c:dLbl>
              <c:idx val="21"/>
              <c:layout>
                <c:manualLayout>
                  <c:x val="0"/>
                  <c:y val="-7.0895522388059698E-2"/>
                </c:manualLayout>
              </c:layout>
              <c:numFmt formatCode="#,##0.0;&quot;-&quot;#,##0.0" sourceLinked="0"/>
              <c:spPr>
                <a:noFill/>
                <a:ln>
                  <a:noFill/>
                </a:ln>
              </c:spPr>
              <c:txPr>
                <a:bodyPr/>
                <a:lstStyle/>
                <a:p>
                  <a:pPr>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3A39-4FC7-BF7C-F71EA9245DC5}"/>
                </c:ext>
              </c:extLst>
            </c:dLbl>
            <c:dLbl>
              <c:idx val="22"/>
              <c:layout>
                <c:manualLayout>
                  <c:x val="0"/>
                  <c:y val="-7.3694029850746273E-2"/>
                </c:manualLayout>
              </c:layout>
              <c:numFmt formatCode="#,##0.0;&quot;-&quot;#,##0.0" sourceLinked="0"/>
              <c:spPr>
                <a:noFill/>
                <a:ln>
                  <a:noFill/>
                </a:ln>
              </c:spPr>
              <c:txPr>
                <a:bodyPr/>
                <a:lstStyle/>
                <a:p>
                  <a:pPr>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3A39-4FC7-BF7C-F71EA9245DC5}"/>
                </c:ext>
              </c:extLst>
            </c:dLbl>
            <c:dLbl>
              <c:idx val="23"/>
              <c:layout>
                <c:manualLayout>
                  <c:x val="0"/>
                  <c:y val="-7.8358208955223885E-2"/>
                </c:manualLayout>
              </c:layout>
              <c:numFmt formatCode="#,##0.0;&quot;-&quot;#,##0.0" sourceLinked="0"/>
              <c:spPr>
                <a:noFill/>
                <a:ln>
                  <a:noFill/>
                </a:ln>
              </c:spPr>
              <c:txPr>
                <a:bodyPr/>
                <a:lstStyle/>
                <a:p>
                  <a:pPr>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3A39-4FC7-BF7C-F71EA9245DC5}"/>
                </c:ext>
              </c:extLst>
            </c:dLbl>
            <c:dLbl>
              <c:idx val="24"/>
              <c:layout>
                <c:manualLayout>
                  <c:x val="0"/>
                  <c:y val="-8.3955223880597021E-2"/>
                </c:manualLayout>
              </c:layout>
              <c:numFmt formatCode="#,##0.0;&quot;-&quot;#,##0.0" sourceLinked="0"/>
              <c:spPr>
                <a:noFill/>
                <a:ln>
                  <a:noFill/>
                </a:ln>
              </c:spPr>
              <c:txPr>
                <a:bodyPr/>
                <a:lstStyle/>
                <a:p>
                  <a:pPr>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3A39-4FC7-BF7C-F71EA9245DC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Sheet1!$A$3:$Y$3</c:f>
              <c:numCache>
                <c:formatCode>#,##0.0;"-"#,##0.0</c:formatCode>
                <c:ptCount val="25"/>
                <c:pt idx="0">
                  <c:v>3.1</c:v>
                </c:pt>
                <c:pt idx="1">
                  <c:v>3.1</c:v>
                </c:pt>
                <c:pt idx="2">
                  <c:v>3.1</c:v>
                </c:pt>
                <c:pt idx="3">
                  <c:v>3.1</c:v>
                </c:pt>
                <c:pt idx="4">
                  <c:v>3.1</c:v>
                </c:pt>
                <c:pt idx="5">
                  <c:v>3.1</c:v>
                </c:pt>
                <c:pt idx="6">
                  <c:v>3.1</c:v>
                </c:pt>
                <c:pt idx="7">
                  <c:v>3.1</c:v>
                </c:pt>
                <c:pt idx="8">
                  <c:v>3.1</c:v>
                </c:pt>
                <c:pt idx="9">
                  <c:v>3.1</c:v>
                </c:pt>
                <c:pt idx="10">
                  <c:v>3.1</c:v>
                </c:pt>
                <c:pt idx="11">
                  <c:v>3.1</c:v>
                </c:pt>
                <c:pt idx="12">
                  <c:v>3.1</c:v>
                </c:pt>
                <c:pt idx="13">
                  <c:v>3.1</c:v>
                </c:pt>
                <c:pt idx="14">
                  <c:v>3</c:v>
                </c:pt>
                <c:pt idx="15">
                  <c:v>3</c:v>
                </c:pt>
                <c:pt idx="16">
                  <c:v>3</c:v>
                </c:pt>
                <c:pt idx="17">
                  <c:v>3</c:v>
                </c:pt>
                <c:pt idx="18">
                  <c:v>3</c:v>
                </c:pt>
                <c:pt idx="19">
                  <c:v>3</c:v>
                </c:pt>
                <c:pt idx="20">
                  <c:v>3</c:v>
                </c:pt>
                <c:pt idx="21">
                  <c:v>3</c:v>
                </c:pt>
                <c:pt idx="22">
                  <c:v>3.1</c:v>
                </c:pt>
                <c:pt idx="23">
                  <c:v>3.5</c:v>
                </c:pt>
                <c:pt idx="24">
                  <c:v>4.3</c:v>
                </c:pt>
              </c:numCache>
            </c:numRef>
          </c:val>
          <c:extLst>
            <c:ext xmlns:c16="http://schemas.microsoft.com/office/drawing/2014/chart" uri="{C3380CC4-5D6E-409C-BE32-E72D297353CC}">
              <c16:uniqueId val="{0000001C-3A39-4FC7-BF7C-F71EA9245DC5}"/>
            </c:ext>
          </c:extLst>
        </c:ser>
        <c:dLbls>
          <c:showLegendKey val="0"/>
          <c:showVal val="0"/>
          <c:showCatName val="0"/>
          <c:showSerName val="0"/>
          <c:showPercent val="0"/>
          <c:showBubbleSize val="0"/>
        </c:dLbls>
        <c:gapWidth val="60"/>
        <c:overlap val="100"/>
        <c:axId val="949795120"/>
        <c:axId val="1"/>
      </c:barChart>
      <c:catAx>
        <c:axId val="949795120"/>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100"/>
          <c:min val="0"/>
        </c:scaling>
        <c:delete val="0"/>
        <c:axPos val="l"/>
        <c:majorGridlines>
          <c:spPr>
            <a:ln>
              <a:noFill/>
            </a:ln>
          </c:spPr>
        </c:majorGridlines>
        <c:numFmt formatCode="#,##0.0;&quot;-&quot;#,##0.0" sourceLinked="0"/>
        <c:majorTickMark val="out"/>
        <c:minorTickMark val="none"/>
        <c:tickLblPos val="nextTo"/>
        <c:spPr>
          <a:ln w="9525" algn="ctr">
            <a:solidFill>
              <a:schemeClr val="tx1"/>
            </a:solidFill>
            <a:prstDash val="solid"/>
          </a:ln>
        </c:spPr>
        <c:crossAx val="949795120"/>
        <c:crosses val="min"/>
        <c:crossBetween val="between"/>
        <c:majorUnit val="20"/>
      </c:valAx>
    </c:plotArea>
    <c:plotVisOnly val="0"/>
    <c:dispBlanksAs val="gap"/>
    <c:showDLblsOverMax val="1"/>
  </c:chart>
  <c:txPr>
    <a:bodyPr/>
    <a:lstStyle/>
    <a:p>
      <a:pPr>
        <a:defRPr>
          <a:latin typeface="MS PGothic" panose="020B0600070205080204" pitchFamily="34" charset="-128"/>
          <a:ea typeface="MS PGothic" panose="020B0600070205080204" pitchFamily="34" charset="-128"/>
        </a:defRPr>
      </a:pPr>
      <a:endParaRPr lang="ja-JP"/>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71115854736298"/>
          <c:y val="0.11730580022456842"/>
          <c:w val="0.79540306462358423"/>
          <c:h val="0.80923100984128449"/>
        </c:manualLayout>
      </c:layout>
      <c:barChart>
        <c:barDir val="col"/>
        <c:grouping val="clustered"/>
        <c:varyColors val="0"/>
        <c:ser>
          <c:idx val="0"/>
          <c:order val="0"/>
          <c:tx>
            <c:strRef>
              <c:f>Sheet1!$B$1</c:f>
              <c:strCache>
                <c:ptCount val="1"/>
                <c:pt idx="0">
                  <c:v>製薬技術者および助手</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S PGothic" panose="020B0600070205080204" pitchFamily="34" charset="-128"/>
                    <a:ea typeface="MS PGothic" panose="020B0600070205080204" pitchFamily="34" charset="-128"/>
                    <a:cs typeface="+mn-cs"/>
                  </a:defRPr>
                </a:pPr>
                <a:endParaRPr lang="ja-JP"/>
              </a:p>
            </c:txPr>
            <c:dLblPos val="outEnd"/>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2018</c:v>
                </c:pt>
                <c:pt idx="1">
                  <c:v>2019</c:v>
                </c:pt>
              </c:numCache>
            </c:numRef>
          </c:cat>
          <c:val>
            <c:numRef>
              <c:f>Sheet1!$B$2:$B$3</c:f>
              <c:numCache>
                <c:formatCode>#,##0</c:formatCode>
                <c:ptCount val="2"/>
                <c:pt idx="0">
                  <c:v>5793</c:v>
                </c:pt>
                <c:pt idx="1">
                  <c:v>5793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55BB-404E-B39F-4463D1C3CDA1}"/>
            </c:ext>
          </c:extLst>
        </c:ser>
        <c:dLbls>
          <c:dLblPos val="outEnd"/>
          <c:showLegendKey val="0"/>
          <c:showVal val="1"/>
          <c:showCatName val="0"/>
          <c:showSerName val="0"/>
          <c:showPercent val="0"/>
          <c:showBubbleSize val="0"/>
        </c:dLbls>
        <c:gapWidth val="219"/>
        <c:overlap val="-27"/>
        <c:axId val="896742288"/>
        <c:axId val="896723152"/>
      </c:barChart>
      <c:catAx>
        <c:axId val="896742288"/>
        <c:scaling>
          <c:orientation val="minMax"/>
        </c:scaling>
        <c:delete val="0"/>
        <c:axPos val="b"/>
        <c:numFmt formatCode="General" sourceLinked="1"/>
        <c:majorTickMark val="out"/>
        <c:minorTickMark val="none"/>
        <c:tickLblPos val="nextTo"/>
        <c:spPr>
          <a:solidFill>
            <a:schemeClr val="bg1"/>
          </a:solid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S PGothic" panose="020B0600070205080204" pitchFamily="34" charset="-128"/>
                <a:ea typeface="MS PGothic" panose="020B0600070205080204" pitchFamily="34" charset="-128"/>
                <a:cs typeface="+mn-cs"/>
              </a:defRPr>
            </a:pPr>
            <a:endParaRPr lang="ja-JP"/>
          </a:p>
        </c:txPr>
        <c:crossAx val="896723152"/>
        <c:crosses val="autoZero"/>
        <c:auto val="1"/>
        <c:lblAlgn val="ctr"/>
        <c:lblOffset val="100"/>
        <c:noMultiLvlLbl val="0"/>
      </c:catAx>
      <c:valAx>
        <c:axId val="896723152"/>
        <c:scaling>
          <c:orientation val="minMax"/>
        </c:scaling>
        <c:delete val="0"/>
        <c:axPos val="l"/>
        <c:numFmt formatCode="#,##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MS PGothic" panose="020B0600070205080204" pitchFamily="34" charset="-128"/>
                <a:ea typeface="MS PGothic" panose="020B0600070205080204" pitchFamily="34" charset="-128"/>
                <a:cs typeface="+mn-cs"/>
              </a:defRPr>
            </a:pPr>
            <a:endParaRPr lang="ja-JP"/>
          </a:p>
        </c:txPr>
        <c:crossAx val="896742288"/>
        <c:crosses val="autoZero"/>
        <c:crossBetween val="between"/>
      </c:valAx>
      <c:spPr>
        <a:noFill/>
        <a:ln>
          <a:noFill/>
        </a:ln>
        <a:effectLst/>
      </c:spPr>
    </c:plotArea>
    <c:legend>
      <c:legendPos val="t"/>
      <c:layout>
        <c:manualLayout>
          <c:xMode val="edge"/>
          <c:yMode val="edge"/>
          <c:x val="0"/>
          <c:y val="0"/>
          <c:w val="1"/>
          <c:h val="0.1030137452110281"/>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S PGothic" panose="020B0600070205080204" pitchFamily="34" charset="-128"/>
              <a:ea typeface="MS PGothic" panose="020B0600070205080204" pitchFamily="34" charset="-128"/>
              <a:cs typeface="+mn-cs"/>
            </a:defRPr>
          </a:pPr>
          <a:endParaRPr lang="ja-JP"/>
        </a:p>
      </c:txPr>
    </c:legend>
    <c:plotVisOnly val="1"/>
    <c:dispBlanksAs val="gap"/>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672783443061871"/>
          <c:y val="0.16555107310340023"/>
          <c:w val="0.81428176301370969"/>
          <c:h val="0.75761802177992776"/>
        </c:manualLayout>
      </c:layout>
      <c:barChart>
        <c:barDir val="col"/>
        <c:grouping val="clustered"/>
        <c:varyColors val="0"/>
        <c:ser>
          <c:idx val="0"/>
          <c:order val="0"/>
          <c:tx>
            <c:strRef>
              <c:f>Sheet1!$B$1</c:f>
              <c:strCache>
                <c:ptCount val="1"/>
                <c:pt idx="0">
                  <c:v>病理・衛生検査技師</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2018</c:v>
                </c:pt>
                <c:pt idx="1">
                  <c:v>2019</c:v>
                </c:pt>
                <c:pt idx="2">
                  <c:v>2020</c:v>
                </c:pt>
                <c:pt idx="3">
                  <c:v>2021</c:v>
                </c:pt>
              </c:numCache>
            </c:numRef>
          </c:cat>
          <c:val>
            <c:numRef>
              <c:f>Sheet1!$B$2:$B$5</c:f>
              <c:numCache>
                <c:formatCode>#,##0</c:formatCode>
                <c:ptCount val="4"/>
                <c:pt idx="0">
                  <c:v>29246</c:v>
                </c:pt>
                <c:pt idx="1">
                  <c:v>29803</c:v>
                </c:pt>
                <c:pt idx="3">
                  <c:v>34554</c:v>
                </c:pt>
              </c:numCache>
            </c:numRef>
          </c:val>
          <c:extLst>
            <c:ext xmlns:c16="http://schemas.microsoft.com/office/drawing/2014/chart" uri="{C3380CC4-5D6E-409C-BE32-E72D297353CC}">
              <c16:uniqueId val="{00000000-5A51-44BB-8BD2-52B5DA0CC4BB}"/>
            </c:ext>
          </c:extLst>
        </c:ser>
        <c:dLbls>
          <c:dLblPos val="outEnd"/>
          <c:showLegendKey val="0"/>
          <c:showVal val="1"/>
          <c:showCatName val="0"/>
          <c:showSerName val="0"/>
          <c:showPercent val="0"/>
          <c:showBubbleSize val="0"/>
        </c:dLbls>
        <c:gapWidth val="219"/>
        <c:overlap val="-27"/>
        <c:axId val="357190431"/>
        <c:axId val="357187935"/>
      </c:barChart>
      <c:catAx>
        <c:axId val="357190431"/>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S PGothic" panose="020B0600070205080204" pitchFamily="34" charset="-128"/>
                <a:ea typeface="MS PGothic" panose="020B0600070205080204" pitchFamily="34" charset="-128"/>
                <a:cs typeface="+mn-cs"/>
              </a:defRPr>
            </a:pPr>
            <a:endParaRPr lang="ja-JP"/>
          </a:p>
        </c:txPr>
        <c:crossAx val="357187935"/>
        <c:crosses val="autoZero"/>
        <c:auto val="1"/>
        <c:lblAlgn val="ctr"/>
        <c:lblOffset val="100"/>
        <c:noMultiLvlLbl val="0"/>
      </c:catAx>
      <c:valAx>
        <c:axId val="357187935"/>
        <c:scaling>
          <c:orientation val="minMax"/>
        </c:scaling>
        <c:delete val="0"/>
        <c:axPos val="l"/>
        <c:numFmt formatCode="#,##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MS PGothic" panose="020B0600070205080204" pitchFamily="34" charset="-128"/>
                <a:ea typeface="MS PGothic" panose="020B0600070205080204" pitchFamily="34" charset="-128"/>
                <a:cs typeface="+mn-cs"/>
              </a:defRPr>
            </a:pPr>
            <a:endParaRPr lang="ja-JP"/>
          </a:p>
        </c:txPr>
        <c:crossAx val="357190431"/>
        <c:crosses val="autoZero"/>
        <c:crossBetween val="between"/>
      </c:valAx>
      <c:spPr>
        <a:noFill/>
        <a:ln>
          <a:noFill/>
        </a:ln>
        <a:effectLst/>
      </c:spPr>
    </c:plotArea>
    <c:legend>
      <c:legendPos val="t"/>
      <c:legendEntry>
        <c:idx val="0"/>
        <c:txPr>
          <a:bodyPr rot="0" spcFirstLastPara="1" vertOverflow="ellipsis" vert="horz" wrap="square" anchor="ctr" anchorCtr="1"/>
          <a:lstStyle/>
          <a:p>
            <a:pPr>
              <a:defRPr sz="1197" b="1" i="0" u="none" strike="noStrike" kern="1200" baseline="0">
                <a:solidFill>
                  <a:schemeClr val="tx1"/>
                </a:solidFill>
                <a:latin typeface="+mn-ea"/>
                <a:ea typeface="+mn-ea"/>
                <a:cs typeface="+mn-cs"/>
              </a:defRPr>
            </a:pPr>
            <a:endParaRPr lang="ja-JP"/>
          </a:p>
        </c:txPr>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ea"/>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3862037359833576E-2"/>
          <c:y val="4.2703728182559179E-2"/>
          <c:w val="0.92628387341292406"/>
          <c:h val="0.937037037037037"/>
        </c:manualLayout>
      </c:layout>
      <c:barChart>
        <c:barDir val="col"/>
        <c:grouping val="stacked"/>
        <c:varyColors val="0"/>
        <c:ser>
          <c:idx val="0"/>
          <c:order val="0"/>
          <c:spPr>
            <a:solidFill>
              <a:srgbClr val="1F497D"/>
            </a:solidFill>
            <a:ln w="9525" algn="ctr">
              <a:noFill/>
              <a:prstDash val="solid"/>
            </a:ln>
          </c:spPr>
          <c:invertIfNegative val="0"/>
          <c:dLbls>
            <c:spPr>
              <a:noFill/>
              <a:ln>
                <a:noFill/>
              </a:ln>
              <a:effectLst/>
            </c:spPr>
            <c:txPr>
              <a:bodyPr wrap="square" lIns="38100" tIns="19050" rIns="38100" bIns="19050" anchor="ctr">
                <a:spAutoFit/>
              </a:bodyPr>
              <a:lstStyle/>
              <a:p>
                <a:pPr>
                  <a:defRPr sz="800" b="1">
                    <a:solidFill>
                      <a:schemeClr val="bg1"/>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Sheet1!$A$1:$U$1</c:f>
              <c:numCache>
                <c:formatCode>#,##0.00</c:formatCode>
                <c:ptCount val="21"/>
                <c:pt idx="0">
                  <c:v>2.17</c:v>
                </c:pt>
                <c:pt idx="1">
                  <c:v>2.33</c:v>
                </c:pt>
                <c:pt idx="2">
                  <c:v>2.34</c:v>
                </c:pt>
                <c:pt idx="3">
                  <c:v>5.2</c:v>
                </c:pt>
                <c:pt idx="4">
                  <c:v>6.04</c:v>
                </c:pt>
                <c:pt idx="5">
                  <c:v>7.58</c:v>
                </c:pt>
                <c:pt idx="6">
                  <c:v>9.49</c:v>
                </c:pt>
                <c:pt idx="7">
                  <c:v>10.210000000000001</c:v>
                </c:pt>
                <c:pt idx="8">
                  <c:v>12.21</c:v>
                </c:pt>
                <c:pt idx="9">
                  <c:v>10.65</c:v>
                </c:pt>
                <c:pt idx="10">
                  <c:v>12.17</c:v>
                </c:pt>
                <c:pt idx="11">
                  <c:v>13.75</c:v>
                </c:pt>
                <c:pt idx="12">
                  <c:v>15.49</c:v>
                </c:pt>
                <c:pt idx="13">
                  <c:v>17.62</c:v>
                </c:pt>
                <c:pt idx="14">
                  <c:v>19.04</c:v>
                </c:pt>
                <c:pt idx="15">
                  <c:v>17.72</c:v>
                </c:pt>
                <c:pt idx="16">
                  <c:v>14.76</c:v>
                </c:pt>
                <c:pt idx="17">
                  <c:v>14.08</c:v>
                </c:pt>
                <c:pt idx="18">
                  <c:v>13.04</c:v>
                </c:pt>
                <c:pt idx="19">
                  <c:v>14.17</c:v>
                </c:pt>
                <c:pt idx="20">
                  <c:v>14.53</c:v>
                </c:pt>
              </c:numCache>
            </c:numRef>
          </c:val>
          <c:extLst>
            <c:ext xmlns:c16="http://schemas.microsoft.com/office/drawing/2014/chart" uri="{C3380CC4-5D6E-409C-BE32-E72D297353CC}">
              <c16:uniqueId val="{00000000-5FDE-460B-B47A-AEB419857139}"/>
            </c:ext>
          </c:extLst>
        </c:ser>
        <c:dLbls>
          <c:dLblPos val="ctr"/>
          <c:showLegendKey val="0"/>
          <c:showVal val="1"/>
          <c:showCatName val="0"/>
          <c:showSerName val="0"/>
          <c:showPercent val="0"/>
          <c:showBubbleSize val="0"/>
        </c:dLbls>
        <c:gapWidth val="60"/>
        <c:overlap val="100"/>
        <c:axId val="684326111"/>
        <c:axId val="1"/>
      </c:barChart>
      <c:catAx>
        <c:axId val="684326111"/>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ja-JP"/>
          </a:p>
        </c:txPr>
        <c:crossAx val="684326111"/>
        <c:crosses val="min"/>
        <c:crossBetween val="between"/>
      </c:valAx>
    </c:plotArea>
    <c:plotVisOnly val="0"/>
    <c:dispBlanksAs val="gap"/>
    <c:showDLblsOverMax val="1"/>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425276920283279E-3"/>
          <c:y val="2.3255813953488372E-2"/>
          <c:w val="0.9811149446159434"/>
          <c:h val="0.95348837209302328"/>
        </c:manualLayout>
      </c:layout>
      <c:barChart>
        <c:barDir val="col"/>
        <c:grouping val="stacked"/>
        <c:varyColors val="0"/>
        <c:ser>
          <c:idx val="0"/>
          <c:order val="0"/>
          <c:spPr>
            <a:solidFill>
              <a:srgbClr val="1F497D"/>
            </a:solidFill>
            <a:ln w="9525" algn="ctr">
              <a:solidFill>
                <a:srgbClr val="808080"/>
              </a:solidFill>
              <a:prstDash val="solid"/>
            </a:ln>
          </c:spPr>
          <c:invertIfNegative val="0"/>
          <c:dPt>
            <c:idx val="1"/>
            <c:invertIfNegative val="0"/>
            <c:bubble3D val="0"/>
            <c:spPr>
              <a:solidFill>
                <a:srgbClr val="1F497D"/>
              </a:solidFill>
              <a:ln w="9525" algn="ctr">
                <a:solidFill>
                  <a:srgbClr val="1F497D"/>
                </a:solidFill>
                <a:prstDash val="solid"/>
              </a:ln>
            </c:spPr>
            <c:extLst>
              <c:ext xmlns:c16="http://schemas.microsoft.com/office/drawing/2014/chart" uri="{C3380CC4-5D6E-409C-BE32-E72D297353CC}">
                <c16:uniqueId val="{00000001-571C-4432-AB11-2764505CB468}"/>
              </c:ext>
            </c:extLst>
          </c:dPt>
          <c:dPt>
            <c:idx val="3"/>
            <c:invertIfNegative val="0"/>
            <c:bubble3D val="0"/>
            <c:spPr>
              <a:solidFill>
                <a:srgbClr val="80CCE8"/>
              </a:solidFill>
              <a:ln w="9525" algn="ctr">
                <a:solidFill>
                  <a:srgbClr val="808080"/>
                </a:solidFill>
                <a:prstDash val="solid"/>
              </a:ln>
            </c:spPr>
            <c:extLst>
              <c:ext xmlns:c16="http://schemas.microsoft.com/office/drawing/2014/chart" uri="{C3380CC4-5D6E-409C-BE32-E72D297353CC}">
                <c16:uniqueId val="{00000003-571C-4432-AB11-2764505CB468}"/>
              </c:ext>
            </c:extLst>
          </c:dPt>
          <c:dLbls>
            <c:spPr>
              <a:noFill/>
              <a:ln>
                <a:noFill/>
              </a:ln>
              <a:effectLst/>
            </c:spPr>
            <c:txPr>
              <a:bodyPr wrap="square" lIns="38100" tIns="19050" rIns="38100" bIns="19050" anchor="ctr">
                <a:spAutoFit/>
              </a:bodyPr>
              <a:lstStyle/>
              <a:p>
                <a:pPr>
                  <a:defRPr b="1">
                    <a:solidFill>
                      <a:schemeClr val="bg1"/>
                    </a:solidFill>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Sheet1!$A$1:$D$1</c:f>
              <c:numCache>
                <c:formatCode>General</c:formatCode>
                <c:ptCount val="4"/>
                <c:pt idx="0">
                  <c:v>139.30000000000001</c:v>
                </c:pt>
                <c:pt idx="1">
                  <c:v>151.9</c:v>
                </c:pt>
                <c:pt idx="2">
                  <c:v>167.4</c:v>
                </c:pt>
                <c:pt idx="3">
                  <c:v>184.4</c:v>
                </c:pt>
              </c:numCache>
            </c:numRef>
          </c:val>
          <c:extLst>
            <c:ext xmlns:c16="http://schemas.microsoft.com/office/drawing/2014/chart" uri="{C3380CC4-5D6E-409C-BE32-E72D297353CC}">
              <c16:uniqueId val="{00000004-571C-4432-AB11-2764505CB468}"/>
            </c:ext>
          </c:extLst>
        </c:ser>
        <c:dLbls>
          <c:dLblPos val="ctr"/>
          <c:showLegendKey val="0"/>
          <c:showVal val="1"/>
          <c:showCatName val="0"/>
          <c:showSerName val="0"/>
          <c:showPercent val="0"/>
          <c:showBubbleSize val="0"/>
        </c:dLbls>
        <c:gapWidth val="60"/>
        <c:overlap val="100"/>
        <c:axId val="69014735"/>
        <c:axId val="1"/>
      </c:barChart>
      <c:catAx>
        <c:axId val="69014735"/>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scaling>
        <c:delete val="0"/>
        <c:axPos val="l"/>
        <c:majorGridlines>
          <c:spPr>
            <a:ln>
              <a:noFill/>
            </a:ln>
          </c:spPr>
        </c:majorGridlines>
        <c:numFmt formatCode="General" sourceLinked="1"/>
        <c:majorTickMark val="out"/>
        <c:minorTickMark val="none"/>
        <c:tickLblPos val="nextTo"/>
        <c:spPr>
          <a:ln w="9525" algn="ctr">
            <a:solidFill>
              <a:schemeClr val="tx1"/>
            </a:solidFill>
            <a:prstDash val="solid"/>
          </a:ln>
        </c:spPr>
        <c:txPr>
          <a:bodyPr wrap="none"/>
          <a:lstStyle/>
          <a:p>
            <a:pPr>
              <a:defRPr kumimoji="1" sz="1000" kern="1200">
                <a:latin typeface="+mn-lt"/>
                <a:ea typeface="+mn-ea"/>
                <a:cs typeface="+mn-cs"/>
                <a:sym typeface="+mn-lt"/>
              </a:defRPr>
            </a:pPr>
            <a:endParaRPr lang="ja-JP"/>
          </a:p>
        </c:txPr>
        <c:crossAx val="69014735"/>
        <c:crosses val="min"/>
        <c:crossBetween val="between"/>
      </c:valAx>
    </c:plotArea>
    <c:plotVisOnly val="0"/>
    <c:dispBlanksAs val="gap"/>
    <c:showDLblsOverMax val="1"/>
  </c:chart>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916743189470461E-2"/>
          <c:y val="2.5316455696202531E-2"/>
          <c:w val="0.9681665136210591"/>
          <c:h val="0.94936708860759489"/>
        </c:manualLayout>
      </c:layout>
      <c:barChart>
        <c:barDir val="col"/>
        <c:grouping val="clustered"/>
        <c:varyColors val="0"/>
        <c:ser>
          <c:idx val="0"/>
          <c:order val="0"/>
          <c:spPr>
            <a:solidFill>
              <a:srgbClr val="80CCE8"/>
            </a:solidFill>
            <a:ln w="9525" algn="ctr">
              <a:solidFill>
                <a:srgbClr val="808080"/>
              </a:solidFill>
              <a:prstDash val="solid"/>
            </a:ln>
          </c:spPr>
          <c:invertIfNegative val="0"/>
          <c:dLbls>
            <c:numFmt formatCode="#,##0.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Sheet1!$B$2:$F$2</c:f>
              <c:numCache>
                <c:formatCode>General</c:formatCode>
                <c:ptCount val="5"/>
                <c:pt idx="0">
                  <c:v>0.9</c:v>
                </c:pt>
                <c:pt idx="1">
                  <c:v>0.04</c:v>
                </c:pt>
                <c:pt idx="2">
                  <c:v>1.1000000000000001</c:v>
                </c:pt>
                <c:pt idx="3">
                  <c:v>4.5</c:v>
                </c:pt>
                <c:pt idx="4">
                  <c:v>1.8</c:v>
                </c:pt>
              </c:numCache>
            </c:numRef>
          </c:val>
          <c:extLst>
            <c:ext xmlns:c16="http://schemas.microsoft.com/office/drawing/2014/chart" uri="{C3380CC4-5D6E-409C-BE32-E72D297353CC}">
              <c16:uniqueId val="{00000000-C560-4F75-9E06-258D3773B33B}"/>
            </c:ext>
          </c:extLst>
        </c:ser>
        <c:ser>
          <c:idx val="1"/>
          <c:order val="1"/>
          <c:spPr>
            <a:solidFill>
              <a:srgbClr val="C0E6F4"/>
            </a:solidFill>
            <a:ln w="9525" algn="ctr">
              <a:solidFill>
                <a:srgbClr val="808080"/>
              </a:solidFill>
              <a:prstDash val="solid"/>
            </a:ln>
          </c:spPr>
          <c:invertIfNegative val="0"/>
          <c:dLbls>
            <c:numFmt formatCode="#,##0.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Sheet1!$B$3:$F$3</c:f>
              <c:numCache>
                <c:formatCode>General</c:formatCode>
                <c:ptCount val="5"/>
                <c:pt idx="0">
                  <c:v>328.7</c:v>
                </c:pt>
                <c:pt idx="1">
                  <c:v>644.70000000000005</c:v>
                </c:pt>
                <c:pt idx="2">
                  <c:v>3355.8</c:v>
                </c:pt>
                <c:pt idx="3">
                  <c:v>1213.8</c:v>
                </c:pt>
                <c:pt idx="4">
                  <c:v>1105.4000000000001</c:v>
                </c:pt>
              </c:numCache>
            </c:numRef>
          </c:val>
          <c:extLst>
            <c:ext xmlns:c16="http://schemas.microsoft.com/office/drawing/2014/chart" uri="{C3380CC4-5D6E-409C-BE32-E72D297353CC}">
              <c16:uniqueId val="{00000001-C560-4F75-9E06-258D3773B33B}"/>
            </c:ext>
          </c:extLst>
        </c:ser>
        <c:dLbls>
          <c:dLblPos val="outEnd"/>
          <c:showLegendKey val="0"/>
          <c:showVal val="1"/>
          <c:showCatName val="0"/>
          <c:showSerName val="0"/>
          <c:showPercent val="0"/>
          <c:showBubbleSize val="0"/>
        </c:dLbls>
        <c:gapWidth val="60"/>
        <c:axId val="1901820639"/>
        <c:axId val="1"/>
      </c:barChart>
      <c:catAx>
        <c:axId val="1901820639"/>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scaling>
        <c:delete val="0"/>
        <c:axPos val="l"/>
        <c:majorGridlines>
          <c:spPr>
            <a:ln>
              <a:noFill/>
            </a:ln>
          </c:spPr>
        </c:majorGridlines>
        <c:numFmt formatCode="General" sourceLinked="1"/>
        <c:majorTickMark val="out"/>
        <c:minorTickMark val="none"/>
        <c:tickLblPos val="nextTo"/>
        <c:spPr>
          <a:ln w="9525" algn="ctr">
            <a:solidFill>
              <a:schemeClr val="tx1"/>
            </a:solidFill>
            <a:prstDash val="solid"/>
          </a:ln>
        </c:spPr>
        <c:txPr>
          <a:bodyPr wrap="none"/>
          <a:lstStyle/>
          <a:p>
            <a:pPr>
              <a:defRPr kumimoji="1" sz="1000" kern="1200">
                <a:latin typeface="+mn-lt"/>
                <a:ea typeface="+mn-ea"/>
                <a:cs typeface="+mn-cs"/>
                <a:sym typeface="+mn-lt"/>
              </a:defRPr>
            </a:pPr>
            <a:endParaRPr lang="ja-JP"/>
          </a:p>
        </c:txPr>
        <c:crossAx val="1901820639"/>
        <c:crosses val="min"/>
        <c:crossBetween val="between"/>
      </c:valAx>
    </c:plotArea>
    <c:plotVisOnly val="0"/>
    <c:dispBlanksAs val="gap"/>
    <c:showDLblsOverMax val="1"/>
  </c:chart>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303684879288437E-2"/>
          <c:y val="3.303684879288437E-2"/>
          <c:w val="0.93392630241423125"/>
          <c:h val="0.93392630241423125"/>
        </c:manualLayout>
      </c:layout>
      <c:pieChart>
        <c:varyColors val="0"/>
        <c:ser>
          <c:idx val="0"/>
          <c:order val="0"/>
          <c:dPt>
            <c:idx val="0"/>
            <c:bubble3D val="0"/>
            <c:spPr>
              <a:solidFill>
                <a:srgbClr val="1F497D"/>
              </a:solidFill>
              <a:ln w="9525" algn="ctr">
                <a:solidFill>
                  <a:srgbClr val="808080"/>
                </a:solidFill>
                <a:prstDash val="solid"/>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3B1-4A15-878F-9B517F47E7B6}"/>
              </c:ext>
            </c:extLst>
          </c:dPt>
          <c:dPt>
            <c:idx val="1"/>
            <c:bubble3D val="0"/>
            <c:spPr>
              <a:solidFill>
                <a:srgbClr val="80CCE8"/>
              </a:solidFill>
              <a:ln w="9525" algn="ctr">
                <a:solidFill>
                  <a:srgbClr val="808080"/>
                </a:solidFill>
                <a:prstDash val="solid"/>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63B1-4A15-878F-9B517F47E7B6}"/>
              </c:ext>
            </c:extLst>
          </c:dPt>
          <c:dPt>
            <c:idx val="2"/>
            <c:bubble3D val="0"/>
            <c:spPr>
              <a:solidFill>
                <a:srgbClr val="C0E6F4"/>
              </a:solidFill>
              <a:ln w="9525" algn="ctr">
                <a:solidFill>
                  <a:srgbClr val="808080"/>
                </a:solidFill>
                <a:prstDash val="solid"/>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63B1-4A15-878F-9B517F47E7B6}"/>
              </c:ext>
            </c:extLst>
          </c:dPt>
          <c:dPt>
            <c:idx val="3"/>
            <c:bubble3D val="0"/>
            <c:spPr>
              <a:solidFill>
                <a:srgbClr val="D2E0E6"/>
              </a:solidFill>
              <a:ln w="9525" algn="ctr">
                <a:solidFill>
                  <a:srgbClr val="808080"/>
                </a:solidFill>
                <a:prstDash val="solid"/>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63B1-4A15-878F-9B517F47E7B6}"/>
              </c:ext>
            </c:extLst>
          </c:dPt>
          <c:dPt>
            <c:idx val="4"/>
            <c:bubble3D val="0"/>
            <c:spPr>
              <a:solidFill>
                <a:srgbClr val="ECE5F4"/>
              </a:solidFill>
              <a:ln w="9525" algn="ctr">
                <a:solidFill>
                  <a:srgbClr val="808080"/>
                </a:solidFill>
                <a:prstDash val="solid"/>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63B1-4A15-878F-9B517F47E7B6}"/>
              </c:ext>
            </c:extLst>
          </c:dPt>
          <c:dPt>
            <c:idx val="5"/>
            <c:bubble3D val="0"/>
            <c:spPr>
              <a:solidFill>
                <a:srgbClr val="F3F3F3"/>
              </a:solidFill>
              <a:ln w="9525" algn="ctr">
                <a:solidFill>
                  <a:srgbClr val="808080"/>
                </a:solidFill>
                <a:prstDash val="solid"/>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63B1-4A15-878F-9B517F47E7B6}"/>
              </c:ext>
            </c:extLst>
          </c:dPt>
          <c:dPt>
            <c:idx val="6"/>
            <c:bubble3D val="0"/>
            <c:spPr>
              <a:solidFill>
                <a:schemeClr val="folHlink"/>
              </a:solidFill>
              <a:ln w="9525" algn="ctr">
                <a:solidFill>
                  <a:srgbClr val="808080"/>
                </a:solidFill>
                <a:prstDash val="solid"/>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D-63B1-4A15-878F-9B517F47E7B6}"/>
              </c:ext>
            </c:extLst>
          </c:dPt>
          <c:dPt>
            <c:idx val="7"/>
            <c:bubble3D val="0"/>
            <c:spPr>
              <a:solidFill>
                <a:schemeClr val="tx2"/>
              </a:solidFill>
              <a:ln w="9525" algn="ctr">
                <a:solidFill>
                  <a:srgbClr val="808080"/>
                </a:solidFill>
                <a:prstDash val="solid"/>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F-63B1-4A15-878F-9B517F47E7B6}"/>
              </c:ext>
            </c:extLst>
          </c:dPt>
          <c:dLbls>
            <c:dLbl>
              <c:idx val="0"/>
              <c:spPr>
                <a:noFill/>
                <a:ln>
                  <a:noFill/>
                </a:ln>
                <a:effectLst/>
              </c:spPr>
              <c:txPr>
                <a:bodyPr wrap="square" lIns="38100" tIns="19050" rIns="38100" bIns="19050" anchor="ctr">
                  <a:spAutoFit/>
                </a:bodyPr>
                <a:lstStyle/>
                <a:p>
                  <a:pPr>
                    <a:defRPr>
                      <a:solidFill>
                        <a:schemeClr val="bg1"/>
                      </a:solidFill>
                    </a:defRPr>
                  </a:pPr>
                  <a:endParaRPr lang="ja-JP"/>
                </a:p>
              </c:txPr>
              <c:dLblPos val="bestFit"/>
              <c:showLegendKey val="0"/>
              <c:showVal val="1"/>
              <c:showCatName val="0"/>
              <c:showSerName val="0"/>
              <c:showPercent val="0"/>
              <c:showBubbleSize val="0"/>
              <c:extLst>
                <c:ext xmlns:c16="http://schemas.microsoft.com/office/drawing/2014/chart" uri="{C3380CC4-5D6E-409C-BE32-E72D297353CC}">
                  <c16:uniqueId val="{00000001-63B1-4A15-878F-9B517F47E7B6}"/>
                </c:ext>
              </c:extLst>
            </c:dLbl>
            <c:dLbl>
              <c:idx val="3"/>
              <c:layout>
                <c:manualLayout>
                  <c:x val="6.7911835035868298E-2"/>
                  <c:y val="6.734434561626429E-2"/>
                </c:manualLayout>
              </c:layout>
              <c:dLblPos val="bestFi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63B1-4A15-878F-9B517F47E7B6}"/>
                </c:ext>
              </c:extLst>
            </c:dLbl>
            <c:dLbl>
              <c:idx val="4"/>
              <c:layout>
                <c:manualLayout>
                  <c:x val="1.6565848582777216E-2"/>
                  <c:y val="5.2096569250317665E-2"/>
                </c:manualLayout>
              </c:layout>
              <c:dLblPos val="bestFi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9-63B1-4A15-878F-9B517F47E7B6}"/>
                </c:ext>
              </c:extLst>
            </c:dLbl>
            <c:spPr>
              <a:noFill/>
              <a:ln>
                <a:noFill/>
              </a:ln>
              <a:effectLst/>
            </c:spPr>
            <c:dLblPos val="bestFit"/>
            <c:showLegendKey val="0"/>
            <c:showVal val="1"/>
            <c:showCatName val="0"/>
            <c:showSerName val="0"/>
            <c:showPercent val="0"/>
            <c:showBubbleSize val="0"/>
            <c:showLeaderLines val="1"/>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val>
            <c:numRef>
              <c:f>Sheet1!$B$1:$B$5</c:f>
              <c:numCache>
                <c:formatCode>0%</c:formatCode>
                <c:ptCount val="5"/>
                <c:pt idx="0">
                  <c:v>0.68416289592760182</c:v>
                </c:pt>
                <c:pt idx="1">
                  <c:v>5.2488687782805431E-2</c:v>
                </c:pt>
                <c:pt idx="2">
                  <c:v>3.7104072398190045E-2</c:v>
                </c:pt>
                <c:pt idx="3">
                  <c:v>2.7149321266968326E-2</c:v>
                </c:pt>
                <c:pt idx="4">
                  <c:v>2.4434389140271493E-2</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0-63B1-4A15-878F-9B517F47E7B6}"/>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037593984962405E-2"/>
          <c:y val="2.3203926818384651E-2"/>
          <c:w val="0.96992481203007519"/>
          <c:h val="0.95359214636323075"/>
        </c:manualLayout>
      </c:layout>
      <c:barChart>
        <c:barDir val="col"/>
        <c:grouping val="clustered"/>
        <c:varyColors val="0"/>
        <c:ser>
          <c:idx val="0"/>
          <c:order val="0"/>
          <c:spPr>
            <a:solidFill>
              <a:srgbClr val="80CCE8"/>
            </a:solidFill>
            <a:ln w="9525" algn="ctr">
              <a:solidFill>
                <a:srgbClr val="808080"/>
              </a:solidFill>
              <a:prstDash val="solid"/>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Sheet1!$B$2:$F$2</c:f>
              <c:numCache>
                <c:formatCode>\ #,##0,</c:formatCode>
                <c:ptCount val="5"/>
                <c:pt idx="0">
                  <c:v>2724771.4119999995</c:v>
                </c:pt>
                <c:pt idx="1">
                  <c:v>1231644.2409999999</c:v>
                </c:pt>
                <c:pt idx="2">
                  <c:v>894842.93800000008</c:v>
                </c:pt>
                <c:pt idx="3">
                  <c:v>1218134.3829999997</c:v>
                </c:pt>
                <c:pt idx="4">
                  <c:v>569794.4530000001</c:v>
                </c:pt>
              </c:numCache>
            </c:numRef>
          </c:val>
          <c:extLst>
            <c:ext xmlns:c16="http://schemas.microsoft.com/office/drawing/2014/chart" uri="{C3380CC4-5D6E-409C-BE32-E72D297353CC}">
              <c16:uniqueId val="{00000000-8DBE-44C1-ABF1-B2460CC57380}"/>
            </c:ext>
          </c:extLst>
        </c:ser>
        <c:ser>
          <c:idx val="1"/>
          <c:order val="1"/>
          <c:spPr>
            <a:solidFill>
              <a:srgbClr val="C0E6F4"/>
            </a:solidFill>
            <a:ln w="9525" algn="ctr">
              <a:solidFill>
                <a:srgbClr val="808080"/>
              </a:solidFill>
              <a:prstDash val="solid"/>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Sheet1!$B$3:$F$3</c:f>
              <c:numCache>
                <c:formatCode>\ #,##0,</c:formatCode>
                <c:ptCount val="5"/>
                <c:pt idx="0">
                  <c:v>1282995480.1829998</c:v>
                </c:pt>
                <c:pt idx="1">
                  <c:v>1587451357.7800004</c:v>
                </c:pt>
                <c:pt idx="2">
                  <c:v>1577581849.1170003</c:v>
                </c:pt>
                <c:pt idx="3">
                  <c:v>1467622279.4870002</c:v>
                </c:pt>
                <c:pt idx="4">
                  <c:v>1561595408.4109998</c:v>
                </c:pt>
              </c:numCache>
            </c:numRef>
          </c:val>
          <c:extLst>
            <c:ext xmlns:c16="http://schemas.microsoft.com/office/drawing/2014/chart" uri="{C3380CC4-5D6E-409C-BE32-E72D297353CC}">
              <c16:uniqueId val="{00000001-8DBE-44C1-ABF1-B2460CC57380}"/>
            </c:ext>
          </c:extLst>
        </c:ser>
        <c:dLbls>
          <c:dLblPos val="outEnd"/>
          <c:showLegendKey val="0"/>
          <c:showVal val="1"/>
          <c:showCatName val="0"/>
          <c:showSerName val="0"/>
          <c:showPercent val="0"/>
          <c:showBubbleSize val="0"/>
        </c:dLbls>
        <c:gapWidth val="60"/>
        <c:axId val="1518400416"/>
        <c:axId val="1"/>
      </c:barChart>
      <c:catAx>
        <c:axId val="1518400416"/>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scaling>
        <c:delete val="0"/>
        <c:axPos val="l"/>
        <c:majorGridlines>
          <c:spPr>
            <a:ln>
              <a:noFill/>
            </a:ln>
          </c:spPr>
        </c:majorGridlines>
        <c:numFmt formatCode="\ #,##0," sourceLinked="1"/>
        <c:majorTickMark val="out"/>
        <c:minorTickMark val="none"/>
        <c:tickLblPos val="nextTo"/>
        <c:spPr>
          <a:ln w="9525" algn="ctr">
            <a:solidFill>
              <a:schemeClr val="tx1"/>
            </a:solidFill>
            <a:prstDash val="solid"/>
          </a:ln>
        </c:spPr>
        <c:txPr>
          <a:bodyPr wrap="none"/>
          <a:lstStyle/>
          <a:p>
            <a:pPr>
              <a:defRPr kumimoji="1" sz="1000" kern="1200">
                <a:latin typeface="+mn-lt"/>
                <a:ea typeface="+mn-ea"/>
                <a:cs typeface="+mn-cs"/>
                <a:sym typeface="+mn-lt"/>
              </a:defRPr>
            </a:pPr>
            <a:endParaRPr lang="ja-JP"/>
          </a:p>
        </c:txPr>
        <c:crossAx val="1518400416"/>
        <c:crosses val="min"/>
        <c:crossBetween val="between"/>
      </c:valAx>
    </c:plotArea>
    <c:plotVisOnly val="0"/>
    <c:dispBlanksAs val="gap"/>
    <c:showDLblsOverMax val="1"/>
  </c:chart>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w="9525">
              <a:solidFill>
                <a:srgbClr val="848585"/>
              </a:solidFill>
            </a:ln>
          </c:spPr>
          <c:dPt>
            <c:idx val="0"/>
            <c:bubble3D val="0"/>
            <c:spPr>
              <a:solidFill>
                <a:srgbClr val="1F497D"/>
              </a:solidFill>
              <a:ln w="9525">
                <a:solidFill>
                  <a:srgbClr val="848585"/>
                </a:solidFill>
              </a:ln>
              <a:effectLst/>
            </c:spPr>
            <c:extLst>
              <c:ext xmlns:c16="http://schemas.microsoft.com/office/drawing/2014/chart" uri="{C3380CC4-5D6E-409C-BE32-E72D297353CC}">
                <c16:uniqueId val="{00000001-710D-4450-AE18-B66ADA71253F}"/>
              </c:ext>
            </c:extLst>
          </c:dPt>
          <c:dPt>
            <c:idx val="1"/>
            <c:bubble3D val="0"/>
            <c:spPr>
              <a:solidFill>
                <a:srgbClr val="80CCE8"/>
              </a:solidFill>
              <a:ln w="9525">
                <a:solidFill>
                  <a:srgbClr val="848585"/>
                </a:solidFill>
              </a:ln>
              <a:effectLst/>
            </c:spPr>
            <c:extLst>
              <c:ext xmlns:c16="http://schemas.microsoft.com/office/drawing/2014/chart" uri="{C3380CC4-5D6E-409C-BE32-E72D297353CC}">
                <c16:uniqueId val="{00000003-710D-4450-AE18-B66ADA71253F}"/>
              </c:ext>
            </c:extLst>
          </c:dPt>
          <c:dPt>
            <c:idx val="2"/>
            <c:bubble3D val="0"/>
            <c:spPr>
              <a:solidFill>
                <a:srgbClr val="C0E6F4"/>
              </a:solidFill>
              <a:ln w="9525">
                <a:solidFill>
                  <a:srgbClr val="848585"/>
                </a:solidFill>
              </a:ln>
              <a:effectLst/>
            </c:spPr>
            <c:extLst>
              <c:ext xmlns:c16="http://schemas.microsoft.com/office/drawing/2014/chart" uri="{C3380CC4-5D6E-409C-BE32-E72D297353CC}">
                <c16:uniqueId val="{00000005-710D-4450-AE18-B66ADA71253F}"/>
              </c:ext>
            </c:extLst>
          </c:dPt>
          <c:dPt>
            <c:idx val="3"/>
            <c:bubble3D val="0"/>
            <c:spPr>
              <a:solidFill>
                <a:srgbClr val="D2E0E6"/>
              </a:solidFill>
              <a:ln w="9525">
                <a:solidFill>
                  <a:srgbClr val="848585"/>
                </a:solidFill>
              </a:ln>
              <a:effectLst/>
            </c:spPr>
            <c:extLst>
              <c:ext xmlns:c16="http://schemas.microsoft.com/office/drawing/2014/chart" uri="{C3380CC4-5D6E-409C-BE32-E72D297353CC}">
                <c16:uniqueId val="{00000007-710D-4450-AE18-B66ADA71253F}"/>
              </c:ext>
            </c:extLst>
          </c:dPt>
          <c:dPt>
            <c:idx val="4"/>
            <c:bubble3D val="0"/>
            <c:spPr>
              <a:solidFill>
                <a:srgbClr val="ECE5F4"/>
              </a:solidFill>
              <a:ln w="9525">
                <a:solidFill>
                  <a:srgbClr val="848585"/>
                </a:solidFill>
              </a:ln>
              <a:effectLst/>
            </c:spPr>
            <c:extLst>
              <c:ext xmlns:c16="http://schemas.microsoft.com/office/drawing/2014/chart" uri="{C3380CC4-5D6E-409C-BE32-E72D297353CC}">
                <c16:uniqueId val="{00000009-710D-4450-AE18-B66ADA71253F}"/>
              </c:ext>
            </c:extLst>
          </c:dPt>
          <c:dLbls>
            <c:dLbl>
              <c:idx val="0"/>
              <c:tx>
                <c:rich>
                  <a:bodyPr/>
                  <a:lstStyle/>
                  <a:p>
                    <a:fld id="{F0F8630B-C998-4726-8C9C-0D5CAE4B1C4B}" type="VALUE">
                      <a:rPr lang="en-US" altLang="ja-JP">
                        <a:solidFill>
                          <a:schemeClr val="bg1"/>
                        </a:solidFill>
                      </a:rPr>
                      <a:pPr/>
                      <a:t>[値]</a:t>
                    </a:fld>
                    <a:endParaRPr lang="ja-JP" altLang="en-US"/>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10D-4450-AE18-B66ADA71253F}"/>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'2022'!$K$3:$K$7</c:f>
              <c:strCache>
                <c:ptCount val="5"/>
                <c:pt idx="0">
                  <c:v>ベルギー</c:v>
                </c:pt>
                <c:pt idx="1">
                  <c:v>インド</c:v>
                </c:pt>
                <c:pt idx="2">
                  <c:v>米国</c:v>
                </c:pt>
                <c:pt idx="3">
                  <c:v>中国</c:v>
                </c:pt>
                <c:pt idx="4">
                  <c:v>その他</c:v>
                </c:pt>
              </c:strCache>
            </c:strRef>
          </c:cat>
          <c:val>
            <c:numRef>
              <c:f>'2022'!$L$3:$L$7</c:f>
              <c:numCache>
                <c:formatCode>0%</c:formatCode>
                <c:ptCount val="5"/>
                <c:pt idx="0">
                  <c:v>0.34418016216306774</c:v>
                </c:pt>
                <c:pt idx="1">
                  <c:v>0.29051797242515787</c:v>
                </c:pt>
                <c:pt idx="2">
                  <c:v>0.12245534276678076</c:v>
                </c:pt>
                <c:pt idx="3">
                  <c:v>0.11971661673251825</c:v>
                </c:pt>
                <c:pt idx="4">
                  <c:v>0.1231299059124754</c:v>
                </c:pt>
              </c:numCache>
            </c:numRef>
          </c:val>
          <c:extLst>
            <c:ext xmlns:c16="http://schemas.microsoft.com/office/drawing/2014/chart" uri="{C3380CC4-5D6E-409C-BE32-E72D297353CC}">
              <c16:uniqueId val="{0000000A-710D-4450-AE18-B66ADA71253F}"/>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2207418830660144E-2"/>
          <c:y val="4.1939720770197843E-2"/>
          <c:w val="0.97690428603153456"/>
          <c:h val="0.94537815126050417"/>
        </c:manualLayout>
      </c:layout>
      <c:barChart>
        <c:barDir val="col"/>
        <c:grouping val="stacked"/>
        <c:varyColors val="0"/>
        <c:ser>
          <c:idx val="0"/>
          <c:order val="0"/>
          <c:spPr>
            <a:solidFill>
              <a:schemeClr val="accent2"/>
            </a:solidFill>
            <a:ln>
              <a:noFill/>
            </a:ln>
          </c:spPr>
          <c:invertIfNegative val="0"/>
          <c:dLbls>
            <c:dLbl>
              <c:idx val="0"/>
              <c:numFmt formatCode="#,##0" sourceLinked="0"/>
              <c:spPr>
                <a:noFill/>
                <a:ln>
                  <a:noFill/>
                </a:ln>
                <a:effectLst/>
              </c:spPr>
              <c:txPr>
                <a:bodyPr wrap="square" lIns="38100" tIns="19050" rIns="38100" bIns="19050" anchor="ctr">
                  <a:spAutoFit/>
                </a:bodyPr>
                <a:lstStyle/>
                <a:p>
                  <a:pPr>
                    <a:defRPr b="1"/>
                  </a:pPr>
                  <a:endParaRPr lang="ja-JP"/>
                </a:p>
              </c:txPr>
              <c:dLblPos val="ctr"/>
              <c:showLegendKey val="0"/>
              <c:showVal val="1"/>
              <c:showCatName val="0"/>
              <c:showSerName val="0"/>
              <c:showPercent val="0"/>
              <c:showBubbleSize val="0"/>
              <c:extLst>
                <c:ext xmlns:c16="http://schemas.microsoft.com/office/drawing/2014/chart" uri="{C3380CC4-5D6E-409C-BE32-E72D297353CC}">
                  <c16:uniqueId val="{00000000-B8A1-4563-BFEC-64CFEC02B88B}"/>
                </c:ext>
              </c:extLst>
            </c:dLbl>
            <c:spPr>
              <a:noFill/>
              <a:ln>
                <a:noFill/>
              </a:ln>
              <a:effectLst/>
            </c:spPr>
            <c:txPr>
              <a:bodyPr wrap="square" lIns="38100" tIns="19050" rIns="38100" bIns="19050" anchor="ctr">
                <a:spAutoFit/>
              </a:bodyPr>
              <a:lstStyle/>
              <a:p>
                <a:pPr>
                  <a:defRPr b="1"/>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Sheet1!$A$1:$H$1</c:f>
              <c:numCache>
                <c:formatCode>#,##0;"-"#,##0</c:formatCode>
                <c:ptCount val="8"/>
                <c:pt idx="0" formatCode="General">
                  <c:v>250.06</c:v>
                </c:pt>
                <c:pt idx="1">
                  <c:v>304.19</c:v>
                </c:pt>
                <c:pt idx="2">
                  <c:v>356.45</c:v>
                </c:pt>
                <c:pt idx="3">
                  <c:v>372.7</c:v>
                </c:pt>
                <c:pt idx="4">
                  <c:v>441.01</c:v>
                </c:pt>
                <c:pt idx="5">
                  <c:v>547</c:v>
                </c:pt>
                <c:pt idx="6">
                  <c:v>826.9</c:v>
                </c:pt>
                <c:pt idx="7">
                  <c:v>1170</c:v>
                </c:pt>
              </c:numCache>
            </c:numRef>
          </c:val>
          <c:extLst>
            <c:ext xmlns:c16="http://schemas.microsoft.com/office/drawing/2014/chart" uri="{C3380CC4-5D6E-409C-BE32-E72D297353CC}">
              <c16:uniqueId val="{00000001-B8A1-4563-BFEC-64CFEC02B88B}"/>
            </c:ext>
          </c:extLst>
        </c:ser>
        <c:ser>
          <c:idx val="1"/>
          <c:order val="1"/>
          <c:spPr>
            <a:solidFill>
              <a:schemeClr val="accent1"/>
            </a:solidFill>
            <a:ln>
              <a:noFill/>
            </a:ln>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Sheet1!$A$2:$H$2</c:f>
              <c:numCache>
                <c:formatCode>General</c:formatCode>
                <c:ptCount val="8"/>
              </c:numCache>
            </c:numRef>
          </c:val>
          <c:extLst>
            <c:ext xmlns:c16="http://schemas.microsoft.com/office/drawing/2014/chart" uri="{C3380CC4-5D6E-409C-BE32-E72D297353CC}">
              <c16:uniqueId val="{00000002-B8A1-4563-BFEC-64CFEC02B88B}"/>
            </c:ext>
          </c:extLst>
        </c:ser>
        <c:dLbls>
          <c:dLblPos val="ctr"/>
          <c:showLegendKey val="0"/>
          <c:showVal val="1"/>
          <c:showCatName val="0"/>
          <c:showSerName val="0"/>
          <c:showPercent val="0"/>
          <c:showBubbleSize val="0"/>
        </c:dLbls>
        <c:gapWidth val="80"/>
        <c:overlap val="100"/>
        <c:axId val="1058516640"/>
        <c:axId val="1"/>
      </c:barChart>
      <c:catAx>
        <c:axId val="1058516640"/>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scaling>
        <c:delete val="0"/>
        <c:axPos val="l"/>
        <c:numFmt formatCode="General" sourceLinked="1"/>
        <c:majorTickMark val="out"/>
        <c:minorTickMark val="none"/>
        <c:tickLblPos val="none"/>
        <c:crossAx val="1058516640"/>
        <c:crosses val="min"/>
        <c:crossBetween val="between"/>
      </c:valAx>
    </c:plotArea>
    <c:plotVisOnly val="0"/>
    <c:dispBlanksAs val="gap"/>
    <c:showDLblsOverMax val="1"/>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105886708626433"/>
          <c:y val="2.6828212894850715E-2"/>
          <c:w val="0.83968900407256575"/>
          <c:h val="0.94634357421029858"/>
        </c:manualLayout>
      </c:layout>
      <c:barChart>
        <c:barDir val="col"/>
        <c:grouping val="stacked"/>
        <c:varyColors val="0"/>
        <c:ser>
          <c:idx val="0"/>
          <c:order val="0"/>
          <c:spPr>
            <a:solidFill>
              <a:srgbClr val="1F497D"/>
            </a:solidFill>
            <a:ln w="9525" algn="ctr">
              <a:solidFill>
                <a:srgbClr val="808080"/>
              </a:solidFill>
              <a:prstDash val="solid"/>
            </a:ln>
          </c:spPr>
          <c:invertIfNegative val="0"/>
          <c:dLbls>
            <c:dLbl>
              <c:idx val="0"/>
              <c:layout>
                <c:manualLayout>
                  <c:x val="0"/>
                  <c:y val="-4.3271311120726956E-4"/>
                </c:manualLayout>
              </c:layout>
              <c:numFmt formatCode="#,##0;&quot;-&quot;#,##0" sourceLinked="0"/>
              <c:spPr>
                <a:noFill/>
                <a:ln>
                  <a:noFill/>
                </a:ln>
              </c:spPr>
              <c:txPr>
                <a:bodyPr wrap="none"/>
                <a:lstStyle/>
                <a:p>
                  <a:pPr>
                    <a:defRPr kumimoji="1" sz="1000" kern="1200">
                      <a:solidFill>
                        <a:schemeClr val="bg1"/>
                      </a:solidFill>
                      <a:latin typeface="MS PGothic" panose="020B0600070205080204" pitchFamily="34" charset="-128"/>
                      <a:ea typeface="MS PGothic" panose="020B0600070205080204" pitchFamily="34" charset="-128"/>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BCA1-4871-9932-F7278A3303B5}"/>
                </c:ext>
              </c:extLst>
            </c:dLbl>
            <c:dLbl>
              <c:idx val="1"/>
              <c:layout>
                <c:manualLayout>
                  <c:x val="0"/>
                  <c:y val="0"/>
                </c:manualLayout>
              </c:layout>
              <c:numFmt formatCode="#,##0;&quot;-&quot;#,##0" sourceLinked="0"/>
              <c:spPr>
                <a:noFill/>
                <a:ln>
                  <a:noFill/>
                </a:ln>
              </c:spPr>
              <c:txPr>
                <a:bodyPr wrap="none"/>
                <a:lstStyle/>
                <a:p>
                  <a:pPr>
                    <a:defRPr kumimoji="1" sz="1000" kern="1200">
                      <a:solidFill>
                        <a:schemeClr val="bg1"/>
                      </a:solidFill>
                      <a:latin typeface="MS PGothic" panose="020B0600070205080204" pitchFamily="34" charset="-128"/>
                      <a:ea typeface="MS PGothic" panose="020B0600070205080204" pitchFamily="34" charset="-128"/>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BCA1-4871-9932-F7278A3303B5}"/>
                </c:ext>
              </c:extLst>
            </c:dLbl>
            <c:dLbl>
              <c:idx val="2"/>
              <c:layout>
                <c:manualLayout>
                  <c:x val="0"/>
                  <c:y val="0"/>
                </c:manualLayout>
              </c:layout>
              <c:numFmt formatCode="#,##0;&quot;-&quot;#,##0" sourceLinked="0"/>
              <c:spPr>
                <a:noFill/>
                <a:ln>
                  <a:noFill/>
                </a:ln>
              </c:spPr>
              <c:txPr>
                <a:bodyPr wrap="none"/>
                <a:lstStyle/>
                <a:p>
                  <a:pPr>
                    <a:defRPr kumimoji="1" sz="1000" kern="1200">
                      <a:solidFill>
                        <a:schemeClr val="bg1"/>
                      </a:solidFill>
                      <a:latin typeface="MS PGothic" panose="020B0600070205080204" pitchFamily="34" charset="-128"/>
                      <a:ea typeface="MS PGothic" panose="020B0600070205080204" pitchFamily="34" charset="-128"/>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BCA1-4871-9932-F7278A3303B5}"/>
                </c:ext>
              </c:extLst>
            </c:dLbl>
            <c:spPr>
              <a:noFill/>
              <a:ln>
                <a:noFill/>
              </a:ln>
              <a:effectLst/>
            </c:spPr>
            <c:txPr>
              <a:bodyPr wrap="square" lIns="38100" tIns="19050" rIns="38100" bIns="19050" anchor="ctr">
                <a:spAutoFit/>
              </a:bodyPr>
              <a:lstStyle/>
              <a:p>
                <a:pPr>
                  <a:defRPr>
                    <a:latin typeface="MS PGothic" panose="020B0600070205080204" pitchFamily="34" charset="-128"/>
                    <a:ea typeface="MS PGothic" panose="020B0600070205080204" pitchFamily="34" charset="-128"/>
                  </a:defRPr>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Sheet1!$A$1:$C$1</c:f>
              <c:numCache>
                <c:formatCode>#,##0</c:formatCode>
                <c:ptCount val="3"/>
                <c:pt idx="0">
                  <c:v>7281</c:v>
                </c:pt>
                <c:pt idx="1">
                  <c:v>10441</c:v>
                </c:pt>
                <c:pt idx="2" formatCode="#,##0;&quot;-&quot;#,##0">
                  <c:v>14368</c:v>
                </c:pt>
              </c:numCache>
            </c:numRef>
          </c:val>
          <c:extLst>
            <c:ext xmlns:c16="http://schemas.microsoft.com/office/drawing/2014/chart" uri="{C3380CC4-5D6E-409C-BE32-E72D297353CC}">
              <c16:uniqueId val="{00000003-BCA1-4871-9932-F7278A3303B5}"/>
            </c:ext>
          </c:extLst>
        </c:ser>
        <c:ser>
          <c:idx val="1"/>
          <c:order val="1"/>
          <c:spPr>
            <a:solidFill>
              <a:srgbClr val="80CCE8"/>
            </a:solidFill>
            <a:ln w="9525" algn="ctr">
              <a:solidFill>
                <a:srgbClr val="808080"/>
              </a:solidFill>
              <a:prstDash val="solid"/>
            </a:ln>
          </c:spPr>
          <c:invertIfNegative val="0"/>
          <c:dLbls>
            <c:dLbl>
              <c:idx val="0"/>
              <c:layout>
                <c:manualLayout>
                  <c:x val="-2.2213997407084271E-3"/>
                  <c:y val="-4.3257688256817805E-4"/>
                </c:manualLayout>
              </c:layout>
              <c:numFmt formatCode="#,##0;&quot;-&quot;#,##0" sourceLinked="0"/>
              <c:spPr>
                <a:noFill/>
                <a:ln>
                  <a:noFill/>
                </a:ln>
              </c:spPr>
              <c:txPr>
                <a:bodyPr wrap="none"/>
                <a:lstStyle/>
                <a:p>
                  <a:pPr>
                    <a:defRPr kumimoji="1" sz="1000" kern="1200">
                      <a:solidFill>
                        <a:schemeClr val="tx1"/>
                      </a:solidFill>
                      <a:latin typeface="MS PGothic" panose="020B0600070205080204" pitchFamily="34" charset="-128"/>
                      <a:ea typeface="MS PGothic" panose="020B0600070205080204" pitchFamily="34" charset="-128"/>
                      <a:cs typeface="+mn-cs"/>
                      <a:sym typeface="+mn-lt"/>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BCA1-4871-9932-F7278A3303B5}"/>
                </c:ext>
              </c:extLst>
            </c:dLbl>
            <c:dLbl>
              <c:idx val="1"/>
              <c:layout>
                <c:manualLayout>
                  <c:x val="-5.1832660616529967E-3"/>
                  <c:y val="0"/>
                </c:manualLayout>
              </c:layout>
              <c:numFmt formatCode="#,##0;&quot;-&quot;#,##0" sourceLinked="0"/>
              <c:spPr>
                <a:noFill/>
                <a:ln>
                  <a:noFill/>
                </a:ln>
              </c:spPr>
              <c:txPr>
                <a:bodyPr wrap="none"/>
                <a:lstStyle/>
                <a:p>
                  <a:pPr>
                    <a:defRPr kumimoji="1" sz="1000" kern="1200">
                      <a:solidFill>
                        <a:schemeClr val="tx1"/>
                      </a:solidFill>
                      <a:latin typeface="MS PGothic" panose="020B0600070205080204" pitchFamily="34" charset="-128"/>
                      <a:ea typeface="MS PGothic" panose="020B0600070205080204" pitchFamily="34" charset="-128"/>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BCA1-4871-9932-F7278A3303B5}"/>
                </c:ext>
              </c:extLst>
            </c:dLbl>
            <c:dLbl>
              <c:idx val="2"/>
              <c:layout>
                <c:manualLayout>
                  <c:x val="0"/>
                  <c:y val="-4.3271311120726956E-4"/>
                </c:manualLayout>
              </c:layout>
              <c:numFmt formatCode="#,##0;&quot;-&quot;#,##0" sourceLinked="0"/>
              <c:spPr>
                <a:noFill/>
                <a:ln>
                  <a:noFill/>
                </a:ln>
              </c:spPr>
              <c:txPr>
                <a:bodyPr wrap="none"/>
                <a:lstStyle/>
                <a:p>
                  <a:pPr>
                    <a:defRPr kumimoji="1" sz="1000" kern="1200">
                      <a:solidFill>
                        <a:schemeClr val="tx1"/>
                      </a:solidFill>
                      <a:latin typeface="MS PGothic" panose="020B0600070205080204" pitchFamily="34" charset="-128"/>
                      <a:ea typeface="MS PGothic" panose="020B0600070205080204" pitchFamily="34" charset="-128"/>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BCA1-4871-9932-F7278A3303B5}"/>
                </c:ext>
              </c:extLst>
            </c:dLbl>
            <c:spPr>
              <a:noFill/>
              <a:ln>
                <a:noFill/>
              </a:ln>
              <a:effectLst/>
            </c:spPr>
            <c:txPr>
              <a:bodyPr wrap="square" lIns="38100" tIns="19050" rIns="38100" bIns="19050" anchor="ctr">
                <a:spAutoFit/>
              </a:bodyPr>
              <a:lstStyle/>
              <a:p>
                <a:pPr>
                  <a:defRPr>
                    <a:latin typeface="MS PGothic" panose="020B0600070205080204" pitchFamily="34" charset="-128"/>
                    <a:ea typeface="MS PGothic" panose="020B0600070205080204" pitchFamily="34" charset="-128"/>
                  </a:defRPr>
                </a:pPr>
                <a:endParaRPr lang="ja-JP"/>
              </a:p>
            </c:tx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Sheet1!$A$2:$C$2</c:f>
              <c:numCache>
                <c:formatCode>#,##0;"-"#,##0</c:formatCode>
                <c:ptCount val="3"/>
                <c:pt idx="0">
                  <c:v>2602</c:v>
                </c:pt>
                <c:pt idx="1">
                  <c:v>3221</c:v>
                </c:pt>
                <c:pt idx="2">
                  <c:v>3999</c:v>
                </c:pt>
              </c:numCache>
            </c:numRef>
          </c:val>
          <c:extLst>
            <c:ext xmlns:c16="http://schemas.microsoft.com/office/drawing/2014/chart" uri="{C3380CC4-5D6E-409C-BE32-E72D297353CC}">
              <c16:uniqueId val="{00000007-BCA1-4871-9932-F7278A3303B5}"/>
            </c:ext>
          </c:extLst>
        </c:ser>
        <c:ser>
          <c:idx val="2"/>
          <c:order val="2"/>
          <c:spPr>
            <a:solidFill>
              <a:srgbClr val="C0E6F4"/>
            </a:solidFill>
            <a:ln w="9525" algn="ctr">
              <a:solidFill>
                <a:srgbClr val="808080"/>
              </a:solidFill>
              <a:prstDash val="solid"/>
            </a:ln>
          </c:spPr>
          <c:invertIfNegative val="0"/>
          <c:dLbls>
            <c:spPr>
              <a:noFill/>
              <a:ln>
                <a:noFill/>
              </a:ln>
              <a:effectLst/>
            </c:spPr>
            <c:txPr>
              <a:bodyPr wrap="square" lIns="38100" tIns="19050" rIns="38100" bIns="19050" anchor="ctr">
                <a:spAutoFit/>
              </a:bodyPr>
              <a:lstStyle/>
              <a:p>
                <a:pPr>
                  <a:defRPr>
                    <a:latin typeface="MS PGothic" panose="020B0600070205080204" pitchFamily="34" charset="-128"/>
                    <a:ea typeface="MS PGothic" panose="020B0600070205080204" pitchFamily="34" charset="-128"/>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Sheet1!$A$3:$C$3</c:f>
              <c:numCache>
                <c:formatCode>#,##0</c:formatCode>
                <c:ptCount val="3"/>
                <c:pt idx="0">
                  <c:v>2236</c:v>
                </c:pt>
                <c:pt idx="1">
                  <c:v>2814</c:v>
                </c:pt>
                <c:pt idx="2" formatCode="#,##0;&quot;-&quot;#,##0">
                  <c:v>3552</c:v>
                </c:pt>
              </c:numCache>
            </c:numRef>
          </c:val>
          <c:extLst>
            <c:ext xmlns:c16="http://schemas.microsoft.com/office/drawing/2014/chart" uri="{C3380CC4-5D6E-409C-BE32-E72D297353CC}">
              <c16:uniqueId val="{00000008-BCA1-4871-9932-F7278A3303B5}"/>
            </c:ext>
          </c:extLst>
        </c:ser>
        <c:ser>
          <c:idx val="3"/>
          <c:order val="3"/>
          <c:spPr>
            <a:solidFill>
              <a:srgbClr val="D2E0E6"/>
            </a:solidFill>
            <a:ln w="9525" algn="ctr">
              <a:solidFill>
                <a:srgbClr val="808080"/>
              </a:solidFill>
              <a:prstDash val="solid"/>
            </a:ln>
          </c:spPr>
          <c:invertIfNegative val="0"/>
          <c:dLbls>
            <c:spPr>
              <a:noFill/>
              <a:ln>
                <a:noFill/>
              </a:ln>
              <a:effectLst/>
            </c:spPr>
            <c:txPr>
              <a:bodyPr wrap="square" lIns="38100" tIns="19050" rIns="38100" bIns="19050" anchor="ctr">
                <a:spAutoFit/>
              </a:bodyPr>
              <a:lstStyle/>
              <a:p>
                <a:pPr>
                  <a:defRPr>
                    <a:latin typeface="MS PGothic" panose="020B0600070205080204" pitchFamily="34" charset="-128"/>
                    <a:ea typeface="MS PGothic" panose="020B0600070205080204" pitchFamily="34" charset="-128"/>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Sheet1!$A$4:$C$4</c:f>
              <c:numCache>
                <c:formatCode>#,##0</c:formatCode>
                <c:ptCount val="3"/>
                <c:pt idx="0" formatCode="General">
                  <c:v>833</c:v>
                </c:pt>
                <c:pt idx="1">
                  <c:v>1814</c:v>
                </c:pt>
                <c:pt idx="2" formatCode="#,##0;&quot;-&quot;#,##0">
                  <c:v>3278</c:v>
                </c:pt>
              </c:numCache>
            </c:numRef>
          </c:val>
          <c:extLst>
            <c:ext xmlns:c16="http://schemas.microsoft.com/office/drawing/2014/chart" uri="{C3380CC4-5D6E-409C-BE32-E72D297353CC}">
              <c16:uniqueId val="{00000009-BCA1-4871-9932-F7278A3303B5}"/>
            </c:ext>
          </c:extLst>
        </c:ser>
        <c:ser>
          <c:idx val="4"/>
          <c:order val="4"/>
          <c:spPr>
            <a:solidFill>
              <a:schemeClr val="accent3">
                <a:lumMod val="75000"/>
              </a:schemeClr>
            </a:solidFill>
            <a:ln>
              <a:solidFill>
                <a:schemeClr val="bg2"/>
              </a:solidFill>
            </a:ln>
          </c:spPr>
          <c:invertIfNegative val="0"/>
          <c:dLbls>
            <c:spPr>
              <a:noFill/>
              <a:ln>
                <a:noFill/>
              </a:ln>
              <a:effectLst/>
            </c:spPr>
            <c:txPr>
              <a:bodyPr wrap="square" lIns="38100" tIns="19050" rIns="38100" bIns="19050" anchor="ctr">
                <a:spAutoFit/>
              </a:bodyPr>
              <a:lstStyle/>
              <a:p>
                <a:pPr>
                  <a:defRPr>
                    <a:latin typeface="MS PGothic" panose="020B0600070205080204" pitchFamily="34" charset="-128"/>
                    <a:ea typeface="MS PGothic" panose="020B0600070205080204" pitchFamily="34" charset="-128"/>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Sheet1!$A$5:$C$5</c:f>
              <c:numCache>
                <c:formatCode>#,##0</c:formatCode>
                <c:ptCount val="3"/>
                <c:pt idx="0">
                  <c:v>1091</c:v>
                </c:pt>
                <c:pt idx="1">
                  <c:v>1816</c:v>
                </c:pt>
                <c:pt idx="2">
                  <c:v>3020</c:v>
                </c:pt>
              </c:numCache>
            </c:numRef>
          </c:val>
          <c:extLst>
            <c:ext xmlns:c16="http://schemas.microsoft.com/office/drawing/2014/chart" uri="{C3380CC4-5D6E-409C-BE32-E72D297353CC}">
              <c16:uniqueId val="{0000000A-BCA1-4871-9932-F7278A3303B5}"/>
            </c:ext>
          </c:extLst>
        </c:ser>
        <c:dLbls>
          <c:showLegendKey val="0"/>
          <c:showVal val="0"/>
          <c:showCatName val="0"/>
          <c:showSerName val="0"/>
          <c:showPercent val="0"/>
          <c:showBubbleSize val="0"/>
        </c:dLbls>
        <c:gapWidth val="60"/>
        <c:overlap val="100"/>
        <c:axId val="1725567984"/>
        <c:axId val="1"/>
      </c:barChart>
      <c:catAx>
        <c:axId val="1725567984"/>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ja-JP"/>
          </a:p>
        </c:txPr>
        <c:crossAx val="1"/>
        <c:crosses val="min"/>
        <c:auto val="0"/>
        <c:lblAlgn val="ctr"/>
        <c:lblOffset val="100"/>
        <c:noMultiLvlLbl val="0"/>
      </c:catAx>
      <c:valAx>
        <c:axId val="1"/>
        <c:scaling>
          <c:orientation val="minMax"/>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S PGothic" panose="020B0600070205080204" pitchFamily="34" charset="-128"/>
                <a:ea typeface="MS PGothic" panose="020B0600070205080204" pitchFamily="34" charset="-128"/>
                <a:cs typeface="+mn-cs"/>
                <a:sym typeface="+mn-lt"/>
              </a:defRPr>
            </a:pPr>
            <a:endParaRPr lang="ja-JP"/>
          </a:p>
        </c:txPr>
        <c:crossAx val="1725567984"/>
        <c:crosses val="min"/>
        <c:crossBetween val="between"/>
      </c:valAx>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359250703415812"/>
          <c:y val="2.0600092471212764E-2"/>
          <c:w val="0.86222541735858416"/>
          <c:h val="0.94446932377966863"/>
        </c:manualLayout>
      </c:layout>
      <c:lineChart>
        <c:grouping val="standard"/>
        <c:varyColors val="0"/>
        <c:ser>
          <c:idx val="0"/>
          <c:order val="0"/>
          <c:spPr>
            <a:ln w="9525" algn="ctr">
              <a:solidFill>
                <a:srgbClr val="1F497D"/>
              </a:solidFill>
              <a:prstDash val="solid"/>
            </a:ln>
          </c:spPr>
          <c:marker>
            <c:symbol val="circle"/>
            <c:size val="6"/>
            <c:spPr>
              <a:solidFill>
                <a:srgbClr val="1F497D"/>
              </a:solidFill>
              <a:ln w="9525" algn="ctr">
                <a:solidFill>
                  <a:srgbClr val="1F497D"/>
                </a:solidFill>
                <a:prstDash val="solid"/>
              </a:ln>
            </c:spPr>
          </c:marker>
          <c:dLbls>
            <c:dLbl>
              <c:idx val="0"/>
              <c:layout>
                <c:manualLayout>
                  <c:x val="-1.5988840263639763E-2"/>
                  <c:y val="3.13479668040194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6EB-4830-A746-569FBD588EE0}"/>
                </c:ext>
              </c:extLst>
            </c:dLbl>
            <c:dLbl>
              <c:idx val="1"/>
              <c:layout>
                <c:manualLayout>
                  <c:x val="-5.226369601011744E-2"/>
                  <c:y val="-2.955665441521837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6EB-4830-A746-569FBD588EE0}"/>
                </c:ext>
              </c:extLst>
            </c:dLbl>
            <c:dLbl>
              <c:idx val="2"/>
              <c:layout>
                <c:manualLayout>
                  <c:x val="-5.2263696010117461E-2"/>
                  <c:y val="-4.746977830322941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6EB-4830-A746-569FBD588EE0}"/>
                </c:ext>
              </c:extLst>
            </c:dLbl>
            <c:dLbl>
              <c:idx val="3"/>
              <c:layout>
                <c:manualLayout>
                  <c:x val="-4.6083128522846566E-2"/>
                  <c:y val="-5.732199644163551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6EB-4830-A746-569FBD588EE0}"/>
                </c:ext>
              </c:extLst>
            </c:dLbl>
            <c:dLbl>
              <c:idx val="4"/>
              <c:layout>
                <c:manualLayout>
                  <c:x val="-4.6083128522846566E-2"/>
                  <c:y val="5.373937166403323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6EB-4830-A746-569FBD588EE0}"/>
                </c:ext>
              </c:extLst>
            </c:dLbl>
            <c:dLbl>
              <c:idx val="5"/>
              <c:layout>
                <c:manualLayout>
                  <c:x val="-4.6083128522846566E-2"/>
                  <c:y val="7.165249555204446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6EB-4830-A746-569FBD588EE0}"/>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Sheet1!$A$1:$K$1</c:f>
              <c:numCache>
                <c:formatCode>0.0_ </c:formatCode>
                <c:ptCount val="11"/>
                <c:pt idx="0">
                  <c:v>64.331000000000003</c:v>
                </c:pt>
                <c:pt idx="1">
                  <c:v>60.926000000000002</c:v>
                </c:pt>
                <c:pt idx="2">
                  <c:v>56.52</c:v>
                </c:pt>
                <c:pt idx="3">
                  <c:v>52.161999999999999</c:v>
                </c:pt>
                <c:pt idx="4">
                  <c:v>48.042000000000002</c:v>
                </c:pt>
                <c:pt idx="5">
                  <c:v>44.238</c:v>
                </c:pt>
                <c:pt idx="6">
                  <c:v>40.811</c:v>
                </c:pt>
                <c:pt idx="7">
                  <c:v>37.816000000000003</c:v>
                </c:pt>
                <c:pt idx="8">
                  <c:v>35.144000000000005</c:v>
                </c:pt>
                <c:pt idx="9">
                  <c:v>32.558999999999997</c:v>
                </c:pt>
                <c:pt idx="10">
                  <c:v>30.076999999999998</c:v>
                </c:pt>
              </c:numCache>
            </c:numRef>
          </c:val>
          <c:smooth val="0"/>
          <c:extLst>
            <c:ext xmlns:c16="http://schemas.microsoft.com/office/drawing/2014/chart" uri="{C3380CC4-5D6E-409C-BE32-E72D297353CC}">
              <c16:uniqueId val="{00000006-36EB-4830-A746-569FBD588EE0}"/>
            </c:ext>
          </c:extLst>
        </c:ser>
        <c:ser>
          <c:idx val="1"/>
          <c:order val="1"/>
          <c:spPr>
            <a:ln w="9525" algn="ctr">
              <a:solidFill>
                <a:srgbClr val="3D6E81"/>
              </a:solidFill>
              <a:prstDash val="solid"/>
            </a:ln>
          </c:spPr>
          <c:marker>
            <c:symbol val="square"/>
            <c:size val="6"/>
            <c:spPr>
              <a:solidFill>
                <a:srgbClr val="3D6E81"/>
              </a:solidFill>
              <a:ln w="9525" algn="ctr">
                <a:solidFill>
                  <a:srgbClr val="3D6E81"/>
                </a:solidFill>
                <a:prstDash val="solid"/>
              </a:ln>
            </c:spPr>
          </c:marker>
          <c:dPt>
            <c:idx val="0"/>
            <c:marker>
              <c:spPr>
                <a:solidFill>
                  <a:srgbClr val="80CCE8"/>
                </a:solidFill>
                <a:ln w="9525" algn="ctr">
                  <a:solidFill>
                    <a:srgbClr val="80CCE8"/>
                  </a:solidFill>
                  <a:prstDash val="solid"/>
                </a:ln>
              </c:spPr>
            </c:marker>
            <c:bubble3D val="0"/>
            <c:extLst>
              <c:ext xmlns:c16="http://schemas.microsoft.com/office/drawing/2014/chart" uri="{C3380CC4-5D6E-409C-BE32-E72D297353CC}">
                <c16:uniqueId val="{00000007-36EB-4830-A746-569FBD588EE0}"/>
              </c:ext>
            </c:extLst>
          </c:dPt>
          <c:dPt>
            <c:idx val="1"/>
            <c:marker>
              <c:spPr>
                <a:solidFill>
                  <a:srgbClr val="80CCE8"/>
                </a:solidFill>
                <a:ln w="9525" algn="ctr">
                  <a:solidFill>
                    <a:srgbClr val="80CCE8"/>
                  </a:solidFill>
                  <a:prstDash val="solid"/>
                </a:ln>
              </c:spPr>
            </c:marker>
            <c:bubble3D val="0"/>
            <c:extLst>
              <c:ext xmlns:c16="http://schemas.microsoft.com/office/drawing/2014/chart" uri="{C3380CC4-5D6E-409C-BE32-E72D297353CC}">
                <c16:uniqueId val="{00000008-36EB-4830-A746-569FBD588EE0}"/>
              </c:ext>
            </c:extLst>
          </c:dPt>
          <c:dPt>
            <c:idx val="2"/>
            <c:marker>
              <c:spPr>
                <a:solidFill>
                  <a:srgbClr val="80CCE8"/>
                </a:solidFill>
                <a:ln w="9525" algn="ctr">
                  <a:solidFill>
                    <a:srgbClr val="80CCE8"/>
                  </a:solidFill>
                  <a:prstDash val="solid"/>
                </a:ln>
              </c:spPr>
            </c:marker>
            <c:bubble3D val="0"/>
            <c:extLst>
              <c:ext xmlns:c16="http://schemas.microsoft.com/office/drawing/2014/chart" uri="{C3380CC4-5D6E-409C-BE32-E72D297353CC}">
                <c16:uniqueId val="{00000009-36EB-4830-A746-569FBD588EE0}"/>
              </c:ext>
            </c:extLst>
          </c:dPt>
          <c:dPt>
            <c:idx val="3"/>
            <c:marker>
              <c:spPr>
                <a:solidFill>
                  <a:srgbClr val="80CCE8"/>
                </a:solidFill>
                <a:ln w="9525" algn="ctr">
                  <a:solidFill>
                    <a:srgbClr val="80CCE8"/>
                  </a:solidFill>
                  <a:prstDash val="solid"/>
                </a:ln>
              </c:spPr>
            </c:marker>
            <c:bubble3D val="0"/>
            <c:extLst>
              <c:ext xmlns:c16="http://schemas.microsoft.com/office/drawing/2014/chart" uri="{C3380CC4-5D6E-409C-BE32-E72D297353CC}">
                <c16:uniqueId val="{0000000A-36EB-4830-A746-569FBD588EE0}"/>
              </c:ext>
            </c:extLst>
          </c:dPt>
          <c:dPt>
            <c:idx val="4"/>
            <c:marker>
              <c:spPr>
                <a:solidFill>
                  <a:srgbClr val="80CCE8"/>
                </a:solidFill>
                <a:ln w="9525" algn="ctr">
                  <a:solidFill>
                    <a:srgbClr val="80CCE8"/>
                  </a:solidFill>
                  <a:prstDash val="solid"/>
                </a:ln>
              </c:spPr>
            </c:marker>
            <c:bubble3D val="0"/>
            <c:extLst>
              <c:ext xmlns:c16="http://schemas.microsoft.com/office/drawing/2014/chart" uri="{C3380CC4-5D6E-409C-BE32-E72D297353CC}">
                <c16:uniqueId val="{0000000B-36EB-4830-A746-569FBD588EE0}"/>
              </c:ext>
            </c:extLst>
          </c:dPt>
          <c:dPt>
            <c:idx val="5"/>
            <c:marker>
              <c:spPr>
                <a:solidFill>
                  <a:srgbClr val="80CCE8"/>
                </a:solidFill>
                <a:ln w="9525" algn="ctr">
                  <a:solidFill>
                    <a:srgbClr val="80CCE8"/>
                  </a:solidFill>
                  <a:prstDash val="solid"/>
                </a:ln>
              </c:spPr>
            </c:marker>
            <c:bubble3D val="0"/>
            <c:extLst>
              <c:ext xmlns:c16="http://schemas.microsoft.com/office/drawing/2014/chart" uri="{C3380CC4-5D6E-409C-BE32-E72D297353CC}">
                <c16:uniqueId val="{0000000C-36EB-4830-A746-569FBD588EE0}"/>
              </c:ext>
            </c:extLst>
          </c:dPt>
          <c:dPt>
            <c:idx val="6"/>
            <c:marker>
              <c:spPr>
                <a:solidFill>
                  <a:srgbClr val="80CCE8"/>
                </a:solidFill>
                <a:ln w="9525" algn="ctr">
                  <a:solidFill>
                    <a:srgbClr val="80CCE8"/>
                  </a:solidFill>
                  <a:prstDash val="solid"/>
                </a:ln>
              </c:spPr>
            </c:marker>
            <c:bubble3D val="0"/>
            <c:extLst>
              <c:ext xmlns:c16="http://schemas.microsoft.com/office/drawing/2014/chart" uri="{C3380CC4-5D6E-409C-BE32-E72D297353CC}">
                <c16:uniqueId val="{0000000D-36EB-4830-A746-569FBD588EE0}"/>
              </c:ext>
            </c:extLst>
          </c:dPt>
          <c:dPt>
            <c:idx val="7"/>
            <c:marker>
              <c:spPr>
                <a:solidFill>
                  <a:srgbClr val="80CCE8"/>
                </a:solidFill>
                <a:ln w="9525" algn="ctr">
                  <a:solidFill>
                    <a:srgbClr val="80CCE8"/>
                  </a:solidFill>
                  <a:prstDash val="solid"/>
                </a:ln>
              </c:spPr>
            </c:marker>
            <c:bubble3D val="0"/>
            <c:extLst>
              <c:ext xmlns:c16="http://schemas.microsoft.com/office/drawing/2014/chart" uri="{C3380CC4-5D6E-409C-BE32-E72D297353CC}">
                <c16:uniqueId val="{0000000E-36EB-4830-A746-569FBD588EE0}"/>
              </c:ext>
            </c:extLst>
          </c:dPt>
          <c:dPt>
            <c:idx val="8"/>
            <c:marker>
              <c:spPr>
                <a:solidFill>
                  <a:srgbClr val="80CCE8"/>
                </a:solidFill>
                <a:ln w="9525" algn="ctr">
                  <a:solidFill>
                    <a:srgbClr val="80CCE8"/>
                  </a:solidFill>
                  <a:prstDash val="solid"/>
                </a:ln>
              </c:spPr>
            </c:marker>
            <c:bubble3D val="0"/>
            <c:extLst>
              <c:ext xmlns:c16="http://schemas.microsoft.com/office/drawing/2014/chart" uri="{C3380CC4-5D6E-409C-BE32-E72D297353CC}">
                <c16:uniqueId val="{0000000F-36EB-4830-A746-569FBD588EE0}"/>
              </c:ext>
            </c:extLst>
          </c:dPt>
          <c:dPt>
            <c:idx val="9"/>
            <c:marker>
              <c:spPr>
                <a:solidFill>
                  <a:srgbClr val="80CCE8"/>
                </a:solidFill>
                <a:ln w="9525" algn="ctr">
                  <a:solidFill>
                    <a:srgbClr val="80CCE8"/>
                  </a:solidFill>
                  <a:prstDash val="solid"/>
                </a:ln>
              </c:spPr>
            </c:marker>
            <c:bubble3D val="0"/>
            <c:extLst>
              <c:ext xmlns:c16="http://schemas.microsoft.com/office/drawing/2014/chart" uri="{C3380CC4-5D6E-409C-BE32-E72D297353CC}">
                <c16:uniqueId val="{00000010-36EB-4830-A746-569FBD588EE0}"/>
              </c:ext>
            </c:extLst>
          </c:dPt>
          <c:dPt>
            <c:idx val="10"/>
            <c:marker>
              <c:spPr>
                <a:solidFill>
                  <a:srgbClr val="80CCE8"/>
                </a:solidFill>
                <a:ln w="9525" algn="ctr">
                  <a:solidFill>
                    <a:srgbClr val="80CCE8"/>
                  </a:solidFill>
                  <a:prstDash val="solid"/>
                </a:ln>
              </c:spPr>
            </c:marker>
            <c:bubble3D val="0"/>
            <c:extLst>
              <c:ext xmlns:c16="http://schemas.microsoft.com/office/drawing/2014/chart" uri="{C3380CC4-5D6E-409C-BE32-E72D297353CC}">
                <c16:uniqueId val="{00000011-36EB-4830-A746-569FBD588EE0}"/>
              </c:ext>
            </c:extLst>
          </c:dPt>
          <c:dLbls>
            <c:dLbl>
              <c:idx val="0"/>
              <c:layout>
                <c:manualLayout>
                  <c:x val="3.7670038367631671E-2"/>
                  <c:y val="-4.8365427675772503E-2"/>
                </c:manualLayout>
              </c:layout>
              <c:numFmt formatCode="#,##0.0;&quot;-&quot;#,##0.0" sourceLinked="0"/>
              <c:spPr>
                <a:noFill/>
                <a:ln>
                  <a:noFill/>
                </a:ln>
              </c:spPr>
              <c:txPr>
                <a:bodyPr/>
                <a:lstStyle/>
                <a:p>
                  <a:pPr>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36EB-4830-A746-569FBD588EE0}"/>
                </c:ext>
              </c:extLst>
            </c:dLbl>
            <c:dLbl>
              <c:idx val="1"/>
              <c:layout>
                <c:manualLayout>
                  <c:x val="0"/>
                  <c:y val="-4.8365427675772503E-2"/>
                </c:manualLayout>
              </c:layout>
              <c:numFmt formatCode="#,##0.0;&quot;-&quot;#,##0.0" sourceLinked="0"/>
              <c:spPr>
                <a:noFill/>
                <a:ln>
                  <a:noFill/>
                </a:ln>
              </c:spPr>
              <c:txPr>
                <a:bodyPr/>
                <a:lstStyle/>
                <a:p>
                  <a:pPr>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36EB-4830-A746-569FBD588EE0}"/>
                </c:ext>
              </c:extLst>
            </c:dLbl>
            <c:dLbl>
              <c:idx val="2"/>
              <c:layout>
                <c:manualLayout>
                  <c:x val="-4.1102201934278187E-2"/>
                  <c:y val="-3.4034935387221153E-2"/>
                </c:manualLayout>
              </c:layout>
              <c:numFmt formatCode="#,##0.0;&quot;-&quot;#,##0.0" sourceLinked="0"/>
              <c:spPr>
                <a:noFill/>
                <a:ln>
                  <a:noFill/>
                </a:ln>
              </c:spPr>
              <c:txPr>
                <a:bodyPr/>
                <a:lstStyle/>
                <a:p>
                  <a:pPr>
                    <a:defRPr/>
                  </a:pPr>
                  <a:endParaRPr lang="ja-JP"/>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36EB-4830-A746-569FBD588EE0}"/>
                </c:ext>
              </c:extLst>
            </c:dLbl>
            <c:dLbl>
              <c:idx val="3"/>
              <c:layout>
                <c:manualLayout>
                  <c:x val="-4.6083128522846566E-2"/>
                  <c:y val="6.6278558385641007E-2"/>
                </c:manualLayout>
              </c:layout>
              <c:numFmt formatCode="#,##0.0;&quot;-&quot;#,##0.0" sourceLinked="0"/>
              <c:spPr>
                <a:noFill/>
                <a:ln>
                  <a:noFill/>
                </a:ln>
              </c:spPr>
              <c:txPr>
                <a:bodyPr/>
                <a:lstStyle/>
                <a:p>
                  <a:pPr>
                    <a:defRPr/>
                  </a:pPr>
                  <a:endParaRPr lang="ja-JP"/>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36EB-4830-A746-569FBD588EE0}"/>
                </c:ext>
              </c:extLst>
            </c:dLbl>
            <c:dLbl>
              <c:idx val="4"/>
              <c:layout>
                <c:manualLayout>
                  <c:x val="-4.6083128522846566E-2"/>
                  <c:y val="-5.9113308830436695E-2"/>
                </c:manualLayout>
              </c:layout>
              <c:numFmt formatCode="#,##0.0;&quot;-&quot;#,##0.0" sourceLinked="0"/>
              <c:spPr>
                <a:noFill/>
                <a:ln>
                  <a:noFill/>
                </a:ln>
              </c:spPr>
              <c:txPr>
                <a:bodyPr/>
                <a:lstStyle/>
                <a:p>
                  <a:pPr>
                    <a:defRPr/>
                  </a:pPr>
                  <a:endParaRPr lang="ja-JP"/>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36EB-4830-A746-569FBD588EE0}"/>
                </c:ext>
              </c:extLst>
            </c:dLbl>
            <c:dLbl>
              <c:idx val="5"/>
              <c:layout>
                <c:manualLayout>
                  <c:x val="-2.9340887409087756E-2"/>
                  <c:y val="-4.4782809720027815E-2"/>
                </c:manualLayout>
              </c:layout>
              <c:numFmt formatCode="#,##0.0;&quot;-&quot;#,##0.0" sourceLinked="0"/>
              <c:spPr>
                <a:noFill/>
                <a:ln>
                  <a:noFill/>
                </a:ln>
              </c:spPr>
              <c:txPr>
                <a:bodyPr/>
                <a:lstStyle/>
                <a:p>
                  <a:pPr>
                    <a:defRPr/>
                  </a:pPr>
                  <a:endParaRPr lang="ja-JP"/>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36EB-4830-A746-569FBD588EE0}"/>
                </c:ext>
              </c:extLst>
            </c:dLbl>
            <c:dLbl>
              <c:idx val="6"/>
              <c:layout>
                <c:manualLayout>
                  <c:x val="0"/>
                  <c:y val="-4.8365427675772503E-2"/>
                </c:manualLayout>
              </c:layout>
              <c:numFmt formatCode="#,##0.0;&quot;-&quot;#,##0.0" sourceLinked="0"/>
              <c:spPr>
                <a:noFill/>
                <a:ln>
                  <a:noFill/>
                </a:ln>
              </c:spPr>
              <c:txPr>
                <a:bodyPr/>
                <a:lstStyle/>
                <a:p>
                  <a:pPr>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36EB-4830-A746-569FBD588EE0}"/>
                </c:ext>
              </c:extLst>
            </c:dLbl>
            <c:dLbl>
              <c:idx val="7"/>
              <c:layout>
                <c:manualLayout>
                  <c:x val="0"/>
                  <c:y val="-4.8365427675772503E-2"/>
                </c:manualLayout>
              </c:layout>
              <c:numFmt formatCode="#,##0.0;&quot;-&quot;#,##0.0" sourceLinked="0"/>
              <c:spPr>
                <a:noFill/>
                <a:ln>
                  <a:noFill/>
                </a:ln>
              </c:spPr>
              <c:txPr>
                <a:bodyPr/>
                <a:lstStyle/>
                <a:p>
                  <a:pPr>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36EB-4830-A746-569FBD588EE0}"/>
                </c:ext>
              </c:extLst>
            </c:dLbl>
            <c:dLbl>
              <c:idx val="8"/>
              <c:layout>
                <c:manualLayout>
                  <c:x val="0"/>
                  <c:y val="-4.8365427675772503E-2"/>
                </c:manualLayout>
              </c:layout>
              <c:numFmt formatCode="#,##0.0;&quot;-&quot;#,##0.0" sourceLinked="0"/>
              <c:spPr>
                <a:noFill/>
                <a:ln>
                  <a:noFill/>
                </a:ln>
              </c:spPr>
              <c:txPr>
                <a:bodyPr/>
                <a:lstStyle/>
                <a:p>
                  <a:pPr>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36EB-4830-A746-569FBD588EE0}"/>
                </c:ext>
              </c:extLst>
            </c:dLbl>
            <c:dLbl>
              <c:idx val="9"/>
              <c:layout>
                <c:manualLayout>
                  <c:x val="0"/>
                  <c:y val="-4.8365427675772503E-2"/>
                </c:manualLayout>
              </c:layout>
              <c:numFmt formatCode="#,##0.0;&quot;-&quot;#,##0.0" sourceLinked="0"/>
              <c:spPr>
                <a:noFill/>
                <a:ln>
                  <a:noFill/>
                </a:ln>
              </c:spPr>
              <c:txPr>
                <a:bodyPr/>
                <a:lstStyle/>
                <a:p>
                  <a:pPr>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36EB-4830-A746-569FBD588EE0}"/>
                </c:ext>
              </c:extLst>
            </c:dLbl>
            <c:dLbl>
              <c:idx val="10"/>
              <c:layout>
                <c:manualLayout>
                  <c:x val="0"/>
                  <c:y val="-4.8365427675772503E-2"/>
                </c:manualLayout>
              </c:layout>
              <c:numFmt formatCode="#,##0.0;&quot;-&quot;#,##0.0" sourceLinked="0"/>
              <c:spPr>
                <a:noFill/>
                <a:ln>
                  <a:noFill/>
                </a:ln>
              </c:spPr>
              <c:txPr>
                <a:bodyPr/>
                <a:lstStyle/>
                <a:p>
                  <a:pPr>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36EB-4830-A746-569FBD588EE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Sheet1!$A$2:$K$2</c:f>
              <c:numCache>
                <c:formatCode>0.0_ </c:formatCode>
                <c:ptCount val="11"/>
                <c:pt idx="0">
                  <c:v>35.668999999999997</c:v>
                </c:pt>
                <c:pt idx="1">
                  <c:v>39.073999999999998</c:v>
                </c:pt>
                <c:pt idx="2">
                  <c:v>43.48</c:v>
                </c:pt>
                <c:pt idx="3">
                  <c:v>47.838000000000001</c:v>
                </c:pt>
                <c:pt idx="4">
                  <c:v>51.957999999999998</c:v>
                </c:pt>
                <c:pt idx="5">
                  <c:v>55.762</c:v>
                </c:pt>
                <c:pt idx="6">
                  <c:v>59.189</c:v>
                </c:pt>
                <c:pt idx="7">
                  <c:v>62.183999999999997</c:v>
                </c:pt>
                <c:pt idx="8">
                  <c:v>64.855999999999995</c:v>
                </c:pt>
                <c:pt idx="9">
                  <c:v>67.441000000000003</c:v>
                </c:pt>
                <c:pt idx="10">
                  <c:v>69.923000000000002</c:v>
                </c:pt>
              </c:numCache>
            </c:numRef>
          </c:val>
          <c:smooth val="0"/>
          <c:extLst>
            <c:ext xmlns:c16="http://schemas.microsoft.com/office/drawing/2014/chart" uri="{C3380CC4-5D6E-409C-BE32-E72D297353CC}">
              <c16:uniqueId val="{00000012-36EB-4830-A746-569FBD588EE0}"/>
            </c:ext>
          </c:extLst>
        </c:ser>
        <c:dLbls>
          <c:showLegendKey val="0"/>
          <c:showVal val="0"/>
          <c:showCatName val="0"/>
          <c:showSerName val="0"/>
          <c:showPercent val="0"/>
          <c:showBubbleSize val="0"/>
        </c:dLbls>
        <c:marker val="1"/>
        <c:smooth val="0"/>
        <c:axId val="2006785168"/>
        <c:axId val="1"/>
      </c:lineChart>
      <c:catAx>
        <c:axId val="2006785168"/>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100"/>
          <c:min val="0"/>
        </c:scaling>
        <c:delete val="0"/>
        <c:axPos val="l"/>
        <c:majorGridlines>
          <c:spPr>
            <a:ln>
              <a:noFill/>
            </a:ln>
          </c:spPr>
        </c:majorGridlines>
        <c:numFmt formatCode="#,##0.0;&quot;-&quot;#,##0.0" sourceLinked="0"/>
        <c:majorTickMark val="out"/>
        <c:minorTickMark val="none"/>
        <c:tickLblPos val="nextTo"/>
        <c:spPr>
          <a:ln w="9525" algn="ctr">
            <a:solidFill>
              <a:schemeClr val="tx1"/>
            </a:solidFill>
            <a:prstDash val="solid"/>
          </a:ln>
        </c:spPr>
        <c:crossAx val="2006785168"/>
        <c:crosses val="min"/>
        <c:crossBetween val="midCat"/>
        <c:majorUnit val="10"/>
      </c:valAx>
    </c:plotArea>
    <c:plotVisOnly val="0"/>
    <c:dispBlanksAs val="gap"/>
    <c:showDLblsOverMax val="1"/>
  </c:chart>
  <c:txPr>
    <a:bodyPr/>
    <a:lstStyle/>
    <a:p>
      <a:pPr>
        <a:defRPr>
          <a:latin typeface="MS PGothic" panose="020B0600070205080204" pitchFamily="34" charset="-128"/>
          <a:ea typeface="MS PGothic" panose="020B0600070205080204" pitchFamily="34" charset="-128"/>
        </a:defRPr>
      </a:pPr>
      <a:endParaRPr lang="ja-JP"/>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4048726557764236E-2"/>
          <c:y val="7.1428571428571425E-2"/>
          <c:w val="0.88751495811727166"/>
          <c:h val="0.88644688644688641"/>
        </c:manualLayout>
      </c:layout>
      <c:barChart>
        <c:barDir val="col"/>
        <c:grouping val="stacked"/>
        <c:varyColors val="0"/>
        <c:ser>
          <c:idx val="0"/>
          <c:order val="0"/>
          <c:spPr>
            <a:solidFill>
              <a:srgbClr val="80CCE8"/>
            </a:solidFill>
            <a:ln w="9525" algn="ctr">
              <a:solidFill>
                <a:srgbClr val="808080"/>
              </a:solidFill>
              <a:prstDash val="solid"/>
            </a:ln>
          </c:spPr>
          <c:invertIfNegative val="0"/>
          <c:dLbls>
            <c:dLbl>
              <c:idx val="0"/>
              <c:layout>
                <c:manualLayout>
                  <c:x val="0"/>
                  <c:y val="-0.1831501831501831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6AD-4BC9-B178-AAE171D40D12}"/>
                </c:ext>
              </c:extLst>
            </c:dLbl>
            <c:dLbl>
              <c:idx val="1"/>
              <c:layout>
                <c:manualLayout>
                  <c:x val="1.4625545710050888E-17"/>
                  <c:y val="-0.139194139194139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6AD-4BC9-B178-AAE171D40D12}"/>
                </c:ext>
              </c:extLst>
            </c:dLbl>
            <c:dLbl>
              <c:idx val="2"/>
              <c:layout>
                <c:manualLayout>
                  <c:x val="-3.1910650179497405E-3"/>
                  <c:y val="-0.1172161172161172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6AD-4BC9-B178-AAE171D40D12}"/>
                </c:ext>
              </c:extLst>
            </c:dLbl>
            <c:dLbl>
              <c:idx val="3"/>
              <c:layout>
                <c:manualLayout>
                  <c:x val="-2.9251091420101776E-17"/>
                  <c:y val="-0.1758241758241759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6AD-4BC9-B178-AAE171D40D12}"/>
                </c:ext>
              </c:extLst>
            </c:dLbl>
            <c:dLbl>
              <c:idx val="4"/>
              <c:layout>
                <c:manualLayout>
                  <c:x val="-2.9251091420101776E-17"/>
                  <c:y val="-0.1831501831501831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6AD-4BC9-B178-AAE171D40D12}"/>
                </c:ext>
              </c:extLst>
            </c:dLbl>
            <c:dLbl>
              <c:idx val="5"/>
              <c:layout>
                <c:manualLayout>
                  <c:x val="0"/>
                  <c:y val="-0.1611721611721612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6AD-4BC9-B178-AAE171D40D12}"/>
                </c:ext>
              </c:extLst>
            </c:dLbl>
            <c:dLbl>
              <c:idx val="6"/>
              <c:layout>
                <c:manualLayout>
                  <c:x val="0"/>
                  <c:y val="-2.93040293040293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6AD-4BC9-B178-AAE171D40D12}"/>
                </c:ext>
              </c:extLst>
            </c:dLbl>
            <c:dLbl>
              <c:idx val="7"/>
              <c:layout>
                <c:manualLayout>
                  <c:x val="0"/>
                  <c:y val="-6.59340659340659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6AD-4BC9-B178-AAE171D40D12}"/>
                </c:ext>
              </c:extLst>
            </c:dLbl>
            <c:dLbl>
              <c:idx val="8"/>
              <c:layout>
                <c:manualLayout>
                  <c:x val="0"/>
                  <c:y val="-5.8608058608058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6AD-4BC9-B178-AAE171D40D12}"/>
                </c:ext>
              </c:extLst>
            </c:dLbl>
            <c:dLbl>
              <c:idx val="9"/>
              <c:layout>
                <c:manualLayout>
                  <c:x val="-5.8502182840203553E-17"/>
                  <c:y val="-8.79120879120879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6AD-4BC9-B178-AAE171D40D12}"/>
                </c:ext>
              </c:extLst>
            </c:dLbl>
            <c:dLbl>
              <c:idx val="10"/>
              <c:layout>
                <c:manualLayout>
                  <c:x val="-1.5955325089748703E-3"/>
                  <c:y val="-6.59340659340659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6AD-4BC9-B178-AAE171D40D12}"/>
                </c:ext>
              </c:extLst>
            </c:dLbl>
            <c:dLbl>
              <c:idx val="11"/>
              <c:layout>
                <c:manualLayout>
                  <c:x val="0"/>
                  <c:y val="-7.32600732600732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A6AD-4BC9-B178-AAE171D40D12}"/>
                </c:ext>
              </c:extLst>
            </c:dLbl>
            <c:dLbl>
              <c:idx val="12"/>
              <c:layout>
                <c:manualLayout>
                  <c:x val="-1.5955325089748703E-3"/>
                  <c:y val="5.86080586080586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6AD-4BC9-B178-AAE171D40D12}"/>
                </c:ext>
              </c:extLst>
            </c:dLbl>
            <c:dLbl>
              <c:idx val="13"/>
              <c:layout>
                <c:manualLayout>
                  <c:x val="0"/>
                  <c:y val="4.3956043956043959E-2"/>
                </c:manualLayout>
              </c:layout>
              <c:tx>
                <c:rich>
                  <a:bodyPr/>
                  <a:lstStyle/>
                  <a:p>
                    <a:pPr>
                      <a:defRPr/>
                    </a:pPr>
                    <a:fld id="{D531FFA9-D94B-46CD-B832-172D0F0DA859}" type="VALUE">
                      <a:rPr lang="en-US" altLang="ja-JP"/>
                      <a:pPr>
                        <a:defRPr/>
                      </a:pPr>
                      <a:t>[値]</a:t>
                    </a:fld>
                    <a:endParaRPr lang="ja-JP" altLang="en-US"/>
                  </a:p>
                </c:rich>
              </c:tx>
              <c:numFmt formatCode="#,##0" sourceLinked="0"/>
              <c:spPr>
                <a:noFill/>
                <a:ln>
                  <a:no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A6AD-4BC9-B178-AAE171D40D12}"/>
                </c:ext>
              </c:extLst>
            </c:dLbl>
            <c:dLbl>
              <c:idx val="14"/>
              <c:layout>
                <c:manualLayout>
                  <c:x val="1.5955325089748703E-3"/>
                  <c:y val="0.1098901098901098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A6AD-4BC9-B178-AAE171D40D12}"/>
                </c:ext>
              </c:extLst>
            </c:dLbl>
            <c:dLbl>
              <c:idx val="15"/>
              <c:layout>
                <c:manualLayout>
                  <c:x val="-3.1910650179497405E-3"/>
                  <c:y val="-0.3516483516483517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A6AD-4BC9-B178-AAE171D40D12}"/>
                </c:ext>
              </c:extLst>
            </c:dLbl>
            <c:dLbl>
              <c:idx val="16"/>
              <c:layout>
                <c:manualLayout>
                  <c:x val="0"/>
                  <c:y val="-0.2930402930402931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A6AD-4BC9-B178-AAE171D40D12}"/>
                </c:ext>
              </c:extLst>
            </c:dLbl>
            <c:dLbl>
              <c:idx val="17"/>
              <c:layout>
                <c:manualLayout>
                  <c:x val="-1.1700436568040711E-16"/>
                  <c:y val="-0.2930402930402930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A6AD-4BC9-B178-AAE171D40D12}"/>
                </c:ext>
              </c:extLst>
            </c:dLbl>
            <c:dLbl>
              <c:idx val="18"/>
              <c:layout>
                <c:manualLayout>
                  <c:x val="0"/>
                  <c:y val="-0.3369963369963370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A6AD-4BC9-B178-AAE171D40D12}"/>
                </c:ext>
              </c:extLst>
            </c:dLbl>
            <c:dLbl>
              <c:idx val="19"/>
              <c:layout>
                <c:manualLayout>
                  <c:x val="-1.5955325089748703E-3"/>
                  <c:y val="-0.37362637362637363"/>
                </c:manualLayout>
              </c:layout>
              <c:numFmt formatCode="#,##0" sourceLinked="0"/>
              <c:spPr>
                <a:noFill/>
                <a:ln>
                  <a:noFill/>
                </a:ln>
                <a:effectLst/>
              </c:spPr>
              <c:txPr>
                <a:bodyPr/>
                <a:lstStyle/>
                <a:p>
                  <a:pPr>
                    <a:defRPr/>
                  </a:pPr>
                  <a:endParaRPr lang="ja-JP"/>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A6AD-4BC9-B178-AAE171D40D12}"/>
                </c:ext>
              </c:extLst>
            </c:dLbl>
            <c:dLbl>
              <c:idx val="20"/>
              <c:layout>
                <c:manualLayout>
                  <c:x val="-1.1700436568040711E-16"/>
                  <c:y val="-0.3223443223443223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A6AD-4BC9-B178-AAE171D40D12}"/>
                </c:ext>
              </c:extLst>
            </c:dLbl>
            <c:dLbl>
              <c:idx val="21"/>
              <c:layout>
                <c:manualLayout>
                  <c:x val="-1.5955325089749874E-3"/>
                  <c:y val="-0.3223443223443224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A6AD-4BC9-B178-AAE171D40D12}"/>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Sheet1!$A$1:$V$1</c:f>
              <c:numCache>
                <c:formatCode>#,##0;"-"#,##0</c:formatCode>
                <c:ptCount val="22"/>
                <c:pt idx="0">
                  <c:v>69</c:v>
                </c:pt>
                <c:pt idx="1">
                  <c:v>74</c:v>
                </c:pt>
                <c:pt idx="2">
                  <c:v>95</c:v>
                </c:pt>
                <c:pt idx="3">
                  <c:v>105</c:v>
                </c:pt>
                <c:pt idx="4">
                  <c:v>136</c:v>
                </c:pt>
                <c:pt idx="5">
                  <c:v>176</c:v>
                </c:pt>
                <c:pt idx="6">
                  <c:v>238</c:v>
                </c:pt>
                <c:pt idx="7">
                  <c:v>278</c:v>
                </c:pt>
                <c:pt idx="8">
                  <c:v>339</c:v>
                </c:pt>
                <c:pt idx="9">
                  <c:v>295</c:v>
                </c:pt>
                <c:pt idx="10">
                  <c:v>367</c:v>
                </c:pt>
                <c:pt idx="11">
                  <c:v>414</c:v>
                </c:pt>
                <c:pt idx="12">
                  <c:v>464</c:v>
                </c:pt>
                <c:pt idx="13" formatCode="General">
                  <c:v>520</c:v>
                </c:pt>
                <c:pt idx="14">
                  <c:v>574</c:v>
                </c:pt>
                <c:pt idx="15">
                  <c:v>493</c:v>
                </c:pt>
                <c:pt idx="16">
                  <c:v>405</c:v>
                </c:pt>
                <c:pt idx="17">
                  <c:v>376</c:v>
                </c:pt>
                <c:pt idx="18">
                  <c:v>422</c:v>
                </c:pt>
                <c:pt idx="19" formatCode="General">
                  <c:v>474</c:v>
                </c:pt>
                <c:pt idx="20">
                  <c:v>432</c:v>
                </c:pt>
                <c:pt idx="21">
                  <c:v>441</c:v>
                </c:pt>
              </c:numCache>
            </c:numRef>
          </c:val>
          <c:extLst>
            <c:ext xmlns:c16="http://schemas.microsoft.com/office/drawing/2014/chart" uri="{C3380CC4-5D6E-409C-BE32-E72D297353CC}">
              <c16:uniqueId val="{00000016-A6AD-4BC9-B178-AAE171D40D12}"/>
            </c:ext>
          </c:extLst>
        </c:ser>
        <c:dLbls>
          <c:showLegendKey val="0"/>
          <c:showVal val="0"/>
          <c:showCatName val="0"/>
          <c:showSerName val="0"/>
          <c:showPercent val="0"/>
          <c:showBubbleSize val="0"/>
        </c:dLbls>
        <c:gapWidth val="60"/>
        <c:overlap val="100"/>
        <c:axId val="255181247"/>
        <c:axId val="1"/>
      </c:barChart>
      <c:lineChart>
        <c:grouping val="standard"/>
        <c:varyColors val="0"/>
        <c:ser>
          <c:idx val="1"/>
          <c:order val="1"/>
          <c:spPr>
            <a:ln w="9525" algn="ctr">
              <a:solidFill>
                <a:srgbClr val="1F497D"/>
              </a:solidFill>
              <a:prstDash val="solid"/>
            </a:ln>
          </c:spPr>
          <c:marker>
            <c:symbol val="circle"/>
            <c:size val="6"/>
            <c:spPr>
              <a:solidFill>
                <a:srgbClr val="1F497D"/>
              </a:solidFill>
              <a:ln w="9525" algn="ctr">
                <a:solidFill>
                  <a:srgbClr val="1F497D"/>
                </a:solidFill>
                <a:prstDash val="solid"/>
              </a:ln>
            </c:spPr>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Sheet1!$A$2:$V$2</c:f>
              <c:numCache>
                <c:formatCode>#,##0.0;"-"#,##0.0</c:formatCode>
                <c:ptCount val="22"/>
                <c:pt idx="0" formatCode="General">
                  <c:v>5</c:v>
                </c:pt>
                <c:pt idx="1">
                  <c:v>5.9</c:v>
                </c:pt>
                <c:pt idx="2" formatCode="General">
                  <c:v>15.3</c:v>
                </c:pt>
                <c:pt idx="3">
                  <c:v>7.3</c:v>
                </c:pt>
                <c:pt idx="4">
                  <c:v>9.3000000000000007</c:v>
                </c:pt>
                <c:pt idx="5">
                  <c:v>6.4</c:v>
                </c:pt>
                <c:pt idx="6">
                  <c:v>6.1</c:v>
                </c:pt>
                <c:pt idx="7">
                  <c:v>6.6</c:v>
                </c:pt>
                <c:pt idx="8" formatCode="General">
                  <c:v>6.8</c:v>
                </c:pt>
                <c:pt idx="9" formatCode="General">
                  <c:v>8</c:v>
                </c:pt>
                <c:pt idx="10">
                  <c:v>8</c:v>
                </c:pt>
                <c:pt idx="11">
                  <c:v>5.3</c:v>
                </c:pt>
                <c:pt idx="12">
                  <c:v>4.2</c:v>
                </c:pt>
                <c:pt idx="13">
                  <c:v>6.7</c:v>
                </c:pt>
                <c:pt idx="14">
                  <c:v>6.3</c:v>
                </c:pt>
                <c:pt idx="15">
                  <c:v>2.7</c:v>
                </c:pt>
                <c:pt idx="16">
                  <c:v>-1.6</c:v>
                </c:pt>
                <c:pt idx="17">
                  <c:v>0.8</c:v>
                </c:pt>
                <c:pt idx="18">
                  <c:v>1.9</c:v>
                </c:pt>
                <c:pt idx="19">
                  <c:v>2.2000000000000002</c:v>
                </c:pt>
                <c:pt idx="20" formatCode="General">
                  <c:v>-1.8</c:v>
                </c:pt>
                <c:pt idx="21">
                  <c:v>3.6</c:v>
                </c:pt>
              </c:numCache>
            </c:numRef>
          </c:val>
          <c:smooth val="0"/>
          <c:extLst>
            <c:ext xmlns:c16="http://schemas.microsoft.com/office/drawing/2014/chart" uri="{C3380CC4-5D6E-409C-BE32-E72D297353CC}">
              <c16:uniqueId val="{00000017-A6AD-4BC9-B178-AAE171D40D12}"/>
            </c:ext>
          </c:extLst>
        </c:ser>
        <c:dLbls>
          <c:showLegendKey val="0"/>
          <c:showVal val="0"/>
          <c:showCatName val="0"/>
          <c:showSerName val="0"/>
          <c:showPercent val="0"/>
          <c:showBubbleSize val="0"/>
        </c:dLbls>
        <c:marker val="1"/>
        <c:smooth val="0"/>
        <c:axId val="3"/>
        <c:axId val="2"/>
      </c:lineChart>
      <c:catAx>
        <c:axId val="255181247"/>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crossAx val="255181247"/>
        <c:crosses val="min"/>
        <c:crossBetween val="between"/>
      </c:valAx>
      <c:valAx>
        <c:axId val="2"/>
        <c:scaling>
          <c:orientation val="minMax"/>
        </c:scaling>
        <c:delete val="0"/>
        <c:axPos val="r"/>
        <c:majorGridlines>
          <c:spPr>
            <a:ln>
              <a:noFill/>
            </a:ln>
          </c:spPr>
        </c:majorGridlines>
        <c:numFmt formatCode="#,##0.0;&quot;-&quot;#,##0.0" sourceLinked="0"/>
        <c:majorTickMark val="out"/>
        <c:minorTickMark val="none"/>
        <c:tickLblPos val="nextTo"/>
        <c:spPr>
          <a:ln w="9525" algn="ctr">
            <a:solidFill>
              <a:schemeClr val="tx1"/>
            </a:solidFill>
            <a:prstDash val="solid"/>
          </a:ln>
        </c:spPr>
        <c:crossAx val="3"/>
        <c:crosses val="max"/>
        <c:crossBetween val="between"/>
      </c:valAx>
      <c:catAx>
        <c:axId val="3"/>
        <c:scaling>
          <c:orientation val="minMax"/>
        </c:scaling>
        <c:delete val="1"/>
        <c:axPos val="b"/>
        <c:majorTickMark val="out"/>
        <c:minorTickMark val="none"/>
        <c:tickLblPos val="nextTo"/>
        <c:crossAx val="2"/>
        <c:crosses val="min"/>
        <c:auto val="0"/>
        <c:lblAlgn val="ctr"/>
        <c:lblOffset val="100"/>
        <c:noMultiLvlLbl val="0"/>
      </c:catAx>
    </c:plotArea>
    <c:plotVisOnly val="0"/>
    <c:dispBlanksAs val="gap"/>
    <c:showDLblsOverMax val="1"/>
  </c:chart>
  <c:txPr>
    <a:bodyPr/>
    <a:lstStyle/>
    <a:p>
      <a:pPr>
        <a:defRPr>
          <a:latin typeface="MS PGothic" panose="020B0600070205080204" pitchFamily="34" charset="-128"/>
          <a:ea typeface="MS PGothic" panose="020B0600070205080204" pitchFamily="34" charset="-128"/>
        </a:defRPr>
      </a:pPr>
      <a:endParaRPr lang="ja-JP"/>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9000883489072462E-2"/>
          <c:y val="6.2753036437246959E-2"/>
          <c:w val="0.92035217035217032"/>
          <c:h val="0.87449392712550611"/>
        </c:manualLayout>
      </c:layout>
      <c:barChart>
        <c:barDir val="col"/>
        <c:grouping val="stacked"/>
        <c:varyColors val="0"/>
        <c:ser>
          <c:idx val="0"/>
          <c:order val="0"/>
          <c:spPr>
            <a:solidFill>
              <a:srgbClr val="80CCE8"/>
            </a:solidFill>
            <a:ln w="9525" algn="ctr">
              <a:solidFill>
                <a:srgbClr val="808080"/>
              </a:solidFill>
              <a:prstDash val="solid"/>
            </a:ln>
          </c:spPr>
          <c:invertIfNegative val="0"/>
          <c:dLbls>
            <c:dLbl>
              <c:idx val="0"/>
              <c:layout>
                <c:manualLayout>
                  <c:x val="0"/>
                  <c:y val="-0.17307692307692307"/>
                </c:manualLayout>
              </c:layout>
              <c:numFmt formatCode="#,##0;&quot;-&quot;#,##0" sourceLinked="0"/>
              <c:spPr>
                <a:noFill/>
                <a:ln>
                  <a:noFill/>
                </a:ln>
              </c:spPr>
              <c:txPr>
                <a:bodyPr/>
                <a:lstStyle/>
                <a:p>
                  <a:pPr>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5C33-4FA1-B110-9811A19405DE}"/>
                </c:ext>
              </c:extLst>
            </c:dLbl>
            <c:dLbl>
              <c:idx val="1"/>
              <c:layout>
                <c:manualLayout>
                  <c:x val="0"/>
                  <c:y val="-0.17206477732793521"/>
                </c:manualLayout>
              </c:layout>
              <c:numFmt formatCode="#,##0;&quot;-&quot;#,##0" sourceLinked="0"/>
              <c:spPr>
                <a:noFill/>
                <a:ln>
                  <a:noFill/>
                </a:ln>
              </c:spPr>
              <c:txPr>
                <a:bodyPr/>
                <a:lstStyle/>
                <a:p>
                  <a:pPr>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5C33-4FA1-B110-9811A19405DE}"/>
                </c:ext>
              </c:extLst>
            </c:dLbl>
            <c:dLbl>
              <c:idx val="2"/>
              <c:layout>
                <c:manualLayout>
                  <c:x val="0"/>
                  <c:y val="-0.17206477732793521"/>
                </c:manualLayout>
              </c:layout>
              <c:numFmt formatCode="#,##0;&quot;-&quot;#,##0" sourceLinked="0"/>
              <c:spPr>
                <a:noFill/>
                <a:ln>
                  <a:noFill/>
                </a:ln>
              </c:spPr>
              <c:txPr>
                <a:bodyPr/>
                <a:lstStyle/>
                <a:p>
                  <a:pPr>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5C33-4FA1-B110-9811A19405DE}"/>
                </c:ext>
              </c:extLst>
            </c:dLbl>
            <c:dLbl>
              <c:idx val="3"/>
              <c:layout>
                <c:manualLayout>
                  <c:x val="0"/>
                  <c:y val="-0.1811740890688259"/>
                </c:manualLayout>
              </c:layout>
              <c:numFmt formatCode="#,##0;&quot;-&quot;#,##0" sourceLinked="0"/>
              <c:spPr>
                <a:noFill/>
                <a:ln>
                  <a:noFill/>
                </a:ln>
              </c:spPr>
              <c:txPr>
                <a:bodyPr/>
                <a:lstStyle/>
                <a:p>
                  <a:pPr>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5C33-4FA1-B110-9811A19405DE}"/>
                </c:ext>
              </c:extLst>
            </c:dLbl>
            <c:dLbl>
              <c:idx val="4"/>
              <c:layout>
                <c:manualLayout>
                  <c:x val="0"/>
                  <c:y val="-0.18623481781376519"/>
                </c:manualLayout>
              </c:layout>
              <c:numFmt formatCode="#,##0;&quot;-&quot;#,##0" sourceLinked="0"/>
              <c:spPr>
                <a:noFill/>
                <a:ln>
                  <a:noFill/>
                </a:ln>
              </c:spPr>
              <c:txPr>
                <a:bodyPr/>
                <a:lstStyle/>
                <a:p>
                  <a:pPr>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5C33-4FA1-B110-9811A19405DE}"/>
                </c:ext>
              </c:extLst>
            </c:dLbl>
            <c:dLbl>
              <c:idx val="5"/>
              <c:layout>
                <c:manualLayout>
                  <c:x val="-6.0059366249136086E-17"/>
                  <c:y val="-0.26518218623481782"/>
                </c:manualLayout>
              </c:layout>
              <c:numFmt formatCode="#,##0;&quot;-&quot;#,##0" sourceLinked="0"/>
              <c:spPr>
                <a:noFill/>
                <a:ln>
                  <a:noFill/>
                </a:ln>
              </c:spPr>
              <c:txPr>
                <a:bodyPr/>
                <a:lstStyle/>
                <a:p>
                  <a:pPr>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C33-4FA1-B110-9811A19405DE}"/>
                </c:ext>
              </c:extLst>
            </c:dLbl>
            <c:dLbl>
              <c:idx val="6"/>
              <c:layout>
                <c:manualLayout>
                  <c:x val="0"/>
                  <c:y val="-0.31174089068825916"/>
                </c:manualLayout>
              </c:layout>
              <c:numFmt formatCode="#,##0;&quot;-&quot;#,##0" sourceLinked="0"/>
              <c:spPr>
                <a:noFill/>
                <a:ln>
                  <a:noFill/>
                </a:ln>
              </c:spPr>
              <c:txPr>
                <a:bodyPr/>
                <a:lstStyle/>
                <a:p>
                  <a:pPr>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5C33-4FA1-B110-9811A19405DE}"/>
                </c:ext>
              </c:extLst>
            </c:dLbl>
            <c:dLbl>
              <c:idx val="7"/>
              <c:layout>
                <c:manualLayout>
                  <c:x val="-4.9140049140049139E-3"/>
                  <c:y val="-0.35020242914979755"/>
                </c:manualLayout>
              </c:layout>
              <c:numFmt formatCode="#,##0;&quot;-&quot;#,##0" sourceLinked="0"/>
              <c:spPr>
                <a:noFill/>
                <a:ln>
                  <a:noFill/>
                </a:ln>
              </c:spPr>
              <c:txPr>
                <a:bodyPr/>
                <a:lstStyle/>
                <a:p>
                  <a:pPr>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5C33-4FA1-B110-9811A19405DE}"/>
                </c:ext>
              </c:extLst>
            </c:dLbl>
            <c:dLbl>
              <c:idx val="8"/>
              <c:layout>
                <c:manualLayout>
                  <c:x val="1.0238155120044885E-3"/>
                  <c:y val="-0.3653842965985527"/>
                </c:manualLayout>
              </c:layout>
              <c:numFmt formatCode="#,##0;&quot;-&quot;#,##0" sourceLinked="0"/>
              <c:spPr>
                <a:noFill/>
                <a:ln>
                  <a:noFill/>
                </a:ln>
              </c:spPr>
              <c:txPr>
                <a:bodyPr/>
                <a:lstStyle/>
                <a:p>
                  <a:pPr>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5C33-4FA1-B110-9811A19405DE}"/>
                </c:ext>
              </c:extLst>
            </c:dLbl>
            <c:dLbl>
              <c:idx val="9"/>
              <c:layout>
                <c:manualLayout>
                  <c:x val="-6.1425061425062029E-3"/>
                  <c:y val="-0.33400809716599189"/>
                </c:manualLayout>
              </c:layout>
              <c:numFmt formatCode="#,##0;&quot;-&quot;#,##0" sourceLinked="0"/>
              <c:spPr>
                <a:noFill/>
                <a:ln>
                  <a:noFill/>
                </a:ln>
              </c:spPr>
              <c:txPr>
                <a:bodyPr/>
                <a:lstStyle/>
                <a:p>
                  <a:pPr>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5C33-4FA1-B110-9811A19405DE}"/>
                </c:ext>
              </c:extLst>
            </c:dLbl>
            <c:dLbl>
              <c:idx val="10"/>
              <c:layout>
                <c:manualLayout>
                  <c:x val="2.0481469300366939E-4"/>
                  <c:y val="-0.35931142210462558"/>
                </c:manualLayout>
              </c:layout>
              <c:numFmt formatCode="#,##0;&quot;-&quot;#,##0" sourceLinked="0"/>
              <c:spPr>
                <a:noFill/>
                <a:ln>
                  <a:noFill/>
                </a:ln>
              </c:spPr>
              <c:txPr>
                <a:bodyPr/>
                <a:lstStyle/>
                <a:p>
                  <a:pPr>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5C33-4FA1-B110-9811A19405DE}"/>
                </c:ext>
              </c:extLst>
            </c:dLbl>
            <c:dLbl>
              <c:idx val="11"/>
              <c:layout>
                <c:manualLayout>
                  <c:x val="-4.5045045045045643E-3"/>
                  <c:y val="-0.46457457999936241"/>
                </c:manualLayout>
              </c:layout>
              <c:numFmt formatCode="#,##0;&quot;-&quot;#,##0" sourceLinked="0"/>
              <c:spPr>
                <a:noFill/>
                <a:ln>
                  <a:noFill/>
                </a:ln>
              </c:spPr>
              <c:txPr>
                <a:bodyPr/>
                <a:lstStyle/>
                <a:p>
                  <a:pPr>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5C33-4FA1-B110-9811A19405DE}"/>
                </c:ext>
              </c:extLst>
            </c:dLbl>
            <c:dLbl>
              <c:idx val="12"/>
              <c:layout>
                <c:manualLayout>
                  <c:x val="-1.2011873249827217E-16"/>
                  <c:y val="-0.43117408906882593"/>
                </c:manualLayout>
              </c:layout>
              <c:numFmt formatCode="#,##0;&quot;-&quot;#,##0" sourceLinked="0"/>
              <c:spPr>
                <a:noFill/>
                <a:ln>
                  <a:noFill/>
                </a:ln>
              </c:spPr>
              <c:txPr>
                <a:bodyPr/>
                <a:lstStyle/>
                <a:p>
                  <a:pPr>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5C33-4FA1-B110-9811A19405DE}"/>
                </c:ext>
              </c:extLst>
            </c:dLbl>
            <c:dLbl>
              <c:idx val="13"/>
              <c:layout>
                <c:manualLayout>
                  <c:x val="4.5045045045045045E-3"/>
                  <c:y val="-0.43825879052567823"/>
                </c:manualLayout>
              </c:layout>
              <c:numFmt formatCode="#,##0;&quot;-&quot;#,##0" sourceLinked="0"/>
              <c:spPr>
                <a:noFill/>
                <a:ln>
                  <a:noFill/>
                </a:ln>
              </c:spPr>
              <c:txPr>
                <a:bodyPr/>
                <a:lstStyle/>
                <a:p>
                  <a:pPr>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5C33-4FA1-B110-9811A19405DE}"/>
                </c:ext>
              </c:extLst>
            </c:dLbl>
            <c:dLbl>
              <c:idx val="14"/>
              <c:layout>
                <c:manualLayout>
                  <c:x val="5.5283200165089927E-3"/>
                  <c:y val="-0.46052599700341101"/>
                </c:manualLayout>
              </c:layout>
              <c:numFmt formatCode="#,##0;&quot;-&quot;#,##0" sourceLinked="0"/>
              <c:spPr>
                <a:noFill/>
                <a:ln>
                  <a:noFill/>
                </a:ln>
              </c:spPr>
              <c:txPr>
                <a:bodyPr/>
                <a:lstStyle/>
                <a:p>
                  <a:pPr>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5C33-4FA1-B110-9811A19405DE}"/>
                </c:ext>
              </c:extLst>
            </c:dLbl>
            <c:dLbl>
              <c:idx val="15"/>
              <c:layout>
                <c:manualLayout>
                  <c:x val="1.6380016380016381E-3"/>
                  <c:y val="-0.43016162453377538"/>
                </c:manualLayout>
              </c:layout>
              <c:numFmt formatCode="#,##0;&quot;-&quot;#,##0" sourceLinked="0"/>
              <c:spPr>
                <a:noFill/>
                <a:ln>
                  <a:noFill/>
                </a:ln>
              </c:spPr>
              <c:txPr>
                <a:bodyPr/>
                <a:lstStyle/>
                <a:p>
                  <a:pPr>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5C33-4FA1-B110-9811A19405DE}"/>
                </c:ext>
              </c:extLst>
            </c:dLbl>
            <c:dLbl>
              <c:idx val="16"/>
              <c:layout>
                <c:manualLayout>
                  <c:x val="-1.2285012285012285E-3"/>
                  <c:y val="-0.34615384615384615"/>
                </c:manualLayout>
              </c:layout>
              <c:numFmt formatCode="#,##0;&quot;-&quot;#,##0" sourceLinked="0"/>
              <c:spPr>
                <a:noFill/>
                <a:ln>
                  <a:noFill/>
                </a:ln>
              </c:spPr>
              <c:txPr>
                <a:bodyPr/>
                <a:lstStyle/>
                <a:p>
                  <a:pPr>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5C33-4FA1-B110-9811A19405DE}"/>
                </c:ext>
              </c:extLst>
            </c:dLbl>
            <c:dLbl>
              <c:idx val="17"/>
              <c:layout>
                <c:manualLayout>
                  <c:x val="0"/>
                  <c:y val="-0.2834008097165992"/>
                </c:manualLayout>
              </c:layout>
              <c:numFmt formatCode="#,##0;&quot;-&quot;#,##0" sourceLinked="0"/>
              <c:spPr>
                <a:noFill/>
                <a:ln>
                  <a:noFill/>
                </a:ln>
              </c:spPr>
              <c:txPr>
                <a:bodyPr/>
                <a:lstStyle/>
                <a:p>
                  <a:pPr>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5C33-4FA1-B110-9811A19405DE}"/>
                </c:ext>
              </c:extLst>
            </c:dLbl>
            <c:dLbl>
              <c:idx val="18"/>
              <c:layout>
                <c:manualLayout>
                  <c:x val="-2.2521877639989077E-3"/>
                  <c:y val="-0.34615384615384615"/>
                </c:manualLayout>
              </c:layout>
              <c:numFmt formatCode="#,##0;&quot;-&quot;#,##0" sourceLinked="0"/>
              <c:spPr>
                <a:noFill/>
                <a:ln>
                  <a:noFill/>
                </a:ln>
              </c:spPr>
              <c:txPr>
                <a:bodyPr/>
                <a:lstStyle/>
                <a:p>
                  <a:pPr>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5C33-4FA1-B110-9811A19405DE}"/>
                </c:ext>
              </c:extLst>
            </c:dLbl>
            <c:dLbl>
              <c:idx val="19"/>
              <c:layout>
                <c:manualLayout>
                  <c:x val="-1.2285012285013486E-3"/>
                  <c:y val="-0.43016162453377538"/>
                </c:manualLayout>
              </c:layout>
              <c:numFmt formatCode="#,##0;&quot;-&quot;#,##0" sourceLinked="0"/>
              <c:spPr>
                <a:noFill/>
                <a:ln>
                  <a:noFill/>
                </a:ln>
              </c:spPr>
              <c:txPr>
                <a:bodyPr/>
                <a:lstStyle/>
                <a:p>
                  <a:pPr>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5C33-4FA1-B110-9811A19405DE}"/>
                </c:ext>
              </c:extLst>
            </c:dLbl>
            <c:dLbl>
              <c:idx val="20"/>
              <c:layout>
                <c:manualLayout>
                  <c:x val="1.6380016380016381E-3"/>
                  <c:y val="-0.354251012145749"/>
                </c:manualLayout>
              </c:layout>
              <c:numFmt formatCode="#,##0;&quot;-&quot;#,##0" sourceLinked="0"/>
              <c:spPr>
                <a:noFill/>
                <a:ln>
                  <a:noFill/>
                </a:ln>
              </c:spPr>
              <c:txPr>
                <a:bodyPr/>
                <a:lstStyle/>
                <a:p>
                  <a:pPr>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5C33-4FA1-B110-9811A19405DE}"/>
                </c:ext>
              </c:extLst>
            </c:dLbl>
            <c:dLbl>
              <c:idx val="21"/>
              <c:layout>
                <c:manualLayout>
                  <c:x val="4.2998187880077645E-3"/>
                  <c:y val="-0.31477700914916007"/>
                </c:manualLayout>
              </c:layout>
              <c:numFmt formatCode="#,##0;&quot;-&quot;#,##0" sourceLinked="0"/>
              <c:spPr>
                <a:noFill/>
                <a:ln>
                  <a:noFill/>
                </a:ln>
              </c:spPr>
              <c:txPr>
                <a:bodyPr/>
                <a:lstStyle/>
                <a:p>
                  <a:pPr>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5C33-4FA1-B110-9811A19405D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Sheet1!$A$1:$V$1</c:f>
              <c:numCache>
                <c:formatCode>#,##0;"-"#,##0</c:formatCode>
                <c:ptCount val="22"/>
                <c:pt idx="0">
                  <c:v>554.6</c:v>
                </c:pt>
                <c:pt idx="1">
                  <c:v>583.1</c:v>
                </c:pt>
                <c:pt idx="2">
                  <c:v>730.84</c:v>
                </c:pt>
                <c:pt idx="3">
                  <c:v>780.4</c:v>
                </c:pt>
                <c:pt idx="4">
                  <c:v>963.24</c:v>
                </c:pt>
                <c:pt idx="5">
                  <c:v>1221.6500000000001</c:v>
                </c:pt>
                <c:pt idx="6">
                  <c:v>1563.03</c:v>
                </c:pt>
                <c:pt idx="7">
                  <c:v>1791.82</c:v>
                </c:pt>
                <c:pt idx="8">
                  <c:v>2197.7800000000002</c:v>
                </c:pt>
                <c:pt idx="9">
                  <c:v>1927.48</c:v>
                </c:pt>
                <c:pt idx="10">
                  <c:v>2328.4299999999998</c:v>
                </c:pt>
                <c:pt idx="11">
                  <c:v>2543.5</c:v>
                </c:pt>
                <c:pt idx="12">
                  <c:v>2756</c:v>
                </c:pt>
                <c:pt idx="13">
                  <c:v>2998.07</c:v>
                </c:pt>
                <c:pt idx="14">
                  <c:v>3222.69</c:v>
                </c:pt>
                <c:pt idx="15">
                  <c:v>2718.59</c:v>
                </c:pt>
                <c:pt idx="16">
                  <c:v>2176</c:v>
                </c:pt>
                <c:pt idx="17">
                  <c:v>1968.56</c:v>
                </c:pt>
                <c:pt idx="18">
                  <c:v>2153.09</c:v>
                </c:pt>
                <c:pt idx="19">
                  <c:v>2229.85</c:v>
                </c:pt>
                <c:pt idx="20">
                  <c:v>2083.16</c:v>
                </c:pt>
                <c:pt idx="21">
                  <c:v>2088.09</c:v>
                </c:pt>
              </c:numCache>
            </c:numRef>
          </c:val>
          <c:extLst>
            <c:ext xmlns:c16="http://schemas.microsoft.com/office/drawing/2014/chart" uri="{C3380CC4-5D6E-409C-BE32-E72D297353CC}">
              <c16:uniqueId val="{00000016-5C33-4FA1-B110-9811A19405DE}"/>
            </c:ext>
          </c:extLst>
        </c:ser>
        <c:dLbls>
          <c:showLegendKey val="0"/>
          <c:showVal val="0"/>
          <c:showCatName val="0"/>
          <c:showSerName val="0"/>
          <c:showPercent val="0"/>
          <c:showBubbleSize val="0"/>
        </c:dLbls>
        <c:gapWidth val="60"/>
        <c:overlap val="100"/>
        <c:axId val="949821328"/>
        <c:axId val="1"/>
      </c:barChart>
      <c:catAx>
        <c:axId val="949821328"/>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crossAx val="949821328"/>
        <c:crosses val="min"/>
        <c:crossBetween val="between"/>
        <c:majorUnit val="500"/>
      </c:valAx>
    </c:plotArea>
    <c:plotVisOnly val="0"/>
    <c:dispBlanksAs val="gap"/>
    <c:showDLblsOverMax val="1"/>
  </c:chart>
  <c:txPr>
    <a:bodyPr/>
    <a:lstStyle/>
    <a:p>
      <a:pPr>
        <a:defRPr>
          <a:latin typeface="MS PGothic" panose="020B0600070205080204" pitchFamily="34" charset="-128"/>
          <a:ea typeface="MS PGothic" panose="020B0600070205080204" pitchFamily="34" charset="-128"/>
        </a:defRPr>
      </a:pPr>
      <a:endParaRPr lang="ja-JP"/>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7271553160759921E-2"/>
          <c:y val="2.2565905603070154E-2"/>
          <c:w val="0.87905036894449795"/>
          <c:h val="0.85599324242120256"/>
        </c:manualLayout>
      </c:layout>
      <c:lineChart>
        <c:grouping val="standard"/>
        <c:varyColors val="0"/>
        <c:ser>
          <c:idx val="0"/>
          <c:order val="0"/>
          <c:spPr>
            <a:ln w="9525" algn="ctr">
              <a:solidFill>
                <a:srgbClr val="3399CC"/>
              </a:solidFill>
              <a:prstDash val="solid"/>
            </a:ln>
          </c:spPr>
          <c:marker>
            <c:symbol val="circle"/>
            <c:size val="6"/>
            <c:spPr>
              <a:solidFill>
                <a:srgbClr val="3399CC"/>
              </a:solidFill>
              <a:ln w="9525" algn="ctr">
                <a:solidFill>
                  <a:srgbClr val="3399CC"/>
                </a:solidFill>
                <a:prstDash val="solid"/>
              </a:ln>
            </c:spPr>
          </c:marker>
          <c:dLbls>
            <c:dLbl>
              <c:idx val="0"/>
              <c:layout>
                <c:manualLayout>
                  <c:x val="1.6968863728945821E-3"/>
                  <c:y val="2.62600557937807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669-4DFC-B7E8-9424D8BE9170}"/>
                </c:ext>
              </c:extLst>
            </c:dLbl>
            <c:dLbl>
              <c:idx val="2"/>
              <c:layout>
                <c:manualLayout>
                  <c:x val="-2.2353471668131151E-2"/>
                  <c:y val="4.65904215696109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669-4DFC-B7E8-9424D8BE9170}"/>
                </c:ext>
              </c:extLst>
            </c:dLbl>
            <c:dLbl>
              <c:idx val="4"/>
              <c:layout>
                <c:manualLayout>
                  <c:x val="-1.4336685654455903E-2"/>
                  <c:y val="5.336721016155437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669-4DFC-B7E8-9424D8BE9170}"/>
                </c:ext>
              </c:extLst>
            </c:dLbl>
            <c:numFmt formatCode="#,##0.0" sourceLinked="0"/>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Sheet1!$A$1:$AC$1</c:f>
              <c:strCache>
                <c:ptCount val="29"/>
                <c:pt idx="0">
                  <c:v>2000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strCache>
            </c:strRef>
          </c:cat>
          <c:val>
            <c:numRef>
              <c:f>Sheet1!$A$2:$AC$2</c:f>
              <c:numCache>
                <c:formatCode>General</c:formatCode>
                <c:ptCount val="29"/>
                <c:pt idx="0" formatCode="#,##0.0;&quot;-&quot;#,##0.0">
                  <c:v>6.9379999999999997</c:v>
                </c:pt>
                <c:pt idx="1">
                  <c:v>18.869</c:v>
                </c:pt>
                <c:pt idx="2">
                  <c:v>12.882999999999999</c:v>
                </c:pt>
                <c:pt idx="3">
                  <c:v>14.032999999999999</c:v>
                </c:pt>
                <c:pt idx="4" formatCode="#,##0.0;&quot;-&quot;#,##0.0">
                  <c:v>15.000999999999999</c:v>
                </c:pt>
                <c:pt idx="5">
                  <c:v>17.856000000000002</c:v>
                </c:pt>
                <c:pt idx="6">
                  <c:v>8.218</c:v>
                </c:pt>
                <c:pt idx="7">
                  <c:v>5.4009999999999998</c:v>
                </c:pt>
                <c:pt idx="8" formatCode="#,##0.0;&quot;-&quot;#,##0.0">
                  <c:v>11.581</c:v>
                </c:pt>
                <c:pt idx="9">
                  <c:v>12.536</c:v>
                </c:pt>
                <c:pt idx="10">
                  <c:v>13.742000000000001</c:v>
                </c:pt>
                <c:pt idx="11" formatCode="#,##0.0;&quot;-&quot;#,##0.0">
                  <c:v>10.824999999999999</c:v>
                </c:pt>
                <c:pt idx="12">
                  <c:v>12.225</c:v>
                </c:pt>
                <c:pt idx="13">
                  <c:v>8.4949999999999992</c:v>
                </c:pt>
                <c:pt idx="14" formatCode="#,##0.0;&quot;-&quot;#,##0.0">
                  <c:v>8.048</c:v>
                </c:pt>
                <c:pt idx="15" formatCode="#,##0.0;&quot;-&quot;#,##0.0">
                  <c:v>9.01</c:v>
                </c:pt>
                <c:pt idx="16">
                  <c:v>15.696</c:v>
                </c:pt>
                <c:pt idx="17" formatCode="#,##0.0;&quot;-&quot;#,##0.0">
                  <c:v>16.501999999999999</c:v>
                </c:pt>
                <c:pt idx="18">
                  <c:v>12.093999999999999</c:v>
                </c:pt>
                <c:pt idx="19" formatCode="#,##0.0;&quot;-&quot;#,##0.0">
                  <c:v>11.397</c:v>
                </c:pt>
                <c:pt idx="20" formatCode="#,##0.0;&quot;-&quot;#,##0.0">
                  <c:v>13.247</c:v>
                </c:pt>
                <c:pt idx="21">
                  <c:v>16.952999999999999</c:v>
                </c:pt>
                <c:pt idx="22" formatCode="#,##0.0;&quot;-&quot;#,##0.0">
                  <c:v>18.847000000000001</c:v>
                </c:pt>
                <c:pt idx="23" formatCode="#,##0.0;&quot;-&quot;#,##0.0">
                  <c:v>20.131</c:v>
                </c:pt>
                <c:pt idx="24">
                  <c:v>15.795</c:v>
                </c:pt>
                <c:pt idx="25" formatCode="#,##0.0;&quot;-&quot;#,##0.0">
                  <c:v>14.692</c:v>
                </c:pt>
                <c:pt idx="26" formatCode="#,##0.0;&quot;-&quot;#,##0.0">
                  <c:v>14.465</c:v>
                </c:pt>
                <c:pt idx="27" formatCode="#,##0.0;&quot;-&quot;#,##0.0">
                  <c:v>14</c:v>
                </c:pt>
                <c:pt idx="28" formatCode="#,##0.0;&quot;-&quot;#,##0.0">
                  <c:v>14</c:v>
                </c:pt>
              </c:numCache>
            </c:numRef>
          </c:val>
          <c:smooth val="0"/>
          <c:extLst>
            <c:ext xmlns:c16="http://schemas.microsoft.com/office/drawing/2014/chart" uri="{C3380CC4-5D6E-409C-BE32-E72D297353CC}">
              <c16:uniqueId val="{00000003-C669-4DFC-B7E8-9424D8BE9170}"/>
            </c:ext>
          </c:extLst>
        </c:ser>
        <c:dLbls>
          <c:dLblPos val="t"/>
          <c:showLegendKey val="0"/>
          <c:showVal val="1"/>
          <c:showCatName val="0"/>
          <c:showSerName val="0"/>
          <c:showPercent val="0"/>
          <c:showBubbleSize val="0"/>
        </c:dLbls>
        <c:marker val="1"/>
        <c:smooth val="0"/>
        <c:axId val="645959967"/>
        <c:axId val="1"/>
      </c:lineChart>
      <c:catAx>
        <c:axId val="645959967"/>
        <c:scaling>
          <c:orientation val="minMax"/>
        </c:scaling>
        <c:delete val="0"/>
        <c:axPos val="b"/>
        <c:majorGridlines>
          <c:spPr>
            <a:ln>
              <a:noFill/>
            </a:ln>
          </c:spPr>
        </c:majorGridlines>
        <c:numFmt formatCode="General" sourceLinked="1"/>
        <c:majorTickMark val="out"/>
        <c:minorTickMark val="none"/>
        <c:tickLblPos val="nextTo"/>
        <c:spPr>
          <a:ln w="9525" algn="ctr">
            <a:solidFill>
              <a:schemeClr val="tx1"/>
            </a:solidFill>
            <a:prstDash val="solid"/>
          </a:ln>
        </c:spPr>
        <c:crossAx val="1"/>
        <c:crossesAt val="0"/>
        <c:auto val="0"/>
        <c:lblAlgn val="ctr"/>
        <c:lblOffset val="100"/>
        <c:noMultiLvlLbl val="0"/>
      </c:catAx>
      <c:valAx>
        <c:axId val="1"/>
        <c:scaling>
          <c:orientation val="minMax"/>
          <c:min val="0"/>
        </c:scaling>
        <c:delete val="0"/>
        <c:axPos val="l"/>
        <c:majorGridlines>
          <c:spPr>
            <a:ln>
              <a:noFill/>
            </a:ln>
          </c:spPr>
        </c:majorGridlines>
        <c:numFmt formatCode="#,##0.0;&quot;-&quot;#,##0.0" sourceLinked="0"/>
        <c:majorTickMark val="out"/>
        <c:minorTickMark val="none"/>
        <c:tickLblPos val="nextTo"/>
        <c:spPr>
          <a:ln w="9525" algn="ctr">
            <a:solidFill>
              <a:schemeClr val="tx1"/>
            </a:solidFill>
            <a:prstDash val="solid"/>
          </a:ln>
        </c:spPr>
        <c:crossAx val="645959967"/>
        <c:crosses val="autoZero"/>
        <c:crossBetween val="midCat"/>
      </c:valAx>
    </c:plotArea>
    <c:plotVisOnly val="0"/>
    <c:dispBlanksAs val="gap"/>
    <c:showDLblsOverMax val="1"/>
  </c:chart>
  <c:txPr>
    <a:bodyPr/>
    <a:lstStyle/>
    <a:p>
      <a:pPr>
        <a:defRPr>
          <a:latin typeface="MS PGothic" panose="020B0600070205080204" pitchFamily="34" charset="-128"/>
          <a:ea typeface="MS PGothic" panose="020B0600070205080204" pitchFamily="34" charset="-128"/>
        </a:defRPr>
      </a:pPr>
      <a:endParaRPr lang="ja-JP"/>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024591017664709E-2"/>
          <c:y val="8.5539488381291079E-2"/>
          <c:w val="0.91455420956995759"/>
          <c:h val="0.68461911836620848"/>
        </c:manualLayout>
      </c:layout>
      <c:lineChart>
        <c:grouping val="stacked"/>
        <c:varyColors val="0"/>
        <c:ser>
          <c:idx val="0"/>
          <c:order val="0"/>
          <c:tx>
            <c:strRef>
              <c:f>Sheet1!$B$1</c:f>
              <c:strCache>
                <c:ptCount val="1"/>
                <c:pt idx="0">
                  <c:v>Series 1</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S PGothic" panose="020B0600070205080204" pitchFamily="34" charset="-128"/>
                    <a:ea typeface="MS PGothic" panose="020B0600070205080204" pitchFamily="34"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Sheet1!$A$2:$A$24</c:f>
              <c:strCache>
                <c:ptCount val="23"/>
                <c:pt idx="0">
                  <c:v>2001</c:v>
                </c:pt>
                <c:pt idx="1">
                  <c:v>02</c:v>
                </c:pt>
                <c:pt idx="2">
                  <c:v>03</c:v>
                </c:pt>
                <c:pt idx="3">
                  <c:v>04</c:v>
                </c:pt>
                <c:pt idx="4">
                  <c:v>05</c:v>
                </c:pt>
                <c:pt idx="5">
                  <c:v>06</c:v>
                </c:pt>
                <c:pt idx="6">
                  <c:v>07</c:v>
                </c:pt>
                <c:pt idx="7">
                  <c:v>08</c:v>
                </c:pt>
                <c:pt idx="8">
                  <c:v>09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strCache>
            </c:strRef>
          </c:cat>
          <c:val>
            <c:numRef>
              <c:f>Sheet1!$B$2:$B$24</c:f>
              <c:numCache>
                <c:formatCode>0.00</c:formatCode>
                <c:ptCount val="23"/>
                <c:pt idx="0">
                  <c:v>4.0317981009999997</c:v>
                </c:pt>
                <c:pt idx="1">
                  <c:v>3.2401475209999999</c:v>
                </c:pt>
                <c:pt idx="2">
                  <c:v>3.632226271</c:v>
                </c:pt>
                <c:pt idx="3">
                  <c:v>3.343398374</c:v>
                </c:pt>
                <c:pt idx="4">
                  <c:v>2.810706911</c:v>
                </c:pt>
                <c:pt idx="5">
                  <c:v>2.767202857</c:v>
                </c:pt>
                <c:pt idx="6">
                  <c:v>2.8962532259999998</c:v>
                </c:pt>
                <c:pt idx="7">
                  <c:v>2.3447914980000002</c:v>
                </c:pt>
                <c:pt idx="8">
                  <c:v>1.596072358</c:v>
                </c:pt>
                <c:pt idx="9">
                  <c:v>1.4765672059999999</c:v>
                </c:pt>
                <c:pt idx="10">
                  <c:v>1.5927403229999999</c:v>
                </c:pt>
                <c:pt idx="11">
                  <c:v>1.9495453780000001</c:v>
                </c:pt>
                <c:pt idx="12">
                  <c:v>1.9067345680000001</c:v>
                </c:pt>
                <c:pt idx="13">
                  <c:v>1.6937475609999999</c:v>
                </c:pt>
                <c:pt idx="14">
                  <c:v>1.5698372469999999</c:v>
                </c:pt>
                <c:pt idx="15">
                  <c:v>1.1355959840000001</c:v>
                </c:pt>
                <c:pt idx="16">
                  <c:v>1.055786087</c:v>
                </c:pt>
                <c:pt idx="17">
                  <c:v>1.29600823</c:v>
                </c:pt>
                <c:pt idx="18">
                  <c:v>1.333295082</c:v>
                </c:pt>
                <c:pt idx="19">
                  <c:v>1.6166996</c:v>
                </c:pt>
                <c:pt idx="20">
                  <c:v>1.156436327</c:v>
                </c:pt>
                <c:pt idx="21">
                  <c:v>1.002680894</c:v>
                </c:pt>
                <c:pt idx="22">
                  <c:v>0.87763846199999995</c:v>
                </c:pt>
              </c:numCache>
            </c:numRef>
          </c:val>
          <c:smooth val="0"/>
          <c:extLst>
            <c:ext xmlns:c16="http://schemas.microsoft.com/office/drawing/2014/chart" uri="{C3380CC4-5D6E-409C-BE32-E72D297353CC}">
              <c16:uniqueId val="{00000017-6714-480F-8CE5-B54D34642C15}"/>
            </c:ext>
          </c:extLst>
        </c:ser>
        <c:dLbls>
          <c:dLblPos val="t"/>
          <c:showLegendKey val="0"/>
          <c:showVal val="1"/>
          <c:showCatName val="0"/>
          <c:showSerName val="0"/>
          <c:showPercent val="0"/>
          <c:showBubbleSize val="0"/>
        </c:dLbls>
        <c:smooth val="0"/>
        <c:axId val="910910912"/>
        <c:axId val="910921312"/>
      </c:lineChart>
      <c:catAx>
        <c:axId val="910910912"/>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S PGothic" panose="020B0600070205080204" pitchFamily="34" charset="-128"/>
                <a:ea typeface="MS PGothic" panose="020B0600070205080204" pitchFamily="34" charset="-128"/>
                <a:cs typeface="+mn-cs"/>
              </a:defRPr>
            </a:pPr>
            <a:endParaRPr lang="ja-JP"/>
          </a:p>
        </c:txPr>
        <c:crossAx val="910921312"/>
        <c:crosses val="autoZero"/>
        <c:auto val="1"/>
        <c:lblAlgn val="ctr"/>
        <c:lblOffset val="100"/>
        <c:noMultiLvlLbl val="0"/>
      </c:catAx>
      <c:valAx>
        <c:axId val="910921312"/>
        <c:scaling>
          <c:orientation val="minMax"/>
        </c:scaling>
        <c:delete val="0"/>
        <c:axPos val="l"/>
        <c:numFmt formatCode="0.00"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S PGothic" panose="020B0600070205080204" pitchFamily="34" charset="-128"/>
                <a:ea typeface="MS PGothic" panose="020B0600070205080204" pitchFamily="34" charset="-128"/>
                <a:cs typeface="+mn-cs"/>
              </a:defRPr>
            </a:pPr>
            <a:endParaRPr lang="ja-JP"/>
          </a:p>
        </c:txPr>
        <c:crossAx val="910910912"/>
        <c:crosses val="autoZero"/>
        <c:crossBetween val="between"/>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latin typeface="MS PGothic" panose="020B0600070205080204" pitchFamily="34" charset="-128"/>
          <a:ea typeface="MS PGothic" panose="020B0600070205080204" pitchFamily="34" charset="-128"/>
        </a:defRPr>
      </a:pPr>
      <a:endParaRPr lang="ja-JP"/>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8443022763290622E-2"/>
          <c:y val="6.5957446808510636E-2"/>
          <c:w val="0.93034289411257276"/>
          <c:h val="0.86808510638297876"/>
        </c:manualLayout>
      </c:layout>
      <c:barChart>
        <c:barDir val="col"/>
        <c:grouping val="stacked"/>
        <c:varyColors val="0"/>
        <c:ser>
          <c:idx val="0"/>
          <c:order val="0"/>
          <c:spPr>
            <a:solidFill>
              <a:srgbClr val="C0E6F4"/>
            </a:solidFill>
            <a:ln w="9525" algn="ctr">
              <a:solidFill>
                <a:srgbClr val="808080"/>
              </a:solidFill>
              <a:prstDash val="solid"/>
            </a:ln>
          </c:spPr>
          <c:invertIfNegative val="0"/>
          <c:dLbls>
            <c:dLbl>
              <c:idx val="0"/>
              <c:layout>
                <c:manualLayout>
                  <c:x val="0"/>
                  <c:y val="0"/>
                </c:manualLayout>
              </c:layout>
              <c:numFmt formatCode="#,##0;&quot;-&quot;#,##0" sourceLinked="0"/>
              <c:spPr>
                <a:solidFill>
                  <a:srgbClr val="C0E6F4"/>
                </a:solidFill>
                <a:ln>
                  <a:noFill/>
                </a:ln>
              </c:spPr>
              <c:txPr>
                <a:bodyPr/>
                <a:lstStyle/>
                <a:p>
                  <a:pPr>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BB0C-45D3-AEFE-9F8A59A835DE}"/>
                </c:ext>
              </c:extLst>
            </c:dLbl>
            <c:dLbl>
              <c:idx val="1"/>
              <c:layout>
                <c:manualLayout>
                  <c:x val="0"/>
                  <c:y val="0"/>
                </c:manualLayout>
              </c:layout>
              <c:numFmt formatCode="#,##0;&quot;-&quot;#,##0" sourceLinked="0"/>
              <c:spPr>
                <a:solidFill>
                  <a:srgbClr val="C0E6F4"/>
                </a:solidFill>
                <a:ln>
                  <a:noFill/>
                </a:ln>
              </c:spPr>
              <c:txPr>
                <a:bodyPr/>
                <a:lstStyle/>
                <a:p>
                  <a:pPr>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BB0C-45D3-AEFE-9F8A59A835DE}"/>
                </c:ext>
              </c:extLst>
            </c:dLbl>
            <c:dLbl>
              <c:idx val="2"/>
              <c:layout>
                <c:manualLayout>
                  <c:x val="0"/>
                  <c:y val="-1.0638297872340426E-3"/>
                </c:manualLayout>
              </c:layout>
              <c:numFmt formatCode="#,##0;&quot;-&quot;#,##0" sourceLinked="0"/>
              <c:spPr>
                <a:solidFill>
                  <a:srgbClr val="C0E6F4"/>
                </a:solidFill>
                <a:ln>
                  <a:noFill/>
                </a:ln>
              </c:spPr>
              <c:txPr>
                <a:bodyPr/>
                <a:lstStyle/>
                <a:p>
                  <a:pPr>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BB0C-45D3-AEFE-9F8A59A835DE}"/>
                </c:ext>
              </c:extLst>
            </c:dLbl>
            <c:dLbl>
              <c:idx val="3"/>
              <c:layout>
                <c:manualLayout>
                  <c:x val="0"/>
                  <c:y val="0"/>
                </c:manualLayout>
              </c:layout>
              <c:numFmt formatCode="#,##0;&quot;-&quot;#,##0" sourceLinked="0"/>
              <c:spPr>
                <a:solidFill>
                  <a:srgbClr val="C0E6F4"/>
                </a:solidFill>
                <a:ln>
                  <a:noFill/>
                </a:ln>
              </c:spPr>
              <c:txPr>
                <a:bodyPr/>
                <a:lstStyle/>
                <a:p>
                  <a:pPr>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BB0C-45D3-AEFE-9F8A59A835DE}"/>
                </c:ext>
              </c:extLst>
            </c:dLbl>
            <c:dLbl>
              <c:idx val="4"/>
              <c:layout>
                <c:manualLayout>
                  <c:x val="0"/>
                  <c:y val="0"/>
                </c:manualLayout>
              </c:layout>
              <c:numFmt formatCode="#,##0;&quot;-&quot;#,##0" sourceLinked="0"/>
              <c:spPr>
                <a:solidFill>
                  <a:srgbClr val="C0E6F4"/>
                </a:solidFill>
                <a:ln>
                  <a:noFill/>
                </a:ln>
              </c:spPr>
              <c:txPr>
                <a:bodyPr/>
                <a:lstStyle/>
                <a:p>
                  <a:pPr>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BB0C-45D3-AEFE-9F8A59A835DE}"/>
                </c:ext>
              </c:extLst>
            </c:dLbl>
            <c:dLbl>
              <c:idx val="5"/>
              <c:layout>
                <c:manualLayout>
                  <c:x val="0"/>
                  <c:y val="-1.0638297872340426E-3"/>
                </c:manualLayout>
              </c:layout>
              <c:numFmt formatCode="#,##0;&quot;-&quot;#,##0" sourceLinked="0"/>
              <c:spPr>
                <a:noFill/>
                <a:ln>
                  <a:noFill/>
                </a:ln>
              </c:spPr>
              <c:txPr>
                <a:bodyPr/>
                <a:lstStyle/>
                <a:p>
                  <a:pPr>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BB0C-45D3-AEFE-9F8A59A835DE}"/>
                </c:ext>
              </c:extLst>
            </c:dLbl>
            <c:dLbl>
              <c:idx val="6"/>
              <c:layout>
                <c:manualLayout>
                  <c:x val="0"/>
                  <c:y val="-1.0638297872340426E-3"/>
                </c:manualLayout>
              </c:layout>
              <c:numFmt formatCode="#,##0;&quot;-&quot;#,##0" sourceLinked="0"/>
              <c:spPr>
                <a:noFill/>
                <a:ln>
                  <a:noFill/>
                </a:ln>
              </c:spPr>
              <c:txPr>
                <a:bodyPr/>
                <a:lstStyle/>
                <a:p>
                  <a:pPr>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BB0C-45D3-AEFE-9F8A59A835DE}"/>
                </c:ext>
              </c:extLst>
            </c:dLbl>
            <c:dLbl>
              <c:idx val="7"/>
              <c:layout>
                <c:manualLayout>
                  <c:x val="0"/>
                  <c:y val="0"/>
                </c:manualLayout>
              </c:layout>
              <c:numFmt formatCode="#,##0;&quot;-&quot;#,##0" sourceLinked="0"/>
              <c:spPr>
                <a:noFill/>
                <a:ln>
                  <a:noFill/>
                </a:ln>
              </c:spPr>
              <c:txPr>
                <a:bodyPr/>
                <a:lstStyle/>
                <a:p>
                  <a:pPr>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BB0C-45D3-AEFE-9F8A59A835DE}"/>
                </c:ext>
              </c:extLst>
            </c:dLbl>
            <c:dLbl>
              <c:idx val="8"/>
              <c:layout>
                <c:manualLayout>
                  <c:x val="0"/>
                  <c:y val="0"/>
                </c:manualLayout>
              </c:layout>
              <c:numFmt formatCode="#,##0;&quot;-&quot;#,##0" sourceLinked="0"/>
              <c:spPr>
                <a:noFill/>
                <a:ln>
                  <a:noFill/>
                </a:ln>
              </c:spPr>
              <c:txPr>
                <a:bodyPr/>
                <a:lstStyle/>
                <a:p>
                  <a:pPr>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BB0C-45D3-AEFE-9F8A59A835DE}"/>
                </c:ext>
              </c:extLst>
            </c:dLbl>
            <c:dLbl>
              <c:idx val="9"/>
              <c:layout>
                <c:manualLayout>
                  <c:x val="0"/>
                  <c:y val="0"/>
                </c:manualLayout>
              </c:layout>
              <c:numFmt formatCode="#,##0;&quot;-&quot;#,##0" sourceLinked="0"/>
              <c:spPr>
                <a:noFill/>
                <a:ln>
                  <a:noFill/>
                </a:ln>
              </c:spPr>
              <c:txPr>
                <a:bodyPr/>
                <a:lstStyle/>
                <a:p>
                  <a:pPr>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BB0C-45D3-AEFE-9F8A59A835DE}"/>
                </c:ext>
              </c:extLst>
            </c:dLbl>
            <c:dLbl>
              <c:idx val="10"/>
              <c:layout>
                <c:manualLayout>
                  <c:x val="0"/>
                  <c:y val="0"/>
                </c:manualLayout>
              </c:layout>
              <c:numFmt formatCode="#,##0;&quot;-&quot;#,##0" sourceLinked="0"/>
              <c:spPr>
                <a:noFill/>
                <a:ln>
                  <a:noFill/>
                </a:ln>
              </c:spPr>
              <c:txPr>
                <a:bodyPr/>
                <a:lstStyle/>
                <a:p>
                  <a:pPr>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BB0C-45D3-AEFE-9F8A59A835DE}"/>
                </c:ext>
              </c:extLst>
            </c:dLbl>
            <c:dLbl>
              <c:idx val="11"/>
              <c:layout>
                <c:manualLayout>
                  <c:x val="0"/>
                  <c:y val="-1.0638297872340426E-3"/>
                </c:manualLayout>
              </c:layout>
              <c:numFmt formatCode="#,##0;&quot;-&quot;#,##0" sourceLinked="0"/>
              <c:spPr>
                <a:noFill/>
                <a:ln>
                  <a:noFill/>
                </a:ln>
              </c:spPr>
              <c:txPr>
                <a:bodyPr/>
                <a:lstStyle/>
                <a:p>
                  <a:pPr>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BB0C-45D3-AEFE-9F8A59A835DE}"/>
                </c:ext>
              </c:extLst>
            </c:dLbl>
            <c:dLbl>
              <c:idx val="12"/>
              <c:layout>
                <c:manualLayout>
                  <c:x val="0"/>
                  <c:y val="0"/>
                </c:manualLayout>
              </c:layout>
              <c:numFmt formatCode="#,##0;&quot;-&quot;#,##0" sourceLinked="0"/>
              <c:spPr>
                <a:noFill/>
                <a:ln>
                  <a:noFill/>
                </a:ln>
              </c:spPr>
              <c:txPr>
                <a:bodyPr/>
                <a:lstStyle/>
                <a:p>
                  <a:pPr>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BB0C-45D3-AEFE-9F8A59A835DE}"/>
                </c:ext>
              </c:extLst>
            </c:dLbl>
            <c:dLbl>
              <c:idx val="13"/>
              <c:layout>
                <c:manualLayout>
                  <c:x val="0"/>
                  <c:y val="0"/>
                </c:manualLayout>
              </c:layout>
              <c:numFmt formatCode="#,##0;&quot;-&quot;#,##0" sourceLinked="0"/>
              <c:spPr>
                <a:noFill/>
                <a:ln>
                  <a:noFill/>
                </a:ln>
              </c:spPr>
              <c:txPr>
                <a:bodyPr/>
                <a:lstStyle/>
                <a:p>
                  <a:pPr>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BB0C-45D3-AEFE-9F8A59A835DE}"/>
                </c:ext>
              </c:extLst>
            </c:dLbl>
            <c:dLbl>
              <c:idx val="14"/>
              <c:layout>
                <c:manualLayout>
                  <c:x val="0"/>
                  <c:y val="-1.0638297872340426E-3"/>
                </c:manualLayout>
              </c:layout>
              <c:numFmt formatCode="#,##0;&quot;-&quot;#,##0" sourceLinked="0"/>
              <c:spPr>
                <a:noFill/>
                <a:ln>
                  <a:noFill/>
                </a:ln>
              </c:spPr>
              <c:txPr>
                <a:bodyPr/>
                <a:lstStyle/>
                <a:p>
                  <a:pPr>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BB0C-45D3-AEFE-9F8A59A835DE}"/>
                </c:ext>
              </c:extLst>
            </c:dLbl>
            <c:dLbl>
              <c:idx val="15"/>
              <c:layout>
                <c:manualLayout>
                  <c:x val="0"/>
                  <c:y val="0"/>
                </c:manualLayout>
              </c:layout>
              <c:numFmt formatCode="#,##0;&quot;-&quot;#,##0" sourceLinked="0"/>
              <c:spPr>
                <a:noFill/>
                <a:ln>
                  <a:noFill/>
                </a:ln>
              </c:spPr>
              <c:txPr>
                <a:bodyPr/>
                <a:lstStyle/>
                <a:p>
                  <a:pPr>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BB0C-45D3-AEFE-9F8A59A835DE}"/>
                </c:ext>
              </c:extLst>
            </c:dLbl>
            <c:dLbl>
              <c:idx val="16"/>
              <c:layout>
                <c:manualLayout>
                  <c:x val="0"/>
                  <c:y val="0"/>
                </c:manualLayout>
              </c:layout>
              <c:numFmt formatCode="#,##0;&quot;-&quot;#,##0" sourceLinked="0"/>
              <c:spPr>
                <a:noFill/>
                <a:ln>
                  <a:noFill/>
                </a:ln>
              </c:spPr>
              <c:txPr>
                <a:bodyPr/>
                <a:lstStyle/>
                <a:p>
                  <a:pPr>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BB0C-45D3-AEFE-9F8A59A835DE}"/>
                </c:ext>
              </c:extLst>
            </c:dLbl>
            <c:dLbl>
              <c:idx val="17"/>
              <c:layout>
                <c:manualLayout>
                  <c:x val="0"/>
                  <c:y val="0"/>
                </c:manualLayout>
              </c:layout>
              <c:numFmt formatCode="#,##0;&quot;-&quot;#,##0" sourceLinked="0"/>
              <c:spPr>
                <a:noFill/>
                <a:ln>
                  <a:noFill/>
                </a:ln>
              </c:spPr>
              <c:txPr>
                <a:bodyPr/>
                <a:lstStyle/>
                <a:p>
                  <a:pPr>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BB0C-45D3-AEFE-9F8A59A835DE}"/>
                </c:ext>
              </c:extLst>
            </c:dLbl>
            <c:dLbl>
              <c:idx val="18"/>
              <c:layout>
                <c:manualLayout>
                  <c:x val="0"/>
                  <c:y val="-1.0638297872340426E-3"/>
                </c:manualLayout>
              </c:layout>
              <c:numFmt formatCode="#,##0;&quot;-&quot;#,##0" sourceLinked="0"/>
              <c:spPr>
                <a:noFill/>
                <a:ln>
                  <a:noFill/>
                </a:ln>
              </c:spPr>
              <c:txPr>
                <a:bodyPr/>
                <a:lstStyle/>
                <a:p>
                  <a:pPr>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BB0C-45D3-AEFE-9F8A59A835DE}"/>
                </c:ext>
              </c:extLst>
            </c:dLbl>
            <c:dLbl>
              <c:idx val="19"/>
              <c:layout>
                <c:manualLayout>
                  <c:x val="0"/>
                  <c:y val="-1.0638297872340426E-3"/>
                </c:manualLayout>
              </c:layout>
              <c:numFmt formatCode="#,##0;&quot;-&quot;#,##0" sourceLinked="0"/>
              <c:spPr>
                <a:noFill/>
                <a:ln>
                  <a:noFill/>
                </a:ln>
              </c:spPr>
              <c:txPr>
                <a:bodyPr/>
                <a:lstStyle/>
                <a:p>
                  <a:pPr>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BB0C-45D3-AEFE-9F8A59A835DE}"/>
                </c:ext>
              </c:extLst>
            </c:dLbl>
            <c:dLbl>
              <c:idx val="2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BB0C-45D3-AEFE-9F8A59A835D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Sheet1!$A$1:$U$1</c:f>
              <c:numCache>
                <c:formatCode>#,##0;"-"#,##0</c:formatCode>
                <c:ptCount val="21"/>
                <c:pt idx="0">
                  <c:v>3</c:v>
                </c:pt>
                <c:pt idx="1">
                  <c:v>5</c:v>
                </c:pt>
                <c:pt idx="2">
                  <c:v>4</c:v>
                </c:pt>
                <c:pt idx="3">
                  <c:v>7</c:v>
                </c:pt>
                <c:pt idx="4">
                  <c:v>11</c:v>
                </c:pt>
                <c:pt idx="5">
                  <c:v>14</c:v>
                </c:pt>
                <c:pt idx="6">
                  <c:v>14</c:v>
                </c:pt>
                <c:pt idx="7">
                  <c:v>14</c:v>
                </c:pt>
                <c:pt idx="8">
                  <c:v>14</c:v>
                </c:pt>
                <c:pt idx="9">
                  <c:v>11</c:v>
                </c:pt>
                <c:pt idx="10">
                  <c:v>10</c:v>
                </c:pt>
                <c:pt idx="11">
                  <c:v>12</c:v>
                </c:pt>
                <c:pt idx="12">
                  <c:v>15</c:v>
                </c:pt>
                <c:pt idx="13">
                  <c:v>14</c:v>
                </c:pt>
                <c:pt idx="14">
                  <c:v>14</c:v>
                </c:pt>
                <c:pt idx="15">
                  <c:v>16</c:v>
                </c:pt>
                <c:pt idx="16">
                  <c:v>10</c:v>
                </c:pt>
                <c:pt idx="17">
                  <c:v>10</c:v>
                </c:pt>
                <c:pt idx="18">
                  <c:v>11</c:v>
                </c:pt>
                <c:pt idx="19">
                  <c:v>11</c:v>
                </c:pt>
                <c:pt idx="20">
                  <c:v>10</c:v>
                </c:pt>
              </c:numCache>
            </c:numRef>
          </c:val>
          <c:extLst>
            <c:ext xmlns:c16="http://schemas.microsoft.com/office/drawing/2014/chart" uri="{C3380CC4-5D6E-409C-BE32-E72D297353CC}">
              <c16:uniqueId val="{00000015-BB0C-45D3-AEFE-9F8A59A835DE}"/>
            </c:ext>
          </c:extLst>
        </c:ser>
        <c:ser>
          <c:idx val="1"/>
          <c:order val="1"/>
          <c:spPr>
            <a:solidFill>
              <a:srgbClr val="80CCE8"/>
            </a:solidFill>
            <a:ln w="9525" algn="ctr">
              <a:solidFill>
                <a:srgbClr val="808080"/>
              </a:solidFill>
              <a:prstDash val="solid"/>
            </a:ln>
          </c:spPr>
          <c:invertIfNegative val="0"/>
          <c:dLbls>
            <c:dLbl>
              <c:idx val="0"/>
              <c:layout>
                <c:manualLayout>
                  <c:x val="-1.5814639035843538E-17"/>
                  <c:y val="-0.18593878869977404"/>
                </c:manualLayout>
              </c:layout>
              <c:numFmt formatCode="#,##0;&quot;-&quot;#,##0" sourceLinked="0"/>
              <c:spPr>
                <a:solidFill>
                  <a:srgbClr val="80CCE8"/>
                </a:solidFill>
                <a:ln>
                  <a:noFill/>
                </a:ln>
              </c:spPr>
              <c:txPr>
                <a:bodyPr/>
                <a:lstStyle/>
                <a:p>
                  <a:pPr>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BB0C-45D3-AEFE-9F8A59A835DE}"/>
                </c:ext>
              </c:extLst>
            </c:dLbl>
            <c:dLbl>
              <c:idx val="1"/>
              <c:layout>
                <c:manualLayout>
                  <c:x val="0"/>
                  <c:y val="-0.1692942343637471"/>
                </c:manualLayout>
              </c:layout>
              <c:numFmt formatCode="#,##0;&quot;-&quot;#,##0" sourceLinked="0"/>
              <c:spPr>
                <a:solidFill>
                  <a:srgbClr val="80CCE8"/>
                </a:solidFill>
                <a:ln>
                  <a:noFill/>
                </a:ln>
              </c:spPr>
              <c:txPr>
                <a:bodyPr/>
                <a:lstStyle/>
                <a:p>
                  <a:pPr>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BB0C-45D3-AEFE-9F8A59A835DE}"/>
                </c:ext>
              </c:extLst>
            </c:dLbl>
            <c:dLbl>
              <c:idx val="2"/>
              <c:layout>
                <c:manualLayout>
                  <c:x val="1.7252532794076213E-3"/>
                  <c:y val="-0.16823033263312881"/>
                </c:manualLayout>
              </c:layout>
              <c:numFmt formatCode="#,##0;&quot;-&quot;#,##0" sourceLinked="0"/>
              <c:spPr>
                <a:solidFill>
                  <a:srgbClr val="80CCE8"/>
                </a:solidFill>
                <a:ln>
                  <a:noFill/>
                </a:ln>
              </c:spPr>
              <c:txPr>
                <a:bodyPr/>
                <a:lstStyle/>
                <a:p>
                  <a:pPr>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BB0C-45D3-AEFE-9F8A59A835DE}"/>
                </c:ext>
              </c:extLst>
            </c:dLbl>
            <c:dLbl>
              <c:idx val="3"/>
              <c:layout>
                <c:manualLayout>
                  <c:x val="0"/>
                  <c:y val="0"/>
                </c:manualLayout>
              </c:layout>
              <c:numFmt formatCode="#,##0;&quot;-&quot;#,##0" sourceLinked="0"/>
              <c:spPr>
                <a:noFill/>
                <a:ln>
                  <a:noFill/>
                </a:ln>
              </c:spPr>
              <c:txPr>
                <a:bodyPr/>
                <a:lstStyle/>
                <a:p>
                  <a:pPr>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BB0C-45D3-AEFE-9F8A59A835DE}"/>
                </c:ext>
              </c:extLst>
            </c:dLbl>
            <c:dLbl>
              <c:idx val="4"/>
              <c:layout>
                <c:manualLayout>
                  <c:x val="0"/>
                  <c:y val="0"/>
                </c:manualLayout>
              </c:layout>
              <c:numFmt formatCode="#,##0;&quot;-&quot;#,##0" sourceLinked="0"/>
              <c:spPr>
                <a:noFill/>
                <a:ln>
                  <a:noFill/>
                </a:ln>
              </c:spPr>
              <c:txPr>
                <a:bodyPr/>
                <a:lstStyle/>
                <a:p>
                  <a:pPr>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BB0C-45D3-AEFE-9F8A59A835DE}"/>
                </c:ext>
              </c:extLst>
            </c:dLbl>
            <c:dLbl>
              <c:idx val="5"/>
              <c:layout>
                <c:manualLayout>
                  <c:x val="0"/>
                  <c:y val="-1.0638297872340426E-3"/>
                </c:manualLayout>
              </c:layout>
              <c:numFmt formatCode="#,##0;&quot;-&quot;#,##0" sourceLinked="0"/>
              <c:spPr>
                <a:noFill/>
                <a:ln>
                  <a:noFill/>
                </a:ln>
              </c:spPr>
              <c:txPr>
                <a:bodyPr/>
                <a:lstStyle/>
                <a:p>
                  <a:pPr>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BB0C-45D3-AEFE-9F8A59A835DE}"/>
                </c:ext>
              </c:extLst>
            </c:dLbl>
            <c:dLbl>
              <c:idx val="6"/>
              <c:layout>
                <c:manualLayout>
                  <c:x val="0"/>
                  <c:y val="0"/>
                </c:manualLayout>
              </c:layout>
              <c:numFmt formatCode="#,##0;&quot;-&quot;#,##0" sourceLinked="0"/>
              <c:spPr>
                <a:noFill/>
                <a:ln>
                  <a:noFill/>
                </a:ln>
              </c:spPr>
              <c:txPr>
                <a:bodyPr/>
                <a:lstStyle/>
                <a:p>
                  <a:pPr>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BB0C-45D3-AEFE-9F8A59A835DE}"/>
                </c:ext>
              </c:extLst>
            </c:dLbl>
            <c:dLbl>
              <c:idx val="7"/>
              <c:layout>
                <c:manualLayout>
                  <c:x val="0"/>
                  <c:y val="0"/>
                </c:manualLayout>
              </c:layout>
              <c:numFmt formatCode="#,##0;&quot;-&quot;#,##0" sourceLinked="0"/>
              <c:spPr>
                <a:noFill/>
                <a:ln>
                  <a:noFill/>
                </a:ln>
              </c:spPr>
              <c:txPr>
                <a:bodyPr/>
                <a:lstStyle/>
                <a:p>
                  <a:pPr>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BB0C-45D3-AEFE-9F8A59A835DE}"/>
                </c:ext>
              </c:extLst>
            </c:dLbl>
            <c:dLbl>
              <c:idx val="8"/>
              <c:layout>
                <c:manualLayout>
                  <c:x val="0"/>
                  <c:y val="-1.0638297872340426E-3"/>
                </c:manualLayout>
              </c:layout>
              <c:numFmt formatCode="#,##0;&quot;-&quot;#,##0" sourceLinked="0"/>
              <c:spPr>
                <a:noFill/>
                <a:ln>
                  <a:noFill/>
                </a:ln>
              </c:spPr>
              <c:txPr>
                <a:bodyPr/>
                <a:lstStyle/>
                <a:p>
                  <a:pPr>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BB0C-45D3-AEFE-9F8A59A835DE}"/>
                </c:ext>
              </c:extLst>
            </c:dLbl>
            <c:dLbl>
              <c:idx val="9"/>
              <c:layout>
                <c:manualLayout>
                  <c:x val="0"/>
                  <c:y val="0"/>
                </c:manualLayout>
              </c:layout>
              <c:numFmt formatCode="#,##0;&quot;-&quot;#,##0" sourceLinked="0"/>
              <c:spPr>
                <a:noFill/>
                <a:ln>
                  <a:noFill/>
                </a:ln>
              </c:spPr>
              <c:txPr>
                <a:bodyPr/>
                <a:lstStyle/>
                <a:p>
                  <a:pPr>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BB0C-45D3-AEFE-9F8A59A835DE}"/>
                </c:ext>
              </c:extLst>
            </c:dLbl>
            <c:dLbl>
              <c:idx val="10"/>
              <c:layout>
                <c:manualLayout>
                  <c:x val="0"/>
                  <c:y val="0"/>
                </c:manualLayout>
              </c:layout>
              <c:numFmt formatCode="#,##0;&quot;-&quot;#,##0" sourceLinked="0"/>
              <c:spPr>
                <a:noFill/>
                <a:ln>
                  <a:noFill/>
                </a:ln>
              </c:spPr>
              <c:txPr>
                <a:bodyPr/>
                <a:lstStyle/>
                <a:p>
                  <a:pPr>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BB0C-45D3-AEFE-9F8A59A835DE}"/>
                </c:ext>
              </c:extLst>
            </c:dLbl>
            <c:dLbl>
              <c:idx val="11"/>
              <c:layout>
                <c:manualLayout>
                  <c:x val="0"/>
                  <c:y val="0"/>
                </c:manualLayout>
              </c:layout>
              <c:numFmt formatCode="#,##0;&quot;-&quot;#,##0" sourceLinked="0"/>
              <c:spPr>
                <a:noFill/>
                <a:ln>
                  <a:noFill/>
                </a:ln>
              </c:spPr>
              <c:txPr>
                <a:bodyPr/>
                <a:lstStyle/>
                <a:p>
                  <a:pPr>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BB0C-45D3-AEFE-9F8A59A835DE}"/>
                </c:ext>
              </c:extLst>
            </c:dLbl>
            <c:dLbl>
              <c:idx val="12"/>
              <c:layout>
                <c:manualLayout>
                  <c:x val="0"/>
                  <c:y val="-1.0638297872340426E-3"/>
                </c:manualLayout>
              </c:layout>
              <c:numFmt formatCode="#,##0;&quot;-&quot;#,##0" sourceLinked="0"/>
              <c:spPr>
                <a:noFill/>
                <a:ln>
                  <a:noFill/>
                </a:ln>
              </c:spPr>
              <c:txPr>
                <a:bodyPr/>
                <a:lstStyle/>
                <a:p>
                  <a:pPr>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BB0C-45D3-AEFE-9F8A59A835DE}"/>
                </c:ext>
              </c:extLst>
            </c:dLbl>
            <c:dLbl>
              <c:idx val="13"/>
              <c:layout>
                <c:manualLayout>
                  <c:x val="0"/>
                  <c:y val="-1.0638297872340426E-3"/>
                </c:manualLayout>
              </c:layout>
              <c:numFmt formatCode="#,##0;&quot;-&quot;#,##0" sourceLinked="0"/>
              <c:spPr>
                <a:noFill/>
                <a:ln>
                  <a:noFill/>
                </a:ln>
              </c:spPr>
              <c:txPr>
                <a:bodyPr/>
                <a:lstStyle/>
                <a:p>
                  <a:pPr>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BB0C-45D3-AEFE-9F8A59A835DE}"/>
                </c:ext>
              </c:extLst>
            </c:dLbl>
            <c:dLbl>
              <c:idx val="14"/>
              <c:layout>
                <c:manualLayout>
                  <c:x val="0"/>
                  <c:y val="0"/>
                </c:manualLayout>
              </c:layout>
              <c:numFmt formatCode="#,##0;&quot;-&quot;#,##0" sourceLinked="0"/>
              <c:spPr>
                <a:noFill/>
                <a:ln>
                  <a:noFill/>
                </a:ln>
              </c:spPr>
              <c:txPr>
                <a:bodyPr/>
                <a:lstStyle/>
                <a:p>
                  <a:pPr>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BB0C-45D3-AEFE-9F8A59A835DE}"/>
                </c:ext>
              </c:extLst>
            </c:dLbl>
            <c:dLbl>
              <c:idx val="15"/>
              <c:layout>
                <c:manualLayout>
                  <c:x val="0"/>
                  <c:y val="0"/>
                </c:manualLayout>
              </c:layout>
              <c:numFmt formatCode="#,##0;&quot;-&quot;#,##0" sourceLinked="0"/>
              <c:spPr>
                <a:noFill/>
                <a:ln>
                  <a:noFill/>
                </a:ln>
              </c:spPr>
              <c:txPr>
                <a:bodyPr/>
                <a:lstStyle/>
                <a:p>
                  <a:pPr>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BB0C-45D3-AEFE-9F8A59A835DE}"/>
                </c:ext>
              </c:extLst>
            </c:dLbl>
            <c:dLbl>
              <c:idx val="16"/>
              <c:layout>
                <c:manualLayout>
                  <c:x val="0"/>
                  <c:y val="0"/>
                </c:manualLayout>
              </c:layout>
              <c:numFmt formatCode="#,##0;&quot;-&quot;#,##0" sourceLinked="0"/>
              <c:spPr>
                <a:noFill/>
                <a:ln>
                  <a:noFill/>
                </a:ln>
              </c:spPr>
              <c:txPr>
                <a:bodyPr/>
                <a:lstStyle/>
                <a:p>
                  <a:pPr>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6-BB0C-45D3-AEFE-9F8A59A835DE}"/>
                </c:ext>
              </c:extLst>
            </c:dLbl>
            <c:dLbl>
              <c:idx val="17"/>
              <c:layout>
                <c:manualLayout>
                  <c:x val="0"/>
                  <c:y val="0"/>
                </c:manualLayout>
              </c:layout>
              <c:numFmt formatCode="#,##0;&quot;-&quot;#,##0" sourceLinked="0"/>
              <c:spPr>
                <a:noFill/>
                <a:ln>
                  <a:noFill/>
                </a:ln>
              </c:spPr>
              <c:txPr>
                <a:bodyPr/>
                <a:lstStyle/>
                <a:p>
                  <a:pPr>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7-BB0C-45D3-AEFE-9F8A59A835DE}"/>
                </c:ext>
              </c:extLst>
            </c:dLbl>
            <c:dLbl>
              <c:idx val="18"/>
              <c:layout>
                <c:manualLayout>
                  <c:x val="0"/>
                  <c:y val="-1.0638297872340426E-3"/>
                </c:manualLayout>
              </c:layout>
              <c:numFmt formatCode="#,##0;&quot;-&quot;#,##0" sourceLinked="0"/>
              <c:spPr>
                <a:noFill/>
                <a:ln>
                  <a:noFill/>
                </a:ln>
              </c:spPr>
              <c:txPr>
                <a:bodyPr/>
                <a:lstStyle/>
                <a:p>
                  <a:pPr>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8-BB0C-45D3-AEFE-9F8A59A835DE}"/>
                </c:ext>
              </c:extLst>
            </c:dLbl>
            <c:dLbl>
              <c:idx val="19"/>
              <c:layout>
                <c:manualLayout>
                  <c:x val="0"/>
                  <c:y val="0"/>
                </c:manualLayout>
              </c:layout>
              <c:numFmt formatCode="#,##0;&quot;-&quot;#,##0" sourceLinked="0"/>
              <c:spPr>
                <a:noFill/>
                <a:ln>
                  <a:noFill/>
                </a:ln>
              </c:spPr>
              <c:txPr>
                <a:bodyPr/>
                <a:lstStyle/>
                <a:p>
                  <a:pPr>
                    <a:defRPr/>
                  </a:pPr>
                  <a:endParaRPr lang="ja-JP"/>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9-BB0C-45D3-AEFE-9F8A59A835DE}"/>
                </c:ext>
              </c:extLst>
            </c:dLbl>
            <c:dLbl>
              <c:idx val="2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A-BB0C-45D3-AEFE-9F8A59A835D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Sheet1!$A$2:$U$2</c:f>
              <c:numCache>
                <c:formatCode>#,##0;"-"#,##0</c:formatCode>
                <c:ptCount val="21"/>
                <c:pt idx="0">
                  <c:v>15</c:v>
                </c:pt>
                <c:pt idx="1">
                  <c:v>13</c:v>
                </c:pt>
                <c:pt idx="2">
                  <c:v>14</c:v>
                </c:pt>
                <c:pt idx="3">
                  <c:v>32</c:v>
                </c:pt>
                <c:pt idx="4">
                  <c:v>33</c:v>
                </c:pt>
                <c:pt idx="5">
                  <c:v>40</c:v>
                </c:pt>
                <c:pt idx="6">
                  <c:v>52</c:v>
                </c:pt>
                <c:pt idx="7">
                  <c:v>55</c:v>
                </c:pt>
                <c:pt idx="8">
                  <c:v>66</c:v>
                </c:pt>
                <c:pt idx="9">
                  <c:v>57</c:v>
                </c:pt>
                <c:pt idx="10">
                  <c:v>66</c:v>
                </c:pt>
                <c:pt idx="11">
                  <c:v>71</c:v>
                </c:pt>
                <c:pt idx="12">
                  <c:v>76</c:v>
                </c:pt>
                <c:pt idx="13">
                  <c:v>87</c:v>
                </c:pt>
                <c:pt idx="14">
                  <c:v>92</c:v>
                </c:pt>
                <c:pt idx="15">
                  <c:v>80</c:v>
                </c:pt>
                <c:pt idx="16">
                  <c:v>68</c:v>
                </c:pt>
                <c:pt idx="17">
                  <c:v>63</c:v>
                </c:pt>
                <c:pt idx="18">
                  <c:v>55</c:v>
                </c:pt>
                <c:pt idx="19">
                  <c:v>59</c:v>
                </c:pt>
                <c:pt idx="20">
                  <c:v>60</c:v>
                </c:pt>
              </c:numCache>
            </c:numRef>
          </c:val>
          <c:extLst>
            <c:ext xmlns:c16="http://schemas.microsoft.com/office/drawing/2014/chart" uri="{C3380CC4-5D6E-409C-BE32-E72D297353CC}">
              <c16:uniqueId val="{0000002B-BB0C-45D3-AEFE-9F8A59A835DE}"/>
            </c:ext>
          </c:extLst>
        </c:ser>
        <c:dLbls>
          <c:showLegendKey val="0"/>
          <c:showVal val="0"/>
          <c:showCatName val="0"/>
          <c:showSerName val="0"/>
          <c:showPercent val="0"/>
          <c:showBubbleSize val="0"/>
        </c:dLbls>
        <c:gapWidth val="60"/>
        <c:overlap val="100"/>
        <c:axId val="1758784575"/>
        <c:axId val="1"/>
      </c:barChart>
      <c:catAx>
        <c:axId val="1758784575"/>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crossAx val="1758784575"/>
        <c:crosses val="min"/>
        <c:crossBetween val="between"/>
        <c:majorUnit val="20"/>
      </c:valAx>
    </c:plotArea>
    <c:plotVisOnly val="0"/>
    <c:dispBlanksAs val="gap"/>
    <c:showDLblsOverMax val="1"/>
  </c:chart>
  <c:txPr>
    <a:bodyPr/>
    <a:lstStyle/>
    <a:p>
      <a:pPr>
        <a:defRPr>
          <a:latin typeface="MS PGothic" panose="020B0600070205080204" pitchFamily="34" charset="-128"/>
          <a:ea typeface="MS PGothic" panose="020B0600070205080204" pitchFamily="34" charset="-128"/>
        </a:defRPr>
      </a:pPr>
      <a:endParaRPr lang="ja-JP"/>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0.16321</cdr:x>
      <cdr:y>0.13455</cdr:y>
    </cdr:from>
    <cdr:to>
      <cdr:x>0.43724</cdr:x>
      <cdr:y>0.17687</cdr:y>
    </cdr:to>
    <cdr:sp macro="" textlink="">
      <cdr:nvSpPr>
        <cdr:cNvPr id="2" name="テキスト プレースホルダ 9">
          <a:extLst xmlns:a="http://schemas.openxmlformats.org/drawingml/2006/main">
            <a:ext uri="{FF2B5EF4-FFF2-40B4-BE49-F238E27FC236}">
              <a16:creationId xmlns:a16="http://schemas.microsoft.com/office/drawing/2014/main" id="{FF3E82AE-1204-4F81-9381-14B8BAB6B2A7}"/>
            </a:ext>
          </a:extLst>
        </cdr:cNvPr>
        <cdr:cNvSpPr>
          <a:spLocks xmlns:a="http://schemas.openxmlformats.org/drawingml/2006/main" noGrp="1"/>
        </cdr:cNvSpPr>
      </cdr:nvSpPr>
      <cdr:spPr bwMode="gray">
        <a:xfrm xmlns:a="http://schemas.openxmlformats.org/drawingml/2006/main">
          <a:off x="291222" y="484533"/>
          <a:ext cx="488966" cy="152395"/>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chemeClr val="accent1"/>
              </a:solidFill>
            </a14:hiddenFill>
          </a:ext>
        </a:extLst>
      </cdr:spPr>
      <cdr:txBody>
        <a:bodyPr xmlns:a="http://schemas.openxmlformats.org/drawingml/2006/main" vert="horz" wrap="none" lIns="17463" tIns="0" rIns="17463" bIns="0" numCol="1" spcCol="0" rtlCol="0" anchor="b" anchorCtr="0">
          <a:noAutofit/>
        </a:bodyPr>
        <a:lstStyle xmlns:a="http://schemas.openxmlformats.org/drawingml/2006/main">
          <a:defPPr>
            <a:defRPr lang="ja-JP"/>
          </a:defPPr>
          <a:lvl1pPr marL="0" algn="l" defTabSz="914400" rtl="0" eaLnBrk="1" latinLnBrk="0" hangingPunct="1">
            <a:defRPr kumimoji="1" sz="1440" kern="1200">
              <a:solidFill>
                <a:schemeClr val="tx1"/>
              </a:solidFill>
              <a:latin typeface="+mn-lt"/>
              <a:ea typeface="+mn-ea"/>
              <a:cs typeface="+mn-cs"/>
            </a:defRPr>
          </a:lvl1pPr>
          <a:lvl2pPr marL="457200" algn="l" defTabSz="914400" rtl="0" eaLnBrk="1" latinLnBrk="0" hangingPunct="1">
            <a:defRPr kumimoji="1" sz="1440" kern="1200">
              <a:solidFill>
                <a:schemeClr val="tx1"/>
              </a:solidFill>
              <a:latin typeface="+mn-lt"/>
              <a:ea typeface="+mn-ea"/>
              <a:cs typeface="+mn-cs"/>
            </a:defRPr>
          </a:lvl2pPr>
          <a:lvl3pPr marL="914400" algn="l" defTabSz="914400" rtl="0" eaLnBrk="1" latinLnBrk="0" hangingPunct="1">
            <a:defRPr kumimoji="1" sz="1440" kern="1200">
              <a:solidFill>
                <a:schemeClr val="tx1"/>
              </a:solidFill>
              <a:latin typeface="+mn-lt"/>
              <a:ea typeface="+mn-ea"/>
              <a:cs typeface="+mn-cs"/>
            </a:defRPr>
          </a:lvl3pPr>
          <a:lvl4pPr marL="1371600" algn="l" defTabSz="914400" rtl="0" eaLnBrk="1" latinLnBrk="0" hangingPunct="1">
            <a:defRPr kumimoji="1" sz="1440" kern="1200">
              <a:solidFill>
                <a:schemeClr val="tx1"/>
              </a:solidFill>
              <a:latin typeface="+mn-lt"/>
              <a:ea typeface="+mn-ea"/>
              <a:cs typeface="+mn-cs"/>
            </a:defRPr>
          </a:lvl4pPr>
          <a:lvl5pPr marL="1828800" algn="l" defTabSz="914400" rtl="0" eaLnBrk="1" latinLnBrk="0" hangingPunct="1">
            <a:defRPr kumimoji="1" sz="1440" kern="1200">
              <a:solidFill>
                <a:schemeClr val="tx1"/>
              </a:solidFill>
              <a:latin typeface="+mn-lt"/>
              <a:ea typeface="+mn-ea"/>
              <a:cs typeface="+mn-cs"/>
            </a:defRPr>
          </a:lvl5pPr>
          <a:lvl6pPr marL="2286000" algn="l" defTabSz="914400" rtl="0" eaLnBrk="1" latinLnBrk="0" hangingPunct="1">
            <a:defRPr kumimoji="1" sz="1440" kern="1200">
              <a:solidFill>
                <a:schemeClr val="tx1"/>
              </a:solidFill>
              <a:latin typeface="+mn-lt"/>
              <a:ea typeface="+mn-ea"/>
              <a:cs typeface="+mn-cs"/>
            </a:defRPr>
          </a:lvl6pPr>
          <a:lvl7pPr marL="2743200" algn="l" defTabSz="914400" rtl="0" eaLnBrk="1" latinLnBrk="0" hangingPunct="1">
            <a:defRPr kumimoji="1" sz="1440" kern="1200">
              <a:solidFill>
                <a:schemeClr val="tx1"/>
              </a:solidFill>
              <a:latin typeface="+mn-lt"/>
              <a:ea typeface="+mn-ea"/>
              <a:cs typeface="+mn-cs"/>
            </a:defRPr>
          </a:lvl7pPr>
          <a:lvl8pPr marL="3200400" algn="l" defTabSz="914400" rtl="0" eaLnBrk="1" latinLnBrk="0" hangingPunct="1">
            <a:defRPr kumimoji="1" sz="1440" kern="1200">
              <a:solidFill>
                <a:schemeClr val="tx1"/>
              </a:solidFill>
              <a:latin typeface="+mn-lt"/>
              <a:ea typeface="+mn-ea"/>
              <a:cs typeface="+mn-cs"/>
            </a:defRPr>
          </a:lvl8pPr>
          <a:lvl9pPr marL="3657600" algn="l" defTabSz="914400" rtl="0" eaLnBrk="1" latinLnBrk="0" hangingPunct="1">
            <a:defRPr kumimoji="1" sz="1440" kern="1200">
              <a:solidFill>
                <a:schemeClr val="tx1"/>
              </a:solidFill>
              <a:latin typeface="+mn-lt"/>
              <a:ea typeface="+mn-ea"/>
              <a:cs typeface="+mn-cs"/>
            </a:defRPr>
          </a:lvl9pPr>
        </a:lstStyle>
        <a:p xmlns:a="http://schemas.openxmlformats.org/drawingml/2006/main">
          <a:pPr marL="0" indent="0" algn="ctr">
            <a:spcBef>
              <a:spcPct val="0"/>
            </a:spcBef>
            <a:buNone/>
          </a:pPr>
          <a:r>
            <a:rPr lang="en-US" altLang="ja-JP" sz="1000" dirty="0">
              <a:latin typeface="MS PGothic" panose="020B0600070205080204" pitchFamily="34" charset="-128"/>
              <a:ea typeface="MS PGothic" panose="020B0600070205080204" pitchFamily="34" charset="-128"/>
            </a:rPr>
            <a:t>994,973</a:t>
          </a:r>
          <a:r>
            <a:rPr lang="ja-JP" altLang="en-US" sz="1000" dirty="0">
              <a:latin typeface="MS PGothic" panose="020B0600070205080204" pitchFamily="34" charset="-128"/>
              <a:ea typeface="MS PGothic" panose="020B0600070205080204" pitchFamily="34" charset="-128"/>
            </a:rPr>
            <a:t>人</a:t>
          </a:r>
          <a:endParaRPr lang="ja-JP" altLang="en-US" sz="800" dirty="0">
            <a:latin typeface="MS PGothic" panose="020B0600070205080204" pitchFamily="34" charset="-128"/>
            <a:ea typeface="MS PGothic" panose="020B0600070205080204" pitchFamily="34" charset="-128"/>
          </a:endParaRPr>
        </a:p>
      </cdr:txBody>
    </cdr:sp>
  </cdr:relSizeAnchor>
  <cdr:relSizeAnchor xmlns:cdr="http://schemas.openxmlformats.org/drawingml/2006/chartDrawing">
    <cdr:from>
      <cdr:x>0.59912</cdr:x>
      <cdr:y>0.08572</cdr:y>
    </cdr:from>
    <cdr:to>
      <cdr:x>0.87315</cdr:x>
      <cdr:y>0.12804</cdr:y>
    </cdr:to>
    <cdr:sp macro="" textlink="">
      <cdr:nvSpPr>
        <cdr:cNvPr id="3" name="テキスト プレースホルダ 9">
          <a:extLst xmlns:a="http://schemas.openxmlformats.org/drawingml/2006/main">
            <a:ext uri="{FF2B5EF4-FFF2-40B4-BE49-F238E27FC236}">
              <a16:creationId xmlns:a16="http://schemas.microsoft.com/office/drawing/2014/main" id="{0F8A26E1-EE08-5ED1-B55C-482609A2BE22}"/>
            </a:ext>
          </a:extLst>
        </cdr:cNvPr>
        <cdr:cNvSpPr>
          <a:spLocks xmlns:a="http://schemas.openxmlformats.org/drawingml/2006/main" noGrp="1"/>
        </cdr:cNvSpPr>
      </cdr:nvSpPr>
      <cdr:spPr bwMode="gray">
        <a:xfrm xmlns:a="http://schemas.openxmlformats.org/drawingml/2006/main">
          <a:off x="1069048" y="308675"/>
          <a:ext cx="488966" cy="152395"/>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chemeClr val="accent1"/>
              </a:solidFill>
            </a14:hiddenFill>
          </a:ext>
        </a:extLst>
      </cdr:spPr>
      <cdr:txBody>
        <a:bodyPr xmlns:a="http://schemas.openxmlformats.org/drawingml/2006/main" vert="horz" wrap="none" lIns="17463" tIns="0" rIns="17463" bIns="0" numCol="1" spcCol="0" rtlCol="0" anchor="b" anchorCtr="0">
          <a:noAutofit/>
        </a:bodyPr>
        <a:lstStyle xmlns:a="http://schemas.openxmlformats.org/drawingml/2006/main">
          <a:defPPr>
            <a:defRPr lang="ja-JP"/>
          </a:defPPr>
          <a:lvl1pPr marL="0" algn="l" defTabSz="914400" rtl="0" eaLnBrk="1" latinLnBrk="0" hangingPunct="1">
            <a:defRPr kumimoji="1" sz="1440" kern="1200">
              <a:solidFill>
                <a:schemeClr val="tx1"/>
              </a:solidFill>
              <a:latin typeface="+mn-lt"/>
              <a:ea typeface="+mn-ea"/>
              <a:cs typeface="+mn-cs"/>
            </a:defRPr>
          </a:lvl1pPr>
          <a:lvl2pPr marL="457200" algn="l" defTabSz="914400" rtl="0" eaLnBrk="1" latinLnBrk="0" hangingPunct="1">
            <a:defRPr kumimoji="1" sz="1440" kern="1200">
              <a:solidFill>
                <a:schemeClr val="tx1"/>
              </a:solidFill>
              <a:latin typeface="+mn-lt"/>
              <a:ea typeface="+mn-ea"/>
              <a:cs typeface="+mn-cs"/>
            </a:defRPr>
          </a:lvl2pPr>
          <a:lvl3pPr marL="914400" algn="l" defTabSz="914400" rtl="0" eaLnBrk="1" latinLnBrk="0" hangingPunct="1">
            <a:defRPr kumimoji="1" sz="1440" kern="1200">
              <a:solidFill>
                <a:schemeClr val="tx1"/>
              </a:solidFill>
              <a:latin typeface="+mn-lt"/>
              <a:ea typeface="+mn-ea"/>
              <a:cs typeface="+mn-cs"/>
            </a:defRPr>
          </a:lvl3pPr>
          <a:lvl4pPr marL="1371600" algn="l" defTabSz="914400" rtl="0" eaLnBrk="1" latinLnBrk="0" hangingPunct="1">
            <a:defRPr kumimoji="1" sz="1440" kern="1200">
              <a:solidFill>
                <a:schemeClr val="tx1"/>
              </a:solidFill>
              <a:latin typeface="+mn-lt"/>
              <a:ea typeface="+mn-ea"/>
              <a:cs typeface="+mn-cs"/>
            </a:defRPr>
          </a:lvl4pPr>
          <a:lvl5pPr marL="1828800" algn="l" defTabSz="914400" rtl="0" eaLnBrk="1" latinLnBrk="0" hangingPunct="1">
            <a:defRPr kumimoji="1" sz="1440" kern="1200">
              <a:solidFill>
                <a:schemeClr val="tx1"/>
              </a:solidFill>
              <a:latin typeface="+mn-lt"/>
              <a:ea typeface="+mn-ea"/>
              <a:cs typeface="+mn-cs"/>
            </a:defRPr>
          </a:lvl5pPr>
          <a:lvl6pPr marL="2286000" algn="l" defTabSz="914400" rtl="0" eaLnBrk="1" latinLnBrk="0" hangingPunct="1">
            <a:defRPr kumimoji="1" sz="1440" kern="1200">
              <a:solidFill>
                <a:schemeClr val="tx1"/>
              </a:solidFill>
              <a:latin typeface="+mn-lt"/>
              <a:ea typeface="+mn-ea"/>
              <a:cs typeface="+mn-cs"/>
            </a:defRPr>
          </a:lvl6pPr>
          <a:lvl7pPr marL="2743200" algn="l" defTabSz="914400" rtl="0" eaLnBrk="1" latinLnBrk="0" hangingPunct="1">
            <a:defRPr kumimoji="1" sz="1440" kern="1200">
              <a:solidFill>
                <a:schemeClr val="tx1"/>
              </a:solidFill>
              <a:latin typeface="+mn-lt"/>
              <a:ea typeface="+mn-ea"/>
              <a:cs typeface="+mn-cs"/>
            </a:defRPr>
          </a:lvl7pPr>
          <a:lvl8pPr marL="3200400" algn="l" defTabSz="914400" rtl="0" eaLnBrk="1" latinLnBrk="0" hangingPunct="1">
            <a:defRPr kumimoji="1" sz="1440" kern="1200">
              <a:solidFill>
                <a:schemeClr val="tx1"/>
              </a:solidFill>
              <a:latin typeface="+mn-lt"/>
              <a:ea typeface="+mn-ea"/>
              <a:cs typeface="+mn-cs"/>
            </a:defRPr>
          </a:lvl8pPr>
          <a:lvl9pPr marL="3657600" algn="l" defTabSz="914400" rtl="0" eaLnBrk="1" latinLnBrk="0" hangingPunct="1">
            <a:defRPr kumimoji="1" sz="1440" kern="1200">
              <a:solidFill>
                <a:schemeClr val="tx1"/>
              </a:solidFill>
              <a:latin typeface="+mn-lt"/>
              <a:ea typeface="+mn-ea"/>
              <a:cs typeface="+mn-cs"/>
            </a:defRPr>
          </a:lvl9pPr>
        </a:lstStyle>
        <a:p xmlns:a="http://schemas.openxmlformats.org/drawingml/2006/main">
          <a:pPr marL="0" indent="0" algn="ctr">
            <a:spcBef>
              <a:spcPct val="0"/>
            </a:spcBef>
            <a:buNone/>
          </a:pPr>
          <a:r>
            <a:rPr lang="en-US" altLang="ja-JP" sz="1000" dirty="0">
              <a:latin typeface="MS PGothic" panose="020B0600070205080204" pitchFamily="34" charset="-128"/>
              <a:ea typeface="MS PGothic" panose="020B0600070205080204" pitchFamily="34" charset="-128"/>
            </a:rPr>
            <a:t>1,032,230</a:t>
          </a:r>
          <a:r>
            <a:rPr lang="ja-JP" altLang="en-US" sz="1000" dirty="0">
              <a:latin typeface="MS PGothic" panose="020B0600070205080204" pitchFamily="34" charset="-128"/>
              <a:ea typeface="MS PGothic" panose="020B0600070205080204" pitchFamily="34" charset="-128"/>
            </a:rPr>
            <a:t>人</a:t>
          </a:r>
          <a:endParaRPr lang="ja-JP" altLang="en-US" sz="800" dirty="0">
            <a:latin typeface="MS PGothic" panose="020B0600070205080204" pitchFamily="34" charset="-128"/>
            <a:ea typeface="MS PGothic" panose="020B0600070205080204" pitchFamily="34" charset="-128"/>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0.03831</cdr:x>
      <cdr:y>0.02516</cdr:y>
    </cdr:from>
    <cdr:to>
      <cdr:x>0.17694</cdr:x>
      <cdr:y>0.09032</cdr:y>
    </cdr:to>
    <cdr:sp macro="" textlink="">
      <cdr:nvSpPr>
        <cdr:cNvPr id="2" name="正方形/長方形 1">
          <a:extLst xmlns:a="http://schemas.openxmlformats.org/drawingml/2006/main">
            <a:ext uri="{FF2B5EF4-FFF2-40B4-BE49-F238E27FC236}">
              <a16:creationId xmlns:a16="http://schemas.microsoft.com/office/drawing/2014/main" id="{68CDEDD9-A199-3A27-D7FD-E82CD7305D93}"/>
            </a:ext>
          </a:extLst>
        </cdr:cNvPr>
        <cdr:cNvSpPr/>
      </cdr:nvSpPr>
      <cdr:spPr>
        <a:xfrm xmlns:a="http://schemas.openxmlformats.org/drawingml/2006/main">
          <a:off x="273868" y="76040"/>
          <a:ext cx="991002" cy="196972"/>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nchor="ctr">
          <a:noAutofit/>
        </a:bodyPr>
        <a:lstStyle xmlns:a="http://schemas.openxmlformats.org/drawingml/2006/main"/>
        <a:p xmlns:a="http://schemas.openxmlformats.org/drawingml/2006/main">
          <a:r>
            <a:rPr lang="en-US" altLang="ja-JP" sz="1050" dirty="0"/>
            <a:t>(10</a:t>
          </a:r>
          <a:r>
            <a:rPr lang="ja-JP" altLang="en-US" sz="1050" dirty="0"/>
            <a:t>億ナイラ）</a:t>
          </a:r>
          <a:endParaRPr lang="ja-JP" sz="105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6" y="4"/>
            <a:ext cx="2919413" cy="495299"/>
          </a:xfrm>
          <a:prstGeom prst="rect">
            <a:avLst/>
          </a:prstGeom>
        </p:spPr>
        <p:txBody>
          <a:bodyPr vert="horz" lIns="91399" tIns="45699" rIns="91399" bIns="45699" rtlCol="0"/>
          <a:lstStyle>
            <a:lvl1pPr algn="l">
              <a:defRPr sz="1200"/>
            </a:lvl1pPr>
          </a:lstStyle>
          <a:p>
            <a:endParaRPr kumimoji="1" lang="ja-JP" altLang="en-US" dirty="0">
              <a:latin typeface="Arial" panose="020B0604020202020204" pitchFamily="34" charset="0"/>
            </a:endParaRPr>
          </a:p>
        </p:txBody>
      </p:sp>
      <p:sp>
        <p:nvSpPr>
          <p:cNvPr id="3" name="日付プレースホルダー 2"/>
          <p:cNvSpPr>
            <a:spLocks noGrp="1"/>
          </p:cNvSpPr>
          <p:nvPr>
            <p:ph type="dt" sz="quarter" idx="1"/>
          </p:nvPr>
        </p:nvSpPr>
        <p:spPr>
          <a:xfrm>
            <a:off x="3814763" y="4"/>
            <a:ext cx="2919412" cy="495299"/>
          </a:xfrm>
          <a:prstGeom prst="rect">
            <a:avLst/>
          </a:prstGeom>
        </p:spPr>
        <p:txBody>
          <a:bodyPr vert="horz" lIns="91399" tIns="45699" rIns="91399" bIns="45699" rtlCol="0"/>
          <a:lstStyle>
            <a:lvl1pPr algn="r">
              <a:defRPr sz="1200"/>
            </a:lvl1pPr>
          </a:lstStyle>
          <a:p>
            <a:fld id="{AD5813BB-2A59-4094-A80D-63C58A298EE5}" type="datetimeFigureOut">
              <a:rPr kumimoji="1" lang="ja-JP" altLang="en-US" smtClean="0">
                <a:latin typeface="Arial" panose="020B0604020202020204" pitchFamily="34" charset="0"/>
              </a:rPr>
              <a:pPr/>
              <a:t>2024/5/10</a:t>
            </a:fld>
            <a:endParaRPr kumimoji="1" lang="ja-JP" altLang="en-US" dirty="0">
              <a:latin typeface="Arial" panose="020B0604020202020204" pitchFamily="34" charset="0"/>
            </a:endParaRPr>
          </a:p>
        </p:txBody>
      </p:sp>
      <p:sp>
        <p:nvSpPr>
          <p:cNvPr id="4" name="フッター プレースホルダー 3"/>
          <p:cNvSpPr>
            <a:spLocks noGrp="1"/>
          </p:cNvSpPr>
          <p:nvPr>
            <p:ph type="ftr" sz="quarter" idx="2"/>
          </p:nvPr>
        </p:nvSpPr>
        <p:spPr>
          <a:xfrm>
            <a:off x="6" y="9371015"/>
            <a:ext cx="2919413" cy="495299"/>
          </a:xfrm>
          <a:prstGeom prst="rect">
            <a:avLst/>
          </a:prstGeom>
        </p:spPr>
        <p:txBody>
          <a:bodyPr vert="horz" lIns="91399" tIns="45699" rIns="91399" bIns="45699" rtlCol="0" anchor="b"/>
          <a:lstStyle>
            <a:lvl1pPr algn="l">
              <a:defRPr sz="1200"/>
            </a:lvl1pPr>
          </a:lstStyle>
          <a:p>
            <a:endParaRPr kumimoji="1" lang="ja-JP" altLang="en-US" dirty="0">
              <a:latin typeface="Arial" panose="020B0604020202020204" pitchFamily="34" charset="0"/>
            </a:endParaRPr>
          </a:p>
        </p:txBody>
      </p:sp>
      <p:sp>
        <p:nvSpPr>
          <p:cNvPr id="5" name="スライド番号プレースホルダー 4"/>
          <p:cNvSpPr>
            <a:spLocks noGrp="1"/>
          </p:cNvSpPr>
          <p:nvPr>
            <p:ph type="sldNum" sz="quarter" idx="3"/>
          </p:nvPr>
        </p:nvSpPr>
        <p:spPr>
          <a:xfrm>
            <a:off x="3814763" y="9371015"/>
            <a:ext cx="2919412" cy="495299"/>
          </a:xfrm>
          <a:prstGeom prst="rect">
            <a:avLst/>
          </a:prstGeom>
        </p:spPr>
        <p:txBody>
          <a:bodyPr vert="horz" lIns="91399" tIns="45699" rIns="91399" bIns="45699" rtlCol="0" anchor="b"/>
          <a:lstStyle>
            <a:lvl1pPr algn="r">
              <a:defRPr sz="1200"/>
            </a:lvl1pPr>
          </a:lstStyle>
          <a:p>
            <a:fld id="{A6BB9159-7815-4378-BBEB-37E2EF11ACE4}" type="slidenum">
              <a:rPr kumimoji="1" lang="ja-JP" altLang="en-US" smtClean="0">
                <a:latin typeface="Arial" panose="020B0604020202020204" pitchFamily="34" charset="0"/>
              </a:rPr>
              <a:pPr/>
              <a:t>‹#›</a:t>
            </a:fld>
            <a:endParaRPr kumimoji="1" lang="ja-JP" altLang="en-US" dirty="0">
              <a:latin typeface="Arial" panose="020B0604020202020204" pitchFamily="34" charset="0"/>
            </a:endParaRPr>
          </a:p>
        </p:txBody>
      </p:sp>
    </p:spTree>
    <p:extLst>
      <p:ext uri="{BB962C8B-B14F-4D97-AF65-F5344CB8AC3E}">
        <p14:creationId xmlns:p14="http://schemas.microsoft.com/office/powerpoint/2010/main" val="27303079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6" y="5"/>
            <a:ext cx="2919565" cy="493869"/>
          </a:xfrm>
          <a:prstGeom prst="rect">
            <a:avLst/>
          </a:prstGeom>
        </p:spPr>
        <p:txBody>
          <a:bodyPr vert="horz" lIns="90722" tIns="45360" rIns="90722" bIns="45360" rtlCol="0"/>
          <a:lstStyle>
            <a:lvl1pPr algn="l">
              <a:defRPr sz="1200">
                <a:latin typeface="Arial" panose="020B0604020202020204" pitchFamily="34" charset="0"/>
              </a:defRPr>
            </a:lvl1pPr>
          </a:lstStyle>
          <a:p>
            <a:endParaRPr lang="ja-JP" altLang="en-US" dirty="0"/>
          </a:p>
        </p:txBody>
      </p:sp>
      <p:sp>
        <p:nvSpPr>
          <p:cNvPr id="3" name="日付プレースホルダ 2"/>
          <p:cNvSpPr>
            <a:spLocks noGrp="1"/>
          </p:cNvSpPr>
          <p:nvPr>
            <p:ph type="dt" idx="1"/>
          </p:nvPr>
        </p:nvSpPr>
        <p:spPr>
          <a:xfrm>
            <a:off x="3814629" y="5"/>
            <a:ext cx="2919565" cy="493869"/>
          </a:xfrm>
          <a:prstGeom prst="rect">
            <a:avLst/>
          </a:prstGeom>
        </p:spPr>
        <p:txBody>
          <a:bodyPr vert="horz" lIns="90722" tIns="45360" rIns="90722" bIns="45360" rtlCol="0"/>
          <a:lstStyle>
            <a:lvl1pPr algn="r">
              <a:defRPr sz="1200">
                <a:latin typeface="Arial" panose="020B0604020202020204" pitchFamily="34" charset="0"/>
              </a:defRPr>
            </a:lvl1pPr>
          </a:lstStyle>
          <a:p>
            <a:fld id="{6F0D6084-7E8B-4A36-97F0-DEDFB028508E}" type="datetimeFigureOut">
              <a:rPr lang="ja-JP" altLang="en-US" smtClean="0"/>
              <a:pPr/>
              <a:t>2024/5/10</a:t>
            </a:fld>
            <a:endParaRPr lang="ja-JP" altLang="en-US" dirty="0"/>
          </a:p>
        </p:txBody>
      </p:sp>
      <p:sp>
        <p:nvSpPr>
          <p:cNvPr id="4" name="スライド イメージ プレースホルダ 3"/>
          <p:cNvSpPr>
            <a:spLocks noGrp="1" noRot="1" noChangeAspect="1"/>
          </p:cNvSpPr>
          <p:nvPr>
            <p:ph type="sldImg" idx="2"/>
          </p:nvPr>
        </p:nvSpPr>
        <p:spPr>
          <a:xfrm>
            <a:off x="695325" y="739775"/>
            <a:ext cx="5345113" cy="3700463"/>
          </a:xfrm>
          <a:prstGeom prst="rect">
            <a:avLst/>
          </a:prstGeom>
          <a:noFill/>
          <a:ln w="12700">
            <a:solidFill>
              <a:prstClr val="black"/>
            </a:solidFill>
          </a:ln>
        </p:spPr>
        <p:txBody>
          <a:bodyPr vert="horz" lIns="90722" tIns="45360" rIns="90722" bIns="45360" rtlCol="0" anchor="ctr"/>
          <a:lstStyle/>
          <a:p>
            <a:endParaRPr lang="ja-JP" altLang="en-US" dirty="0"/>
          </a:p>
        </p:txBody>
      </p:sp>
      <p:sp>
        <p:nvSpPr>
          <p:cNvPr id="5" name="ノート プレースホルダ 4"/>
          <p:cNvSpPr>
            <a:spLocks noGrp="1"/>
          </p:cNvSpPr>
          <p:nvPr>
            <p:ph type="body" sz="quarter" idx="3"/>
          </p:nvPr>
        </p:nvSpPr>
        <p:spPr>
          <a:xfrm>
            <a:off x="673263" y="4686227"/>
            <a:ext cx="5389240" cy="4440076"/>
          </a:xfrm>
          <a:prstGeom prst="rect">
            <a:avLst/>
          </a:prstGeom>
        </p:spPr>
        <p:txBody>
          <a:bodyPr vert="horz" lIns="90722" tIns="45360" rIns="90722" bIns="45360" rtlCol="0">
            <a:norm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 5"/>
          <p:cNvSpPr>
            <a:spLocks noGrp="1"/>
          </p:cNvSpPr>
          <p:nvPr>
            <p:ph type="ftr" sz="quarter" idx="4"/>
          </p:nvPr>
        </p:nvSpPr>
        <p:spPr>
          <a:xfrm>
            <a:off x="6" y="9370872"/>
            <a:ext cx="2919565" cy="493868"/>
          </a:xfrm>
          <a:prstGeom prst="rect">
            <a:avLst/>
          </a:prstGeom>
        </p:spPr>
        <p:txBody>
          <a:bodyPr vert="horz" lIns="90722" tIns="45360" rIns="90722" bIns="45360" rtlCol="0" anchor="b"/>
          <a:lstStyle>
            <a:lvl1pPr algn="l">
              <a:defRPr sz="1200">
                <a:latin typeface="Arial" panose="020B0604020202020204" pitchFamily="34" charset="0"/>
              </a:defRPr>
            </a:lvl1pPr>
          </a:lstStyle>
          <a:p>
            <a:endParaRPr lang="ja-JP" altLang="en-US" dirty="0"/>
          </a:p>
        </p:txBody>
      </p:sp>
      <p:sp>
        <p:nvSpPr>
          <p:cNvPr id="7" name="スライド番号プレースホルダ 6"/>
          <p:cNvSpPr>
            <a:spLocks noGrp="1"/>
          </p:cNvSpPr>
          <p:nvPr>
            <p:ph type="sldNum" sz="quarter" idx="5"/>
          </p:nvPr>
        </p:nvSpPr>
        <p:spPr>
          <a:xfrm>
            <a:off x="3814629" y="9370872"/>
            <a:ext cx="2919565" cy="493868"/>
          </a:xfrm>
          <a:prstGeom prst="rect">
            <a:avLst/>
          </a:prstGeom>
        </p:spPr>
        <p:txBody>
          <a:bodyPr vert="horz" lIns="90722" tIns="45360" rIns="90722" bIns="45360" rtlCol="0" anchor="b"/>
          <a:lstStyle>
            <a:lvl1pPr algn="r">
              <a:defRPr sz="1200">
                <a:latin typeface="Arial" panose="020B0604020202020204" pitchFamily="34" charset="0"/>
              </a:defRPr>
            </a:lvl1pPr>
          </a:lstStyle>
          <a:p>
            <a:fld id="{27D7EE6A-0797-491E-97CB-8F6F4017E7EC}" type="slidenum">
              <a:rPr lang="ja-JP" altLang="en-US" smtClean="0"/>
              <a:pPr/>
              <a:t>‹#›</a:t>
            </a:fld>
            <a:endParaRPr lang="ja-JP" altLang="en-US" dirty="0"/>
          </a:p>
        </p:txBody>
      </p:sp>
    </p:spTree>
    <p:extLst>
      <p:ext uri="{BB962C8B-B14F-4D97-AF65-F5344CB8AC3E}">
        <p14:creationId xmlns:p14="http://schemas.microsoft.com/office/powerpoint/2010/main" val="219841564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Arial" panose="020B0604020202020204" pitchFamily="34" charset="0"/>
        <a:ea typeface="+mn-ea"/>
        <a:cs typeface="+mn-cs"/>
      </a:defRPr>
    </a:lvl1pPr>
    <a:lvl2pPr marL="457200" algn="l" defTabSz="914400" rtl="0" eaLnBrk="1" latinLnBrk="0" hangingPunct="1">
      <a:defRPr kumimoji="1" sz="1200" kern="1200">
        <a:solidFill>
          <a:schemeClr val="tx1"/>
        </a:solidFill>
        <a:latin typeface="Arial" panose="020B0604020202020204" pitchFamily="34" charset="0"/>
        <a:ea typeface="+mn-ea"/>
        <a:cs typeface="+mn-cs"/>
      </a:defRPr>
    </a:lvl2pPr>
    <a:lvl3pPr marL="914400" algn="l" defTabSz="914400" rtl="0" eaLnBrk="1" latinLnBrk="0" hangingPunct="1">
      <a:defRPr kumimoji="1" sz="1200" kern="1200">
        <a:solidFill>
          <a:schemeClr val="tx1"/>
        </a:solidFill>
        <a:latin typeface="Arial" panose="020B0604020202020204" pitchFamily="34" charset="0"/>
        <a:ea typeface="+mn-ea"/>
        <a:cs typeface="+mn-cs"/>
      </a:defRPr>
    </a:lvl3pPr>
    <a:lvl4pPr marL="1371600" algn="l" defTabSz="914400" rtl="0" eaLnBrk="1" latinLnBrk="0" hangingPunct="1">
      <a:defRPr kumimoji="1" sz="1200" kern="1200">
        <a:solidFill>
          <a:schemeClr val="tx1"/>
        </a:solidFill>
        <a:latin typeface="Arial" panose="020B0604020202020204" pitchFamily="34" charset="0"/>
        <a:ea typeface="+mn-ea"/>
        <a:cs typeface="+mn-cs"/>
      </a:defRPr>
    </a:lvl4pPr>
    <a:lvl5pPr marL="1828800" algn="l" defTabSz="914400" rtl="0" eaLnBrk="1" latinLnBrk="0" hangingPunct="1">
      <a:defRPr kumimoji="1" sz="1200" kern="1200">
        <a:solidFill>
          <a:schemeClr val="tx1"/>
        </a:solidFill>
        <a:latin typeface="Arial" panose="020B0604020202020204" pitchFamily="34"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0</a:t>
            </a:fld>
            <a:endParaRPr lang="ja-JP" altLang="en-US" dirty="0"/>
          </a:p>
        </p:txBody>
      </p:sp>
    </p:spTree>
    <p:extLst>
      <p:ext uri="{BB962C8B-B14F-4D97-AF65-F5344CB8AC3E}">
        <p14:creationId xmlns:p14="http://schemas.microsoft.com/office/powerpoint/2010/main" val="10540583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ja-JP" sz="1200" dirty="0"/>
              <a:t>https://web.pharmacyboardkenya.org/download/guidelines-for-registration-of-medical-devices-including-in-vitro-diagnostics/?wpdmdl=6656&amp;refresh=63895b0fba02e1669946127</a:t>
            </a:r>
          </a:p>
          <a:p>
            <a:r>
              <a:rPr lang="en-US" altLang="ja-JP" sz="1200" dirty="0"/>
              <a:t>https://openjicareport.jica.go.jp/pdf/12328233.pdf</a:t>
            </a:r>
          </a:p>
          <a:p>
            <a:r>
              <a:rPr lang="en-US" altLang="ja-JP" sz="1200" dirty="0"/>
              <a:t>https://www.jetro.go.jp/ext_images/_Reports/02/2021/9b33dc8a948ba799/202105.pdf</a:t>
            </a:r>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33</a:t>
            </a:fld>
            <a:endParaRPr lang="ja-JP" altLang="en-US" dirty="0"/>
          </a:p>
        </p:txBody>
      </p:sp>
    </p:spTree>
    <p:extLst>
      <p:ext uri="{BB962C8B-B14F-4D97-AF65-F5344CB8AC3E}">
        <p14:creationId xmlns:p14="http://schemas.microsoft.com/office/powerpoint/2010/main" val="15584898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35</a:t>
            </a:fld>
            <a:endParaRPr lang="ja-JP" altLang="en-US" dirty="0"/>
          </a:p>
        </p:txBody>
      </p:sp>
    </p:spTree>
    <p:extLst>
      <p:ext uri="{BB962C8B-B14F-4D97-AF65-F5344CB8AC3E}">
        <p14:creationId xmlns:p14="http://schemas.microsoft.com/office/powerpoint/2010/main" val="24659085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https://www.jetro.go.jp/biznews/2023/03/ee95f37f65a47ef7.html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latin typeface="Arial" panose="020B0604020202020204" pitchFamily="34" charset="0"/>
                <a:ea typeface="ＭＳ Ｐゴシック" panose="020B0600070205080204" pitchFamily="50" charset="-128"/>
                <a:cs typeface="Arial" panose="020B0604020202020204" pitchFamily="34" charset="0"/>
              </a:rPr>
              <a:t>https://www.ohara-ch.co.jp/wp/wp-content/uploads/2019/05/201905_16_info_J.pdf</a:t>
            </a:r>
          </a:p>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52</a:t>
            </a:fld>
            <a:endParaRPr lang="ja-JP" altLang="en-US" dirty="0"/>
          </a:p>
        </p:txBody>
      </p:sp>
    </p:spTree>
    <p:extLst>
      <p:ext uri="{BB962C8B-B14F-4D97-AF65-F5344CB8AC3E}">
        <p14:creationId xmlns:p14="http://schemas.microsoft.com/office/powerpoint/2010/main" val="5303652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54</a:t>
            </a:fld>
            <a:endParaRPr lang="ja-JP" altLang="en-US" dirty="0"/>
          </a:p>
        </p:txBody>
      </p:sp>
    </p:spTree>
    <p:extLst>
      <p:ext uri="{BB962C8B-B14F-4D97-AF65-F5344CB8AC3E}">
        <p14:creationId xmlns:p14="http://schemas.microsoft.com/office/powerpoint/2010/main" val="23030305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a:t>
            </a:r>
            <a:r>
              <a:rPr kumimoji="1" lang="en-US" altLang="ja-JP" dirty="0"/>
              <a:t>https://www.jetro.go.jp/biznews/2022/11/e35a2cb7d6ad5037.html</a:t>
            </a:r>
          </a:p>
          <a:p>
            <a:r>
              <a:rPr kumimoji="1" lang="ja-JP" altLang="en-US" dirty="0"/>
              <a:t>・</a:t>
            </a:r>
            <a:r>
              <a:rPr kumimoji="1" lang="en-US" altLang="ja-JP" dirty="0"/>
              <a:t>https://www.meti.go.jp/report/tsuhaku2023/2023honbun/i3290000.html</a:t>
            </a:r>
            <a:endParaRPr kumimoji="1" lang="ja-JP" altLang="en-US" dirty="0"/>
          </a:p>
        </p:txBody>
      </p:sp>
      <p:sp>
        <p:nvSpPr>
          <p:cNvPr id="4" name="スライド番号プレースホルダー 3"/>
          <p:cNvSpPr>
            <a:spLocks noGrp="1"/>
          </p:cNvSpPr>
          <p:nvPr>
            <p:ph type="sldNum" sz="quarter" idx="5"/>
          </p:nvPr>
        </p:nvSpPr>
        <p:spPr/>
        <p:txBody>
          <a:bodyPr/>
          <a:lstStyle/>
          <a:p>
            <a:fld id="{27D7EE6A-0797-491E-97CB-8F6F4017E7EC}" type="slidenum">
              <a:rPr lang="ja-JP" altLang="en-US" smtClean="0"/>
              <a:pPr/>
              <a:t>66</a:t>
            </a:fld>
            <a:endParaRPr lang="ja-JP" altLang="en-US" dirty="0"/>
          </a:p>
        </p:txBody>
      </p:sp>
    </p:spTree>
    <p:extLst>
      <p:ext uri="{BB962C8B-B14F-4D97-AF65-F5344CB8AC3E}">
        <p14:creationId xmlns:p14="http://schemas.microsoft.com/office/powerpoint/2010/main" val="287903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a:t>
            </a:fld>
            <a:endParaRPr kumimoji="1" lang="ja-JP" altLang="en-US"/>
          </a:p>
        </p:txBody>
      </p:sp>
    </p:spTree>
    <p:extLst>
      <p:ext uri="{BB962C8B-B14F-4D97-AF65-F5344CB8AC3E}">
        <p14:creationId xmlns:p14="http://schemas.microsoft.com/office/powerpoint/2010/main" val="37235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2</a:t>
            </a:fld>
            <a:endParaRPr kumimoji="1" lang="ja-JP" altLang="en-US"/>
          </a:p>
        </p:txBody>
      </p:sp>
    </p:spTree>
    <p:extLst>
      <p:ext uri="{BB962C8B-B14F-4D97-AF65-F5344CB8AC3E}">
        <p14:creationId xmlns:p14="http://schemas.microsoft.com/office/powerpoint/2010/main" val="606244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4</a:t>
            </a:fld>
            <a:endParaRPr kumimoji="1" lang="ja-JP" altLang="en-US"/>
          </a:p>
        </p:txBody>
      </p:sp>
    </p:spTree>
    <p:extLst>
      <p:ext uri="{BB962C8B-B14F-4D97-AF65-F5344CB8AC3E}">
        <p14:creationId xmlns:p14="http://schemas.microsoft.com/office/powerpoint/2010/main" val="198882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17</a:t>
            </a:fld>
            <a:endParaRPr kumimoji="1" lang="ja-JP" altLang="en-US"/>
          </a:p>
        </p:txBody>
      </p:sp>
    </p:spTree>
    <p:extLst>
      <p:ext uri="{BB962C8B-B14F-4D97-AF65-F5344CB8AC3E}">
        <p14:creationId xmlns:p14="http://schemas.microsoft.com/office/powerpoint/2010/main" val="3862159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54545"/>
                </a:solidFill>
                <a:effectLst/>
                <a:latin typeface="Avenir Next"/>
              </a:rPr>
              <a:t>https://vizhub.healthdata.org/gbd-results?params=gbd-api-2019-permalink/fa6278dc968b49dc91e1e1dc4de1a3f5</a:t>
            </a:r>
          </a:p>
          <a:p>
            <a:r>
              <a:rPr lang="en-US" dirty="0"/>
              <a:t>https://www.afro.who.int/sites/default/files/2022-08/WHO%20Nigeria%202021%20annual%20report_single%20paged.pdf</a:t>
            </a:r>
          </a:p>
          <a:p>
            <a:r>
              <a:rPr lang="en-US" dirty="0"/>
              <a:t>https://www.ncbi.nlm.nih.gov/pmc/articles/PMC3035961/</a:t>
            </a:r>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18</a:t>
            </a:fld>
            <a:endParaRPr lang="ja-JP" altLang="en-US" dirty="0"/>
          </a:p>
        </p:txBody>
      </p:sp>
    </p:spTree>
    <p:extLst>
      <p:ext uri="{BB962C8B-B14F-4D97-AF65-F5344CB8AC3E}">
        <p14:creationId xmlns:p14="http://schemas.microsoft.com/office/powerpoint/2010/main" val="4202609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54545"/>
                </a:solidFill>
                <a:effectLst/>
                <a:latin typeface="Avenir Next"/>
              </a:rPr>
              <a:t>https://vizhub.healthdata.org/gbd-results/?params=gbd-api-2019-permalink/fa6278dc968b49dc91e1e1dc4de1a3f5</a:t>
            </a:r>
          </a:p>
          <a:p>
            <a:r>
              <a:rPr lang="en-US" dirty="0"/>
              <a:t>https://www.beintheknow.org/understanding-hiv-epidemic/data/glance-hiv-nigeria</a:t>
            </a:r>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19</a:t>
            </a:fld>
            <a:endParaRPr lang="ja-JP" altLang="en-US" dirty="0"/>
          </a:p>
        </p:txBody>
      </p:sp>
    </p:spTree>
    <p:extLst>
      <p:ext uri="{BB962C8B-B14F-4D97-AF65-F5344CB8AC3E}">
        <p14:creationId xmlns:p14="http://schemas.microsoft.com/office/powerpoint/2010/main" val="34410594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 dirty="0"/>
              <a:t>https://www.severemalaria.org/countries/nigeria/nigeria-health-system</a:t>
            </a:r>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23</a:t>
            </a:fld>
            <a:endParaRPr lang="ja-JP" altLang="en-US" dirty="0"/>
          </a:p>
        </p:txBody>
      </p:sp>
    </p:spTree>
    <p:extLst>
      <p:ext uri="{BB962C8B-B14F-4D97-AF65-F5344CB8AC3E}">
        <p14:creationId xmlns:p14="http://schemas.microsoft.com/office/powerpoint/2010/main" val="10625342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 dirty="0"/>
              <a:t>https://wiki.unece.org/download/attachments/23759108/P0001_National%20Policy%20on%20Public%20Private%20Partnership%20for%20Health%20in%20Nigeria.pdf?version=1&amp;modificationDate=1409645739492&amp;api=v2</a:t>
            </a:r>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26</a:t>
            </a:fld>
            <a:endParaRPr lang="ja-JP" altLang="en-US" dirty="0"/>
          </a:p>
        </p:txBody>
      </p:sp>
    </p:spTree>
    <p:extLst>
      <p:ext uri="{BB962C8B-B14F-4D97-AF65-F5344CB8AC3E}">
        <p14:creationId xmlns:p14="http://schemas.microsoft.com/office/powerpoint/2010/main" val="57623809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17" Type="http://schemas.openxmlformats.org/officeDocument/2006/relationships/image" Target="../media/image17.jpeg"/><Relationship Id="rId2" Type="http://schemas.openxmlformats.org/officeDocument/2006/relationships/image" Target="../media/image2.png"/><Relationship Id="rId16" Type="http://schemas.openxmlformats.org/officeDocument/2006/relationships/image" Target="../media/image16.jpeg"/><Relationship Id="rId1" Type="http://schemas.openxmlformats.org/officeDocument/2006/relationships/slideMaster" Target="../slideMasters/slideMaster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5" Type="http://schemas.openxmlformats.org/officeDocument/2006/relationships/image" Target="../media/image15.jpe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jpeg"/><Relationship Id="rId14" Type="http://schemas.openxmlformats.org/officeDocument/2006/relationships/image" Target="../media/image1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8.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1_タイトル スライド">
    <p:spTree>
      <p:nvGrpSpPr>
        <p:cNvPr id="1" name=""/>
        <p:cNvGrpSpPr/>
        <p:nvPr/>
      </p:nvGrpSpPr>
      <p:grpSpPr>
        <a:xfrm>
          <a:off x="0" y="0"/>
          <a:ext cx="0" cy="0"/>
          <a:chOff x="0" y="0"/>
          <a:chExt cx="0" cy="0"/>
        </a:xfrm>
      </p:grpSpPr>
      <p:sp>
        <p:nvSpPr>
          <p:cNvPr id="182" name="Rectangle 10"/>
          <p:cNvSpPr>
            <a:spLocks noGrp="1" noChangeArrowheads="1"/>
          </p:cNvSpPr>
          <p:nvPr>
            <p:ph type="subTitle" sz="quarter" idx="1"/>
          </p:nvPr>
        </p:nvSpPr>
        <p:spPr bwMode="gray">
          <a:xfrm>
            <a:off x="1100609" y="908720"/>
            <a:ext cx="7704782" cy="648072"/>
          </a:xfrm>
          <a:prstGeom prst="rect">
            <a:avLst/>
          </a:prstGeom>
        </p:spPr>
        <p:txBody>
          <a:bodyPr lIns="0" tIns="43193" rIns="0" bIns="79200" anchor="ctr" anchorCtr="1">
            <a:normAutofit/>
          </a:bodyPr>
          <a:lstStyle>
            <a:lvl1pPr marL="0" marR="0" indent="0" algn="ctr" defTabSz="863600" rtl="0" eaLnBrk="1" fontAlgn="base" latinLnBrk="0" hangingPunct="1">
              <a:lnSpc>
                <a:spcPct val="100000"/>
              </a:lnSpc>
              <a:spcBef>
                <a:spcPct val="25000"/>
              </a:spcBef>
              <a:spcAft>
                <a:spcPct val="0"/>
              </a:spcAft>
              <a:buClr>
                <a:schemeClr val="bg1">
                  <a:lumMod val="75000"/>
                </a:schemeClr>
              </a:buClr>
              <a:buSzTx/>
              <a:buFont typeface="Wingdings" pitchFamily="2" charset="2"/>
              <a:buNone/>
              <a:tabLst/>
              <a:defRPr kumimoji="1" lang="ja-JP" altLang="en-US" sz="1800" b="0" kern="1200" baseline="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defRPr>
            </a:lvl1pPr>
          </a:lstStyle>
          <a:p>
            <a:pPr marL="0" marR="0" lvl="0" indent="0" algn="l" defTabSz="914400" rtl="0" eaLnBrk="1" fontAlgn="auto" latinLnBrk="0" hangingPunct="1">
              <a:lnSpc>
                <a:spcPct val="100000"/>
              </a:lnSpc>
              <a:spcBef>
                <a:spcPct val="25000"/>
              </a:spcBef>
              <a:spcAft>
                <a:spcPts val="0"/>
              </a:spcAft>
              <a:buClrTx/>
              <a:buSzTx/>
              <a:buFont typeface="Wingdings" pitchFamily="2" charset="2"/>
              <a:buNone/>
              <a:tabLst/>
              <a:defRPr/>
            </a:pPr>
            <a:r>
              <a:rPr lang="ja-JP" altLang="en-US" dirty="0"/>
              <a:t>マスタ サブタイトルの書式設定</a:t>
            </a:r>
          </a:p>
        </p:txBody>
      </p:sp>
      <p:sp>
        <p:nvSpPr>
          <p:cNvPr id="68" name="テキスト プレースホルダ 64"/>
          <p:cNvSpPr>
            <a:spLocks noGrp="1"/>
          </p:cNvSpPr>
          <p:nvPr>
            <p:ph type="body" sz="quarter" idx="11"/>
          </p:nvPr>
        </p:nvSpPr>
        <p:spPr>
          <a:xfrm>
            <a:off x="3440833" y="5445224"/>
            <a:ext cx="3024336" cy="288032"/>
          </a:xfrm>
        </p:spPr>
        <p:txBody>
          <a:bodyPr lIns="0" rIns="0" anchor="ctr" anchorCtr="0"/>
          <a:lstStyle>
            <a:lvl1pPr marL="0" indent="0" algn="ctr">
              <a:spcBef>
                <a:spcPts val="0"/>
              </a:spcBef>
              <a:buNone/>
              <a:defRPr sz="1600">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sp>
        <p:nvSpPr>
          <p:cNvPr id="69" name="テキスト プレースホルダ 64"/>
          <p:cNvSpPr>
            <a:spLocks noGrp="1"/>
          </p:cNvSpPr>
          <p:nvPr>
            <p:ph type="body" sz="quarter" idx="12"/>
          </p:nvPr>
        </p:nvSpPr>
        <p:spPr>
          <a:xfrm>
            <a:off x="3440833" y="5805264"/>
            <a:ext cx="3024336" cy="360040"/>
          </a:xfrm>
        </p:spPr>
        <p:txBody>
          <a:bodyPr lIns="0" rIns="0" anchor="ctr" anchorCtr="0"/>
          <a:lstStyle>
            <a:lvl1pPr marL="0" indent="0" algn="ctr">
              <a:buNone/>
              <a:defRPr sz="2000" b="1">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pic>
        <p:nvPicPr>
          <p:cNvPr id="83" name="Nomura Research Institute India Pacific Pvt. Ltd." hidden="1"/>
          <p:cNvPicPr>
            <a:picLocks noChangeAspect="1"/>
          </p:cNvPicPr>
          <p:nvPr userDrawn="1"/>
        </p:nvPicPr>
        <p:blipFill>
          <a:blip r:embed="rId2" cstate="print"/>
          <a:srcRect/>
          <a:stretch>
            <a:fillRect/>
          </a:stretch>
        </p:blipFill>
        <p:spPr bwMode="auto">
          <a:xfrm>
            <a:off x="7604325" y="150019"/>
            <a:ext cx="2016000" cy="284945"/>
          </a:xfrm>
          <a:prstGeom prst="rect">
            <a:avLst/>
          </a:prstGeom>
          <a:noFill/>
          <a:ln w="9525">
            <a:noFill/>
            <a:miter lim="800000"/>
            <a:headEnd/>
            <a:tailEnd/>
          </a:ln>
        </p:spPr>
      </p:pic>
      <p:pic>
        <p:nvPicPr>
          <p:cNvPr id="81" name="Nomura Research Institute Hong Kong Limited." descr="C:\Documents and Settings\s-suzuki\デスクトップ\hk_logo00.jpg" hidden="1"/>
          <p:cNvPicPr>
            <a:picLocks noChangeAspect="1" noChangeArrowheads="1"/>
          </p:cNvPicPr>
          <p:nvPr userDrawn="1"/>
        </p:nvPicPr>
        <p:blipFill>
          <a:blip r:embed="rId3" cstate="print"/>
          <a:srcRect/>
          <a:stretch>
            <a:fillRect/>
          </a:stretch>
        </p:blipFill>
        <p:spPr bwMode="auto">
          <a:xfrm>
            <a:off x="7620334" y="154781"/>
            <a:ext cx="1754880" cy="288000"/>
          </a:xfrm>
          <a:prstGeom prst="rect">
            <a:avLst/>
          </a:prstGeom>
          <a:noFill/>
        </p:spPr>
      </p:pic>
      <p:pic>
        <p:nvPicPr>
          <p:cNvPr id="84" name="Nomura Research Institute Asia Pacific Pte. Ltd." hidden="1"/>
          <p:cNvPicPr/>
          <p:nvPr userDrawn="1"/>
        </p:nvPicPr>
        <p:blipFill>
          <a:blip r:embed="rId4" cstate="print"/>
          <a:srcRect/>
          <a:stretch>
            <a:fillRect/>
          </a:stretch>
        </p:blipFill>
        <p:spPr bwMode="auto">
          <a:xfrm>
            <a:off x="7570383" y="142876"/>
            <a:ext cx="2037904" cy="287080"/>
          </a:xfrm>
          <a:prstGeom prst="rect">
            <a:avLst/>
          </a:prstGeom>
          <a:noFill/>
          <a:ln w="9525">
            <a:noFill/>
            <a:miter lim="800000"/>
            <a:headEnd/>
            <a:tailEnd/>
          </a:ln>
        </p:spPr>
      </p:pic>
      <p:pic>
        <p:nvPicPr>
          <p:cNvPr id="79" name="野村総研（大連）" descr="C:\Documents and Settings\s-suzuki\デスクトップ\dl_logo03.jpg" hidden="1"/>
          <p:cNvPicPr>
            <a:picLocks noChangeAspect="1" noChangeArrowheads="1"/>
          </p:cNvPicPr>
          <p:nvPr userDrawn="1"/>
        </p:nvPicPr>
        <p:blipFill>
          <a:blip r:embed="rId5" cstate="print"/>
          <a:srcRect/>
          <a:stretch>
            <a:fillRect/>
          </a:stretch>
        </p:blipFill>
        <p:spPr bwMode="auto">
          <a:xfrm>
            <a:off x="7607382" y="150019"/>
            <a:ext cx="1849719" cy="162000"/>
          </a:xfrm>
          <a:prstGeom prst="rect">
            <a:avLst/>
          </a:prstGeom>
          <a:noFill/>
        </p:spPr>
      </p:pic>
      <p:pic>
        <p:nvPicPr>
          <p:cNvPr id="82" name="野村総研（上海）" descr="C:\Documents and Settings\s-suzuki\デスクトップ\sh_logo02.jpg" hidden="1"/>
          <p:cNvPicPr>
            <a:picLocks noChangeAspect="1" noChangeArrowheads="1"/>
          </p:cNvPicPr>
          <p:nvPr userDrawn="1"/>
        </p:nvPicPr>
        <p:blipFill>
          <a:blip r:embed="rId6" cstate="print"/>
          <a:srcRect/>
          <a:stretch>
            <a:fillRect/>
          </a:stretch>
        </p:blipFill>
        <p:spPr bwMode="auto">
          <a:xfrm>
            <a:off x="7593311" y="140495"/>
            <a:ext cx="1837500" cy="176400"/>
          </a:xfrm>
          <a:prstGeom prst="rect">
            <a:avLst/>
          </a:prstGeom>
          <a:noFill/>
        </p:spPr>
      </p:pic>
      <p:pic>
        <p:nvPicPr>
          <p:cNvPr id="67" name="野村総研（北京）" descr="nri_北京.jpg" hidden="1"/>
          <p:cNvPicPr>
            <a:picLocks noChangeAspect="1"/>
          </p:cNvPicPr>
          <p:nvPr userDrawn="1"/>
        </p:nvPicPr>
        <p:blipFill>
          <a:blip r:embed="rId7" cstate="print"/>
          <a:srcRect r="2216"/>
          <a:stretch>
            <a:fillRect/>
          </a:stretch>
        </p:blipFill>
        <p:spPr>
          <a:xfrm>
            <a:off x="7571029" y="116685"/>
            <a:ext cx="2150106" cy="224281"/>
          </a:xfrm>
          <a:prstGeom prst="rect">
            <a:avLst/>
          </a:prstGeom>
        </p:spPr>
      </p:pic>
      <p:pic>
        <p:nvPicPr>
          <p:cNvPr id="80" name="Nomura Research Institute Europe Limited" descr="C:\Documents and Settings\s-suzuki\デスクトップ\e_logo00.jpg" hidden="1"/>
          <p:cNvPicPr>
            <a:picLocks noChangeAspect="1" noChangeArrowheads="1"/>
          </p:cNvPicPr>
          <p:nvPr userDrawn="1"/>
        </p:nvPicPr>
        <p:blipFill>
          <a:blip r:embed="rId8" cstate="print"/>
          <a:srcRect/>
          <a:stretch>
            <a:fillRect/>
          </a:stretch>
        </p:blipFill>
        <p:spPr bwMode="auto">
          <a:xfrm>
            <a:off x="7619137" y="152400"/>
            <a:ext cx="1852444" cy="288000"/>
          </a:xfrm>
          <a:prstGeom prst="rect">
            <a:avLst/>
          </a:prstGeom>
          <a:noFill/>
        </p:spPr>
      </p:pic>
      <p:pic>
        <p:nvPicPr>
          <p:cNvPr id="72" name="Nomura Research Institute America, Inc." descr="nri_america.jpg" hidden="1"/>
          <p:cNvPicPr>
            <a:picLocks noChangeAspect="1"/>
          </p:cNvPicPr>
          <p:nvPr userDrawn="1"/>
        </p:nvPicPr>
        <p:blipFill>
          <a:blip r:embed="rId9" cstate="print"/>
          <a:stretch>
            <a:fillRect/>
          </a:stretch>
        </p:blipFill>
        <p:spPr>
          <a:xfrm>
            <a:off x="7616846" y="152400"/>
            <a:ext cx="1800050" cy="291184"/>
          </a:xfrm>
          <a:prstGeom prst="rect">
            <a:avLst/>
          </a:prstGeom>
        </p:spPr>
      </p:pic>
      <p:pic>
        <p:nvPicPr>
          <p:cNvPr id="85" name="NRIシステムテクノ" hidden="1"/>
          <p:cNvPicPr>
            <a:picLocks noChangeAspect="1"/>
          </p:cNvPicPr>
          <p:nvPr userDrawn="1"/>
        </p:nvPicPr>
        <p:blipFill>
          <a:blip r:embed="rId10" cstate="print"/>
          <a:srcRect/>
          <a:stretch>
            <a:fillRect/>
          </a:stretch>
        </p:blipFill>
        <p:spPr bwMode="auto">
          <a:xfrm>
            <a:off x="7600976" y="147638"/>
            <a:ext cx="1208119" cy="162000"/>
          </a:xfrm>
          <a:prstGeom prst="rect">
            <a:avLst/>
          </a:prstGeom>
          <a:noFill/>
          <a:ln w="9525">
            <a:noFill/>
            <a:miter lim="800000"/>
            <a:headEnd/>
            <a:tailEnd/>
          </a:ln>
        </p:spPr>
      </p:pic>
      <p:pic>
        <p:nvPicPr>
          <p:cNvPr id="76" name="NRIプロセスイノベーション" descr="C:\Documents and Settings\s-suzuki\デスクトップ\pro_J_01.jpg" hidden="1"/>
          <p:cNvPicPr>
            <a:picLocks noChangeAspect="1" noChangeArrowheads="1"/>
          </p:cNvPicPr>
          <p:nvPr userDrawn="1"/>
        </p:nvPicPr>
        <p:blipFill>
          <a:blip r:embed="rId11" cstate="print"/>
          <a:srcRect/>
          <a:stretch>
            <a:fillRect/>
          </a:stretch>
        </p:blipFill>
        <p:spPr bwMode="auto">
          <a:xfrm>
            <a:off x="7608781" y="142876"/>
            <a:ext cx="1667558" cy="165600"/>
          </a:xfrm>
          <a:prstGeom prst="rect">
            <a:avLst/>
          </a:prstGeom>
          <a:noFill/>
        </p:spPr>
      </p:pic>
      <p:pic>
        <p:nvPicPr>
          <p:cNvPr id="75" name="NRI社会情報システム" descr="C:\Documents and Settings\s-suzuki\デスクトップ\sjs_logo00.jpg" hidden="1"/>
          <p:cNvPicPr>
            <a:picLocks noChangeAspect="1" noChangeArrowheads="1"/>
          </p:cNvPicPr>
          <p:nvPr userDrawn="1"/>
        </p:nvPicPr>
        <p:blipFill>
          <a:blip r:embed="rId12" cstate="print"/>
          <a:srcRect/>
          <a:stretch>
            <a:fillRect/>
          </a:stretch>
        </p:blipFill>
        <p:spPr bwMode="auto">
          <a:xfrm>
            <a:off x="7554763" y="121447"/>
            <a:ext cx="1434720" cy="219600"/>
          </a:xfrm>
          <a:prstGeom prst="rect">
            <a:avLst/>
          </a:prstGeom>
          <a:noFill/>
        </p:spPr>
      </p:pic>
      <p:pic>
        <p:nvPicPr>
          <p:cNvPr id="73" name="NRIサイバーパテント" descr="C:\Documents and Settings\s-suzuki\デスクトップ\cp_logo00.jpg" hidden="1"/>
          <p:cNvPicPr>
            <a:picLocks noChangeAspect="1" noChangeArrowheads="1"/>
          </p:cNvPicPr>
          <p:nvPr userDrawn="1"/>
        </p:nvPicPr>
        <p:blipFill>
          <a:blip r:embed="rId13" cstate="print"/>
          <a:srcRect/>
          <a:stretch>
            <a:fillRect/>
          </a:stretch>
        </p:blipFill>
        <p:spPr bwMode="auto">
          <a:xfrm>
            <a:off x="7595712" y="133352"/>
            <a:ext cx="1394924" cy="201600"/>
          </a:xfrm>
          <a:prstGeom prst="rect">
            <a:avLst/>
          </a:prstGeom>
          <a:noFill/>
        </p:spPr>
      </p:pic>
      <p:pic>
        <p:nvPicPr>
          <p:cNvPr id="74" name="NRIデータiテック" descr="C:\Documents and Settings\s-suzuki\デスクトップ\itech_logo00.jpg" hidden="1"/>
          <p:cNvPicPr>
            <a:picLocks noChangeAspect="1" noChangeArrowheads="1"/>
          </p:cNvPicPr>
          <p:nvPr userDrawn="1"/>
        </p:nvPicPr>
        <p:blipFill>
          <a:blip r:embed="rId14" cstate="print"/>
          <a:srcRect/>
          <a:stretch>
            <a:fillRect/>
          </a:stretch>
        </p:blipFill>
        <p:spPr bwMode="auto">
          <a:xfrm>
            <a:off x="7567319" y="66539"/>
            <a:ext cx="1270710" cy="273600"/>
          </a:xfrm>
          <a:prstGeom prst="rect">
            <a:avLst/>
          </a:prstGeom>
          <a:noFill/>
        </p:spPr>
      </p:pic>
      <p:pic>
        <p:nvPicPr>
          <p:cNvPr id="77" name="NRIワークプレイスサービス" descr="C:\Documents and Settings\s-suzuki\デスクトップ\wp_logo00.jpg" hidden="1"/>
          <p:cNvPicPr>
            <a:picLocks noChangeAspect="1" noChangeArrowheads="1"/>
          </p:cNvPicPr>
          <p:nvPr userDrawn="1"/>
        </p:nvPicPr>
        <p:blipFill>
          <a:blip r:embed="rId15" cstate="print"/>
          <a:srcRect/>
          <a:stretch>
            <a:fillRect/>
          </a:stretch>
        </p:blipFill>
        <p:spPr bwMode="auto">
          <a:xfrm>
            <a:off x="7592475" y="140495"/>
            <a:ext cx="1774023" cy="180000"/>
          </a:xfrm>
          <a:prstGeom prst="rect">
            <a:avLst/>
          </a:prstGeom>
          <a:noFill/>
        </p:spPr>
      </p:pic>
      <p:pic>
        <p:nvPicPr>
          <p:cNvPr id="71" name="NRIセキュアテクノロジーズ" descr="セキュアテクノロジーズ.jpg" hidden="1"/>
          <p:cNvPicPr>
            <a:picLocks noChangeAspect="1"/>
          </p:cNvPicPr>
          <p:nvPr userDrawn="1"/>
        </p:nvPicPr>
        <p:blipFill>
          <a:blip r:embed="rId16" cstate="print"/>
          <a:srcRect l="1205" t="18079" b="16391"/>
          <a:stretch>
            <a:fillRect/>
          </a:stretch>
        </p:blipFill>
        <p:spPr>
          <a:xfrm>
            <a:off x="7591975" y="140495"/>
            <a:ext cx="1830458" cy="182096"/>
          </a:xfrm>
          <a:prstGeom prst="rect">
            <a:avLst/>
          </a:prstGeom>
        </p:spPr>
      </p:pic>
      <p:pic>
        <p:nvPicPr>
          <p:cNvPr id="78" name="NRIネットコム" descr="C:\Users\kinoshita\Dropbox\進行中仕事\NRI_ppt_temp2011\nrippt2011_0509_logo\グループ社名ロゴ\ネットコム.jpg" hidden="1"/>
          <p:cNvPicPr>
            <a:picLocks noChangeAspect="1" noChangeArrowheads="1"/>
          </p:cNvPicPr>
          <p:nvPr userDrawn="1"/>
        </p:nvPicPr>
        <p:blipFill>
          <a:blip r:embed="rId17" cstate="print"/>
          <a:srcRect/>
          <a:stretch>
            <a:fillRect/>
          </a:stretch>
        </p:blipFill>
        <p:spPr bwMode="auto">
          <a:xfrm>
            <a:off x="7621289" y="157162"/>
            <a:ext cx="976025" cy="146507"/>
          </a:xfrm>
          <a:prstGeom prst="rect">
            <a:avLst/>
          </a:prstGeom>
          <a:noFill/>
        </p:spPr>
      </p:pic>
      <p:sp>
        <p:nvSpPr>
          <p:cNvPr id="1823" name="正方形/長方形 1822"/>
          <p:cNvSpPr/>
          <p:nvPr userDrawn="1"/>
        </p:nvSpPr>
        <p:spPr>
          <a:xfrm>
            <a:off x="0" y="1700808"/>
            <a:ext cx="9906000" cy="1800200"/>
          </a:xfrm>
          <a:prstGeom prst="rect">
            <a:avLst/>
          </a:prstGeom>
          <a:gradFill flip="none" rotWithShape="1">
            <a:gsLst>
              <a:gs pos="0">
                <a:schemeClr val="bg1"/>
              </a:gs>
              <a:gs pos="95000">
                <a:srgbClr val="A2BBDC"/>
              </a:gs>
              <a:gs pos="85000">
                <a:srgbClr val="3D6AA7"/>
              </a:gs>
              <a:gs pos="15000">
                <a:srgbClr val="3D6AA7"/>
              </a:gs>
              <a:gs pos="5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
        <p:nvSpPr>
          <p:cNvPr id="1824" name="正方形/長方形 1823"/>
          <p:cNvSpPr/>
          <p:nvPr userDrawn="1"/>
        </p:nvSpPr>
        <p:spPr>
          <a:xfrm>
            <a:off x="0" y="1592800"/>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
        <p:nvSpPr>
          <p:cNvPr id="1825" name="Oval 128"/>
          <p:cNvSpPr>
            <a:spLocks noChangeArrowheads="1"/>
          </p:cNvSpPr>
          <p:nvPr userDrawn="1"/>
        </p:nvSpPr>
        <p:spPr bwMode="auto">
          <a:xfrm>
            <a:off x="8180880" y="2375618"/>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6" name="Oval 129"/>
          <p:cNvSpPr>
            <a:spLocks noChangeArrowheads="1"/>
          </p:cNvSpPr>
          <p:nvPr userDrawn="1"/>
        </p:nvSpPr>
        <p:spPr bwMode="auto">
          <a:xfrm>
            <a:off x="8268443" y="237561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7" name="Oval 130"/>
          <p:cNvSpPr>
            <a:spLocks noChangeArrowheads="1"/>
          </p:cNvSpPr>
          <p:nvPr userDrawn="1"/>
        </p:nvSpPr>
        <p:spPr bwMode="auto">
          <a:xfrm>
            <a:off x="8353467" y="237561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8" name="Oval 120"/>
          <p:cNvSpPr>
            <a:spLocks noChangeArrowheads="1"/>
          </p:cNvSpPr>
          <p:nvPr userDrawn="1"/>
        </p:nvSpPr>
        <p:spPr bwMode="auto">
          <a:xfrm>
            <a:off x="8440848" y="237106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29" name="Oval 121"/>
          <p:cNvSpPr>
            <a:spLocks noChangeArrowheads="1"/>
          </p:cNvSpPr>
          <p:nvPr userDrawn="1"/>
        </p:nvSpPr>
        <p:spPr bwMode="auto">
          <a:xfrm>
            <a:off x="8525872" y="237106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0" name="Oval 65"/>
          <p:cNvSpPr>
            <a:spLocks noChangeArrowheads="1"/>
          </p:cNvSpPr>
          <p:nvPr userDrawn="1"/>
        </p:nvSpPr>
        <p:spPr bwMode="auto">
          <a:xfrm>
            <a:off x="8180880" y="2459201"/>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1" name="Oval 66"/>
          <p:cNvSpPr>
            <a:spLocks noChangeArrowheads="1"/>
          </p:cNvSpPr>
          <p:nvPr userDrawn="1"/>
        </p:nvSpPr>
        <p:spPr bwMode="auto">
          <a:xfrm>
            <a:off x="8268443" y="245920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2" name="Oval 67"/>
          <p:cNvSpPr>
            <a:spLocks noChangeArrowheads="1"/>
          </p:cNvSpPr>
          <p:nvPr userDrawn="1"/>
        </p:nvSpPr>
        <p:spPr bwMode="auto">
          <a:xfrm>
            <a:off x="8353467" y="245920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3" name="Oval 89"/>
          <p:cNvSpPr>
            <a:spLocks noChangeArrowheads="1"/>
          </p:cNvSpPr>
          <p:nvPr userDrawn="1"/>
        </p:nvSpPr>
        <p:spPr bwMode="auto">
          <a:xfrm>
            <a:off x="8180880" y="2544226"/>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4" name="Oval 90"/>
          <p:cNvSpPr>
            <a:spLocks noChangeArrowheads="1"/>
          </p:cNvSpPr>
          <p:nvPr userDrawn="1"/>
        </p:nvSpPr>
        <p:spPr bwMode="auto">
          <a:xfrm>
            <a:off x="8268443" y="254422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5" name="Oval 91"/>
          <p:cNvSpPr>
            <a:spLocks noChangeArrowheads="1"/>
          </p:cNvSpPr>
          <p:nvPr userDrawn="1"/>
        </p:nvSpPr>
        <p:spPr bwMode="auto">
          <a:xfrm>
            <a:off x="8353467" y="254422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6" name="Oval 108"/>
          <p:cNvSpPr>
            <a:spLocks noChangeArrowheads="1"/>
          </p:cNvSpPr>
          <p:nvPr userDrawn="1"/>
        </p:nvSpPr>
        <p:spPr bwMode="auto">
          <a:xfrm>
            <a:off x="8180880" y="2629250"/>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7" name="Oval 109"/>
          <p:cNvSpPr>
            <a:spLocks noChangeArrowheads="1"/>
          </p:cNvSpPr>
          <p:nvPr userDrawn="1"/>
        </p:nvSpPr>
        <p:spPr bwMode="auto">
          <a:xfrm>
            <a:off x="8268443" y="262925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8" name="Oval 110"/>
          <p:cNvSpPr>
            <a:spLocks noChangeArrowheads="1"/>
          </p:cNvSpPr>
          <p:nvPr userDrawn="1"/>
        </p:nvSpPr>
        <p:spPr bwMode="auto">
          <a:xfrm>
            <a:off x="8353467" y="262925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39" name="Oval 127"/>
          <p:cNvSpPr>
            <a:spLocks noChangeArrowheads="1"/>
          </p:cNvSpPr>
          <p:nvPr userDrawn="1"/>
        </p:nvSpPr>
        <p:spPr bwMode="auto">
          <a:xfrm>
            <a:off x="8095856" y="271681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0" name="Oval 128"/>
          <p:cNvSpPr>
            <a:spLocks noChangeArrowheads="1"/>
          </p:cNvSpPr>
          <p:nvPr userDrawn="1"/>
        </p:nvSpPr>
        <p:spPr bwMode="auto">
          <a:xfrm>
            <a:off x="8180880" y="2716812"/>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1" name="Oval 129"/>
          <p:cNvSpPr>
            <a:spLocks noChangeArrowheads="1"/>
          </p:cNvSpPr>
          <p:nvPr userDrawn="1"/>
        </p:nvSpPr>
        <p:spPr bwMode="auto">
          <a:xfrm>
            <a:off x="8268443" y="271681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2" name="Oval 130"/>
          <p:cNvSpPr>
            <a:spLocks noChangeArrowheads="1"/>
          </p:cNvSpPr>
          <p:nvPr userDrawn="1"/>
        </p:nvSpPr>
        <p:spPr bwMode="auto">
          <a:xfrm>
            <a:off x="8353467" y="271681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3" name="Oval 57"/>
          <p:cNvSpPr>
            <a:spLocks noChangeArrowheads="1"/>
          </p:cNvSpPr>
          <p:nvPr userDrawn="1"/>
        </p:nvSpPr>
        <p:spPr bwMode="auto">
          <a:xfrm>
            <a:off x="8440848" y="245465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4" name="Oval 59"/>
          <p:cNvSpPr>
            <a:spLocks noChangeArrowheads="1"/>
          </p:cNvSpPr>
          <p:nvPr userDrawn="1"/>
        </p:nvSpPr>
        <p:spPr bwMode="auto">
          <a:xfrm>
            <a:off x="8525872" y="245465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5" name="Oval 81"/>
          <p:cNvSpPr>
            <a:spLocks noChangeArrowheads="1"/>
          </p:cNvSpPr>
          <p:nvPr userDrawn="1"/>
        </p:nvSpPr>
        <p:spPr bwMode="auto">
          <a:xfrm>
            <a:off x="8440848" y="253967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6" name="Oval 82"/>
          <p:cNvSpPr>
            <a:spLocks noChangeArrowheads="1"/>
          </p:cNvSpPr>
          <p:nvPr userDrawn="1"/>
        </p:nvSpPr>
        <p:spPr bwMode="auto">
          <a:xfrm>
            <a:off x="8525872" y="253967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7" name="Oval 100"/>
          <p:cNvSpPr>
            <a:spLocks noChangeArrowheads="1"/>
          </p:cNvSpPr>
          <p:nvPr userDrawn="1"/>
        </p:nvSpPr>
        <p:spPr bwMode="auto">
          <a:xfrm>
            <a:off x="8440848" y="2624701"/>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8" name="Oval 101"/>
          <p:cNvSpPr>
            <a:spLocks noChangeArrowheads="1"/>
          </p:cNvSpPr>
          <p:nvPr userDrawn="1"/>
        </p:nvSpPr>
        <p:spPr bwMode="auto">
          <a:xfrm>
            <a:off x="8525872" y="2624701"/>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49" name="Oval 102"/>
          <p:cNvSpPr>
            <a:spLocks noChangeArrowheads="1"/>
          </p:cNvSpPr>
          <p:nvPr userDrawn="1"/>
        </p:nvSpPr>
        <p:spPr bwMode="auto">
          <a:xfrm>
            <a:off x="8610897" y="2624701"/>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0" name="Oval 103"/>
          <p:cNvSpPr>
            <a:spLocks noChangeArrowheads="1"/>
          </p:cNvSpPr>
          <p:nvPr userDrawn="1"/>
        </p:nvSpPr>
        <p:spPr bwMode="auto">
          <a:xfrm>
            <a:off x="8698459" y="2624701"/>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1" name="Oval 120"/>
          <p:cNvSpPr>
            <a:spLocks noChangeArrowheads="1"/>
          </p:cNvSpPr>
          <p:nvPr userDrawn="1"/>
        </p:nvSpPr>
        <p:spPr bwMode="auto">
          <a:xfrm>
            <a:off x="8440848" y="271226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2" name="Oval 121"/>
          <p:cNvSpPr>
            <a:spLocks noChangeArrowheads="1"/>
          </p:cNvSpPr>
          <p:nvPr userDrawn="1"/>
        </p:nvSpPr>
        <p:spPr bwMode="auto">
          <a:xfrm>
            <a:off x="8525872" y="271226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3" name="Oval 122"/>
          <p:cNvSpPr>
            <a:spLocks noChangeArrowheads="1"/>
          </p:cNvSpPr>
          <p:nvPr userDrawn="1"/>
        </p:nvSpPr>
        <p:spPr bwMode="auto">
          <a:xfrm>
            <a:off x="8610897" y="2712263"/>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4" name="Oval 123"/>
          <p:cNvSpPr>
            <a:spLocks noChangeArrowheads="1"/>
          </p:cNvSpPr>
          <p:nvPr userDrawn="1"/>
        </p:nvSpPr>
        <p:spPr bwMode="auto">
          <a:xfrm>
            <a:off x="8698459" y="271226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5" name="Oval 124"/>
          <p:cNvSpPr>
            <a:spLocks noChangeArrowheads="1"/>
          </p:cNvSpPr>
          <p:nvPr userDrawn="1"/>
        </p:nvSpPr>
        <p:spPr bwMode="auto">
          <a:xfrm>
            <a:off x="8783484" y="2712263"/>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6" name="Oval 125"/>
          <p:cNvSpPr>
            <a:spLocks noChangeArrowheads="1"/>
          </p:cNvSpPr>
          <p:nvPr userDrawn="1"/>
        </p:nvSpPr>
        <p:spPr bwMode="auto">
          <a:xfrm>
            <a:off x="8868508" y="2712263"/>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7" name="Oval 126"/>
          <p:cNvSpPr>
            <a:spLocks noChangeArrowheads="1"/>
          </p:cNvSpPr>
          <p:nvPr userDrawn="1"/>
        </p:nvSpPr>
        <p:spPr bwMode="auto">
          <a:xfrm>
            <a:off x="8954802" y="271226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8" name="Oval 127"/>
          <p:cNvSpPr>
            <a:spLocks noChangeArrowheads="1"/>
          </p:cNvSpPr>
          <p:nvPr userDrawn="1"/>
        </p:nvSpPr>
        <p:spPr bwMode="auto">
          <a:xfrm>
            <a:off x="9039826" y="271226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59" name="Oval 128"/>
          <p:cNvSpPr>
            <a:spLocks noChangeArrowheads="1"/>
          </p:cNvSpPr>
          <p:nvPr userDrawn="1"/>
        </p:nvSpPr>
        <p:spPr bwMode="auto">
          <a:xfrm>
            <a:off x="9124850" y="2712263"/>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0" name="Oval 129"/>
          <p:cNvSpPr>
            <a:spLocks noChangeArrowheads="1"/>
          </p:cNvSpPr>
          <p:nvPr userDrawn="1"/>
        </p:nvSpPr>
        <p:spPr bwMode="auto">
          <a:xfrm>
            <a:off x="9212413" y="271226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1" name="Oval 128"/>
          <p:cNvSpPr>
            <a:spLocks noChangeArrowheads="1"/>
          </p:cNvSpPr>
          <p:nvPr userDrawn="1"/>
        </p:nvSpPr>
        <p:spPr bwMode="auto">
          <a:xfrm>
            <a:off x="5348970" y="3078477"/>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2" name="Oval 129"/>
          <p:cNvSpPr>
            <a:spLocks noChangeArrowheads="1"/>
          </p:cNvSpPr>
          <p:nvPr userDrawn="1"/>
        </p:nvSpPr>
        <p:spPr bwMode="auto">
          <a:xfrm>
            <a:off x="5436533" y="307847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3" name="Oval 130"/>
          <p:cNvSpPr>
            <a:spLocks noChangeArrowheads="1"/>
          </p:cNvSpPr>
          <p:nvPr userDrawn="1"/>
        </p:nvSpPr>
        <p:spPr bwMode="auto">
          <a:xfrm>
            <a:off x="5521557" y="307847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4" name="Oval 60"/>
          <p:cNvSpPr>
            <a:spLocks noChangeArrowheads="1"/>
          </p:cNvSpPr>
          <p:nvPr userDrawn="1"/>
        </p:nvSpPr>
        <p:spPr bwMode="auto">
          <a:xfrm>
            <a:off x="5866549" y="281631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5" name="Oval 61"/>
          <p:cNvSpPr>
            <a:spLocks noChangeArrowheads="1"/>
          </p:cNvSpPr>
          <p:nvPr userDrawn="1"/>
        </p:nvSpPr>
        <p:spPr bwMode="auto">
          <a:xfrm>
            <a:off x="5951574" y="2816317"/>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6" name="Oval 62"/>
          <p:cNvSpPr>
            <a:spLocks noChangeArrowheads="1"/>
          </p:cNvSpPr>
          <p:nvPr userDrawn="1"/>
        </p:nvSpPr>
        <p:spPr bwMode="auto">
          <a:xfrm>
            <a:off x="6036598" y="2816317"/>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7" name="Oval 63"/>
          <p:cNvSpPr>
            <a:spLocks noChangeArrowheads="1"/>
          </p:cNvSpPr>
          <p:nvPr userDrawn="1"/>
        </p:nvSpPr>
        <p:spPr bwMode="auto">
          <a:xfrm>
            <a:off x="6122892" y="2816317"/>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8" name="Oval 83"/>
          <p:cNvSpPr>
            <a:spLocks noChangeArrowheads="1"/>
          </p:cNvSpPr>
          <p:nvPr userDrawn="1"/>
        </p:nvSpPr>
        <p:spPr bwMode="auto">
          <a:xfrm>
            <a:off x="5778987" y="290134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69" name="Oval 84"/>
          <p:cNvSpPr>
            <a:spLocks noChangeArrowheads="1"/>
          </p:cNvSpPr>
          <p:nvPr userDrawn="1"/>
        </p:nvSpPr>
        <p:spPr bwMode="auto">
          <a:xfrm>
            <a:off x="5866549" y="290134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0" name="Oval 85"/>
          <p:cNvSpPr>
            <a:spLocks noChangeArrowheads="1"/>
          </p:cNvSpPr>
          <p:nvPr userDrawn="1"/>
        </p:nvSpPr>
        <p:spPr bwMode="auto">
          <a:xfrm>
            <a:off x="5951574" y="290134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1" name="Oval 86"/>
          <p:cNvSpPr>
            <a:spLocks noChangeArrowheads="1"/>
          </p:cNvSpPr>
          <p:nvPr userDrawn="1"/>
        </p:nvSpPr>
        <p:spPr bwMode="auto">
          <a:xfrm>
            <a:off x="6036598" y="290134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2" name="Oval 87"/>
          <p:cNvSpPr>
            <a:spLocks noChangeArrowheads="1"/>
          </p:cNvSpPr>
          <p:nvPr userDrawn="1"/>
        </p:nvSpPr>
        <p:spPr bwMode="auto">
          <a:xfrm>
            <a:off x="6122892" y="290134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3" name="Oval 100"/>
          <p:cNvSpPr>
            <a:spLocks noChangeArrowheads="1"/>
          </p:cNvSpPr>
          <p:nvPr userDrawn="1"/>
        </p:nvSpPr>
        <p:spPr bwMode="auto">
          <a:xfrm>
            <a:off x="5608938" y="298636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4" name="Oval 101"/>
          <p:cNvSpPr>
            <a:spLocks noChangeArrowheads="1"/>
          </p:cNvSpPr>
          <p:nvPr userDrawn="1"/>
        </p:nvSpPr>
        <p:spPr bwMode="auto">
          <a:xfrm>
            <a:off x="5693962" y="298636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5" name="Oval 102"/>
          <p:cNvSpPr>
            <a:spLocks noChangeArrowheads="1"/>
          </p:cNvSpPr>
          <p:nvPr userDrawn="1"/>
        </p:nvSpPr>
        <p:spPr bwMode="auto">
          <a:xfrm>
            <a:off x="5778987" y="2986366"/>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6" name="Oval 103"/>
          <p:cNvSpPr>
            <a:spLocks noChangeArrowheads="1"/>
          </p:cNvSpPr>
          <p:nvPr userDrawn="1"/>
        </p:nvSpPr>
        <p:spPr bwMode="auto">
          <a:xfrm>
            <a:off x="5866549" y="298636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7" name="Oval 104"/>
          <p:cNvSpPr>
            <a:spLocks noChangeArrowheads="1"/>
          </p:cNvSpPr>
          <p:nvPr userDrawn="1"/>
        </p:nvSpPr>
        <p:spPr bwMode="auto">
          <a:xfrm>
            <a:off x="5951574" y="2986366"/>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8" name="Oval 105"/>
          <p:cNvSpPr>
            <a:spLocks noChangeArrowheads="1"/>
          </p:cNvSpPr>
          <p:nvPr userDrawn="1"/>
        </p:nvSpPr>
        <p:spPr bwMode="auto">
          <a:xfrm>
            <a:off x="6036598" y="2986366"/>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79" name="Oval 106"/>
          <p:cNvSpPr>
            <a:spLocks noChangeArrowheads="1"/>
          </p:cNvSpPr>
          <p:nvPr userDrawn="1"/>
        </p:nvSpPr>
        <p:spPr bwMode="auto">
          <a:xfrm>
            <a:off x="6122892" y="2986366"/>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0" name="Oval 120"/>
          <p:cNvSpPr>
            <a:spLocks noChangeArrowheads="1"/>
          </p:cNvSpPr>
          <p:nvPr userDrawn="1"/>
        </p:nvSpPr>
        <p:spPr bwMode="auto">
          <a:xfrm>
            <a:off x="5608938" y="307392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1" name="Oval 121"/>
          <p:cNvSpPr>
            <a:spLocks noChangeArrowheads="1"/>
          </p:cNvSpPr>
          <p:nvPr userDrawn="1"/>
        </p:nvSpPr>
        <p:spPr bwMode="auto">
          <a:xfrm>
            <a:off x="5693962" y="307392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2" name="Oval 122"/>
          <p:cNvSpPr>
            <a:spLocks noChangeArrowheads="1"/>
          </p:cNvSpPr>
          <p:nvPr userDrawn="1"/>
        </p:nvSpPr>
        <p:spPr bwMode="auto">
          <a:xfrm>
            <a:off x="5778987" y="307392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3" name="Oval 123"/>
          <p:cNvSpPr>
            <a:spLocks noChangeArrowheads="1"/>
          </p:cNvSpPr>
          <p:nvPr userDrawn="1"/>
        </p:nvSpPr>
        <p:spPr bwMode="auto">
          <a:xfrm>
            <a:off x="5866549" y="307392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4" name="Oval 124"/>
          <p:cNvSpPr>
            <a:spLocks noChangeArrowheads="1"/>
          </p:cNvSpPr>
          <p:nvPr userDrawn="1"/>
        </p:nvSpPr>
        <p:spPr bwMode="auto">
          <a:xfrm>
            <a:off x="5951574" y="3073928"/>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5" name="Oval 125"/>
          <p:cNvSpPr>
            <a:spLocks noChangeArrowheads="1"/>
          </p:cNvSpPr>
          <p:nvPr userDrawn="1"/>
        </p:nvSpPr>
        <p:spPr bwMode="auto">
          <a:xfrm>
            <a:off x="6036598" y="307392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6" name="Oval 126"/>
          <p:cNvSpPr>
            <a:spLocks noChangeArrowheads="1"/>
          </p:cNvSpPr>
          <p:nvPr userDrawn="1"/>
        </p:nvSpPr>
        <p:spPr bwMode="auto">
          <a:xfrm>
            <a:off x="6122892" y="307392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7" name="Oval 63"/>
          <p:cNvSpPr>
            <a:spLocks noChangeArrowheads="1"/>
          </p:cNvSpPr>
          <p:nvPr userDrawn="1"/>
        </p:nvSpPr>
        <p:spPr bwMode="auto">
          <a:xfrm>
            <a:off x="8010832" y="280721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8" name="Oval 64"/>
          <p:cNvSpPr>
            <a:spLocks noChangeArrowheads="1"/>
          </p:cNvSpPr>
          <p:nvPr userDrawn="1"/>
        </p:nvSpPr>
        <p:spPr bwMode="auto">
          <a:xfrm>
            <a:off x="8095856" y="280721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89" name="Oval 65"/>
          <p:cNvSpPr>
            <a:spLocks noChangeArrowheads="1"/>
          </p:cNvSpPr>
          <p:nvPr userDrawn="1"/>
        </p:nvSpPr>
        <p:spPr bwMode="auto">
          <a:xfrm>
            <a:off x="8180880" y="2807219"/>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0" name="Oval 66"/>
          <p:cNvSpPr>
            <a:spLocks noChangeArrowheads="1"/>
          </p:cNvSpPr>
          <p:nvPr userDrawn="1"/>
        </p:nvSpPr>
        <p:spPr bwMode="auto">
          <a:xfrm>
            <a:off x="8268443" y="280721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1" name="Oval 67"/>
          <p:cNvSpPr>
            <a:spLocks noChangeArrowheads="1"/>
          </p:cNvSpPr>
          <p:nvPr userDrawn="1"/>
        </p:nvSpPr>
        <p:spPr bwMode="auto">
          <a:xfrm>
            <a:off x="8353467" y="280721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2" name="Oval 86"/>
          <p:cNvSpPr>
            <a:spLocks noChangeArrowheads="1"/>
          </p:cNvSpPr>
          <p:nvPr userDrawn="1"/>
        </p:nvSpPr>
        <p:spPr bwMode="auto">
          <a:xfrm>
            <a:off x="7924538" y="289224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3" name="Oval 87"/>
          <p:cNvSpPr>
            <a:spLocks noChangeArrowheads="1"/>
          </p:cNvSpPr>
          <p:nvPr userDrawn="1"/>
        </p:nvSpPr>
        <p:spPr bwMode="auto">
          <a:xfrm>
            <a:off x="8010832" y="289224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4" name="Oval 88"/>
          <p:cNvSpPr>
            <a:spLocks noChangeArrowheads="1"/>
          </p:cNvSpPr>
          <p:nvPr userDrawn="1"/>
        </p:nvSpPr>
        <p:spPr bwMode="auto">
          <a:xfrm>
            <a:off x="8095856" y="289224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5" name="Oval 89"/>
          <p:cNvSpPr>
            <a:spLocks noChangeArrowheads="1"/>
          </p:cNvSpPr>
          <p:nvPr userDrawn="1"/>
        </p:nvSpPr>
        <p:spPr bwMode="auto">
          <a:xfrm>
            <a:off x="8180880" y="2892244"/>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6" name="Oval 90"/>
          <p:cNvSpPr>
            <a:spLocks noChangeArrowheads="1"/>
          </p:cNvSpPr>
          <p:nvPr userDrawn="1"/>
        </p:nvSpPr>
        <p:spPr bwMode="auto">
          <a:xfrm>
            <a:off x="8268443" y="289224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7" name="Oval 91"/>
          <p:cNvSpPr>
            <a:spLocks noChangeArrowheads="1"/>
          </p:cNvSpPr>
          <p:nvPr userDrawn="1"/>
        </p:nvSpPr>
        <p:spPr bwMode="auto">
          <a:xfrm>
            <a:off x="8353467" y="289224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8" name="Oval 105"/>
          <p:cNvSpPr>
            <a:spLocks noChangeArrowheads="1"/>
          </p:cNvSpPr>
          <p:nvPr userDrawn="1"/>
        </p:nvSpPr>
        <p:spPr bwMode="auto">
          <a:xfrm>
            <a:off x="7924538" y="2977268"/>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899" name="Oval 106"/>
          <p:cNvSpPr>
            <a:spLocks noChangeArrowheads="1"/>
          </p:cNvSpPr>
          <p:nvPr userDrawn="1"/>
        </p:nvSpPr>
        <p:spPr bwMode="auto">
          <a:xfrm>
            <a:off x="8010832" y="2977268"/>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0" name="Oval 107"/>
          <p:cNvSpPr>
            <a:spLocks noChangeArrowheads="1"/>
          </p:cNvSpPr>
          <p:nvPr userDrawn="1"/>
        </p:nvSpPr>
        <p:spPr bwMode="auto">
          <a:xfrm>
            <a:off x="8095856" y="2977268"/>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1" name="Oval 108"/>
          <p:cNvSpPr>
            <a:spLocks noChangeArrowheads="1"/>
          </p:cNvSpPr>
          <p:nvPr userDrawn="1"/>
        </p:nvSpPr>
        <p:spPr bwMode="auto">
          <a:xfrm>
            <a:off x="8180880" y="2977268"/>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2" name="Oval 109"/>
          <p:cNvSpPr>
            <a:spLocks noChangeArrowheads="1"/>
          </p:cNvSpPr>
          <p:nvPr userDrawn="1"/>
        </p:nvSpPr>
        <p:spPr bwMode="auto">
          <a:xfrm>
            <a:off x="8268443" y="2977268"/>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3" name="Oval 110"/>
          <p:cNvSpPr>
            <a:spLocks noChangeArrowheads="1"/>
          </p:cNvSpPr>
          <p:nvPr userDrawn="1"/>
        </p:nvSpPr>
        <p:spPr bwMode="auto">
          <a:xfrm>
            <a:off x="8353467" y="2977268"/>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4" name="Oval 129"/>
          <p:cNvSpPr>
            <a:spLocks noChangeArrowheads="1"/>
          </p:cNvSpPr>
          <p:nvPr userDrawn="1"/>
        </p:nvSpPr>
        <p:spPr bwMode="auto">
          <a:xfrm>
            <a:off x="8268443" y="306483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5" name="Oval 130"/>
          <p:cNvSpPr>
            <a:spLocks noChangeArrowheads="1"/>
          </p:cNvSpPr>
          <p:nvPr userDrawn="1"/>
        </p:nvSpPr>
        <p:spPr bwMode="auto">
          <a:xfrm>
            <a:off x="8353467" y="306483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6" name="Oval 57"/>
          <p:cNvSpPr>
            <a:spLocks noChangeArrowheads="1"/>
          </p:cNvSpPr>
          <p:nvPr userDrawn="1"/>
        </p:nvSpPr>
        <p:spPr bwMode="auto">
          <a:xfrm>
            <a:off x="8440848" y="280267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7" name="Oval 58"/>
          <p:cNvSpPr>
            <a:spLocks noChangeArrowheads="1"/>
          </p:cNvSpPr>
          <p:nvPr userDrawn="1"/>
        </p:nvSpPr>
        <p:spPr bwMode="auto">
          <a:xfrm>
            <a:off x="8610897" y="2802670"/>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8" name="Oval 59"/>
          <p:cNvSpPr>
            <a:spLocks noChangeArrowheads="1"/>
          </p:cNvSpPr>
          <p:nvPr userDrawn="1"/>
        </p:nvSpPr>
        <p:spPr bwMode="auto">
          <a:xfrm>
            <a:off x="8525872" y="280267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09" name="Oval 60"/>
          <p:cNvSpPr>
            <a:spLocks noChangeArrowheads="1"/>
          </p:cNvSpPr>
          <p:nvPr userDrawn="1"/>
        </p:nvSpPr>
        <p:spPr bwMode="auto">
          <a:xfrm>
            <a:off x="8698459" y="280267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0" name="Oval 61"/>
          <p:cNvSpPr>
            <a:spLocks noChangeArrowheads="1"/>
          </p:cNvSpPr>
          <p:nvPr userDrawn="1"/>
        </p:nvSpPr>
        <p:spPr bwMode="auto">
          <a:xfrm>
            <a:off x="8783484" y="2802670"/>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1" name="Oval 62"/>
          <p:cNvSpPr>
            <a:spLocks noChangeArrowheads="1"/>
          </p:cNvSpPr>
          <p:nvPr userDrawn="1"/>
        </p:nvSpPr>
        <p:spPr bwMode="auto">
          <a:xfrm>
            <a:off x="8868508" y="2802670"/>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2" name="Oval 63"/>
          <p:cNvSpPr>
            <a:spLocks noChangeArrowheads="1"/>
          </p:cNvSpPr>
          <p:nvPr userDrawn="1"/>
        </p:nvSpPr>
        <p:spPr bwMode="auto">
          <a:xfrm>
            <a:off x="8954802" y="280267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3" name="Oval 64"/>
          <p:cNvSpPr>
            <a:spLocks noChangeArrowheads="1"/>
          </p:cNvSpPr>
          <p:nvPr userDrawn="1"/>
        </p:nvSpPr>
        <p:spPr bwMode="auto">
          <a:xfrm>
            <a:off x="9039826" y="280267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4" name="Oval 65"/>
          <p:cNvSpPr>
            <a:spLocks noChangeArrowheads="1"/>
          </p:cNvSpPr>
          <p:nvPr userDrawn="1"/>
        </p:nvSpPr>
        <p:spPr bwMode="auto">
          <a:xfrm>
            <a:off x="9124850" y="2802670"/>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5" name="Oval 66"/>
          <p:cNvSpPr>
            <a:spLocks noChangeArrowheads="1"/>
          </p:cNvSpPr>
          <p:nvPr userDrawn="1"/>
        </p:nvSpPr>
        <p:spPr bwMode="auto">
          <a:xfrm>
            <a:off x="9212413" y="280267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6" name="Oval 81"/>
          <p:cNvSpPr>
            <a:spLocks noChangeArrowheads="1"/>
          </p:cNvSpPr>
          <p:nvPr userDrawn="1"/>
        </p:nvSpPr>
        <p:spPr bwMode="auto">
          <a:xfrm>
            <a:off x="8440848" y="288769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7" name="Oval 82"/>
          <p:cNvSpPr>
            <a:spLocks noChangeArrowheads="1"/>
          </p:cNvSpPr>
          <p:nvPr userDrawn="1"/>
        </p:nvSpPr>
        <p:spPr bwMode="auto">
          <a:xfrm>
            <a:off x="8525872" y="288769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8" name="Oval 83"/>
          <p:cNvSpPr>
            <a:spLocks noChangeArrowheads="1"/>
          </p:cNvSpPr>
          <p:nvPr userDrawn="1"/>
        </p:nvSpPr>
        <p:spPr bwMode="auto">
          <a:xfrm>
            <a:off x="8610897" y="2887695"/>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19" name="Oval 84"/>
          <p:cNvSpPr>
            <a:spLocks noChangeArrowheads="1"/>
          </p:cNvSpPr>
          <p:nvPr userDrawn="1"/>
        </p:nvSpPr>
        <p:spPr bwMode="auto">
          <a:xfrm>
            <a:off x="8698459" y="288769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0" name="Oval 85"/>
          <p:cNvSpPr>
            <a:spLocks noChangeArrowheads="1"/>
          </p:cNvSpPr>
          <p:nvPr userDrawn="1"/>
        </p:nvSpPr>
        <p:spPr bwMode="auto">
          <a:xfrm>
            <a:off x="8783484" y="288769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1" name="Oval 86"/>
          <p:cNvSpPr>
            <a:spLocks noChangeArrowheads="1"/>
          </p:cNvSpPr>
          <p:nvPr userDrawn="1"/>
        </p:nvSpPr>
        <p:spPr bwMode="auto">
          <a:xfrm>
            <a:off x="8868508" y="2887695"/>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2" name="Oval 87"/>
          <p:cNvSpPr>
            <a:spLocks noChangeArrowheads="1"/>
          </p:cNvSpPr>
          <p:nvPr userDrawn="1"/>
        </p:nvSpPr>
        <p:spPr bwMode="auto">
          <a:xfrm>
            <a:off x="8954802" y="288769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3" name="Oval 88"/>
          <p:cNvSpPr>
            <a:spLocks noChangeArrowheads="1"/>
          </p:cNvSpPr>
          <p:nvPr userDrawn="1"/>
        </p:nvSpPr>
        <p:spPr bwMode="auto">
          <a:xfrm>
            <a:off x="9039826" y="288769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4" name="Oval 89"/>
          <p:cNvSpPr>
            <a:spLocks noChangeArrowheads="1"/>
          </p:cNvSpPr>
          <p:nvPr userDrawn="1"/>
        </p:nvSpPr>
        <p:spPr bwMode="auto">
          <a:xfrm>
            <a:off x="9124850" y="2887695"/>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5" name="Oval 90"/>
          <p:cNvSpPr>
            <a:spLocks noChangeArrowheads="1"/>
          </p:cNvSpPr>
          <p:nvPr userDrawn="1"/>
        </p:nvSpPr>
        <p:spPr bwMode="auto">
          <a:xfrm>
            <a:off x="9212413" y="288769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6" name="Oval 100"/>
          <p:cNvSpPr>
            <a:spLocks noChangeArrowheads="1"/>
          </p:cNvSpPr>
          <p:nvPr userDrawn="1"/>
        </p:nvSpPr>
        <p:spPr bwMode="auto">
          <a:xfrm>
            <a:off x="8440848" y="2972719"/>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7" name="Oval 101"/>
          <p:cNvSpPr>
            <a:spLocks noChangeArrowheads="1"/>
          </p:cNvSpPr>
          <p:nvPr userDrawn="1"/>
        </p:nvSpPr>
        <p:spPr bwMode="auto">
          <a:xfrm>
            <a:off x="8525872" y="2972719"/>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8" name="Oval 102"/>
          <p:cNvSpPr>
            <a:spLocks noChangeArrowheads="1"/>
          </p:cNvSpPr>
          <p:nvPr userDrawn="1"/>
        </p:nvSpPr>
        <p:spPr bwMode="auto">
          <a:xfrm>
            <a:off x="8610897" y="2972719"/>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29" name="Oval 103"/>
          <p:cNvSpPr>
            <a:spLocks noChangeArrowheads="1"/>
          </p:cNvSpPr>
          <p:nvPr userDrawn="1"/>
        </p:nvSpPr>
        <p:spPr bwMode="auto">
          <a:xfrm>
            <a:off x="8698459" y="2972719"/>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0" name="Oval 104"/>
          <p:cNvSpPr>
            <a:spLocks noChangeArrowheads="1"/>
          </p:cNvSpPr>
          <p:nvPr userDrawn="1"/>
        </p:nvSpPr>
        <p:spPr bwMode="auto">
          <a:xfrm>
            <a:off x="8783484" y="2972719"/>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1" name="Oval 105"/>
          <p:cNvSpPr>
            <a:spLocks noChangeArrowheads="1"/>
          </p:cNvSpPr>
          <p:nvPr userDrawn="1"/>
        </p:nvSpPr>
        <p:spPr bwMode="auto">
          <a:xfrm>
            <a:off x="8868508" y="2972719"/>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2" name="Oval 106"/>
          <p:cNvSpPr>
            <a:spLocks noChangeArrowheads="1"/>
          </p:cNvSpPr>
          <p:nvPr userDrawn="1"/>
        </p:nvSpPr>
        <p:spPr bwMode="auto">
          <a:xfrm>
            <a:off x="8954802" y="297271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3" name="Oval 107"/>
          <p:cNvSpPr>
            <a:spLocks noChangeArrowheads="1"/>
          </p:cNvSpPr>
          <p:nvPr userDrawn="1"/>
        </p:nvSpPr>
        <p:spPr bwMode="auto">
          <a:xfrm>
            <a:off x="9039826" y="297271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4" name="Oval 108"/>
          <p:cNvSpPr>
            <a:spLocks noChangeArrowheads="1"/>
          </p:cNvSpPr>
          <p:nvPr userDrawn="1"/>
        </p:nvSpPr>
        <p:spPr bwMode="auto">
          <a:xfrm>
            <a:off x="9124850" y="2972719"/>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5" name="Oval 109"/>
          <p:cNvSpPr>
            <a:spLocks noChangeArrowheads="1"/>
          </p:cNvSpPr>
          <p:nvPr userDrawn="1"/>
        </p:nvSpPr>
        <p:spPr bwMode="auto">
          <a:xfrm>
            <a:off x="9212413" y="297271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6" name="Oval 120"/>
          <p:cNvSpPr>
            <a:spLocks noChangeArrowheads="1"/>
          </p:cNvSpPr>
          <p:nvPr userDrawn="1"/>
        </p:nvSpPr>
        <p:spPr bwMode="auto">
          <a:xfrm>
            <a:off x="8440848" y="306028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7" name="Oval 121"/>
          <p:cNvSpPr>
            <a:spLocks noChangeArrowheads="1"/>
          </p:cNvSpPr>
          <p:nvPr userDrawn="1"/>
        </p:nvSpPr>
        <p:spPr bwMode="auto">
          <a:xfrm>
            <a:off x="8525872" y="306028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8" name="Oval 122"/>
          <p:cNvSpPr>
            <a:spLocks noChangeArrowheads="1"/>
          </p:cNvSpPr>
          <p:nvPr userDrawn="1"/>
        </p:nvSpPr>
        <p:spPr bwMode="auto">
          <a:xfrm>
            <a:off x="8610897" y="306028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39" name="Oval 123"/>
          <p:cNvSpPr>
            <a:spLocks noChangeArrowheads="1"/>
          </p:cNvSpPr>
          <p:nvPr userDrawn="1"/>
        </p:nvSpPr>
        <p:spPr bwMode="auto">
          <a:xfrm>
            <a:off x="8698459" y="306028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0" name="Oval 124"/>
          <p:cNvSpPr>
            <a:spLocks noChangeArrowheads="1"/>
          </p:cNvSpPr>
          <p:nvPr userDrawn="1"/>
        </p:nvSpPr>
        <p:spPr bwMode="auto">
          <a:xfrm>
            <a:off x="8783484" y="306028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1" name="Oval 125"/>
          <p:cNvSpPr>
            <a:spLocks noChangeArrowheads="1"/>
          </p:cNvSpPr>
          <p:nvPr userDrawn="1"/>
        </p:nvSpPr>
        <p:spPr bwMode="auto">
          <a:xfrm>
            <a:off x="8868508" y="306028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2" name="Oval 126"/>
          <p:cNvSpPr>
            <a:spLocks noChangeArrowheads="1"/>
          </p:cNvSpPr>
          <p:nvPr userDrawn="1"/>
        </p:nvSpPr>
        <p:spPr bwMode="auto">
          <a:xfrm>
            <a:off x="8954802" y="306028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3" name="Oval 127"/>
          <p:cNvSpPr>
            <a:spLocks noChangeArrowheads="1"/>
          </p:cNvSpPr>
          <p:nvPr userDrawn="1"/>
        </p:nvSpPr>
        <p:spPr bwMode="auto">
          <a:xfrm>
            <a:off x="9039826" y="306028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4" name="Oval 128"/>
          <p:cNvSpPr>
            <a:spLocks noChangeArrowheads="1"/>
          </p:cNvSpPr>
          <p:nvPr userDrawn="1"/>
        </p:nvSpPr>
        <p:spPr bwMode="auto">
          <a:xfrm>
            <a:off x="9124850" y="3060281"/>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5" name="Oval 65"/>
          <p:cNvSpPr>
            <a:spLocks noChangeArrowheads="1"/>
          </p:cNvSpPr>
          <p:nvPr userDrawn="1"/>
        </p:nvSpPr>
        <p:spPr bwMode="auto">
          <a:xfrm>
            <a:off x="5348970" y="3162060"/>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6" name="Oval 66"/>
          <p:cNvSpPr>
            <a:spLocks noChangeArrowheads="1"/>
          </p:cNvSpPr>
          <p:nvPr userDrawn="1"/>
        </p:nvSpPr>
        <p:spPr bwMode="auto">
          <a:xfrm>
            <a:off x="5436533" y="316206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7" name="Oval 67"/>
          <p:cNvSpPr>
            <a:spLocks noChangeArrowheads="1"/>
          </p:cNvSpPr>
          <p:nvPr userDrawn="1"/>
        </p:nvSpPr>
        <p:spPr bwMode="auto">
          <a:xfrm>
            <a:off x="5521557" y="3162060"/>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8" name="Oval 89"/>
          <p:cNvSpPr>
            <a:spLocks noChangeArrowheads="1"/>
          </p:cNvSpPr>
          <p:nvPr userDrawn="1"/>
        </p:nvSpPr>
        <p:spPr bwMode="auto">
          <a:xfrm>
            <a:off x="5348970" y="3247085"/>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49" name="Oval 90"/>
          <p:cNvSpPr>
            <a:spLocks noChangeArrowheads="1"/>
          </p:cNvSpPr>
          <p:nvPr userDrawn="1"/>
        </p:nvSpPr>
        <p:spPr bwMode="auto">
          <a:xfrm>
            <a:off x="5436533" y="324708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0" name="Oval 91"/>
          <p:cNvSpPr>
            <a:spLocks noChangeArrowheads="1"/>
          </p:cNvSpPr>
          <p:nvPr userDrawn="1"/>
        </p:nvSpPr>
        <p:spPr bwMode="auto">
          <a:xfrm>
            <a:off x="5521557" y="324708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1" name="Oval 108"/>
          <p:cNvSpPr>
            <a:spLocks noChangeArrowheads="1"/>
          </p:cNvSpPr>
          <p:nvPr userDrawn="1"/>
        </p:nvSpPr>
        <p:spPr bwMode="auto">
          <a:xfrm>
            <a:off x="5348970" y="3332109"/>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2" name="Oval 109"/>
          <p:cNvSpPr>
            <a:spLocks noChangeArrowheads="1"/>
          </p:cNvSpPr>
          <p:nvPr userDrawn="1"/>
        </p:nvSpPr>
        <p:spPr bwMode="auto">
          <a:xfrm>
            <a:off x="5436533" y="333210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3" name="Oval 110"/>
          <p:cNvSpPr>
            <a:spLocks noChangeArrowheads="1"/>
          </p:cNvSpPr>
          <p:nvPr userDrawn="1"/>
        </p:nvSpPr>
        <p:spPr bwMode="auto">
          <a:xfrm>
            <a:off x="5521557" y="3332109"/>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4" name="Oval 127"/>
          <p:cNvSpPr>
            <a:spLocks noChangeArrowheads="1"/>
          </p:cNvSpPr>
          <p:nvPr userDrawn="1"/>
        </p:nvSpPr>
        <p:spPr bwMode="auto">
          <a:xfrm>
            <a:off x="5263946" y="341967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5" name="Oval 128"/>
          <p:cNvSpPr>
            <a:spLocks noChangeArrowheads="1"/>
          </p:cNvSpPr>
          <p:nvPr userDrawn="1"/>
        </p:nvSpPr>
        <p:spPr bwMode="auto">
          <a:xfrm>
            <a:off x="5348970" y="3419671"/>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6" name="Oval 129"/>
          <p:cNvSpPr>
            <a:spLocks noChangeArrowheads="1"/>
          </p:cNvSpPr>
          <p:nvPr userDrawn="1"/>
        </p:nvSpPr>
        <p:spPr bwMode="auto">
          <a:xfrm>
            <a:off x="5436533" y="341967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7" name="Oval 130"/>
          <p:cNvSpPr>
            <a:spLocks noChangeArrowheads="1"/>
          </p:cNvSpPr>
          <p:nvPr userDrawn="1"/>
        </p:nvSpPr>
        <p:spPr bwMode="auto">
          <a:xfrm>
            <a:off x="5521557" y="341967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8" name="Oval 57"/>
          <p:cNvSpPr>
            <a:spLocks noChangeArrowheads="1"/>
          </p:cNvSpPr>
          <p:nvPr userDrawn="1"/>
        </p:nvSpPr>
        <p:spPr bwMode="auto">
          <a:xfrm>
            <a:off x="5608938" y="315751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59" name="Oval 58"/>
          <p:cNvSpPr>
            <a:spLocks noChangeArrowheads="1"/>
          </p:cNvSpPr>
          <p:nvPr userDrawn="1"/>
        </p:nvSpPr>
        <p:spPr bwMode="auto">
          <a:xfrm>
            <a:off x="5778987" y="315751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0" name="Oval 59"/>
          <p:cNvSpPr>
            <a:spLocks noChangeArrowheads="1"/>
          </p:cNvSpPr>
          <p:nvPr userDrawn="1"/>
        </p:nvSpPr>
        <p:spPr bwMode="auto">
          <a:xfrm>
            <a:off x="5693962" y="315751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1" name="Oval 60"/>
          <p:cNvSpPr>
            <a:spLocks noChangeArrowheads="1"/>
          </p:cNvSpPr>
          <p:nvPr userDrawn="1"/>
        </p:nvSpPr>
        <p:spPr bwMode="auto">
          <a:xfrm>
            <a:off x="5866549" y="315751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2" name="Oval 61"/>
          <p:cNvSpPr>
            <a:spLocks noChangeArrowheads="1"/>
          </p:cNvSpPr>
          <p:nvPr userDrawn="1"/>
        </p:nvSpPr>
        <p:spPr bwMode="auto">
          <a:xfrm>
            <a:off x="5951574" y="315751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3" name="Oval 62"/>
          <p:cNvSpPr>
            <a:spLocks noChangeArrowheads="1"/>
          </p:cNvSpPr>
          <p:nvPr userDrawn="1"/>
        </p:nvSpPr>
        <p:spPr bwMode="auto">
          <a:xfrm>
            <a:off x="6036598" y="315751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4" name="Oval 63"/>
          <p:cNvSpPr>
            <a:spLocks noChangeArrowheads="1"/>
          </p:cNvSpPr>
          <p:nvPr userDrawn="1"/>
        </p:nvSpPr>
        <p:spPr bwMode="auto">
          <a:xfrm>
            <a:off x="6122892" y="3157511"/>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5" name="Oval 81"/>
          <p:cNvSpPr>
            <a:spLocks noChangeArrowheads="1"/>
          </p:cNvSpPr>
          <p:nvPr userDrawn="1"/>
        </p:nvSpPr>
        <p:spPr bwMode="auto">
          <a:xfrm>
            <a:off x="5608938" y="324253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6" name="Oval 82"/>
          <p:cNvSpPr>
            <a:spLocks noChangeArrowheads="1"/>
          </p:cNvSpPr>
          <p:nvPr userDrawn="1"/>
        </p:nvSpPr>
        <p:spPr bwMode="auto">
          <a:xfrm>
            <a:off x="5693962" y="324253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7" name="Oval 83"/>
          <p:cNvSpPr>
            <a:spLocks noChangeArrowheads="1"/>
          </p:cNvSpPr>
          <p:nvPr userDrawn="1"/>
        </p:nvSpPr>
        <p:spPr bwMode="auto">
          <a:xfrm>
            <a:off x="5778987" y="324253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8" name="Oval 84"/>
          <p:cNvSpPr>
            <a:spLocks noChangeArrowheads="1"/>
          </p:cNvSpPr>
          <p:nvPr userDrawn="1"/>
        </p:nvSpPr>
        <p:spPr bwMode="auto">
          <a:xfrm>
            <a:off x="5866549" y="324253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69" name="Oval 85"/>
          <p:cNvSpPr>
            <a:spLocks noChangeArrowheads="1"/>
          </p:cNvSpPr>
          <p:nvPr userDrawn="1"/>
        </p:nvSpPr>
        <p:spPr bwMode="auto">
          <a:xfrm>
            <a:off x="5951574" y="3242536"/>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0" name="Oval 86"/>
          <p:cNvSpPr>
            <a:spLocks noChangeArrowheads="1"/>
          </p:cNvSpPr>
          <p:nvPr userDrawn="1"/>
        </p:nvSpPr>
        <p:spPr bwMode="auto">
          <a:xfrm>
            <a:off x="6036598" y="3242536"/>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1" name="Oval 87"/>
          <p:cNvSpPr>
            <a:spLocks noChangeArrowheads="1"/>
          </p:cNvSpPr>
          <p:nvPr userDrawn="1"/>
        </p:nvSpPr>
        <p:spPr bwMode="auto">
          <a:xfrm>
            <a:off x="6122892" y="3242536"/>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2" name="Oval 100"/>
          <p:cNvSpPr>
            <a:spLocks noChangeArrowheads="1"/>
          </p:cNvSpPr>
          <p:nvPr userDrawn="1"/>
        </p:nvSpPr>
        <p:spPr bwMode="auto">
          <a:xfrm>
            <a:off x="5608938" y="332756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3" name="Oval 101"/>
          <p:cNvSpPr>
            <a:spLocks noChangeArrowheads="1"/>
          </p:cNvSpPr>
          <p:nvPr userDrawn="1"/>
        </p:nvSpPr>
        <p:spPr bwMode="auto">
          <a:xfrm>
            <a:off x="5693962" y="332756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4" name="Oval 102"/>
          <p:cNvSpPr>
            <a:spLocks noChangeArrowheads="1"/>
          </p:cNvSpPr>
          <p:nvPr userDrawn="1"/>
        </p:nvSpPr>
        <p:spPr bwMode="auto">
          <a:xfrm>
            <a:off x="5778987" y="3327560"/>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5" name="Oval 103"/>
          <p:cNvSpPr>
            <a:spLocks noChangeArrowheads="1"/>
          </p:cNvSpPr>
          <p:nvPr userDrawn="1"/>
        </p:nvSpPr>
        <p:spPr bwMode="auto">
          <a:xfrm>
            <a:off x="5866549" y="332756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6" name="Oval 104"/>
          <p:cNvSpPr>
            <a:spLocks noChangeArrowheads="1"/>
          </p:cNvSpPr>
          <p:nvPr userDrawn="1"/>
        </p:nvSpPr>
        <p:spPr bwMode="auto">
          <a:xfrm>
            <a:off x="5951574" y="332756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7" name="Oval 105"/>
          <p:cNvSpPr>
            <a:spLocks noChangeArrowheads="1"/>
          </p:cNvSpPr>
          <p:nvPr userDrawn="1"/>
        </p:nvSpPr>
        <p:spPr bwMode="auto">
          <a:xfrm>
            <a:off x="6036598" y="3327560"/>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8" name="Oval 106"/>
          <p:cNvSpPr>
            <a:spLocks noChangeArrowheads="1"/>
          </p:cNvSpPr>
          <p:nvPr userDrawn="1"/>
        </p:nvSpPr>
        <p:spPr bwMode="auto">
          <a:xfrm>
            <a:off x="6122892" y="332756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79" name="Oval 107"/>
          <p:cNvSpPr>
            <a:spLocks noChangeArrowheads="1"/>
          </p:cNvSpPr>
          <p:nvPr userDrawn="1"/>
        </p:nvSpPr>
        <p:spPr bwMode="auto">
          <a:xfrm>
            <a:off x="6207916" y="332756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0" name="Oval 108"/>
          <p:cNvSpPr>
            <a:spLocks noChangeArrowheads="1"/>
          </p:cNvSpPr>
          <p:nvPr userDrawn="1"/>
        </p:nvSpPr>
        <p:spPr bwMode="auto">
          <a:xfrm>
            <a:off x="6292940" y="3327560"/>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1" name="Oval 109"/>
          <p:cNvSpPr>
            <a:spLocks noChangeArrowheads="1"/>
          </p:cNvSpPr>
          <p:nvPr userDrawn="1"/>
        </p:nvSpPr>
        <p:spPr bwMode="auto">
          <a:xfrm>
            <a:off x="6380503" y="3327560"/>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2" name="Oval 120"/>
          <p:cNvSpPr>
            <a:spLocks noChangeArrowheads="1"/>
          </p:cNvSpPr>
          <p:nvPr userDrawn="1"/>
        </p:nvSpPr>
        <p:spPr bwMode="auto">
          <a:xfrm>
            <a:off x="5608938" y="341512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3" name="Oval 121"/>
          <p:cNvSpPr>
            <a:spLocks noChangeArrowheads="1"/>
          </p:cNvSpPr>
          <p:nvPr userDrawn="1"/>
        </p:nvSpPr>
        <p:spPr bwMode="auto">
          <a:xfrm>
            <a:off x="5693962" y="341512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4" name="Oval 122"/>
          <p:cNvSpPr>
            <a:spLocks noChangeArrowheads="1"/>
          </p:cNvSpPr>
          <p:nvPr userDrawn="1"/>
        </p:nvSpPr>
        <p:spPr bwMode="auto">
          <a:xfrm>
            <a:off x="5778987" y="341512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5" name="Oval 123"/>
          <p:cNvSpPr>
            <a:spLocks noChangeArrowheads="1"/>
          </p:cNvSpPr>
          <p:nvPr userDrawn="1"/>
        </p:nvSpPr>
        <p:spPr bwMode="auto">
          <a:xfrm>
            <a:off x="5866549" y="341512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6" name="Oval 124"/>
          <p:cNvSpPr>
            <a:spLocks noChangeArrowheads="1"/>
          </p:cNvSpPr>
          <p:nvPr userDrawn="1"/>
        </p:nvSpPr>
        <p:spPr bwMode="auto">
          <a:xfrm>
            <a:off x="5951574" y="341512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7" name="Oval 125"/>
          <p:cNvSpPr>
            <a:spLocks noChangeArrowheads="1"/>
          </p:cNvSpPr>
          <p:nvPr userDrawn="1"/>
        </p:nvSpPr>
        <p:spPr bwMode="auto">
          <a:xfrm>
            <a:off x="6036598" y="341512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8" name="Oval 126"/>
          <p:cNvSpPr>
            <a:spLocks noChangeArrowheads="1"/>
          </p:cNvSpPr>
          <p:nvPr userDrawn="1"/>
        </p:nvSpPr>
        <p:spPr bwMode="auto">
          <a:xfrm>
            <a:off x="6122892" y="341512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89" name="Oval 127"/>
          <p:cNvSpPr>
            <a:spLocks noChangeArrowheads="1"/>
          </p:cNvSpPr>
          <p:nvPr userDrawn="1"/>
        </p:nvSpPr>
        <p:spPr bwMode="auto">
          <a:xfrm>
            <a:off x="6207916" y="341512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0" name="Oval 128"/>
          <p:cNvSpPr>
            <a:spLocks noChangeArrowheads="1"/>
          </p:cNvSpPr>
          <p:nvPr userDrawn="1"/>
        </p:nvSpPr>
        <p:spPr bwMode="auto">
          <a:xfrm>
            <a:off x="6292940" y="3415122"/>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1" name="Oval 129"/>
          <p:cNvSpPr>
            <a:spLocks noChangeArrowheads="1"/>
          </p:cNvSpPr>
          <p:nvPr userDrawn="1"/>
        </p:nvSpPr>
        <p:spPr bwMode="auto">
          <a:xfrm>
            <a:off x="6380503" y="341512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2" name="Oval 130"/>
          <p:cNvSpPr>
            <a:spLocks noChangeArrowheads="1"/>
          </p:cNvSpPr>
          <p:nvPr userDrawn="1"/>
        </p:nvSpPr>
        <p:spPr bwMode="auto">
          <a:xfrm>
            <a:off x="6465527" y="341512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3" name="Oval 63"/>
          <p:cNvSpPr>
            <a:spLocks noChangeArrowheads="1"/>
          </p:cNvSpPr>
          <p:nvPr userDrawn="1"/>
        </p:nvSpPr>
        <p:spPr bwMode="auto">
          <a:xfrm>
            <a:off x="8010832" y="314841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4" name="Oval 64"/>
          <p:cNvSpPr>
            <a:spLocks noChangeArrowheads="1"/>
          </p:cNvSpPr>
          <p:nvPr userDrawn="1"/>
        </p:nvSpPr>
        <p:spPr bwMode="auto">
          <a:xfrm>
            <a:off x="8095856" y="314841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5" name="Oval 65"/>
          <p:cNvSpPr>
            <a:spLocks noChangeArrowheads="1"/>
          </p:cNvSpPr>
          <p:nvPr userDrawn="1"/>
        </p:nvSpPr>
        <p:spPr bwMode="auto">
          <a:xfrm>
            <a:off x="8180880" y="3148413"/>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6" name="Oval 66"/>
          <p:cNvSpPr>
            <a:spLocks noChangeArrowheads="1"/>
          </p:cNvSpPr>
          <p:nvPr userDrawn="1"/>
        </p:nvSpPr>
        <p:spPr bwMode="auto">
          <a:xfrm>
            <a:off x="8268443" y="314841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7" name="Oval 67"/>
          <p:cNvSpPr>
            <a:spLocks noChangeArrowheads="1"/>
          </p:cNvSpPr>
          <p:nvPr userDrawn="1"/>
        </p:nvSpPr>
        <p:spPr bwMode="auto">
          <a:xfrm>
            <a:off x="8353467" y="3148413"/>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8" name="Oval 86"/>
          <p:cNvSpPr>
            <a:spLocks noChangeArrowheads="1"/>
          </p:cNvSpPr>
          <p:nvPr userDrawn="1"/>
        </p:nvSpPr>
        <p:spPr bwMode="auto">
          <a:xfrm>
            <a:off x="7924538" y="3233438"/>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999" name="Oval 87"/>
          <p:cNvSpPr>
            <a:spLocks noChangeArrowheads="1"/>
          </p:cNvSpPr>
          <p:nvPr userDrawn="1"/>
        </p:nvSpPr>
        <p:spPr bwMode="auto">
          <a:xfrm>
            <a:off x="8010832" y="323343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0" name="Oval 88"/>
          <p:cNvSpPr>
            <a:spLocks noChangeArrowheads="1"/>
          </p:cNvSpPr>
          <p:nvPr userDrawn="1"/>
        </p:nvSpPr>
        <p:spPr bwMode="auto">
          <a:xfrm>
            <a:off x="8095856" y="323343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1" name="Oval 89"/>
          <p:cNvSpPr>
            <a:spLocks noChangeArrowheads="1"/>
          </p:cNvSpPr>
          <p:nvPr userDrawn="1"/>
        </p:nvSpPr>
        <p:spPr bwMode="auto">
          <a:xfrm>
            <a:off x="8180880" y="3233438"/>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2" name="Oval 90"/>
          <p:cNvSpPr>
            <a:spLocks noChangeArrowheads="1"/>
          </p:cNvSpPr>
          <p:nvPr userDrawn="1"/>
        </p:nvSpPr>
        <p:spPr bwMode="auto">
          <a:xfrm>
            <a:off x="8268443" y="323343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3" name="Oval 91"/>
          <p:cNvSpPr>
            <a:spLocks noChangeArrowheads="1"/>
          </p:cNvSpPr>
          <p:nvPr userDrawn="1"/>
        </p:nvSpPr>
        <p:spPr bwMode="auto">
          <a:xfrm>
            <a:off x="8353467" y="3233438"/>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4" name="Oval 102"/>
          <p:cNvSpPr>
            <a:spLocks noChangeArrowheads="1"/>
          </p:cNvSpPr>
          <p:nvPr userDrawn="1"/>
        </p:nvSpPr>
        <p:spPr bwMode="auto">
          <a:xfrm>
            <a:off x="7666927" y="3318462"/>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5" name="Oval 103"/>
          <p:cNvSpPr>
            <a:spLocks noChangeArrowheads="1"/>
          </p:cNvSpPr>
          <p:nvPr userDrawn="1"/>
        </p:nvSpPr>
        <p:spPr bwMode="auto">
          <a:xfrm>
            <a:off x="7754489" y="3318462"/>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6" name="Oval 104"/>
          <p:cNvSpPr>
            <a:spLocks noChangeArrowheads="1"/>
          </p:cNvSpPr>
          <p:nvPr userDrawn="1"/>
        </p:nvSpPr>
        <p:spPr bwMode="auto">
          <a:xfrm>
            <a:off x="7839514" y="3318462"/>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7" name="Oval 105"/>
          <p:cNvSpPr>
            <a:spLocks noChangeArrowheads="1"/>
          </p:cNvSpPr>
          <p:nvPr userDrawn="1"/>
        </p:nvSpPr>
        <p:spPr bwMode="auto">
          <a:xfrm>
            <a:off x="7924538" y="3318462"/>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8" name="Oval 106"/>
          <p:cNvSpPr>
            <a:spLocks noChangeArrowheads="1"/>
          </p:cNvSpPr>
          <p:nvPr userDrawn="1"/>
        </p:nvSpPr>
        <p:spPr bwMode="auto">
          <a:xfrm>
            <a:off x="8010832" y="331846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09" name="Oval 107"/>
          <p:cNvSpPr>
            <a:spLocks noChangeArrowheads="1"/>
          </p:cNvSpPr>
          <p:nvPr userDrawn="1"/>
        </p:nvSpPr>
        <p:spPr bwMode="auto">
          <a:xfrm>
            <a:off x="8095856" y="331846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0" name="Oval 108"/>
          <p:cNvSpPr>
            <a:spLocks noChangeArrowheads="1"/>
          </p:cNvSpPr>
          <p:nvPr userDrawn="1"/>
        </p:nvSpPr>
        <p:spPr bwMode="auto">
          <a:xfrm>
            <a:off x="8180880" y="3318462"/>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1" name="Oval 109"/>
          <p:cNvSpPr>
            <a:spLocks noChangeArrowheads="1"/>
          </p:cNvSpPr>
          <p:nvPr userDrawn="1"/>
        </p:nvSpPr>
        <p:spPr bwMode="auto">
          <a:xfrm>
            <a:off x="8268443" y="331846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2" name="Oval 110"/>
          <p:cNvSpPr>
            <a:spLocks noChangeArrowheads="1"/>
          </p:cNvSpPr>
          <p:nvPr userDrawn="1"/>
        </p:nvSpPr>
        <p:spPr bwMode="auto">
          <a:xfrm>
            <a:off x="8353467" y="3318462"/>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3" name="Oval 122"/>
          <p:cNvSpPr>
            <a:spLocks noChangeArrowheads="1"/>
          </p:cNvSpPr>
          <p:nvPr userDrawn="1"/>
        </p:nvSpPr>
        <p:spPr bwMode="auto">
          <a:xfrm>
            <a:off x="7666927" y="340602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4" name="Oval 123"/>
          <p:cNvSpPr>
            <a:spLocks noChangeArrowheads="1"/>
          </p:cNvSpPr>
          <p:nvPr userDrawn="1"/>
        </p:nvSpPr>
        <p:spPr bwMode="auto">
          <a:xfrm>
            <a:off x="7754489" y="340602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5" name="Oval 124"/>
          <p:cNvSpPr>
            <a:spLocks noChangeArrowheads="1"/>
          </p:cNvSpPr>
          <p:nvPr userDrawn="1"/>
        </p:nvSpPr>
        <p:spPr bwMode="auto">
          <a:xfrm>
            <a:off x="7839514" y="340602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6" name="Oval 125"/>
          <p:cNvSpPr>
            <a:spLocks noChangeArrowheads="1"/>
          </p:cNvSpPr>
          <p:nvPr userDrawn="1"/>
        </p:nvSpPr>
        <p:spPr bwMode="auto">
          <a:xfrm>
            <a:off x="7924538" y="340602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7" name="Oval 126"/>
          <p:cNvSpPr>
            <a:spLocks noChangeArrowheads="1"/>
          </p:cNvSpPr>
          <p:nvPr userDrawn="1"/>
        </p:nvSpPr>
        <p:spPr bwMode="auto">
          <a:xfrm>
            <a:off x="8010832" y="340602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8" name="Oval 127"/>
          <p:cNvSpPr>
            <a:spLocks noChangeArrowheads="1"/>
          </p:cNvSpPr>
          <p:nvPr userDrawn="1"/>
        </p:nvSpPr>
        <p:spPr bwMode="auto">
          <a:xfrm>
            <a:off x="8095856" y="340602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19" name="Oval 128"/>
          <p:cNvSpPr>
            <a:spLocks noChangeArrowheads="1"/>
          </p:cNvSpPr>
          <p:nvPr userDrawn="1"/>
        </p:nvSpPr>
        <p:spPr bwMode="auto">
          <a:xfrm>
            <a:off x="8180880" y="3406024"/>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0" name="Oval 129"/>
          <p:cNvSpPr>
            <a:spLocks noChangeArrowheads="1"/>
          </p:cNvSpPr>
          <p:nvPr userDrawn="1"/>
        </p:nvSpPr>
        <p:spPr bwMode="auto">
          <a:xfrm>
            <a:off x="8268443" y="340602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1" name="Oval 130"/>
          <p:cNvSpPr>
            <a:spLocks noChangeArrowheads="1"/>
          </p:cNvSpPr>
          <p:nvPr userDrawn="1"/>
        </p:nvSpPr>
        <p:spPr bwMode="auto">
          <a:xfrm>
            <a:off x="8353467" y="340602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2" name="Oval 57"/>
          <p:cNvSpPr>
            <a:spLocks noChangeArrowheads="1"/>
          </p:cNvSpPr>
          <p:nvPr userDrawn="1"/>
        </p:nvSpPr>
        <p:spPr bwMode="auto">
          <a:xfrm>
            <a:off x="8440848" y="314386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3" name="Oval 58"/>
          <p:cNvSpPr>
            <a:spLocks noChangeArrowheads="1"/>
          </p:cNvSpPr>
          <p:nvPr userDrawn="1"/>
        </p:nvSpPr>
        <p:spPr bwMode="auto">
          <a:xfrm>
            <a:off x="8610897" y="314386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4" name="Oval 59"/>
          <p:cNvSpPr>
            <a:spLocks noChangeArrowheads="1"/>
          </p:cNvSpPr>
          <p:nvPr userDrawn="1"/>
        </p:nvSpPr>
        <p:spPr bwMode="auto">
          <a:xfrm>
            <a:off x="8525872" y="314386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5" name="Oval 60"/>
          <p:cNvSpPr>
            <a:spLocks noChangeArrowheads="1"/>
          </p:cNvSpPr>
          <p:nvPr userDrawn="1"/>
        </p:nvSpPr>
        <p:spPr bwMode="auto">
          <a:xfrm>
            <a:off x="8698459" y="314386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6" name="Oval 61"/>
          <p:cNvSpPr>
            <a:spLocks noChangeArrowheads="1"/>
          </p:cNvSpPr>
          <p:nvPr userDrawn="1"/>
        </p:nvSpPr>
        <p:spPr bwMode="auto">
          <a:xfrm>
            <a:off x="8783484" y="3143864"/>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7" name="Oval 62"/>
          <p:cNvSpPr>
            <a:spLocks noChangeArrowheads="1"/>
          </p:cNvSpPr>
          <p:nvPr userDrawn="1"/>
        </p:nvSpPr>
        <p:spPr bwMode="auto">
          <a:xfrm>
            <a:off x="8868508" y="3143864"/>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8" name="Oval 63"/>
          <p:cNvSpPr>
            <a:spLocks noChangeArrowheads="1"/>
          </p:cNvSpPr>
          <p:nvPr userDrawn="1"/>
        </p:nvSpPr>
        <p:spPr bwMode="auto">
          <a:xfrm>
            <a:off x="8954802" y="314386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29" name="Oval 64"/>
          <p:cNvSpPr>
            <a:spLocks noChangeArrowheads="1"/>
          </p:cNvSpPr>
          <p:nvPr userDrawn="1"/>
        </p:nvSpPr>
        <p:spPr bwMode="auto">
          <a:xfrm>
            <a:off x="9039826" y="314386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0" name="Oval 65"/>
          <p:cNvSpPr>
            <a:spLocks noChangeArrowheads="1"/>
          </p:cNvSpPr>
          <p:nvPr userDrawn="1"/>
        </p:nvSpPr>
        <p:spPr bwMode="auto">
          <a:xfrm>
            <a:off x="9124850" y="3143864"/>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1" name="Oval 81"/>
          <p:cNvSpPr>
            <a:spLocks noChangeArrowheads="1"/>
          </p:cNvSpPr>
          <p:nvPr userDrawn="1"/>
        </p:nvSpPr>
        <p:spPr bwMode="auto">
          <a:xfrm>
            <a:off x="8440848" y="322888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2" name="Oval 82"/>
          <p:cNvSpPr>
            <a:spLocks noChangeArrowheads="1"/>
          </p:cNvSpPr>
          <p:nvPr userDrawn="1"/>
        </p:nvSpPr>
        <p:spPr bwMode="auto">
          <a:xfrm>
            <a:off x="8525872" y="322888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3" name="Oval 83"/>
          <p:cNvSpPr>
            <a:spLocks noChangeArrowheads="1"/>
          </p:cNvSpPr>
          <p:nvPr userDrawn="1"/>
        </p:nvSpPr>
        <p:spPr bwMode="auto">
          <a:xfrm>
            <a:off x="8610897" y="3228889"/>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4" name="Oval 84"/>
          <p:cNvSpPr>
            <a:spLocks noChangeArrowheads="1"/>
          </p:cNvSpPr>
          <p:nvPr userDrawn="1"/>
        </p:nvSpPr>
        <p:spPr bwMode="auto">
          <a:xfrm>
            <a:off x="8698459" y="322888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5" name="Oval 85"/>
          <p:cNvSpPr>
            <a:spLocks noChangeArrowheads="1"/>
          </p:cNvSpPr>
          <p:nvPr userDrawn="1"/>
        </p:nvSpPr>
        <p:spPr bwMode="auto">
          <a:xfrm>
            <a:off x="8783484" y="3228889"/>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6" name="Oval 86"/>
          <p:cNvSpPr>
            <a:spLocks noChangeArrowheads="1"/>
          </p:cNvSpPr>
          <p:nvPr userDrawn="1"/>
        </p:nvSpPr>
        <p:spPr bwMode="auto">
          <a:xfrm>
            <a:off x="8868508" y="3228889"/>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7" name="Oval 87"/>
          <p:cNvSpPr>
            <a:spLocks noChangeArrowheads="1"/>
          </p:cNvSpPr>
          <p:nvPr userDrawn="1"/>
        </p:nvSpPr>
        <p:spPr bwMode="auto">
          <a:xfrm>
            <a:off x="8954802" y="322888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8" name="Oval 88"/>
          <p:cNvSpPr>
            <a:spLocks noChangeArrowheads="1"/>
          </p:cNvSpPr>
          <p:nvPr userDrawn="1"/>
        </p:nvSpPr>
        <p:spPr bwMode="auto">
          <a:xfrm>
            <a:off x="9039826" y="3228889"/>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39" name="Oval 89"/>
          <p:cNvSpPr>
            <a:spLocks noChangeArrowheads="1"/>
          </p:cNvSpPr>
          <p:nvPr userDrawn="1"/>
        </p:nvSpPr>
        <p:spPr bwMode="auto">
          <a:xfrm>
            <a:off x="9124850" y="3228889"/>
            <a:ext cx="78679"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0" name="Oval 100"/>
          <p:cNvSpPr>
            <a:spLocks noChangeArrowheads="1"/>
          </p:cNvSpPr>
          <p:nvPr userDrawn="1"/>
        </p:nvSpPr>
        <p:spPr bwMode="auto">
          <a:xfrm>
            <a:off x="8440848" y="3313913"/>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1" name="Oval 101"/>
          <p:cNvSpPr>
            <a:spLocks noChangeArrowheads="1"/>
          </p:cNvSpPr>
          <p:nvPr userDrawn="1"/>
        </p:nvSpPr>
        <p:spPr bwMode="auto">
          <a:xfrm>
            <a:off x="8525872" y="3313913"/>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2" name="Oval 102"/>
          <p:cNvSpPr>
            <a:spLocks noChangeArrowheads="1"/>
          </p:cNvSpPr>
          <p:nvPr userDrawn="1"/>
        </p:nvSpPr>
        <p:spPr bwMode="auto">
          <a:xfrm>
            <a:off x="8610897" y="3313913"/>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3" name="Oval 103"/>
          <p:cNvSpPr>
            <a:spLocks noChangeArrowheads="1"/>
          </p:cNvSpPr>
          <p:nvPr userDrawn="1"/>
        </p:nvSpPr>
        <p:spPr bwMode="auto">
          <a:xfrm>
            <a:off x="8698459" y="3313913"/>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4" name="Oval 104"/>
          <p:cNvSpPr>
            <a:spLocks noChangeArrowheads="1"/>
          </p:cNvSpPr>
          <p:nvPr userDrawn="1"/>
        </p:nvSpPr>
        <p:spPr bwMode="auto">
          <a:xfrm>
            <a:off x="8783484" y="3313913"/>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5" name="Oval 105"/>
          <p:cNvSpPr>
            <a:spLocks noChangeArrowheads="1"/>
          </p:cNvSpPr>
          <p:nvPr userDrawn="1"/>
        </p:nvSpPr>
        <p:spPr bwMode="auto">
          <a:xfrm>
            <a:off x="8868508" y="3313913"/>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6" name="Oval 106"/>
          <p:cNvSpPr>
            <a:spLocks noChangeArrowheads="1"/>
          </p:cNvSpPr>
          <p:nvPr userDrawn="1"/>
        </p:nvSpPr>
        <p:spPr bwMode="auto">
          <a:xfrm>
            <a:off x="8954802" y="3313913"/>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7" name="Oval 107"/>
          <p:cNvSpPr>
            <a:spLocks noChangeArrowheads="1"/>
          </p:cNvSpPr>
          <p:nvPr userDrawn="1"/>
        </p:nvSpPr>
        <p:spPr bwMode="auto">
          <a:xfrm>
            <a:off x="9039826" y="3313913"/>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8" name="Oval 108"/>
          <p:cNvSpPr>
            <a:spLocks noChangeArrowheads="1"/>
          </p:cNvSpPr>
          <p:nvPr userDrawn="1"/>
        </p:nvSpPr>
        <p:spPr bwMode="auto">
          <a:xfrm>
            <a:off x="9124850" y="3313913"/>
            <a:ext cx="78679"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49" name="Oval 120"/>
          <p:cNvSpPr>
            <a:spLocks noChangeArrowheads="1"/>
          </p:cNvSpPr>
          <p:nvPr userDrawn="1"/>
        </p:nvSpPr>
        <p:spPr bwMode="auto">
          <a:xfrm>
            <a:off x="8440848" y="340147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0" name="Oval 121"/>
          <p:cNvSpPr>
            <a:spLocks noChangeArrowheads="1"/>
          </p:cNvSpPr>
          <p:nvPr userDrawn="1"/>
        </p:nvSpPr>
        <p:spPr bwMode="auto">
          <a:xfrm>
            <a:off x="8525872" y="340147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1" name="Oval 122"/>
          <p:cNvSpPr>
            <a:spLocks noChangeArrowheads="1"/>
          </p:cNvSpPr>
          <p:nvPr userDrawn="1"/>
        </p:nvSpPr>
        <p:spPr bwMode="auto">
          <a:xfrm>
            <a:off x="8610897" y="3401475"/>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2" name="Oval 123"/>
          <p:cNvSpPr>
            <a:spLocks noChangeArrowheads="1"/>
          </p:cNvSpPr>
          <p:nvPr userDrawn="1"/>
        </p:nvSpPr>
        <p:spPr bwMode="auto">
          <a:xfrm>
            <a:off x="8698459" y="340147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3" name="Oval 124"/>
          <p:cNvSpPr>
            <a:spLocks noChangeArrowheads="1"/>
          </p:cNvSpPr>
          <p:nvPr userDrawn="1"/>
        </p:nvSpPr>
        <p:spPr bwMode="auto">
          <a:xfrm>
            <a:off x="8783484" y="340147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4" name="Oval 125"/>
          <p:cNvSpPr>
            <a:spLocks noChangeArrowheads="1"/>
          </p:cNvSpPr>
          <p:nvPr userDrawn="1"/>
        </p:nvSpPr>
        <p:spPr bwMode="auto">
          <a:xfrm>
            <a:off x="8868508" y="3401475"/>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5" name="Oval 126"/>
          <p:cNvSpPr>
            <a:spLocks noChangeArrowheads="1"/>
          </p:cNvSpPr>
          <p:nvPr userDrawn="1"/>
        </p:nvSpPr>
        <p:spPr bwMode="auto">
          <a:xfrm>
            <a:off x="8954802" y="340147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6" name="Oval 127"/>
          <p:cNvSpPr>
            <a:spLocks noChangeArrowheads="1"/>
          </p:cNvSpPr>
          <p:nvPr userDrawn="1"/>
        </p:nvSpPr>
        <p:spPr bwMode="auto">
          <a:xfrm>
            <a:off x="9039826" y="3401475"/>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7" name="Oval 57"/>
          <p:cNvSpPr>
            <a:spLocks noChangeArrowheads="1"/>
          </p:cNvSpPr>
          <p:nvPr userDrawn="1"/>
        </p:nvSpPr>
        <p:spPr bwMode="auto">
          <a:xfrm>
            <a:off x="4664968" y="351172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8" name="Oval 58"/>
          <p:cNvSpPr>
            <a:spLocks noChangeArrowheads="1"/>
          </p:cNvSpPr>
          <p:nvPr userDrawn="1"/>
        </p:nvSpPr>
        <p:spPr bwMode="auto">
          <a:xfrm>
            <a:off x="4835017" y="351172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59" name="Oval 59"/>
          <p:cNvSpPr>
            <a:spLocks noChangeArrowheads="1"/>
          </p:cNvSpPr>
          <p:nvPr userDrawn="1"/>
        </p:nvSpPr>
        <p:spPr bwMode="auto">
          <a:xfrm>
            <a:off x="4749992" y="351172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0" name="Oval 60"/>
          <p:cNvSpPr>
            <a:spLocks noChangeArrowheads="1"/>
          </p:cNvSpPr>
          <p:nvPr userDrawn="1"/>
        </p:nvSpPr>
        <p:spPr bwMode="auto">
          <a:xfrm>
            <a:off x="4922579" y="351172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1" name="Oval 61"/>
          <p:cNvSpPr>
            <a:spLocks noChangeArrowheads="1"/>
          </p:cNvSpPr>
          <p:nvPr userDrawn="1"/>
        </p:nvSpPr>
        <p:spPr bwMode="auto">
          <a:xfrm>
            <a:off x="5007604" y="351172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2" name="Oval 62"/>
          <p:cNvSpPr>
            <a:spLocks noChangeArrowheads="1"/>
          </p:cNvSpPr>
          <p:nvPr userDrawn="1"/>
        </p:nvSpPr>
        <p:spPr bwMode="auto">
          <a:xfrm>
            <a:off x="5092628" y="351172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3" name="Oval 63"/>
          <p:cNvSpPr>
            <a:spLocks noChangeArrowheads="1"/>
          </p:cNvSpPr>
          <p:nvPr userDrawn="1"/>
        </p:nvSpPr>
        <p:spPr bwMode="auto">
          <a:xfrm>
            <a:off x="5178922" y="351172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4" name="Oval 64"/>
          <p:cNvSpPr>
            <a:spLocks noChangeArrowheads="1"/>
          </p:cNvSpPr>
          <p:nvPr userDrawn="1"/>
        </p:nvSpPr>
        <p:spPr bwMode="auto">
          <a:xfrm>
            <a:off x="5263946" y="351172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5" name="Oval 65"/>
          <p:cNvSpPr>
            <a:spLocks noChangeArrowheads="1"/>
          </p:cNvSpPr>
          <p:nvPr userDrawn="1"/>
        </p:nvSpPr>
        <p:spPr bwMode="auto">
          <a:xfrm>
            <a:off x="5348970" y="351172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6" name="Oval 66"/>
          <p:cNvSpPr>
            <a:spLocks noChangeArrowheads="1"/>
          </p:cNvSpPr>
          <p:nvPr userDrawn="1"/>
        </p:nvSpPr>
        <p:spPr bwMode="auto">
          <a:xfrm>
            <a:off x="5436533" y="351172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7" name="Oval 67"/>
          <p:cNvSpPr>
            <a:spLocks noChangeArrowheads="1"/>
          </p:cNvSpPr>
          <p:nvPr userDrawn="1"/>
        </p:nvSpPr>
        <p:spPr bwMode="auto">
          <a:xfrm>
            <a:off x="5521557" y="351172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8" name="Oval 81"/>
          <p:cNvSpPr>
            <a:spLocks noChangeArrowheads="1"/>
          </p:cNvSpPr>
          <p:nvPr userDrawn="1"/>
        </p:nvSpPr>
        <p:spPr bwMode="auto">
          <a:xfrm>
            <a:off x="4664968" y="35967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69" name="Oval 82"/>
          <p:cNvSpPr>
            <a:spLocks noChangeArrowheads="1"/>
          </p:cNvSpPr>
          <p:nvPr userDrawn="1"/>
        </p:nvSpPr>
        <p:spPr bwMode="auto">
          <a:xfrm>
            <a:off x="4749992" y="35967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0" name="Oval 83"/>
          <p:cNvSpPr>
            <a:spLocks noChangeArrowheads="1"/>
          </p:cNvSpPr>
          <p:nvPr userDrawn="1"/>
        </p:nvSpPr>
        <p:spPr bwMode="auto">
          <a:xfrm>
            <a:off x="4835017" y="359674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1" name="Oval 84"/>
          <p:cNvSpPr>
            <a:spLocks noChangeArrowheads="1"/>
          </p:cNvSpPr>
          <p:nvPr userDrawn="1"/>
        </p:nvSpPr>
        <p:spPr bwMode="auto">
          <a:xfrm>
            <a:off x="4922579" y="35967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2" name="Oval 85"/>
          <p:cNvSpPr>
            <a:spLocks noChangeArrowheads="1"/>
          </p:cNvSpPr>
          <p:nvPr userDrawn="1"/>
        </p:nvSpPr>
        <p:spPr bwMode="auto">
          <a:xfrm>
            <a:off x="5007604" y="35967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3" name="Oval 86"/>
          <p:cNvSpPr>
            <a:spLocks noChangeArrowheads="1"/>
          </p:cNvSpPr>
          <p:nvPr userDrawn="1"/>
        </p:nvSpPr>
        <p:spPr bwMode="auto">
          <a:xfrm>
            <a:off x="5092628" y="359674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4" name="Oval 87"/>
          <p:cNvSpPr>
            <a:spLocks noChangeArrowheads="1"/>
          </p:cNvSpPr>
          <p:nvPr userDrawn="1"/>
        </p:nvSpPr>
        <p:spPr bwMode="auto">
          <a:xfrm>
            <a:off x="5178922" y="35967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5" name="Oval 88"/>
          <p:cNvSpPr>
            <a:spLocks noChangeArrowheads="1"/>
          </p:cNvSpPr>
          <p:nvPr userDrawn="1"/>
        </p:nvSpPr>
        <p:spPr bwMode="auto">
          <a:xfrm>
            <a:off x="5263946" y="35967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6" name="Oval 89"/>
          <p:cNvSpPr>
            <a:spLocks noChangeArrowheads="1"/>
          </p:cNvSpPr>
          <p:nvPr userDrawn="1"/>
        </p:nvSpPr>
        <p:spPr bwMode="auto">
          <a:xfrm>
            <a:off x="5348970" y="359674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7" name="Oval 90"/>
          <p:cNvSpPr>
            <a:spLocks noChangeArrowheads="1"/>
          </p:cNvSpPr>
          <p:nvPr userDrawn="1"/>
        </p:nvSpPr>
        <p:spPr bwMode="auto">
          <a:xfrm>
            <a:off x="5436533" y="35967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8" name="Oval 91"/>
          <p:cNvSpPr>
            <a:spLocks noChangeArrowheads="1"/>
          </p:cNvSpPr>
          <p:nvPr userDrawn="1"/>
        </p:nvSpPr>
        <p:spPr bwMode="auto">
          <a:xfrm>
            <a:off x="5521557" y="35967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79" name="Oval 100"/>
          <p:cNvSpPr>
            <a:spLocks noChangeArrowheads="1"/>
          </p:cNvSpPr>
          <p:nvPr userDrawn="1"/>
        </p:nvSpPr>
        <p:spPr bwMode="auto">
          <a:xfrm>
            <a:off x="4664968" y="368176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0" name="Oval 101"/>
          <p:cNvSpPr>
            <a:spLocks noChangeArrowheads="1"/>
          </p:cNvSpPr>
          <p:nvPr userDrawn="1"/>
        </p:nvSpPr>
        <p:spPr bwMode="auto">
          <a:xfrm>
            <a:off x="4749992" y="368176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1" name="Oval 102"/>
          <p:cNvSpPr>
            <a:spLocks noChangeArrowheads="1"/>
          </p:cNvSpPr>
          <p:nvPr userDrawn="1"/>
        </p:nvSpPr>
        <p:spPr bwMode="auto">
          <a:xfrm>
            <a:off x="4835017" y="368176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2" name="Oval 103"/>
          <p:cNvSpPr>
            <a:spLocks noChangeArrowheads="1"/>
          </p:cNvSpPr>
          <p:nvPr userDrawn="1"/>
        </p:nvSpPr>
        <p:spPr bwMode="auto">
          <a:xfrm>
            <a:off x="4922579" y="368176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3" name="Oval 104"/>
          <p:cNvSpPr>
            <a:spLocks noChangeArrowheads="1"/>
          </p:cNvSpPr>
          <p:nvPr userDrawn="1"/>
        </p:nvSpPr>
        <p:spPr bwMode="auto">
          <a:xfrm>
            <a:off x="5007604" y="368176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4" name="Oval 105"/>
          <p:cNvSpPr>
            <a:spLocks noChangeArrowheads="1"/>
          </p:cNvSpPr>
          <p:nvPr userDrawn="1"/>
        </p:nvSpPr>
        <p:spPr bwMode="auto">
          <a:xfrm>
            <a:off x="5092628" y="368176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5" name="Oval 106"/>
          <p:cNvSpPr>
            <a:spLocks noChangeArrowheads="1"/>
          </p:cNvSpPr>
          <p:nvPr userDrawn="1"/>
        </p:nvSpPr>
        <p:spPr bwMode="auto">
          <a:xfrm>
            <a:off x="5178922" y="368176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6" name="Oval 107"/>
          <p:cNvSpPr>
            <a:spLocks noChangeArrowheads="1"/>
          </p:cNvSpPr>
          <p:nvPr userDrawn="1"/>
        </p:nvSpPr>
        <p:spPr bwMode="auto">
          <a:xfrm>
            <a:off x="5263946" y="368176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7" name="Oval 108"/>
          <p:cNvSpPr>
            <a:spLocks noChangeArrowheads="1"/>
          </p:cNvSpPr>
          <p:nvPr userDrawn="1"/>
        </p:nvSpPr>
        <p:spPr bwMode="auto">
          <a:xfrm>
            <a:off x="5348970" y="3681769"/>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8" name="Oval 109"/>
          <p:cNvSpPr>
            <a:spLocks noChangeArrowheads="1"/>
          </p:cNvSpPr>
          <p:nvPr userDrawn="1"/>
        </p:nvSpPr>
        <p:spPr bwMode="auto">
          <a:xfrm>
            <a:off x="5436533" y="368176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89" name="Oval 110"/>
          <p:cNvSpPr>
            <a:spLocks noChangeArrowheads="1"/>
          </p:cNvSpPr>
          <p:nvPr userDrawn="1"/>
        </p:nvSpPr>
        <p:spPr bwMode="auto">
          <a:xfrm>
            <a:off x="5521557" y="368176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0" name="Oval 120"/>
          <p:cNvSpPr>
            <a:spLocks noChangeArrowheads="1"/>
          </p:cNvSpPr>
          <p:nvPr userDrawn="1"/>
        </p:nvSpPr>
        <p:spPr bwMode="auto">
          <a:xfrm>
            <a:off x="4664968" y="37693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1" name="Oval 121"/>
          <p:cNvSpPr>
            <a:spLocks noChangeArrowheads="1"/>
          </p:cNvSpPr>
          <p:nvPr userDrawn="1"/>
        </p:nvSpPr>
        <p:spPr bwMode="auto">
          <a:xfrm>
            <a:off x="4749992" y="37693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2" name="Oval 122"/>
          <p:cNvSpPr>
            <a:spLocks noChangeArrowheads="1"/>
          </p:cNvSpPr>
          <p:nvPr userDrawn="1"/>
        </p:nvSpPr>
        <p:spPr bwMode="auto">
          <a:xfrm>
            <a:off x="4835017" y="376933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3" name="Oval 123"/>
          <p:cNvSpPr>
            <a:spLocks noChangeArrowheads="1"/>
          </p:cNvSpPr>
          <p:nvPr userDrawn="1"/>
        </p:nvSpPr>
        <p:spPr bwMode="auto">
          <a:xfrm>
            <a:off x="4922579" y="37693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4" name="Oval 124"/>
          <p:cNvSpPr>
            <a:spLocks noChangeArrowheads="1"/>
          </p:cNvSpPr>
          <p:nvPr userDrawn="1"/>
        </p:nvSpPr>
        <p:spPr bwMode="auto">
          <a:xfrm>
            <a:off x="5007604" y="37693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5" name="Oval 125"/>
          <p:cNvSpPr>
            <a:spLocks noChangeArrowheads="1"/>
          </p:cNvSpPr>
          <p:nvPr userDrawn="1"/>
        </p:nvSpPr>
        <p:spPr bwMode="auto">
          <a:xfrm>
            <a:off x="5092628" y="376933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6" name="Oval 126"/>
          <p:cNvSpPr>
            <a:spLocks noChangeArrowheads="1"/>
          </p:cNvSpPr>
          <p:nvPr userDrawn="1"/>
        </p:nvSpPr>
        <p:spPr bwMode="auto">
          <a:xfrm>
            <a:off x="5178922" y="37693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7" name="Oval 127"/>
          <p:cNvSpPr>
            <a:spLocks noChangeArrowheads="1"/>
          </p:cNvSpPr>
          <p:nvPr userDrawn="1"/>
        </p:nvSpPr>
        <p:spPr bwMode="auto">
          <a:xfrm>
            <a:off x="5263946" y="37693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8" name="Oval 128"/>
          <p:cNvSpPr>
            <a:spLocks noChangeArrowheads="1"/>
          </p:cNvSpPr>
          <p:nvPr userDrawn="1"/>
        </p:nvSpPr>
        <p:spPr bwMode="auto">
          <a:xfrm>
            <a:off x="5348970" y="376933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099" name="Oval 129"/>
          <p:cNvSpPr>
            <a:spLocks noChangeArrowheads="1"/>
          </p:cNvSpPr>
          <p:nvPr userDrawn="1"/>
        </p:nvSpPr>
        <p:spPr bwMode="auto">
          <a:xfrm>
            <a:off x="5436533" y="37693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0" name="Oval 130"/>
          <p:cNvSpPr>
            <a:spLocks noChangeArrowheads="1"/>
          </p:cNvSpPr>
          <p:nvPr userDrawn="1"/>
        </p:nvSpPr>
        <p:spPr bwMode="auto">
          <a:xfrm>
            <a:off x="5521557" y="37693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1" name="Oval 57"/>
          <p:cNvSpPr>
            <a:spLocks noChangeArrowheads="1"/>
          </p:cNvSpPr>
          <p:nvPr userDrawn="1"/>
        </p:nvSpPr>
        <p:spPr bwMode="auto">
          <a:xfrm>
            <a:off x="5608938" y="350717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2" name="Oval 58"/>
          <p:cNvSpPr>
            <a:spLocks noChangeArrowheads="1"/>
          </p:cNvSpPr>
          <p:nvPr userDrawn="1"/>
        </p:nvSpPr>
        <p:spPr bwMode="auto">
          <a:xfrm>
            <a:off x="5778987" y="350717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3" name="Oval 59"/>
          <p:cNvSpPr>
            <a:spLocks noChangeArrowheads="1"/>
          </p:cNvSpPr>
          <p:nvPr userDrawn="1"/>
        </p:nvSpPr>
        <p:spPr bwMode="auto">
          <a:xfrm>
            <a:off x="5693962" y="350717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4" name="Oval 60"/>
          <p:cNvSpPr>
            <a:spLocks noChangeArrowheads="1"/>
          </p:cNvSpPr>
          <p:nvPr userDrawn="1"/>
        </p:nvSpPr>
        <p:spPr bwMode="auto">
          <a:xfrm>
            <a:off x="5866549" y="350717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5" name="Oval 61"/>
          <p:cNvSpPr>
            <a:spLocks noChangeArrowheads="1"/>
          </p:cNvSpPr>
          <p:nvPr userDrawn="1"/>
        </p:nvSpPr>
        <p:spPr bwMode="auto">
          <a:xfrm>
            <a:off x="5951574" y="350717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6" name="Oval 62"/>
          <p:cNvSpPr>
            <a:spLocks noChangeArrowheads="1"/>
          </p:cNvSpPr>
          <p:nvPr userDrawn="1"/>
        </p:nvSpPr>
        <p:spPr bwMode="auto">
          <a:xfrm>
            <a:off x="6036598" y="350717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7" name="Oval 63"/>
          <p:cNvSpPr>
            <a:spLocks noChangeArrowheads="1"/>
          </p:cNvSpPr>
          <p:nvPr userDrawn="1"/>
        </p:nvSpPr>
        <p:spPr bwMode="auto">
          <a:xfrm>
            <a:off x="6122892" y="350717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8" name="Oval 64"/>
          <p:cNvSpPr>
            <a:spLocks noChangeArrowheads="1"/>
          </p:cNvSpPr>
          <p:nvPr userDrawn="1"/>
        </p:nvSpPr>
        <p:spPr bwMode="auto">
          <a:xfrm>
            <a:off x="6207916" y="350717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09" name="Oval 65"/>
          <p:cNvSpPr>
            <a:spLocks noChangeArrowheads="1"/>
          </p:cNvSpPr>
          <p:nvPr userDrawn="1"/>
        </p:nvSpPr>
        <p:spPr bwMode="auto">
          <a:xfrm>
            <a:off x="6292940" y="350717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0" name="Oval 66"/>
          <p:cNvSpPr>
            <a:spLocks noChangeArrowheads="1"/>
          </p:cNvSpPr>
          <p:nvPr userDrawn="1"/>
        </p:nvSpPr>
        <p:spPr bwMode="auto">
          <a:xfrm>
            <a:off x="6380503" y="350717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1" name="Oval 67"/>
          <p:cNvSpPr>
            <a:spLocks noChangeArrowheads="1"/>
          </p:cNvSpPr>
          <p:nvPr userDrawn="1"/>
        </p:nvSpPr>
        <p:spPr bwMode="auto">
          <a:xfrm>
            <a:off x="6465527" y="350717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2" name="Oval 81"/>
          <p:cNvSpPr>
            <a:spLocks noChangeArrowheads="1"/>
          </p:cNvSpPr>
          <p:nvPr userDrawn="1"/>
        </p:nvSpPr>
        <p:spPr bwMode="auto">
          <a:xfrm>
            <a:off x="5608938" y="35921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3" name="Oval 82"/>
          <p:cNvSpPr>
            <a:spLocks noChangeArrowheads="1"/>
          </p:cNvSpPr>
          <p:nvPr userDrawn="1"/>
        </p:nvSpPr>
        <p:spPr bwMode="auto">
          <a:xfrm>
            <a:off x="5693962" y="35921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4" name="Oval 83"/>
          <p:cNvSpPr>
            <a:spLocks noChangeArrowheads="1"/>
          </p:cNvSpPr>
          <p:nvPr userDrawn="1"/>
        </p:nvSpPr>
        <p:spPr bwMode="auto">
          <a:xfrm>
            <a:off x="5778987" y="359219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5" name="Oval 84"/>
          <p:cNvSpPr>
            <a:spLocks noChangeArrowheads="1"/>
          </p:cNvSpPr>
          <p:nvPr userDrawn="1"/>
        </p:nvSpPr>
        <p:spPr bwMode="auto">
          <a:xfrm>
            <a:off x="5866549" y="35921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6" name="Oval 85"/>
          <p:cNvSpPr>
            <a:spLocks noChangeArrowheads="1"/>
          </p:cNvSpPr>
          <p:nvPr userDrawn="1"/>
        </p:nvSpPr>
        <p:spPr bwMode="auto">
          <a:xfrm>
            <a:off x="5951574" y="35921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7" name="Oval 86"/>
          <p:cNvSpPr>
            <a:spLocks noChangeArrowheads="1"/>
          </p:cNvSpPr>
          <p:nvPr userDrawn="1"/>
        </p:nvSpPr>
        <p:spPr bwMode="auto">
          <a:xfrm>
            <a:off x="6036598" y="359219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8" name="Oval 87"/>
          <p:cNvSpPr>
            <a:spLocks noChangeArrowheads="1"/>
          </p:cNvSpPr>
          <p:nvPr userDrawn="1"/>
        </p:nvSpPr>
        <p:spPr bwMode="auto">
          <a:xfrm>
            <a:off x="6122892" y="35921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19" name="Oval 88"/>
          <p:cNvSpPr>
            <a:spLocks noChangeArrowheads="1"/>
          </p:cNvSpPr>
          <p:nvPr userDrawn="1"/>
        </p:nvSpPr>
        <p:spPr bwMode="auto">
          <a:xfrm>
            <a:off x="6207916" y="35921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0" name="Oval 89"/>
          <p:cNvSpPr>
            <a:spLocks noChangeArrowheads="1"/>
          </p:cNvSpPr>
          <p:nvPr userDrawn="1"/>
        </p:nvSpPr>
        <p:spPr bwMode="auto">
          <a:xfrm>
            <a:off x="6292940" y="359219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1" name="Oval 90"/>
          <p:cNvSpPr>
            <a:spLocks noChangeArrowheads="1"/>
          </p:cNvSpPr>
          <p:nvPr userDrawn="1"/>
        </p:nvSpPr>
        <p:spPr bwMode="auto">
          <a:xfrm>
            <a:off x="6380503" y="35921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2" name="Oval 91"/>
          <p:cNvSpPr>
            <a:spLocks noChangeArrowheads="1"/>
          </p:cNvSpPr>
          <p:nvPr userDrawn="1"/>
        </p:nvSpPr>
        <p:spPr bwMode="auto">
          <a:xfrm>
            <a:off x="6465527" y="35921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3" name="Oval 100"/>
          <p:cNvSpPr>
            <a:spLocks noChangeArrowheads="1"/>
          </p:cNvSpPr>
          <p:nvPr userDrawn="1"/>
        </p:nvSpPr>
        <p:spPr bwMode="auto">
          <a:xfrm>
            <a:off x="5608938" y="367722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4" name="Oval 101"/>
          <p:cNvSpPr>
            <a:spLocks noChangeArrowheads="1"/>
          </p:cNvSpPr>
          <p:nvPr userDrawn="1"/>
        </p:nvSpPr>
        <p:spPr bwMode="auto">
          <a:xfrm>
            <a:off x="5693962" y="367722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5" name="Oval 102"/>
          <p:cNvSpPr>
            <a:spLocks noChangeArrowheads="1"/>
          </p:cNvSpPr>
          <p:nvPr userDrawn="1"/>
        </p:nvSpPr>
        <p:spPr bwMode="auto">
          <a:xfrm>
            <a:off x="5778987" y="367722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6" name="Oval 103"/>
          <p:cNvSpPr>
            <a:spLocks noChangeArrowheads="1"/>
          </p:cNvSpPr>
          <p:nvPr userDrawn="1"/>
        </p:nvSpPr>
        <p:spPr bwMode="auto">
          <a:xfrm>
            <a:off x="5866549" y="367722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7" name="Oval 104"/>
          <p:cNvSpPr>
            <a:spLocks noChangeArrowheads="1"/>
          </p:cNvSpPr>
          <p:nvPr userDrawn="1"/>
        </p:nvSpPr>
        <p:spPr bwMode="auto">
          <a:xfrm>
            <a:off x="5951574" y="367722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8" name="Oval 105"/>
          <p:cNvSpPr>
            <a:spLocks noChangeArrowheads="1"/>
          </p:cNvSpPr>
          <p:nvPr userDrawn="1"/>
        </p:nvSpPr>
        <p:spPr bwMode="auto">
          <a:xfrm>
            <a:off x="6036598" y="367722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29" name="Oval 106"/>
          <p:cNvSpPr>
            <a:spLocks noChangeArrowheads="1"/>
          </p:cNvSpPr>
          <p:nvPr userDrawn="1"/>
        </p:nvSpPr>
        <p:spPr bwMode="auto">
          <a:xfrm>
            <a:off x="6122892" y="367722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0" name="Oval 107"/>
          <p:cNvSpPr>
            <a:spLocks noChangeArrowheads="1"/>
          </p:cNvSpPr>
          <p:nvPr userDrawn="1"/>
        </p:nvSpPr>
        <p:spPr bwMode="auto">
          <a:xfrm>
            <a:off x="6207916" y="367722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1" name="Oval 108"/>
          <p:cNvSpPr>
            <a:spLocks noChangeArrowheads="1"/>
          </p:cNvSpPr>
          <p:nvPr userDrawn="1"/>
        </p:nvSpPr>
        <p:spPr bwMode="auto">
          <a:xfrm>
            <a:off x="6292940" y="3677220"/>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2" name="Oval 109"/>
          <p:cNvSpPr>
            <a:spLocks noChangeArrowheads="1"/>
          </p:cNvSpPr>
          <p:nvPr userDrawn="1"/>
        </p:nvSpPr>
        <p:spPr bwMode="auto">
          <a:xfrm>
            <a:off x="6380503" y="367722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3" name="Oval 110"/>
          <p:cNvSpPr>
            <a:spLocks noChangeArrowheads="1"/>
          </p:cNvSpPr>
          <p:nvPr userDrawn="1"/>
        </p:nvSpPr>
        <p:spPr bwMode="auto">
          <a:xfrm>
            <a:off x="6465527" y="367722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4" name="Oval 120"/>
          <p:cNvSpPr>
            <a:spLocks noChangeArrowheads="1"/>
          </p:cNvSpPr>
          <p:nvPr userDrawn="1"/>
        </p:nvSpPr>
        <p:spPr bwMode="auto">
          <a:xfrm>
            <a:off x="5608938" y="37647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5" name="Oval 121"/>
          <p:cNvSpPr>
            <a:spLocks noChangeArrowheads="1"/>
          </p:cNvSpPr>
          <p:nvPr userDrawn="1"/>
        </p:nvSpPr>
        <p:spPr bwMode="auto">
          <a:xfrm>
            <a:off x="5693962" y="37647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6" name="Oval 122"/>
          <p:cNvSpPr>
            <a:spLocks noChangeArrowheads="1"/>
          </p:cNvSpPr>
          <p:nvPr userDrawn="1"/>
        </p:nvSpPr>
        <p:spPr bwMode="auto">
          <a:xfrm>
            <a:off x="5778987" y="376478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7" name="Oval 123"/>
          <p:cNvSpPr>
            <a:spLocks noChangeArrowheads="1"/>
          </p:cNvSpPr>
          <p:nvPr userDrawn="1"/>
        </p:nvSpPr>
        <p:spPr bwMode="auto">
          <a:xfrm>
            <a:off x="5866549" y="37647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8" name="Oval 124"/>
          <p:cNvSpPr>
            <a:spLocks noChangeArrowheads="1"/>
          </p:cNvSpPr>
          <p:nvPr userDrawn="1"/>
        </p:nvSpPr>
        <p:spPr bwMode="auto">
          <a:xfrm>
            <a:off x="5951574" y="37647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39" name="Oval 125"/>
          <p:cNvSpPr>
            <a:spLocks noChangeArrowheads="1"/>
          </p:cNvSpPr>
          <p:nvPr userDrawn="1"/>
        </p:nvSpPr>
        <p:spPr bwMode="auto">
          <a:xfrm>
            <a:off x="6036598" y="376478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0" name="Oval 126"/>
          <p:cNvSpPr>
            <a:spLocks noChangeArrowheads="1"/>
          </p:cNvSpPr>
          <p:nvPr userDrawn="1"/>
        </p:nvSpPr>
        <p:spPr bwMode="auto">
          <a:xfrm>
            <a:off x="6122892" y="37647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1" name="Oval 127"/>
          <p:cNvSpPr>
            <a:spLocks noChangeArrowheads="1"/>
          </p:cNvSpPr>
          <p:nvPr userDrawn="1"/>
        </p:nvSpPr>
        <p:spPr bwMode="auto">
          <a:xfrm>
            <a:off x="6207916" y="37647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2" name="Oval 128"/>
          <p:cNvSpPr>
            <a:spLocks noChangeArrowheads="1"/>
          </p:cNvSpPr>
          <p:nvPr userDrawn="1"/>
        </p:nvSpPr>
        <p:spPr bwMode="auto">
          <a:xfrm>
            <a:off x="6292940" y="376478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3" name="Oval 129"/>
          <p:cNvSpPr>
            <a:spLocks noChangeArrowheads="1"/>
          </p:cNvSpPr>
          <p:nvPr userDrawn="1"/>
        </p:nvSpPr>
        <p:spPr bwMode="auto">
          <a:xfrm>
            <a:off x="6380503" y="37647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4" name="Oval 130"/>
          <p:cNvSpPr>
            <a:spLocks noChangeArrowheads="1"/>
          </p:cNvSpPr>
          <p:nvPr userDrawn="1"/>
        </p:nvSpPr>
        <p:spPr bwMode="auto">
          <a:xfrm>
            <a:off x="6465527" y="37647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5" name="Oval 81"/>
          <p:cNvSpPr>
            <a:spLocks noChangeArrowheads="1"/>
          </p:cNvSpPr>
          <p:nvPr userDrawn="1"/>
        </p:nvSpPr>
        <p:spPr bwMode="auto">
          <a:xfrm>
            <a:off x="6552908" y="358764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6" name="Oval 82"/>
          <p:cNvSpPr>
            <a:spLocks noChangeArrowheads="1"/>
          </p:cNvSpPr>
          <p:nvPr userDrawn="1"/>
        </p:nvSpPr>
        <p:spPr bwMode="auto">
          <a:xfrm>
            <a:off x="6637932" y="358764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7" name="Oval 83"/>
          <p:cNvSpPr>
            <a:spLocks noChangeArrowheads="1"/>
          </p:cNvSpPr>
          <p:nvPr userDrawn="1"/>
        </p:nvSpPr>
        <p:spPr bwMode="auto">
          <a:xfrm>
            <a:off x="6722957" y="358764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8" name="Oval 84"/>
          <p:cNvSpPr>
            <a:spLocks noChangeArrowheads="1"/>
          </p:cNvSpPr>
          <p:nvPr userDrawn="1"/>
        </p:nvSpPr>
        <p:spPr bwMode="auto">
          <a:xfrm>
            <a:off x="6810519" y="358764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49" name="Oval 85"/>
          <p:cNvSpPr>
            <a:spLocks noChangeArrowheads="1"/>
          </p:cNvSpPr>
          <p:nvPr userDrawn="1"/>
        </p:nvSpPr>
        <p:spPr bwMode="auto">
          <a:xfrm>
            <a:off x="6895544" y="358764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0" name="Oval 100"/>
          <p:cNvSpPr>
            <a:spLocks noChangeArrowheads="1"/>
          </p:cNvSpPr>
          <p:nvPr userDrawn="1"/>
        </p:nvSpPr>
        <p:spPr bwMode="auto">
          <a:xfrm>
            <a:off x="6552908" y="367267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1" name="Oval 101"/>
          <p:cNvSpPr>
            <a:spLocks noChangeArrowheads="1"/>
          </p:cNvSpPr>
          <p:nvPr userDrawn="1"/>
        </p:nvSpPr>
        <p:spPr bwMode="auto">
          <a:xfrm>
            <a:off x="6637932" y="367267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2" name="Oval 102"/>
          <p:cNvSpPr>
            <a:spLocks noChangeArrowheads="1"/>
          </p:cNvSpPr>
          <p:nvPr userDrawn="1"/>
        </p:nvSpPr>
        <p:spPr bwMode="auto">
          <a:xfrm>
            <a:off x="6722957" y="3672671"/>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3" name="Oval 103"/>
          <p:cNvSpPr>
            <a:spLocks noChangeArrowheads="1"/>
          </p:cNvSpPr>
          <p:nvPr userDrawn="1"/>
        </p:nvSpPr>
        <p:spPr bwMode="auto">
          <a:xfrm>
            <a:off x="6810519" y="367267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4" name="Oval 104"/>
          <p:cNvSpPr>
            <a:spLocks noChangeArrowheads="1"/>
          </p:cNvSpPr>
          <p:nvPr userDrawn="1"/>
        </p:nvSpPr>
        <p:spPr bwMode="auto">
          <a:xfrm>
            <a:off x="6895544" y="367267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5" name="Oval 105"/>
          <p:cNvSpPr>
            <a:spLocks noChangeArrowheads="1"/>
          </p:cNvSpPr>
          <p:nvPr userDrawn="1"/>
        </p:nvSpPr>
        <p:spPr bwMode="auto">
          <a:xfrm>
            <a:off x="6980568" y="3672671"/>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6" name="Oval 106"/>
          <p:cNvSpPr>
            <a:spLocks noChangeArrowheads="1"/>
          </p:cNvSpPr>
          <p:nvPr userDrawn="1"/>
        </p:nvSpPr>
        <p:spPr bwMode="auto">
          <a:xfrm>
            <a:off x="7066862" y="367267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7" name="Oval 109"/>
          <p:cNvSpPr>
            <a:spLocks noChangeArrowheads="1"/>
          </p:cNvSpPr>
          <p:nvPr userDrawn="1"/>
        </p:nvSpPr>
        <p:spPr bwMode="auto">
          <a:xfrm>
            <a:off x="7324473" y="367267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8" name="Oval 110"/>
          <p:cNvSpPr>
            <a:spLocks noChangeArrowheads="1"/>
          </p:cNvSpPr>
          <p:nvPr userDrawn="1"/>
        </p:nvSpPr>
        <p:spPr bwMode="auto">
          <a:xfrm>
            <a:off x="7409497" y="367267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59" name="Oval 120"/>
          <p:cNvSpPr>
            <a:spLocks noChangeArrowheads="1"/>
          </p:cNvSpPr>
          <p:nvPr userDrawn="1"/>
        </p:nvSpPr>
        <p:spPr bwMode="auto">
          <a:xfrm>
            <a:off x="6552908" y="37602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0" name="Oval 121"/>
          <p:cNvSpPr>
            <a:spLocks noChangeArrowheads="1"/>
          </p:cNvSpPr>
          <p:nvPr userDrawn="1"/>
        </p:nvSpPr>
        <p:spPr bwMode="auto">
          <a:xfrm>
            <a:off x="6637932" y="37602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1" name="Oval 122"/>
          <p:cNvSpPr>
            <a:spLocks noChangeArrowheads="1"/>
          </p:cNvSpPr>
          <p:nvPr userDrawn="1"/>
        </p:nvSpPr>
        <p:spPr bwMode="auto">
          <a:xfrm>
            <a:off x="6722957" y="376023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2" name="Oval 123"/>
          <p:cNvSpPr>
            <a:spLocks noChangeArrowheads="1"/>
          </p:cNvSpPr>
          <p:nvPr userDrawn="1"/>
        </p:nvSpPr>
        <p:spPr bwMode="auto">
          <a:xfrm>
            <a:off x="6810519" y="37602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3" name="Oval 124"/>
          <p:cNvSpPr>
            <a:spLocks noChangeArrowheads="1"/>
          </p:cNvSpPr>
          <p:nvPr userDrawn="1"/>
        </p:nvSpPr>
        <p:spPr bwMode="auto">
          <a:xfrm>
            <a:off x="6895544" y="37602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4" name="Oval 125"/>
          <p:cNvSpPr>
            <a:spLocks noChangeArrowheads="1"/>
          </p:cNvSpPr>
          <p:nvPr userDrawn="1"/>
        </p:nvSpPr>
        <p:spPr bwMode="auto">
          <a:xfrm>
            <a:off x="6980568" y="376023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5" name="Oval 126"/>
          <p:cNvSpPr>
            <a:spLocks noChangeArrowheads="1"/>
          </p:cNvSpPr>
          <p:nvPr userDrawn="1"/>
        </p:nvSpPr>
        <p:spPr bwMode="auto">
          <a:xfrm>
            <a:off x="7066862" y="37602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6" name="Oval 127"/>
          <p:cNvSpPr>
            <a:spLocks noChangeArrowheads="1"/>
          </p:cNvSpPr>
          <p:nvPr userDrawn="1"/>
        </p:nvSpPr>
        <p:spPr bwMode="auto">
          <a:xfrm>
            <a:off x="7151886" y="37602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7" name="Oval 128"/>
          <p:cNvSpPr>
            <a:spLocks noChangeArrowheads="1"/>
          </p:cNvSpPr>
          <p:nvPr userDrawn="1"/>
        </p:nvSpPr>
        <p:spPr bwMode="auto">
          <a:xfrm>
            <a:off x="7236910" y="376023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8" name="Oval 129"/>
          <p:cNvSpPr>
            <a:spLocks noChangeArrowheads="1"/>
          </p:cNvSpPr>
          <p:nvPr userDrawn="1"/>
        </p:nvSpPr>
        <p:spPr bwMode="auto">
          <a:xfrm>
            <a:off x="7324473" y="37602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69" name="Oval 130"/>
          <p:cNvSpPr>
            <a:spLocks noChangeArrowheads="1"/>
          </p:cNvSpPr>
          <p:nvPr userDrawn="1"/>
        </p:nvSpPr>
        <p:spPr bwMode="auto">
          <a:xfrm>
            <a:off x="7409497" y="37602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0" name="Oval 58"/>
          <p:cNvSpPr>
            <a:spLocks noChangeArrowheads="1"/>
          </p:cNvSpPr>
          <p:nvPr userDrawn="1"/>
        </p:nvSpPr>
        <p:spPr bwMode="auto">
          <a:xfrm>
            <a:off x="7666927" y="349807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1" name="Oval 60"/>
          <p:cNvSpPr>
            <a:spLocks noChangeArrowheads="1"/>
          </p:cNvSpPr>
          <p:nvPr userDrawn="1"/>
        </p:nvSpPr>
        <p:spPr bwMode="auto">
          <a:xfrm>
            <a:off x="7754489" y="349807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2" name="Oval 61"/>
          <p:cNvSpPr>
            <a:spLocks noChangeArrowheads="1"/>
          </p:cNvSpPr>
          <p:nvPr userDrawn="1"/>
        </p:nvSpPr>
        <p:spPr bwMode="auto">
          <a:xfrm>
            <a:off x="7839514" y="349807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3" name="Oval 62"/>
          <p:cNvSpPr>
            <a:spLocks noChangeArrowheads="1"/>
          </p:cNvSpPr>
          <p:nvPr userDrawn="1"/>
        </p:nvSpPr>
        <p:spPr bwMode="auto">
          <a:xfrm>
            <a:off x="7924538" y="349807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4" name="Oval 63"/>
          <p:cNvSpPr>
            <a:spLocks noChangeArrowheads="1"/>
          </p:cNvSpPr>
          <p:nvPr userDrawn="1"/>
        </p:nvSpPr>
        <p:spPr bwMode="auto">
          <a:xfrm>
            <a:off x="8010832" y="349807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5" name="Oval 64"/>
          <p:cNvSpPr>
            <a:spLocks noChangeArrowheads="1"/>
          </p:cNvSpPr>
          <p:nvPr userDrawn="1"/>
        </p:nvSpPr>
        <p:spPr bwMode="auto">
          <a:xfrm>
            <a:off x="8095856" y="349807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6" name="Oval 65"/>
          <p:cNvSpPr>
            <a:spLocks noChangeArrowheads="1"/>
          </p:cNvSpPr>
          <p:nvPr userDrawn="1"/>
        </p:nvSpPr>
        <p:spPr bwMode="auto">
          <a:xfrm>
            <a:off x="8180880" y="349807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7" name="Oval 66"/>
          <p:cNvSpPr>
            <a:spLocks noChangeArrowheads="1"/>
          </p:cNvSpPr>
          <p:nvPr userDrawn="1"/>
        </p:nvSpPr>
        <p:spPr bwMode="auto">
          <a:xfrm>
            <a:off x="8268443" y="349807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8" name="Oval 67"/>
          <p:cNvSpPr>
            <a:spLocks noChangeArrowheads="1"/>
          </p:cNvSpPr>
          <p:nvPr userDrawn="1"/>
        </p:nvSpPr>
        <p:spPr bwMode="auto">
          <a:xfrm>
            <a:off x="8353467" y="349807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79" name="Oval 82"/>
          <p:cNvSpPr>
            <a:spLocks noChangeArrowheads="1"/>
          </p:cNvSpPr>
          <p:nvPr userDrawn="1"/>
        </p:nvSpPr>
        <p:spPr bwMode="auto">
          <a:xfrm>
            <a:off x="7581902" y="358309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0" name="Oval 83"/>
          <p:cNvSpPr>
            <a:spLocks noChangeArrowheads="1"/>
          </p:cNvSpPr>
          <p:nvPr userDrawn="1"/>
        </p:nvSpPr>
        <p:spPr bwMode="auto">
          <a:xfrm>
            <a:off x="7666927" y="358309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1" name="Oval 84"/>
          <p:cNvSpPr>
            <a:spLocks noChangeArrowheads="1"/>
          </p:cNvSpPr>
          <p:nvPr userDrawn="1"/>
        </p:nvSpPr>
        <p:spPr bwMode="auto">
          <a:xfrm>
            <a:off x="7754489" y="358309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2" name="Oval 85"/>
          <p:cNvSpPr>
            <a:spLocks noChangeArrowheads="1"/>
          </p:cNvSpPr>
          <p:nvPr userDrawn="1"/>
        </p:nvSpPr>
        <p:spPr bwMode="auto">
          <a:xfrm>
            <a:off x="7839514" y="358309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3" name="Oval 86"/>
          <p:cNvSpPr>
            <a:spLocks noChangeArrowheads="1"/>
          </p:cNvSpPr>
          <p:nvPr userDrawn="1"/>
        </p:nvSpPr>
        <p:spPr bwMode="auto">
          <a:xfrm>
            <a:off x="7924538" y="358309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4" name="Oval 87"/>
          <p:cNvSpPr>
            <a:spLocks noChangeArrowheads="1"/>
          </p:cNvSpPr>
          <p:nvPr userDrawn="1"/>
        </p:nvSpPr>
        <p:spPr bwMode="auto">
          <a:xfrm>
            <a:off x="8010832" y="358309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5" name="Oval 88"/>
          <p:cNvSpPr>
            <a:spLocks noChangeArrowheads="1"/>
          </p:cNvSpPr>
          <p:nvPr userDrawn="1"/>
        </p:nvSpPr>
        <p:spPr bwMode="auto">
          <a:xfrm>
            <a:off x="8095856" y="358309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6" name="Oval 89"/>
          <p:cNvSpPr>
            <a:spLocks noChangeArrowheads="1"/>
          </p:cNvSpPr>
          <p:nvPr userDrawn="1"/>
        </p:nvSpPr>
        <p:spPr bwMode="auto">
          <a:xfrm>
            <a:off x="8180880" y="358309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7" name="Oval 90"/>
          <p:cNvSpPr>
            <a:spLocks noChangeArrowheads="1"/>
          </p:cNvSpPr>
          <p:nvPr userDrawn="1"/>
        </p:nvSpPr>
        <p:spPr bwMode="auto">
          <a:xfrm>
            <a:off x="8268443" y="358309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8" name="Oval 91"/>
          <p:cNvSpPr>
            <a:spLocks noChangeArrowheads="1"/>
          </p:cNvSpPr>
          <p:nvPr userDrawn="1"/>
        </p:nvSpPr>
        <p:spPr bwMode="auto">
          <a:xfrm>
            <a:off x="8353467" y="358309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9" name="Oval 100"/>
          <p:cNvSpPr>
            <a:spLocks noChangeArrowheads="1"/>
          </p:cNvSpPr>
          <p:nvPr userDrawn="1"/>
        </p:nvSpPr>
        <p:spPr bwMode="auto">
          <a:xfrm>
            <a:off x="7496878" y="366812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0" name="Oval 101"/>
          <p:cNvSpPr>
            <a:spLocks noChangeArrowheads="1"/>
          </p:cNvSpPr>
          <p:nvPr userDrawn="1"/>
        </p:nvSpPr>
        <p:spPr bwMode="auto">
          <a:xfrm>
            <a:off x="7581902" y="366812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1" name="Oval 102"/>
          <p:cNvSpPr>
            <a:spLocks noChangeArrowheads="1"/>
          </p:cNvSpPr>
          <p:nvPr userDrawn="1"/>
        </p:nvSpPr>
        <p:spPr bwMode="auto">
          <a:xfrm>
            <a:off x="7666927" y="366812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2" name="Oval 103"/>
          <p:cNvSpPr>
            <a:spLocks noChangeArrowheads="1"/>
          </p:cNvSpPr>
          <p:nvPr userDrawn="1"/>
        </p:nvSpPr>
        <p:spPr bwMode="auto">
          <a:xfrm>
            <a:off x="7754489" y="366812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3" name="Oval 104"/>
          <p:cNvSpPr>
            <a:spLocks noChangeArrowheads="1"/>
          </p:cNvSpPr>
          <p:nvPr userDrawn="1"/>
        </p:nvSpPr>
        <p:spPr bwMode="auto">
          <a:xfrm>
            <a:off x="7839514" y="366812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4" name="Oval 105"/>
          <p:cNvSpPr>
            <a:spLocks noChangeArrowheads="1"/>
          </p:cNvSpPr>
          <p:nvPr userDrawn="1"/>
        </p:nvSpPr>
        <p:spPr bwMode="auto">
          <a:xfrm>
            <a:off x="7924538" y="366812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5" name="Oval 106"/>
          <p:cNvSpPr>
            <a:spLocks noChangeArrowheads="1"/>
          </p:cNvSpPr>
          <p:nvPr userDrawn="1"/>
        </p:nvSpPr>
        <p:spPr bwMode="auto">
          <a:xfrm>
            <a:off x="8010832" y="366812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6" name="Oval 107"/>
          <p:cNvSpPr>
            <a:spLocks noChangeArrowheads="1"/>
          </p:cNvSpPr>
          <p:nvPr userDrawn="1"/>
        </p:nvSpPr>
        <p:spPr bwMode="auto">
          <a:xfrm>
            <a:off x="8095856" y="366812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7" name="Oval 108"/>
          <p:cNvSpPr>
            <a:spLocks noChangeArrowheads="1"/>
          </p:cNvSpPr>
          <p:nvPr userDrawn="1"/>
        </p:nvSpPr>
        <p:spPr bwMode="auto">
          <a:xfrm>
            <a:off x="8180880" y="3668122"/>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8" name="Oval 109"/>
          <p:cNvSpPr>
            <a:spLocks noChangeArrowheads="1"/>
          </p:cNvSpPr>
          <p:nvPr userDrawn="1"/>
        </p:nvSpPr>
        <p:spPr bwMode="auto">
          <a:xfrm>
            <a:off x="8268443" y="366812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9" name="Oval 110"/>
          <p:cNvSpPr>
            <a:spLocks noChangeArrowheads="1"/>
          </p:cNvSpPr>
          <p:nvPr userDrawn="1"/>
        </p:nvSpPr>
        <p:spPr bwMode="auto">
          <a:xfrm>
            <a:off x="8353467" y="366812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0" name="Oval 120"/>
          <p:cNvSpPr>
            <a:spLocks noChangeArrowheads="1"/>
          </p:cNvSpPr>
          <p:nvPr userDrawn="1"/>
        </p:nvSpPr>
        <p:spPr bwMode="auto">
          <a:xfrm>
            <a:off x="7496878" y="37556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1" name="Oval 121"/>
          <p:cNvSpPr>
            <a:spLocks noChangeArrowheads="1"/>
          </p:cNvSpPr>
          <p:nvPr userDrawn="1"/>
        </p:nvSpPr>
        <p:spPr bwMode="auto">
          <a:xfrm>
            <a:off x="7581902" y="37556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2" name="Oval 122"/>
          <p:cNvSpPr>
            <a:spLocks noChangeArrowheads="1"/>
          </p:cNvSpPr>
          <p:nvPr userDrawn="1"/>
        </p:nvSpPr>
        <p:spPr bwMode="auto">
          <a:xfrm>
            <a:off x="7666927" y="375568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3" name="Oval 123"/>
          <p:cNvSpPr>
            <a:spLocks noChangeArrowheads="1"/>
          </p:cNvSpPr>
          <p:nvPr userDrawn="1"/>
        </p:nvSpPr>
        <p:spPr bwMode="auto">
          <a:xfrm>
            <a:off x="7754489" y="37556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4" name="Oval 124"/>
          <p:cNvSpPr>
            <a:spLocks noChangeArrowheads="1"/>
          </p:cNvSpPr>
          <p:nvPr userDrawn="1"/>
        </p:nvSpPr>
        <p:spPr bwMode="auto">
          <a:xfrm>
            <a:off x="7839514" y="37556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5" name="Oval 125"/>
          <p:cNvSpPr>
            <a:spLocks noChangeArrowheads="1"/>
          </p:cNvSpPr>
          <p:nvPr userDrawn="1"/>
        </p:nvSpPr>
        <p:spPr bwMode="auto">
          <a:xfrm>
            <a:off x="7924538" y="375568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6" name="Oval 126"/>
          <p:cNvSpPr>
            <a:spLocks noChangeArrowheads="1"/>
          </p:cNvSpPr>
          <p:nvPr userDrawn="1"/>
        </p:nvSpPr>
        <p:spPr bwMode="auto">
          <a:xfrm>
            <a:off x="8010832" y="375568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7" name="Oval 127"/>
          <p:cNvSpPr>
            <a:spLocks noChangeArrowheads="1"/>
          </p:cNvSpPr>
          <p:nvPr userDrawn="1"/>
        </p:nvSpPr>
        <p:spPr bwMode="auto">
          <a:xfrm>
            <a:off x="8095856" y="375568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8" name="Oval 128"/>
          <p:cNvSpPr>
            <a:spLocks noChangeArrowheads="1"/>
          </p:cNvSpPr>
          <p:nvPr userDrawn="1"/>
        </p:nvSpPr>
        <p:spPr bwMode="auto">
          <a:xfrm>
            <a:off x="8180880" y="375568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09" name="Oval 129"/>
          <p:cNvSpPr>
            <a:spLocks noChangeArrowheads="1"/>
          </p:cNvSpPr>
          <p:nvPr userDrawn="1"/>
        </p:nvSpPr>
        <p:spPr bwMode="auto">
          <a:xfrm>
            <a:off x="8268443" y="375568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0" name="Oval 130"/>
          <p:cNvSpPr>
            <a:spLocks noChangeArrowheads="1"/>
          </p:cNvSpPr>
          <p:nvPr userDrawn="1"/>
        </p:nvSpPr>
        <p:spPr bwMode="auto">
          <a:xfrm>
            <a:off x="8353467" y="375568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1" name="Oval 57"/>
          <p:cNvSpPr>
            <a:spLocks noChangeArrowheads="1"/>
          </p:cNvSpPr>
          <p:nvPr userDrawn="1"/>
        </p:nvSpPr>
        <p:spPr bwMode="auto">
          <a:xfrm>
            <a:off x="8440848" y="34935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2" name="Oval 58"/>
          <p:cNvSpPr>
            <a:spLocks noChangeArrowheads="1"/>
          </p:cNvSpPr>
          <p:nvPr userDrawn="1"/>
        </p:nvSpPr>
        <p:spPr bwMode="auto">
          <a:xfrm>
            <a:off x="8610897" y="349352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3" name="Oval 59"/>
          <p:cNvSpPr>
            <a:spLocks noChangeArrowheads="1"/>
          </p:cNvSpPr>
          <p:nvPr userDrawn="1"/>
        </p:nvSpPr>
        <p:spPr bwMode="auto">
          <a:xfrm>
            <a:off x="8525872" y="34935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4" name="Oval 60"/>
          <p:cNvSpPr>
            <a:spLocks noChangeArrowheads="1"/>
          </p:cNvSpPr>
          <p:nvPr userDrawn="1"/>
        </p:nvSpPr>
        <p:spPr bwMode="auto">
          <a:xfrm>
            <a:off x="8698459" y="34935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5" name="Oval 61"/>
          <p:cNvSpPr>
            <a:spLocks noChangeArrowheads="1"/>
          </p:cNvSpPr>
          <p:nvPr userDrawn="1"/>
        </p:nvSpPr>
        <p:spPr bwMode="auto">
          <a:xfrm>
            <a:off x="8783484" y="349352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6" name="Oval 62"/>
          <p:cNvSpPr>
            <a:spLocks noChangeArrowheads="1"/>
          </p:cNvSpPr>
          <p:nvPr userDrawn="1"/>
        </p:nvSpPr>
        <p:spPr bwMode="auto">
          <a:xfrm>
            <a:off x="8868508" y="349352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7" name="Oval 63"/>
          <p:cNvSpPr>
            <a:spLocks noChangeArrowheads="1"/>
          </p:cNvSpPr>
          <p:nvPr userDrawn="1"/>
        </p:nvSpPr>
        <p:spPr bwMode="auto">
          <a:xfrm>
            <a:off x="8954802" y="349352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8" name="Oval 81"/>
          <p:cNvSpPr>
            <a:spLocks noChangeArrowheads="1"/>
          </p:cNvSpPr>
          <p:nvPr userDrawn="1"/>
        </p:nvSpPr>
        <p:spPr bwMode="auto">
          <a:xfrm>
            <a:off x="8440848" y="357854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19" name="Oval 82"/>
          <p:cNvSpPr>
            <a:spLocks noChangeArrowheads="1"/>
          </p:cNvSpPr>
          <p:nvPr userDrawn="1"/>
        </p:nvSpPr>
        <p:spPr bwMode="auto">
          <a:xfrm>
            <a:off x="8525872" y="357854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0" name="Oval 83"/>
          <p:cNvSpPr>
            <a:spLocks noChangeArrowheads="1"/>
          </p:cNvSpPr>
          <p:nvPr userDrawn="1"/>
        </p:nvSpPr>
        <p:spPr bwMode="auto">
          <a:xfrm>
            <a:off x="8610897" y="357854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1" name="Oval 84"/>
          <p:cNvSpPr>
            <a:spLocks noChangeArrowheads="1"/>
          </p:cNvSpPr>
          <p:nvPr userDrawn="1"/>
        </p:nvSpPr>
        <p:spPr bwMode="auto">
          <a:xfrm>
            <a:off x="8698459" y="357854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2" name="Oval 85"/>
          <p:cNvSpPr>
            <a:spLocks noChangeArrowheads="1"/>
          </p:cNvSpPr>
          <p:nvPr userDrawn="1"/>
        </p:nvSpPr>
        <p:spPr bwMode="auto">
          <a:xfrm>
            <a:off x="8783484" y="357854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3" name="Oval 100"/>
          <p:cNvSpPr>
            <a:spLocks noChangeArrowheads="1"/>
          </p:cNvSpPr>
          <p:nvPr userDrawn="1"/>
        </p:nvSpPr>
        <p:spPr bwMode="auto">
          <a:xfrm>
            <a:off x="8440848" y="366357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4" name="Oval 101"/>
          <p:cNvSpPr>
            <a:spLocks noChangeArrowheads="1"/>
          </p:cNvSpPr>
          <p:nvPr userDrawn="1"/>
        </p:nvSpPr>
        <p:spPr bwMode="auto">
          <a:xfrm>
            <a:off x="8525872" y="366357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5" name="Oval 102"/>
          <p:cNvSpPr>
            <a:spLocks noChangeArrowheads="1"/>
          </p:cNvSpPr>
          <p:nvPr userDrawn="1"/>
        </p:nvSpPr>
        <p:spPr bwMode="auto">
          <a:xfrm>
            <a:off x="8610897" y="366357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6" name="Oval 103"/>
          <p:cNvSpPr>
            <a:spLocks noChangeArrowheads="1"/>
          </p:cNvSpPr>
          <p:nvPr userDrawn="1"/>
        </p:nvSpPr>
        <p:spPr bwMode="auto">
          <a:xfrm>
            <a:off x="8698459" y="366357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7" name="Oval 104"/>
          <p:cNvSpPr>
            <a:spLocks noChangeArrowheads="1"/>
          </p:cNvSpPr>
          <p:nvPr userDrawn="1"/>
        </p:nvSpPr>
        <p:spPr bwMode="auto">
          <a:xfrm>
            <a:off x="8783484" y="366357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8" name="Oval 121"/>
          <p:cNvSpPr>
            <a:spLocks noChangeArrowheads="1"/>
          </p:cNvSpPr>
          <p:nvPr userDrawn="1"/>
        </p:nvSpPr>
        <p:spPr bwMode="auto">
          <a:xfrm>
            <a:off x="8525872" y="375113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29" name="Oval 122"/>
          <p:cNvSpPr>
            <a:spLocks noChangeArrowheads="1"/>
          </p:cNvSpPr>
          <p:nvPr userDrawn="1"/>
        </p:nvSpPr>
        <p:spPr bwMode="auto">
          <a:xfrm>
            <a:off x="8610897" y="375113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0" name="Oval 123"/>
          <p:cNvSpPr>
            <a:spLocks noChangeArrowheads="1"/>
          </p:cNvSpPr>
          <p:nvPr userDrawn="1"/>
        </p:nvSpPr>
        <p:spPr bwMode="auto">
          <a:xfrm>
            <a:off x="8698459" y="375113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1" name="Oval 57"/>
          <p:cNvSpPr>
            <a:spLocks noChangeArrowheads="1"/>
          </p:cNvSpPr>
          <p:nvPr userDrawn="1"/>
        </p:nvSpPr>
        <p:spPr bwMode="auto">
          <a:xfrm>
            <a:off x="4664968" y="385291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2" name="Oval 58"/>
          <p:cNvSpPr>
            <a:spLocks noChangeArrowheads="1"/>
          </p:cNvSpPr>
          <p:nvPr userDrawn="1"/>
        </p:nvSpPr>
        <p:spPr bwMode="auto">
          <a:xfrm>
            <a:off x="4835017" y="385291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3" name="Oval 59"/>
          <p:cNvSpPr>
            <a:spLocks noChangeArrowheads="1"/>
          </p:cNvSpPr>
          <p:nvPr userDrawn="1"/>
        </p:nvSpPr>
        <p:spPr bwMode="auto">
          <a:xfrm>
            <a:off x="4749992" y="385291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4" name="Oval 60"/>
          <p:cNvSpPr>
            <a:spLocks noChangeArrowheads="1"/>
          </p:cNvSpPr>
          <p:nvPr userDrawn="1"/>
        </p:nvSpPr>
        <p:spPr bwMode="auto">
          <a:xfrm>
            <a:off x="4922579" y="385291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5" name="Oval 61"/>
          <p:cNvSpPr>
            <a:spLocks noChangeArrowheads="1"/>
          </p:cNvSpPr>
          <p:nvPr userDrawn="1"/>
        </p:nvSpPr>
        <p:spPr bwMode="auto">
          <a:xfrm>
            <a:off x="5007604" y="385291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6" name="Oval 62"/>
          <p:cNvSpPr>
            <a:spLocks noChangeArrowheads="1"/>
          </p:cNvSpPr>
          <p:nvPr userDrawn="1"/>
        </p:nvSpPr>
        <p:spPr bwMode="auto">
          <a:xfrm>
            <a:off x="5092628" y="385291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7" name="Oval 63"/>
          <p:cNvSpPr>
            <a:spLocks noChangeArrowheads="1"/>
          </p:cNvSpPr>
          <p:nvPr userDrawn="1"/>
        </p:nvSpPr>
        <p:spPr bwMode="auto">
          <a:xfrm>
            <a:off x="5178922" y="385291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8" name="Oval 64"/>
          <p:cNvSpPr>
            <a:spLocks noChangeArrowheads="1"/>
          </p:cNvSpPr>
          <p:nvPr userDrawn="1"/>
        </p:nvSpPr>
        <p:spPr bwMode="auto">
          <a:xfrm>
            <a:off x="5263946" y="385291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39" name="Oval 65"/>
          <p:cNvSpPr>
            <a:spLocks noChangeArrowheads="1"/>
          </p:cNvSpPr>
          <p:nvPr userDrawn="1"/>
        </p:nvSpPr>
        <p:spPr bwMode="auto">
          <a:xfrm>
            <a:off x="5348970" y="385291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0" name="Oval 66"/>
          <p:cNvSpPr>
            <a:spLocks noChangeArrowheads="1"/>
          </p:cNvSpPr>
          <p:nvPr userDrawn="1"/>
        </p:nvSpPr>
        <p:spPr bwMode="auto">
          <a:xfrm>
            <a:off x="5436533" y="385291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1" name="Oval 67"/>
          <p:cNvSpPr>
            <a:spLocks noChangeArrowheads="1"/>
          </p:cNvSpPr>
          <p:nvPr userDrawn="1"/>
        </p:nvSpPr>
        <p:spPr bwMode="auto">
          <a:xfrm>
            <a:off x="5521557" y="385291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2" name="Oval 82"/>
          <p:cNvSpPr>
            <a:spLocks noChangeArrowheads="1"/>
          </p:cNvSpPr>
          <p:nvPr userDrawn="1"/>
        </p:nvSpPr>
        <p:spPr bwMode="auto">
          <a:xfrm>
            <a:off x="4749992" y="39379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3" name="Oval 83"/>
          <p:cNvSpPr>
            <a:spLocks noChangeArrowheads="1"/>
          </p:cNvSpPr>
          <p:nvPr userDrawn="1"/>
        </p:nvSpPr>
        <p:spPr bwMode="auto">
          <a:xfrm>
            <a:off x="4835017" y="393793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4" name="Oval 84"/>
          <p:cNvSpPr>
            <a:spLocks noChangeArrowheads="1"/>
          </p:cNvSpPr>
          <p:nvPr userDrawn="1"/>
        </p:nvSpPr>
        <p:spPr bwMode="auto">
          <a:xfrm>
            <a:off x="4922579" y="39379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5" name="Oval 85"/>
          <p:cNvSpPr>
            <a:spLocks noChangeArrowheads="1"/>
          </p:cNvSpPr>
          <p:nvPr userDrawn="1"/>
        </p:nvSpPr>
        <p:spPr bwMode="auto">
          <a:xfrm>
            <a:off x="5007604" y="39379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6" name="Oval 86"/>
          <p:cNvSpPr>
            <a:spLocks noChangeArrowheads="1"/>
          </p:cNvSpPr>
          <p:nvPr userDrawn="1"/>
        </p:nvSpPr>
        <p:spPr bwMode="auto">
          <a:xfrm>
            <a:off x="5092628" y="393793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7" name="Oval 87"/>
          <p:cNvSpPr>
            <a:spLocks noChangeArrowheads="1"/>
          </p:cNvSpPr>
          <p:nvPr userDrawn="1"/>
        </p:nvSpPr>
        <p:spPr bwMode="auto">
          <a:xfrm>
            <a:off x="5178922" y="39379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8" name="Oval 88"/>
          <p:cNvSpPr>
            <a:spLocks noChangeArrowheads="1"/>
          </p:cNvSpPr>
          <p:nvPr userDrawn="1"/>
        </p:nvSpPr>
        <p:spPr bwMode="auto">
          <a:xfrm>
            <a:off x="5263946" y="39379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49" name="Oval 89"/>
          <p:cNvSpPr>
            <a:spLocks noChangeArrowheads="1"/>
          </p:cNvSpPr>
          <p:nvPr userDrawn="1"/>
        </p:nvSpPr>
        <p:spPr bwMode="auto">
          <a:xfrm>
            <a:off x="5348970" y="393793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0" name="Oval 90"/>
          <p:cNvSpPr>
            <a:spLocks noChangeArrowheads="1"/>
          </p:cNvSpPr>
          <p:nvPr userDrawn="1"/>
        </p:nvSpPr>
        <p:spPr bwMode="auto">
          <a:xfrm>
            <a:off x="5436533" y="39379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1" name="Oval 91"/>
          <p:cNvSpPr>
            <a:spLocks noChangeArrowheads="1"/>
          </p:cNvSpPr>
          <p:nvPr userDrawn="1"/>
        </p:nvSpPr>
        <p:spPr bwMode="auto">
          <a:xfrm>
            <a:off x="5521557" y="39379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2" name="Oval 102"/>
          <p:cNvSpPr>
            <a:spLocks noChangeArrowheads="1"/>
          </p:cNvSpPr>
          <p:nvPr userDrawn="1"/>
        </p:nvSpPr>
        <p:spPr bwMode="auto">
          <a:xfrm>
            <a:off x="4835017" y="402296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3" name="Oval 103"/>
          <p:cNvSpPr>
            <a:spLocks noChangeArrowheads="1"/>
          </p:cNvSpPr>
          <p:nvPr userDrawn="1"/>
        </p:nvSpPr>
        <p:spPr bwMode="auto">
          <a:xfrm>
            <a:off x="4922579" y="402296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4" name="Oval 104"/>
          <p:cNvSpPr>
            <a:spLocks noChangeArrowheads="1"/>
          </p:cNvSpPr>
          <p:nvPr userDrawn="1"/>
        </p:nvSpPr>
        <p:spPr bwMode="auto">
          <a:xfrm>
            <a:off x="5007604" y="402296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5" name="Oval 105"/>
          <p:cNvSpPr>
            <a:spLocks noChangeArrowheads="1"/>
          </p:cNvSpPr>
          <p:nvPr userDrawn="1"/>
        </p:nvSpPr>
        <p:spPr bwMode="auto">
          <a:xfrm>
            <a:off x="5092628" y="402296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6" name="Oval 106"/>
          <p:cNvSpPr>
            <a:spLocks noChangeArrowheads="1"/>
          </p:cNvSpPr>
          <p:nvPr userDrawn="1"/>
        </p:nvSpPr>
        <p:spPr bwMode="auto">
          <a:xfrm>
            <a:off x="5178922" y="402296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7" name="Oval 107"/>
          <p:cNvSpPr>
            <a:spLocks noChangeArrowheads="1"/>
          </p:cNvSpPr>
          <p:nvPr userDrawn="1"/>
        </p:nvSpPr>
        <p:spPr bwMode="auto">
          <a:xfrm>
            <a:off x="5263946" y="402296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8" name="Oval 108"/>
          <p:cNvSpPr>
            <a:spLocks noChangeArrowheads="1"/>
          </p:cNvSpPr>
          <p:nvPr userDrawn="1"/>
        </p:nvSpPr>
        <p:spPr bwMode="auto">
          <a:xfrm>
            <a:off x="5348970" y="4022963"/>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59" name="Oval 109"/>
          <p:cNvSpPr>
            <a:spLocks noChangeArrowheads="1"/>
          </p:cNvSpPr>
          <p:nvPr userDrawn="1"/>
        </p:nvSpPr>
        <p:spPr bwMode="auto">
          <a:xfrm>
            <a:off x="5436533" y="402296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0" name="Oval 110"/>
          <p:cNvSpPr>
            <a:spLocks noChangeArrowheads="1"/>
          </p:cNvSpPr>
          <p:nvPr userDrawn="1"/>
        </p:nvSpPr>
        <p:spPr bwMode="auto">
          <a:xfrm>
            <a:off x="5521557" y="402296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1" name="Oval 122"/>
          <p:cNvSpPr>
            <a:spLocks noChangeArrowheads="1"/>
          </p:cNvSpPr>
          <p:nvPr userDrawn="1"/>
        </p:nvSpPr>
        <p:spPr bwMode="auto">
          <a:xfrm>
            <a:off x="4835017" y="411052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2" name="Oval 123"/>
          <p:cNvSpPr>
            <a:spLocks noChangeArrowheads="1"/>
          </p:cNvSpPr>
          <p:nvPr userDrawn="1"/>
        </p:nvSpPr>
        <p:spPr bwMode="auto">
          <a:xfrm>
            <a:off x="4922579" y="41105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3" name="Oval 124"/>
          <p:cNvSpPr>
            <a:spLocks noChangeArrowheads="1"/>
          </p:cNvSpPr>
          <p:nvPr userDrawn="1"/>
        </p:nvSpPr>
        <p:spPr bwMode="auto">
          <a:xfrm>
            <a:off x="5007604" y="41105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4" name="Oval 125"/>
          <p:cNvSpPr>
            <a:spLocks noChangeArrowheads="1"/>
          </p:cNvSpPr>
          <p:nvPr userDrawn="1"/>
        </p:nvSpPr>
        <p:spPr bwMode="auto">
          <a:xfrm>
            <a:off x="5092628" y="411052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5" name="Oval 126"/>
          <p:cNvSpPr>
            <a:spLocks noChangeArrowheads="1"/>
          </p:cNvSpPr>
          <p:nvPr userDrawn="1"/>
        </p:nvSpPr>
        <p:spPr bwMode="auto">
          <a:xfrm>
            <a:off x="5178922" y="41105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6" name="Oval 127"/>
          <p:cNvSpPr>
            <a:spLocks noChangeArrowheads="1"/>
          </p:cNvSpPr>
          <p:nvPr userDrawn="1"/>
        </p:nvSpPr>
        <p:spPr bwMode="auto">
          <a:xfrm>
            <a:off x="5263946" y="41105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7" name="Oval 128"/>
          <p:cNvSpPr>
            <a:spLocks noChangeArrowheads="1"/>
          </p:cNvSpPr>
          <p:nvPr userDrawn="1"/>
        </p:nvSpPr>
        <p:spPr bwMode="auto">
          <a:xfrm>
            <a:off x="5348970" y="411052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8" name="Oval 129"/>
          <p:cNvSpPr>
            <a:spLocks noChangeArrowheads="1"/>
          </p:cNvSpPr>
          <p:nvPr userDrawn="1"/>
        </p:nvSpPr>
        <p:spPr bwMode="auto">
          <a:xfrm>
            <a:off x="5436533" y="41105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69" name="Oval 130"/>
          <p:cNvSpPr>
            <a:spLocks noChangeArrowheads="1"/>
          </p:cNvSpPr>
          <p:nvPr userDrawn="1"/>
        </p:nvSpPr>
        <p:spPr bwMode="auto">
          <a:xfrm>
            <a:off x="5521557" y="41105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0" name="Oval 57"/>
          <p:cNvSpPr>
            <a:spLocks noChangeArrowheads="1"/>
          </p:cNvSpPr>
          <p:nvPr userDrawn="1"/>
        </p:nvSpPr>
        <p:spPr bwMode="auto">
          <a:xfrm>
            <a:off x="5608938" y="384836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1" name="Oval 58"/>
          <p:cNvSpPr>
            <a:spLocks noChangeArrowheads="1"/>
          </p:cNvSpPr>
          <p:nvPr userDrawn="1"/>
        </p:nvSpPr>
        <p:spPr bwMode="auto">
          <a:xfrm>
            <a:off x="5778987" y="384836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2" name="Oval 59"/>
          <p:cNvSpPr>
            <a:spLocks noChangeArrowheads="1"/>
          </p:cNvSpPr>
          <p:nvPr userDrawn="1"/>
        </p:nvSpPr>
        <p:spPr bwMode="auto">
          <a:xfrm>
            <a:off x="5693962" y="384836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3" name="Oval 60"/>
          <p:cNvSpPr>
            <a:spLocks noChangeArrowheads="1"/>
          </p:cNvSpPr>
          <p:nvPr userDrawn="1"/>
        </p:nvSpPr>
        <p:spPr bwMode="auto">
          <a:xfrm>
            <a:off x="5866549" y="384836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4" name="Oval 61"/>
          <p:cNvSpPr>
            <a:spLocks noChangeArrowheads="1"/>
          </p:cNvSpPr>
          <p:nvPr userDrawn="1"/>
        </p:nvSpPr>
        <p:spPr bwMode="auto">
          <a:xfrm>
            <a:off x="5951574" y="384836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5" name="Oval 62"/>
          <p:cNvSpPr>
            <a:spLocks noChangeArrowheads="1"/>
          </p:cNvSpPr>
          <p:nvPr userDrawn="1"/>
        </p:nvSpPr>
        <p:spPr bwMode="auto">
          <a:xfrm>
            <a:off x="6036598" y="384836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6" name="Oval 63"/>
          <p:cNvSpPr>
            <a:spLocks noChangeArrowheads="1"/>
          </p:cNvSpPr>
          <p:nvPr userDrawn="1"/>
        </p:nvSpPr>
        <p:spPr bwMode="auto">
          <a:xfrm>
            <a:off x="6122892" y="384836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7" name="Oval 64"/>
          <p:cNvSpPr>
            <a:spLocks noChangeArrowheads="1"/>
          </p:cNvSpPr>
          <p:nvPr userDrawn="1"/>
        </p:nvSpPr>
        <p:spPr bwMode="auto">
          <a:xfrm>
            <a:off x="6207916" y="384836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8" name="Oval 65"/>
          <p:cNvSpPr>
            <a:spLocks noChangeArrowheads="1"/>
          </p:cNvSpPr>
          <p:nvPr userDrawn="1"/>
        </p:nvSpPr>
        <p:spPr bwMode="auto">
          <a:xfrm>
            <a:off x="6292940" y="384836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79" name="Oval 66"/>
          <p:cNvSpPr>
            <a:spLocks noChangeArrowheads="1"/>
          </p:cNvSpPr>
          <p:nvPr userDrawn="1"/>
        </p:nvSpPr>
        <p:spPr bwMode="auto">
          <a:xfrm>
            <a:off x="6380503" y="384836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0" name="Oval 67"/>
          <p:cNvSpPr>
            <a:spLocks noChangeArrowheads="1"/>
          </p:cNvSpPr>
          <p:nvPr userDrawn="1"/>
        </p:nvSpPr>
        <p:spPr bwMode="auto">
          <a:xfrm>
            <a:off x="6465527" y="384836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1" name="Oval 81"/>
          <p:cNvSpPr>
            <a:spLocks noChangeArrowheads="1"/>
          </p:cNvSpPr>
          <p:nvPr userDrawn="1"/>
        </p:nvSpPr>
        <p:spPr bwMode="auto">
          <a:xfrm>
            <a:off x="5608938" y="39333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2" name="Oval 82"/>
          <p:cNvSpPr>
            <a:spLocks noChangeArrowheads="1"/>
          </p:cNvSpPr>
          <p:nvPr userDrawn="1"/>
        </p:nvSpPr>
        <p:spPr bwMode="auto">
          <a:xfrm>
            <a:off x="5693962" y="39333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3" name="Oval 83"/>
          <p:cNvSpPr>
            <a:spLocks noChangeArrowheads="1"/>
          </p:cNvSpPr>
          <p:nvPr userDrawn="1"/>
        </p:nvSpPr>
        <p:spPr bwMode="auto">
          <a:xfrm>
            <a:off x="5778987" y="393339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4" name="Oval 84"/>
          <p:cNvSpPr>
            <a:spLocks noChangeArrowheads="1"/>
          </p:cNvSpPr>
          <p:nvPr userDrawn="1"/>
        </p:nvSpPr>
        <p:spPr bwMode="auto">
          <a:xfrm>
            <a:off x="5866549" y="39333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5" name="Oval 85"/>
          <p:cNvSpPr>
            <a:spLocks noChangeArrowheads="1"/>
          </p:cNvSpPr>
          <p:nvPr userDrawn="1"/>
        </p:nvSpPr>
        <p:spPr bwMode="auto">
          <a:xfrm>
            <a:off x="5951574" y="39333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6" name="Oval 86"/>
          <p:cNvSpPr>
            <a:spLocks noChangeArrowheads="1"/>
          </p:cNvSpPr>
          <p:nvPr userDrawn="1"/>
        </p:nvSpPr>
        <p:spPr bwMode="auto">
          <a:xfrm>
            <a:off x="6036598" y="393339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7" name="Oval 87"/>
          <p:cNvSpPr>
            <a:spLocks noChangeArrowheads="1"/>
          </p:cNvSpPr>
          <p:nvPr userDrawn="1"/>
        </p:nvSpPr>
        <p:spPr bwMode="auto">
          <a:xfrm>
            <a:off x="6122892" y="39333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8" name="Oval 88"/>
          <p:cNvSpPr>
            <a:spLocks noChangeArrowheads="1"/>
          </p:cNvSpPr>
          <p:nvPr userDrawn="1"/>
        </p:nvSpPr>
        <p:spPr bwMode="auto">
          <a:xfrm>
            <a:off x="6207916" y="39333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89" name="Oval 89"/>
          <p:cNvSpPr>
            <a:spLocks noChangeArrowheads="1"/>
          </p:cNvSpPr>
          <p:nvPr userDrawn="1"/>
        </p:nvSpPr>
        <p:spPr bwMode="auto">
          <a:xfrm>
            <a:off x="6292940" y="393339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0" name="Oval 90"/>
          <p:cNvSpPr>
            <a:spLocks noChangeArrowheads="1"/>
          </p:cNvSpPr>
          <p:nvPr userDrawn="1"/>
        </p:nvSpPr>
        <p:spPr bwMode="auto">
          <a:xfrm>
            <a:off x="6380503" y="39333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1" name="Oval 91"/>
          <p:cNvSpPr>
            <a:spLocks noChangeArrowheads="1"/>
          </p:cNvSpPr>
          <p:nvPr userDrawn="1"/>
        </p:nvSpPr>
        <p:spPr bwMode="auto">
          <a:xfrm>
            <a:off x="6465527" y="39333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2" name="Oval 100"/>
          <p:cNvSpPr>
            <a:spLocks noChangeArrowheads="1"/>
          </p:cNvSpPr>
          <p:nvPr userDrawn="1"/>
        </p:nvSpPr>
        <p:spPr bwMode="auto">
          <a:xfrm>
            <a:off x="5608938" y="401841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3" name="Oval 101"/>
          <p:cNvSpPr>
            <a:spLocks noChangeArrowheads="1"/>
          </p:cNvSpPr>
          <p:nvPr userDrawn="1"/>
        </p:nvSpPr>
        <p:spPr bwMode="auto">
          <a:xfrm>
            <a:off x="5693962" y="401841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4" name="Oval 102"/>
          <p:cNvSpPr>
            <a:spLocks noChangeArrowheads="1"/>
          </p:cNvSpPr>
          <p:nvPr userDrawn="1"/>
        </p:nvSpPr>
        <p:spPr bwMode="auto">
          <a:xfrm>
            <a:off x="5778987" y="401841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5" name="Oval 103"/>
          <p:cNvSpPr>
            <a:spLocks noChangeArrowheads="1"/>
          </p:cNvSpPr>
          <p:nvPr userDrawn="1"/>
        </p:nvSpPr>
        <p:spPr bwMode="auto">
          <a:xfrm>
            <a:off x="5866549" y="401841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6" name="Oval 104"/>
          <p:cNvSpPr>
            <a:spLocks noChangeArrowheads="1"/>
          </p:cNvSpPr>
          <p:nvPr userDrawn="1"/>
        </p:nvSpPr>
        <p:spPr bwMode="auto">
          <a:xfrm>
            <a:off x="5951574" y="401841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7" name="Oval 105"/>
          <p:cNvSpPr>
            <a:spLocks noChangeArrowheads="1"/>
          </p:cNvSpPr>
          <p:nvPr userDrawn="1"/>
        </p:nvSpPr>
        <p:spPr bwMode="auto">
          <a:xfrm>
            <a:off x="6036598" y="401841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8" name="Oval 106"/>
          <p:cNvSpPr>
            <a:spLocks noChangeArrowheads="1"/>
          </p:cNvSpPr>
          <p:nvPr userDrawn="1"/>
        </p:nvSpPr>
        <p:spPr bwMode="auto">
          <a:xfrm>
            <a:off x="6122892" y="401841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299" name="Oval 107"/>
          <p:cNvSpPr>
            <a:spLocks noChangeArrowheads="1"/>
          </p:cNvSpPr>
          <p:nvPr userDrawn="1"/>
        </p:nvSpPr>
        <p:spPr bwMode="auto">
          <a:xfrm>
            <a:off x="6207916" y="401841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0" name="Oval 108"/>
          <p:cNvSpPr>
            <a:spLocks noChangeArrowheads="1"/>
          </p:cNvSpPr>
          <p:nvPr userDrawn="1"/>
        </p:nvSpPr>
        <p:spPr bwMode="auto">
          <a:xfrm>
            <a:off x="6292940" y="4018414"/>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1" name="Oval 109"/>
          <p:cNvSpPr>
            <a:spLocks noChangeArrowheads="1"/>
          </p:cNvSpPr>
          <p:nvPr userDrawn="1"/>
        </p:nvSpPr>
        <p:spPr bwMode="auto">
          <a:xfrm>
            <a:off x="6380503" y="401841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2" name="Oval 110"/>
          <p:cNvSpPr>
            <a:spLocks noChangeArrowheads="1"/>
          </p:cNvSpPr>
          <p:nvPr userDrawn="1"/>
        </p:nvSpPr>
        <p:spPr bwMode="auto">
          <a:xfrm>
            <a:off x="6465527" y="401841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3" name="Oval 120"/>
          <p:cNvSpPr>
            <a:spLocks noChangeArrowheads="1"/>
          </p:cNvSpPr>
          <p:nvPr userDrawn="1"/>
        </p:nvSpPr>
        <p:spPr bwMode="auto">
          <a:xfrm>
            <a:off x="5608938" y="41059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4" name="Oval 121"/>
          <p:cNvSpPr>
            <a:spLocks noChangeArrowheads="1"/>
          </p:cNvSpPr>
          <p:nvPr userDrawn="1"/>
        </p:nvSpPr>
        <p:spPr bwMode="auto">
          <a:xfrm>
            <a:off x="5693962" y="41059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5" name="Oval 122"/>
          <p:cNvSpPr>
            <a:spLocks noChangeArrowheads="1"/>
          </p:cNvSpPr>
          <p:nvPr userDrawn="1"/>
        </p:nvSpPr>
        <p:spPr bwMode="auto">
          <a:xfrm>
            <a:off x="5778987" y="410597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6" name="Oval 123"/>
          <p:cNvSpPr>
            <a:spLocks noChangeArrowheads="1"/>
          </p:cNvSpPr>
          <p:nvPr userDrawn="1"/>
        </p:nvSpPr>
        <p:spPr bwMode="auto">
          <a:xfrm>
            <a:off x="5866549" y="41059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7" name="Oval 124"/>
          <p:cNvSpPr>
            <a:spLocks noChangeArrowheads="1"/>
          </p:cNvSpPr>
          <p:nvPr userDrawn="1"/>
        </p:nvSpPr>
        <p:spPr bwMode="auto">
          <a:xfrm>
            <a:off x="5951574" y="41059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8" name="Oval 125"/>
          <p:cNvSpPr>
            <a:spLocks noChangeArrowheads="1"/>
          </p:cNvSpPr>
          <p:nvPr userDrawn="1"/>
        </p:nvSpPr>
        <p:spPr bwMode="auto">
          <a:xfrm>
            <a:off x="6036598" y="410597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09" name="Oval 126"/>
          <p:cNvSpPr>
            <a:spLocks noChangeArrowheads="1"/>
          </p:cNvSpPr>
          <p:nvPr userDrawn="1"/>
        </p:nvSpPr>
        <p:spPr bwMode="auto">
          <a:xfrm>
            <a:off x="6122892" y="41059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0" name="Oval 127"/>
          <p:cNvSpPr>
            <a:spLocks noChangeArrowheads="1"/>
          </p:cNvSpPr>
          <p:nvPr userDrawn="1"/>
        </p:nvSpPr>
        <p:spPr bwMode="auto">
          <a:xfrm>
            <a:off x="6207916" y="41059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1" name="Oval 128"/>
          <p:cNvSpPr>
            <a:spLocks noChangeArrowheads="1"/>
          </p:cNvSpPr>
          <p:nvPr userDrawn="1"/>
        </p:nvSpPr>
        <p:spPr bwMode="auto">
          <a:xfrm>
            <a:off x="6292940" y="410597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2" name="Oval 129"/>
          <p:cNvSpPr>
            <a:spLocks noChangeArrowheads="1"/>
          </p:cNvSpPr>
          <p:nvPr userDrawn="1"/>
        </p:nvSpPr>
        <p:spPr bwMode="auto">
          <a:xfrm>
            <a:off x="6380503" y="41059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3" name="Oval 130"/>
          <p:cNvSpPr>
            <a:spLocks noChangeArrowheads="1"/>
          </p:cNvSpPr>
          <p:nvPr userDrawn="1"/>
        </p:nvSpPr>
        <p:spPr bwMode="auto">
          <a:xfrm>
            <a:off x="6465527" y="41059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4" name="Oval 57"/>
          <p:cNvSpPr>
            <a:spLocks noChangeArrowheads="1"/>
          </p:cNvSpPr>
          <p:nvPr userDrawn="1"/>
        </p:nvSpPr>
        <p:spPr bwMode="auto">
          <a:xfrm>
            <a:off x="6552908" y="38438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5" name="Oval 58"/>
          <p:cNvSpPr>
            <a:spLocks noChangeArrowheads="1"/>
          </p:cNvSpPr>
          <p:nvPr userDrawn="1"/>
        </p:nvSpPr>
        <p:spPr bwMode="auto">
          <a:xfrm>
            <a:off x="6722957" y="384381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6" name="Oval 59"/>
          <p:cNvSpPr>
            <a:spLocks noChangeArrowheads="1"/>
          </p:cNvSpPr>
          <p:nvPr userDrawn="1"/>
        </p:nvSpPr>
        <p:spPr bwMode="auto">
          <a:xfrm>
            <a:off x="6637932" y="38438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7" name="Oval 60"/>
          <p:cNvSpPr>
            <a:spLocks noChangeArrowheads="1"/>
          </p:cNvSpPr>
          <p:nvPr userDrawn="1"/>
        </p:nvSpPr>
        <p:spPr bwMode="auto">
          <a:xfrm>
            <a:off x="6810519" y="38438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8" name="Oval 61"/>
          <p:cNvSpPr>
            <a:spLocks noChangeArrowheads="1"/>
          </p:cNvSpPr>
          <p:nvPr userDrawn="1"/>
        </p:nvSpPr>
        <p:spPr bwMode="auto">
          <a:xfrm>
            <a:off x="6895544" y="384381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19" name="Oval 62"/>
          <p:cNvSpPr>
            <a:spLocks noChangeArrowheads="1"/>
          </p:cNvSpPr>
          <p:nvPr userDrawn="1"/>
        </p:nvSpPr>
        <p:spPr bwMode="auto">
          <a:xfrm>
            <a:off x="6980568" y="384381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0" name="Oval 63"/>
          <p:cNvSpPr>
            <a:spLocks noChangeArrowheads="1"/>
          </p:cNvSpPr>
          <p:nvPr userDrawn="1"/>
        </p:nvSpPr>
        <p:spPr bwMode="auto">
          <a:xfrm>
            <a:off x="7066862" y="38438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1" name="Oval 64"/>
          <p:cNvSpPr>
            <a:spLocks noChangeArrowheads="1"/>
          </p:cNvSpPr>
          <p:nvPr userDrawn="1"/>
        </p:nvSpPr>
        <p:spPr bwMode="auto">
          <a:xfrm>
            <a:off x="7151886" y="38438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2" name="Oval 65"/>
          <p:cNvSpPr>
            <a:spLocks noChangeArrowheads="1"/>
          </p:cNvSpPr>
          <p:nvPr userDrawn="1"/>
        </p:nvSpPr>
        <p:spPr bwMode="auto">
          <a:xfrm>
            <a:off x="7236910" y="384381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3" name="Oval 66"/>
          <p:cNvSpPr>
            <a:spLocks noChangeArrowheads="1"/>
          </p:cNvSpPr>
          <p:nvPr userDrawn="1"/>
        </p:nvSpPr>
        <p:spPr bwMode="auto">
          <a:xfrm>
            <a:off x="7324473" y="38438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4" name="Oval 67"/>
          <p:cNvSpPr>
            <a:spLocks noChangeArrowheads="1"/>
          </p:cNvSpPr>
          <p:nvPr userDrawn="1"/>
        </p:nvSpPr>
        <p:spPr bwMode="auto">
          <a:xfrm>
            <a:off x="7409497" y="384381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5" name="Oval 81"/>
          <p:cNvSpPr>
            <a:spLocks noChangeArrowheads="1"/>
          </p:cNvSpPr>
          <p:nvPr userDrawn="1"/>
        </p:nvSpPr>
        <p:spPr bwMode="auto">
          <a:xfrm>
            <a:off x="6552908" y="392884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6" name="Oval 82"/>
          <p:cNvSpPr>
            <a:spLocks noChangeArrowheads="1"/>
          </p:cNvSpPr>
          <p:nvPr userDrawn="1"/>
        </p:nvSpPr>
        <p:spPr bwMode="auto">
          <a:xfrm>
            <a:off x="6637932" y="392884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7" name="Oval 83"/>
          <p:cNvSpPr>
            <a:spLocks noChangeArrowheads="1"/>
          </p:cNvSpPr>
          <p:nvPr userDrawn="1"/>
        </p:nvSpPr>
        <p:spPr bwMode="auto">
          <a:xfrm>
            <a:off x="6722957" y="392884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8" name="Oval 84"/>
          <p:cNvSpPr>
            <a:spLocks noChangeArrowheads="1"/>
          </p:cNvSpPr>
          <p:nvPr userDrawn="1"/>
        </p:nvSpPr>
        <p:spPr bwMode="auto">
          <a:xfrm>
            <a:off x="6810519" y="392884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29" name="Oval 85"/>
          <p:cNvSpPr>
            <a:spLocks noChangeArrowheads="1"/>
          </p:cNvSpPr>
          <p:nvPr userDrawn="1"/>
        </p:nvSpPr>
        <p:spPr bwMode="auto">
          <a:xfrm>
            <a:off x="6895544" y="392884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0" name="Oval 86"/>
          <p:cNvSpPr>
            <a:spLocks noChangeArrowheads="1"/>
          </p:cNvSpPr>
          <p:nvPr userDrawn="1"/>
        </p:nvSpPr>
        <p:spPr bwMode="auto">
          <a:xfrm>
            <a:off x="6980568" y="392884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1" name="Oval 87"/>
          <p:cNvSpPr>
            <a:spLocks noChangeArrowheads="1"/>
          </p:cNvSpPr>
          <p:nvPr userDrawn="1"/>
        </p:nvSpPr>
        <p:spPr bwMode="auto">
          <a:xfrm>
            <a:off x="7066862" y="392884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2" name="Oval 88"/>
          <p:cNvSpPr>
            <a:spLocks noChangeArrowheads="1"/>
          </p:cNvSpPr>
          <p:nvPr userDrawn="1"/>
        </p:nvSpPr>
        <p:spPr bwMode="auto">
          <a:xfrm>
            <a:off x="7151886" y="392884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3" name="Oval 89"/>
          <p:cNvSpPr>
            <a:spLocks noChangeArrowheads="1"/>
          </p:cNvSpPr>
          <p:nvPr userDrawn="1"/>
        </p:nvSpPr>
        <p:spPr bwMode="auto">
          <a:xfrm>
            <a:off x="7236910" y="392884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4" name="Oval 90"/>
          <p:cNvSpPr>
            <a:spLocks noChangeArrowheads="1"/>
          </p:cNvSpPr>
          <p:nvPr userDrawn="1"/>
        </p:nvSpPr>
        <p:spPr bwMode="auto">
          <a:xfrm>
            <a:off x="7324473" y="392884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5" name="Oval 91"/>
          <p:cNvSpPr>
            <a:spLocks noChangeArrowheads="1"/>
          </p:cNvSpPr>
          <p:nvPr userDrawn="1"/>
        </p:nvSpPr>
        <p:spPr bwMode="auto">
          <a:xfrm>
            <a:off x="7409497" y="392884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6" name="Oval 100"/>
          <p:cNvSpPr>
            <a:spLocks noChangeArrowheads="1"/>
          </p:cNvSpPr>
          <p:nvPr userDrawn="1"/>
        </p:nvSpPr>
        <p:spPr bwMode="auto">
          <a:xfrm>
            <a:off x="6552908" y="401386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7" name="Oval 101"/>
          <p:cNvSpPr>
            <a:spLocks noChangeArrowheads="1"/>
          </p:cNvSpPr>
          <p:nvPr userDrawn="1"/>
        </p:nvSpPr>
        <p:spPr bwMode="auto">
          <a:xfrm>
            <a:off x="6637932" y="401386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8" name="Oval 102"/>
          <p:cNvSpPr>
            <a:spLocks noChangeArrowheads="1"/>
          </p:cNvSpPr>
          <p:nvPr userDrawn="1"/>
        </p:nvSpPr>
        <p:spPr bwMode="auto">
          <a:xfrm>
            <a:off x="6722957" y="4013865"/>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39" name="Oval 103"/>
          <p:cNvSpPr>
            <a:spLocks noChangeArrowheads="1"/>
          </p:cNvSpPr>
          <p:nvPr userDrawn="1"/>
        </p:nvSpPr>
        <p:spPr bwMode="auto">
          <a:xfrm>
            <a:off x="6810519" y="401386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0" name="Oval 104"/>
          <p:cNvSpPr>
            <a:spLocks noChangeArrowheads="1"/>
          </p:cNvSpPr>
          <p:nvPr userDrawn="1"/>
        </p:nvSpPr>
        <p:spPr bwMode="auto">
          <a:xfrm>
            <a:off x="6895544" y="401386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1" name="Oval 105"/>
          <p:cNvSpPr>
            <a:spLocks noChangeArrowheads="1"/>
          </p:cNvSpPr>
          <p:nvPr userDrawn="1"/>
        </p:nvSpPr>
        <p:spPr bwMode="auto">
          <a:xfrm>
            <a:off x="6980568" y="4013865"/>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2" name="Oval 106"/>
          <p:cNvSpPr>
            <a:spLocks noChangeArrowheads="1"/>
          </p:cNvSpPr>
          <p:nvPr userDrawn="1"/>
        </p:nvSpPr>
        <p:spPr bwMode="auto">
          <a:xfrm>
            <a:off x="7066862" y="401386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3" name="Oval 107"/>
          <p:cNvSpPr>
            <a:spLocks noChangeArrowheads="1"/>
          </p:cNvSpPr>
          <p:nvPr userDrawn="1"/>
        </p:nvSpPr>
        <p:spPr bwMode="auto">
          <a:xfrm>
            <a:off x="7151886" y="401386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4" name="Oval 108"/>
          <p:cNvSpPr>
            <a:spLocks noChangeArrowheads="1"/>
          </p:cNvSpPr>
          <p:nvPr userDrawn="1"/>
        </p:nvSpPr>
        <p:spPr bwMode="auto">
          <a:xfrm>
            <a:off x="7236910" y="4013865"/>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5" name="Oval 109"/>
          <p:cNvSpPr>
            <a:spLocks noChangeArrowheads="1"/>
          </p:cNvSpPr>
          <p:nvPr userDrawn="1"/>
        </p:nvSpPr>
        <p:spPr bwMode="auto">
          <a:xfrm>
            <a:off x="7324473" y="401386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6" name="Oval 110"/>
          <p:cNvSpPr>
            <a:spLocks noChangeArrowheads="1"/>
          </p:cNvSpPr>
          <p:nvPr userDrawn="1"/>
        </p:nvSpPr>
        <p:spPr bwMode="auto">
          <a:xfrm>
            <a:off x="7409497" y="401386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7" name="Oval 120"/>
          <p:cNvSpPr>
            <a:spLocks noChangeArrowheads="1"/>
          </p:cNvSpPr>
          <p:nvPr userDrawn="1"/>
        </p:nvSpPr>
        <p:spPr bwMode="auto">
          <a:xfrm>
            <a:off x="6552908" y="41014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8" name="Oval 121"/>
          <p:cNvSpPr>
            <a:spLocks noChangeArrowheads="1"/>
          </p:cNvSpPr>
          <p:nvPr userDrawn="1"/>
        </p:nvSpPr>
        <p:spPr bwMode="auto">
          <a:xfrm>
            <a:off x="6637932" y="41014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49" name="Oval 122"/>
          <p:cNvSpPr>
            <a:spLocks noChangeArrowheads="1"/>
          </p:cNvSpPr>
          <p:nvPr userDrawn="1"/>
        </p:nvSpPr>
        <p:spPr bwMode="auto">
          <a:xfrm>
            <a:off x="6722957" y="410142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0" name="Oval 123"/>
          <p:cNvSpPr>
            <a:spLocks noChangeArrowheads="1"/>
          </p:cNvSpPr>
          <p:nvPr userDrawn="1"/>
        </p:nvSpPr>
        <p:spPr bwMode="auto">
          <a:xfrm>
            <a:off x="6810519" y="41014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1" name="Oval 124"/>
          <p:cNvSpPr>
            <a:spLocks noChangeArrowheads="1"/>
          </p:cNvSpPr>
          <p:nvPr userDrawn="1"/>
        </p:nvSpPr>
        <p:spPr bwMode="auto">
          <a:xfrm>
            <a:off x="6895544" y="41014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2" name="Oval 125"/>
          <p:cNvSpPr>
            <a:spLocks noChangeArrowheads="1"/>
          </p:cNvSpPr>
          <p:nvPr userDrawn="1"/>
        </p:nvSpPr>
        <p:spPr bwMode="auto">
          <a:xfrm>
            <a:off x="6980568" y="410142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3" name="Oval 126"/>
          <p:cNvSpPr>
            <a:spLocks noChangeArrowheads="1"/>
          </p:cNvSpPr>
          <p:nvPr userDrawn="1"/>
        </p:nvSpPr>
        <p:spPr bwMode="auto">
          <a:xfrm>
            <a:off x="7066862" y="410142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4" name="Oval 127"/>
          <p:cNvSpPr>
            <a:spLocks noChangeArrowheads="1"/>
          </p:cNvSpPr>
          <p:nvPr userDrawn="1"/>
        </p:nvSpPr>
        <p:spPr bwMode="auto">
          <a:xfrm>
            <a:off x="7151886" y="410142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5" name="Oval 128"/>
          <p:cNvSpPr>
            <a:spLocks noChangeArrowheads="1"/>
          </p:cNvSpPr>
          <p:nvPr userDrawn="1"/>
        </p:nvSpPr>
        <p:spPr bwMode="auto">
          <a:xfrm>
            <a:off x="7236910" y="410142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6" name="Oval 129"/>
          <p:cNvSpPr>
            <a:spLocks noChangeArrowheads="1"/>
          </p:cNvSpPr>
          <p:nvPr userDrawn="1"/>
        </p:nvSpPr>
        <p:spPr bwMode="auto">
          <a:xfrm>
            <a:off x="7324473" y="410142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7" name="Oval 130"/>
          <p:cNvSpPr>
            <a:spLocks noChangeArrowheads="1"/>
          </p:cNvSpPr>
          <p:nvPr userDrawn="1"/>
        </p:nvSpPr>
        <p:spPr bwMode="auto">
          <a:xfrm>
            <a:off x="7409497" y="410142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8" name="Oval 57"/>
          <p:cNvSpPr>
            <a:spLocks noChangeArrowheads="1"/>
          </p:cNvSpPr>
          <p:nvPr userDrawn="1"/>
        </p:nvSpPr>
        <p:spPr bwMode="auto">
          <a:xfrm>
            <a:off x="7496878" y="383926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59" name="Oval 58"/>
          <p:cNvSpPr>
            <a:spLocks noChangeArrowheads="1"/>
          </p:cNvSpPr>
          <p:nvPr userDrawn="1"/>
        </p:nvSpPr>
        <p:spPr bwMode="auto">
          <a:xfrm>
            <a:off x="7666927" y="383926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0" name="Oval 59"/>
          <p:cNvSpPr>
            <a:spLocks noChangeArrowheads="1"/>
          </p:cNvSpPr>
          <p:nvPr userDrawn="1"/>
        </p:nvSpPr>
        <p:spPr bwMode="auto">
          <a:xfrm>
            <a:off x="7581902" y="383926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1" name="Oval 60"/>
          <p:cNvSpPr>
            <a:spLocks noChangeArrowheads="1"/>
          </p:cNvSpPr>
          <p:nvPr userDrawn="1"/>
        </p:nvSpPr>
        <p:spPr bwMode="auto">
          <a:xfrm>
            <a:off x="7754489" y="383926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2" name="Oval 61"/>
          <p:cNvSpPr>
            <a:spLocks noChangeArrowheads="1"/>
          </p:cNvSpPr>
          <p:nvPr userDrawn="1"/>
        </p:nvSpPr>
        <p:spPr bwMode="auto">
          <a:xfrm>
            <a:off x="7839514" y="383926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3" name="Oval 62"/>
          <p:cNvSpPr>
            <a:spLocks noChangeArrowheads="1"/>
          </p:cNvSpPr>
          <p:nvPr userDrawn="1"/>
        </p:nvSpPr>
        <p:spPr bwMode="auto">
          <a:xfrm>
            <a:off x="7924538" y="383926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4" name="Oval 63"/>
          <p:cNvSpPr>
            <a:spLocks noChangeArrowheads="1"/>
          </p:cNvSpPr>
          <p:nvPr userDrawn="1"/>
        </p:nvSpPr>
        <p:spPr bwMode="auto">
          <a:xfrm>
            <a:off x="8010832" y="383926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5" name="Oval 64"/>
          <p:cNvSpPr>
            <a:spLocks noChangeArrowheads="1"/>
          </p:cNvSpPr>
          <p:nvPr userDrawn="1"/>
        </p:nvSpPr>
        <p:spPr bwMode="auto">
          <a:xfrm>
            <a:off x="8095856" y="383926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6" name="Oval 65"/>
          <p:cNvSpPr>
            <a:spLocks noChangeArrowheads="1"/>
          </p:cNvSpPr>
          <p:nvPr userDrawn="1"/>
        </p:nvSpPr>
        <p:spPr bwMode="auto">
          <a:xfrm>
            <a:off x="8180880" y="383926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7" name="Oval 66"/>
          <p:cNvSpPr>
            <a:spLocks noChangeArrowheads="1"/>
          </p:cNvSpPr>
          <p:nvPr userDrawn="1"/>
        </p:nvSpPr>
        <p:spPr bwMode="auto">
          <a:xfrm>
            <a:off x="8268443" y="383926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8" name="Oval 67"/>
          <p:cNvSpPr>
            <a:spLocks noChangeArrowheads="1"/>
          </p:cNvSpPr>
          <p:nvPr userDrawn="1"/>
        </p:nvSpPr>
        <p:spPr bwMode="auto">
          <a:xfrm>
            <a:off x="8353467" y="383926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69" name="Oval 81"/>
          <p:cNvSpPr>
            <a:spLocks noChangeArrowheads="1"/>
          </p:cNvSpPr>
          <p:nvPr userDrawn="1"/>
        </p:nvSpPr>
        <p:spPr bwMode="auto">
          <a:xfrm>
            <a:off x="7496878" y="392429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0" name="Oval 82"/>
          <p:cNvSpPr>
            <a:spLocks noChangeArrowheads="1"/>
          </p:cNvSpPr>
          <p:nvPr userDrawn="1"/>
        </p:nvSpPr>
        <p:spPr bwMode="auto">
          <a:xfrm>
            <a:off x="7581902" y="392429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1" name="Oval 83"/>
          <p:cNvSpPr>
            <a:spLocks noChangeArrowheads="1"/>
          </p:cNvSpPr>
          <p:nvPr userDrawn="1"/>
        </p:nvSpPr>
        <p:spPr bwMode="auto">
          <a:xfrm>
            <a:off x="7666927" y="392429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2" name="Oval 84"/>
          <p:cNvSpPr>
            <a:spLocks noChangeArrowheads="1"/>
          </p:cNvSpPr>
          <p:nvPr userDrawn="1"/>
        </p:nvSpPr>
        <p:spPr bwMode="auto">
          <a:xfrm>
            <a:off x="7754489" y="392429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3" name="Oval 85"/>
          <p:cNvSpPr>
            <a:spLocks noChangeArrowheads="1"/>
          </p:cNvSpPr>
          <p:nvPr userDrawn="1"/>
        </p:nvSpPr>
        <p:spPr bwMode="auto">
          <a:xfrm>
            <a:off x="7839514" y="392429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4" name="Oval 86"/>
          <p:cNvSpPr>
            <a:spLocks noChangeArrowheads="1"/>
          </p:cNvSpPr>
          <p:nvPr userDrawn="1"/>
        </p:nvSpPr>
        <p:spPr bwMode="auto">
          <a:xfrm>
            <a:off x="7924538" y="392429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5" name="Oval 87"/>
          <p:cNvSpPr>
            <a:spLocks noChangeArrowheads="1"/>
          </p:cNvSpPr>
          <p:nvPr userDrawn="1"/>
        </p:nvSpPr>
        <p:spPr bwMode="auto">
          <a:xfrm>
            <a:off x="8010832" y="392429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6" name="Oval 88"/>
          <p:cNvSpPr>
            <a:spLocks noChangeArrowheads="1"/>
          </p:cNvSpPr>
          <p:nvPr userDrawn="1"/>
        </p:nvSpPr>
        <p:spPr bwMode="auto">
          <a:xfrm>
            <a:off x="8095856" y="392429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7" name="Oval 89"/>
          <p:cNvSpPr>
            <a:spLocks noChangeArrowheads="1"/>
          </p:cNvSpPr>
          <p:nvPr userDrawn="1"/>
        </p:nvSpPr>
        <p:spPr bwMode="auto">
          <a:xfrm>
            <a:off x="8180880" y="392429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8" name="Oval 100"/>
          <p:cNvSpPr>
            <a:spLocks noChangeArrowheads="1"/>
          </p:cNvSpPr>
          <p:nvPr userDrawn="1"/>
        </p:nvSpPr>
        <p:spPr bwMode="auto">
          <a:xfrm>
            <a:off x="7496878" y="400931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79" name="Oval 101"/>
          <p:cNvSpPr>
            <a:spLocks noChangeArrowheads="1"/>
          </p:cNvSpPr>
          <p:nvPr userDrawn="1"/>
        </p:nvSpPr>
        <p:spPr bwMode="auto">
          <a:xfrm>
            <a:off x="7581902" y="400931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0" name="Oval 102"/>
          <p:cNvSpPr>
            <a:spLocks noChangeArrowheads="1"/>
          </p:cNvSpPr>
          <p:nvPr userDrawn="1"/>
        </p:nvSpPr>
        <p:spPr bwMode="auto">
          <a:xfrm>
            <a:off x="7666927" y="400931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1" name="Oval 103"/>
          <p:cNvSpPr>
            <a:spLocks noChangeArrowheads="1"/>
          </p:cNvSpPr>
          <p:nvPr userDrawn="1"/>
        </p:nvSpPr>
        <p:spPr bwMode="auto">
          <a:xfrm>
            <a:off x="7754489" y="400931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2" name="Oval 104"/>
          <p:cNvSpPr>
            <a:spLocks noChangeArrowheads="1"/>
          </p:cNvSpPr>
          <p:nvPr userDrawn="1"/>
        </p:nvSpPr>
        <p:spPr bwMode="auto">
          <a:xfrm>
            <a:off x="7839514" y="400931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3" name="Oval 105"/>
          <p:cNvSpPr>
            <a:spLocks noChangeArrowheads="1"/>
          </p:cNvSpPr>
          <p:nvPr userDrawn="1"/>
        </p:nvSpPr>
        <p:spPr bwMode="auto">
          <a:xfrm>
            <a:off x="7924538" y="400931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4" name="Oval 106"/>
          <p:cNvSpPr>
            <a:spLocks noChangeArrowheads="1"/>
          </p:cNvSpPr>
          <p:nvPr userDrawn="1"/>
        </p:nvSpPr>
        <p:spPr bwMode="auto">
          <a:xfrm>
            <a:off x="8010832" y="400931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5" name="Oval 107"/>
          <p:cNvSpPr>
            <a:spLocks noChangeArrowheads="1"/>
          </p:cNvSpPr>
          <p:nvPr userDrawn="1"/>
        </p:nvSpPr>
        <p:spPr bwMode="auto">
          <a:xfrm>
            <a:off x="8095856" y="400931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6" name="Oval 108"/>
          <p:cNvSpPr>
            <a:spLocks noChangeArrowheads="1"/>
          </p:cNvSpPr>
          <p:nvPr userDrawn="1"/>
        </p:nvSpPr>
        <p:spPr bwMode="auto">
          <a:xfrm>
            <a:off x="8180880" y="4009316"/>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7" name="Oval 120"/>
          <p:cNvSpPr>
            <a:spLocks noChangeArrowheads="1"/>
          </p:cNvSpPr>
          <p:nvPr userDrawn="1"/>
        </p:nvSpPr>
        <p:spPr bwMode="auto">
          <a:xfrm>
            <a:off x="7496878" y="409687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8" name="Oval 121"/>
          <p:cNvSpPr>
            <a:spLocks noChangeArrowheads="1"/>
          </p:cNvSpPr>
          <p:nvPr userDrawn="1"/>
        </p:nvSpPr>
        <p:spPr bwMode="auto">
          <a:xfrm>
            <a:off x="7581902" y="409687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89" name="Oval 122"/>
          <p:cNvSpPr>
            <a:spLocks noChangeArrowheads="1"/>
          </p:cNvSpPr>
          <p:nvPr userDrawn="1"/>
        </p:nvSpPr>
        <p:spPr bwMode="auto">
          <a:xfrm>
            <a:off x="7666927" y="409687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0" name="Oval 123"/>
          <p:cNvSpPr>
            <a:spLocks noChangeArrowheads="1"/>
          </p:cNvSpPr>
          <p:nvPr userDrawn="1"/>
        </p:nvSpPr>
        <p:spPr bwMode="auto">
          <a:xfrm>
            <a:off x="7754489" y="409687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1" name="Oval 124"/>
          <p:cNvSpPr>
            <a:spLocks noChangeArrowheads="1"/>
          </p:cNvSpPr>
          <p:nvPr userDrawn="1"/>
        </p:nvSpPr>
        <p:spPr bwMode="auto">
          <a:xfrm>
            <a:off x="7839514" y="409687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2" name="Oval 125"/>
          <p:cNvSpPr>
            <a:spLocks noChangeArrowheads="1"/>
          </p:cNvSpPr>
          <p:nvPr userDrawn="1"/>
        </p:nvSpPr>
        <p:spPr bwMode="auto">
          <a:xfrm>
            <a:off x="7924538" y="409687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3" name="Oval 126"/>
          <p:cNvSpPr>
            <a:spLocks noChangeArrowheads="1"/>
          </p:cNvSpPr>
          <p:nvPr userDrawn="1"/>
        </p:nvSpPr>
        <p:spPr bwMode="auto">
          <a:xfrm>
            <a:off x="8010832" y="409687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4" name="Oval 127"/>
          <p:cNvSpPr>
            <a:spLocks noChangeArrowheads="1"/>
          </p:cNvSpPr>
          <p:nvPr userDrawn="1"/>
        </p:nvSpPr>
        <p:spPr bwMode="auto">
          <a:xfrm>
            <a:off x="8095856" y="409687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5" name="Oval 128"/>
          <p:cNvSpPr>
            <a:spLocks noChangeArrowheads="1"/>
          </p:cNvSpPr>
          <p:nvPr userDrawn="1"/>
        </p:nvSpPr>
        <p:spPr bwMode="auto">
          <a:xfrm>
            <a:off x="8180880" y="409687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6" name="Oval 129"/>
          <p:cNvSpPr>
            <a:spLocks noChangeArrowheads="1"/>
          </p:cNvSpPr>
          <p:nvPr userDrawn="1"/>
        </p:nvSpPr>
        <p:spPr bwMode="auto">
          <a:xfrm>
            <a:off x="8268443" y="409687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7" name="Oval 130"/>
          <p:cNvSpPr>
            <a:spLocks noChangeArrowheads="1"/>
          </p:cNvSpPr>
          <p:nvPr userDrawn="1"/>
        </p:nvSpPr>
        <p:spPr bwMode="auto">
          <a:xfrm>
            <a:off x="8353467" y="409687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8" name="Oval 59"/>
          <p:cNvSpPr>
            <a:spLocks noChangeArrowheads="1"/>
          </p:cNvSpPr>
          <p:nvPr userDrawn="1"/>
        </p:nvSpPr>
        <p:spPr bwMode="auto">
          <a:xfrm>
            <a:off x="8525872" y="383471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399" name="Oval 120"/>
          <p:cNvSpPr>
            <a:spLocks noChangeArrowheads="1"/>
          </p:cNvSpPr>
          <p:nvPr userDrawn="1"/>
        </p:nvSpPr>
        <p:spPr bwMode="auto">
          <a:xfrm>
            <a:off x="8440848" y="409232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0" name="Oval 121"/>
          <p:cNvSpPr>
            <a:spLocks noChangeArrowheads="1"/>
          </p:cNvSpPr>
          <p:nvPr userDrawn="1"/>
        </p:nvSpPr>
        <p:spPr bwMode="auto">
          <a:xfrm>
            <a:off x="8525872" y="409232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1" name="Oval 122"/>
          <p:cNvSpPr>
            <a:spLocks noChangeArrowheads="1"/>
          </p:cNvSpPr>
          <p:nvPr userDrawn="1"/>
        </p:nvSpPr>
        <p:spPr bwMode="auto">
          <a:xfrm>
            <a:off x="8610897" y="409232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2" name="Oval 60"/>
          <p:cNvSpPr>
            <a:spLocks noChangeArrowheads="1"/>
          </p:cNvSpPr>
          <p:nvPr userDrawn="1"/>
        </p:nvSpPr>
        <p:spPr bwMode="auto">
          <a:xfrm>
            <a:off x="4922579" y="420093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3" name="Oval 61"/>
          <p:cNvSpPr>
            <a:spLocks noChangeArrowheads="1"/>
          </p:cNvSpPr>
          <p:nvPr userDrawn="1"/>
        </p:nvSpPr>
        <p:spPr bwMode="auto">
          <a:xfrm>
            <a:off x="5007604" y="420093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4" name="Oval 62"/>
          <p:cNvSpPr>
            <a:spLocks noChangeArrowheads="1"/>
          </p:cNvSpPr>
          <p:nvPr userDrawn="1"/>
        </p:nvSpPr>
        <p:spPr bwMode="auto">
          <a:xfrm>
            <a:off x="5092628" y="420093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5" name="Oval 63"/>
          <p:cNvSpPr>
            <a:spLocks noChangeArrowheads="1"/>
          </p:cNvSpPr>
          <p:nvPr userDrawn="1"/>
        </p:nvSpPr>
        <p:spPr bwMode="auto">
          <a:xfrm>
            <a:off x="5178922" y="420093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6" name="Oval 64"/>
          <p:cNvSpPr>
            <a:spLocks noChangeArrowheads="1"/>
          </p:cNvSpPr>
          <p:nvPr userDrawn="1"/>
        </p:nvSpPr>
        <p:spPr bwMode="auto">
          <a:xfrm>
            <a:off x="5263946" y="420093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7" name="Oval 65"/>
          <p:cNvSpPr>
            <a:spLocks noChangeArrowheads="1"/>
          </p:cNvSpPr>
          <p:nvPr userDrawn="1"/>
        </p:nvSpPr>
        <p:spPr bwMode="auto">
          <a:xfrm>
            <a:off x="5348970" y="420093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8" name="Oval 66"/>
          <p:cNvSpPr>
            <a:spLocks noChangeArrowheads="1"/>
          </p:cNvSpPr>
          <p:nvPr userDrawn="1"/>
        </p:nvSpPr>
        <p:spPr bwMode="auto">
          <a:xfrm>
            <a:off x="5436533" y="420093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09" name="Oval 67"/>
          <p:cNvSpPr>
            <a:spLocks noChangeArrowheads="1"/>
          </p:cNvSpPr>
          <p:nvPr userDrawn="1"/>
        </p:nvSpPr>
        <p:spPr bwMode="auto">
          <a:xfrm>
            <a:off x="5521557" y="420093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0" name="Oval 84"/>
          <p:cNvSpPr>
            <a:spLocks noChangeArrowheads="1"/>
          </p:cNvSpPr>
          <p:nvPr userDrawn="1"/>
        </p:nvSpPr>
        <p:spPr bwMode="auto">
          <a:xfrm>
            <a:off x="4922579" y="428595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1" name="Oval 85"/>
          <p:cNvSpPr>
            <a:spLocks noChangeArrowheads="1"/>
          </p:cNvSpPr>
          <p:nvPr userDrawn="1"/>
        </p:nvSpPr>
        <p:spPr bwMode="auto">
          <a:xfrm>
            <a:off x="5007604" y="428595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2" name="Oval 86"/>
          <p:cNvSpPr>
            <a:spLocks noChangeArrowheads="1"/>
          </p:cNvSpPr>
          <p:nvPr userDrawn="1"/>
        </p:nvSpPr>
        <p:spPr bwMode="auto">
          <a:xfrm>
            <a:off x="5092628" y="428595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3" name="Oval 87"/>
          <p:cNvSpPr>
            <a:spLocks noChangeArrowheads="1"/>
          </p:cNvSpPr>
          <p:nvPr userDrawn="1"/>
        </p:nvSpPr>
        <p:spPr bwMode="auto">
          <a:xfrm>
            <a:off x="5178922" y="428595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4" name="Oval 88"/>
          <p:cNvSpPr>
            <a:spLocks noChangeArrowheads="1"/>
          </p:cNvSpPr>
          <p:nvPr userDrawn="1"/>
        </p:nvSpPr>
        <p:spPr bwMode="auto">
          <a:xfrm>
            <a:off x="5263946" y="428595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5" name="Oval 89"/>
          <p:cNvSpPr>
            <a:spLocks noChangeArrowheads="1"/>
          </p:cNvSpPr>
          <p:nvPr userDrawn="1"/>
        </p:nvSpPr>
        <p:spPr bwMode="auto">
          <a:xfrm>
            <a:off x="5348970" y="428595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6" name="Oval 90"/>
          <p:cNvSpPr>
            <a:spLocks noChangeArrowheads="1"/>
          </p:cNvSpPr>
          <p:nvPr userDrawn="1"/>
        </p:nvSpPr>
        <p:spPr bwMode="auto">
          <a:xfrm>
            <a:off x="5436533" y="428595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7" name="Oval 91"/>
          <p:cNvSpPr>
            <a:spLocks noChangeArrowheads="1"/>
          </p:cNvSpPr>
          <p:nvPr userDrawn="1"/>
        </p:nvSpPr>
        <p:spPr bwMode="auto">
          <a:xfrm>
            <a:off x="5521557" y="428595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8" name="Oval 103"/>
          <p:cNvSpPr>
            <a:spLocks noChangeArrowheads="1"/>
          </p:cNvSpPr>
          <p:nvPr userDrawn="1"/>
        </p:nvSpPr>
        <p:spPr bwMode="auto">
          <a:xfrm>
            <a:off x="4922579" y="437098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19" name="Oval 104"/>
          <p:cNvSpPr>
            <a:spLocks noChangeArrowheads="1"/>
          </p:cNvSpPr>
          <p:nvPr userDrawn="1"/>
        </p:nvSpPr>
        <p:spPr bwMode="auto">
          <a:xfrm>
            <a:off x="5007604" y="437098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0" name="Oval 105"/>
          <p:cNvSpPr>
            <a:spLocks noChangeArrowheads="1"/>
          </p:cNvSpPr>
          <p:nvPr userDrawn="1"/>
        </p:nvSpPr>
        <p:spPr bwMode="auto">
          <a:xfrm>
            <a:off x="5092628" y="4370981"/>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1" name="Oval 106"/>
          <p:cNvSpPr>
            <a:spLocks noChangeArrowheads="1"/>
          </p:cNvSpPr>
          <p:nvPr userDrawn="1"/>
        </p:nvSpPr>
        <p:spPr bwMode="auto">
          <a:xfrm>
            <a:off x="5178922" y="437098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2" name="Oval 107"/>
          <p:cNvSpPr>
            <a:spLocks noChangeArrowheads="1"/>
          </p:cNvSpPr>
          <p:nvPr userDrawn="1"/>
        </p:nvSpPr>
        <p:spPr bwMode="auto">
          <a:xfrm>
            <a:off x="5263946" y="437098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3" name="Oval 108"/>
          <p:cNvSpPr>
            <a:spLocks noChangeArrowheads="1"/>
          </p:cNvSpPr>
          <p:nvPr userDrawn="1"/>
        </p:nvSpPr>
        <p:spPr bwMode="auto">
          <a:xfrm>
            <a:off x="5348970" y="4370981"/>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4" name="Oval 109"/>
          <p:cNvSpPr>
            <a:spLocks noChangeArrowheads="1"/>
          </p:cNvSpPr>
          <p:nvPr userDrawn="1"/>
        </p:nvSpPr>
        <p:spPr bwMode="auto">
          <a:xfrm>
            <a:off x="5436533" y="437098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5" name="Oval 110"/>
          <p:cNvSpPr>
            <a:spLocks noChangeArrowheads="1"/>
          </p:cNvSpPr>
          <p:nvPr userDrawn="1"/>
        </p:nvSpPr>
        <p:spPr bwMode="auto">
          <a:xfrm>
            <a:off x="5521557" y="437098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6" name="Oval 122"/>
          <p:cNvSpPr>
            <a:spLocks noChangeArrowheads="1"/>
          </p:cNvSpPr>
          <p:nvPr userDrawn="1"/>
        </p:nvSpPr>
        <p:spPr bwMode="auto">
          <a:xfrm>
            <a:off x="4835017" y="445854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7" name="Oval 123"/>
          <p:cNvSpPr>
            <a:spLocks noChangeArrowheads="1"/>
          </p:cNvSpPr>
          <p:nvPr userDrawn="1"/>
        </p:nvSpPr>
        <p:spPr bwMode="auto">
          <a:xfrm>
            <a:off x="4922579" y="445854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8" name="Oval 124"/>
          <p:cNvSpPr>
            <a:spLocks noChangeArrowheads="1"/>
          </p:cNvSpPr>
          <p:nvPr userDrawn="1"/>
        </p:nvSpPr>
        <p:spPr bwMode="auto">
          <a:xfrm>
            <a:off x="5007604" y="445854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29" name="Oval 125"/>
          <p:cNvSpPr>
            <a:spLocks noChangeArrowheads="1"/>
          </p:cNvSpPr>
          <p:nvPr userDrawn="1"/>
        </p:nvSpPr>
        <p:spPr bwMode="auto">
          <a:xfrm>
            <a:off x="5092628" y="445854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0" name="Oval 126"/>
          <p:cNvSpPr>
            <a:spLocks noChangeArrowheads="1"/>
          </p:cNvSpPr>
          <p:nvPr userDrawn="1"/>
        </p:nvSpPr>
        <p:spPr bwMode="auto">
          <a:xfrm>
            <a:off x="5178922" y="445854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1" name="Oval 127"/>
          <p:cNvSpPr>
            <a:spLocks noChangeArrowheads="1"/>
          </p:cNvSpPr>
          <p:nvPr userDrawn="1"/>
        </p:nvSpPr>
        <p:spPr bwMode="auto">
          <a:xfrm>
            <a:off x="5263946" y="445854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2" name="Oval 128"/>
          <p:cNvSpPr>
            <a:spLocks noChangeArrowheads="1"/>
          </p:cNvSpPr>
          <p:nvPr userDrawn="1"/>
        </p:nvSpPr>
        <p:spPr bwMode="auto">
          <a:xfrm>
            <a:off x="5348970" y="445854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3" name="Oval 129"/>
          <p:cNvSpPr>
            <a:spLocks noChangeArrowheads="1"/>
          </p:cNvSpPr>
          <p:nvPr userDrawn="1"/>
        </p:nvSpPr>
        <p:spPr bwMode="auto">
          <a:xfrm>
            <a:off x="5436533" y="445854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4" name="Oval 130"/>
          <p:cNvSpPr>
            <a:spLocks noChangeArrowheads="1"/>
          </p:cNvSpPr>
          <p:nvPr userDrawn="1"/>
        </p:nvSpPr>
        <p:spPr bwMode="auto">
          <a:xfrm>
            <a:off x="5521557" y="445854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5" name="Oval 57"/>
          <p:cNvSpPr>
            <a:spLocks noChangeArrowheads="1"/>
          </p:cNvSpPr>
          <p:nvPr userDrawn="1"/>
        </p:nvSpPr>
        <p:spPr bwMode="auto">
          <a:xfrm>
            <a:off x="5608938" y="419638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6" name="Oval 58"/>
          <p:cNvSpPr>
            <a:spLocks noChangeArrowheads="1"/>
          </p:cNvSpPr>
          <p:nvPr userDrawn="1"/>
        </p:nvSpPr>
        <p:spPr bwMode="auto">
          <a:xfrm>
            <a:off x="5778987" y="419638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7" name="Oval 59"/>
          <p:cNvSpPr>
            <a:spLocks noChangeArrowheads="1"/>
          </p:cNvSpPr>
          <p:nvPr userDrawn="1"/>
        </p:nvSpPr>
        <p:spPr bwMode="auto">
          <a:xfrm>
            <a:off x="5693962" y="419638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8" name="Oval 60"/>
          <p:cNvSpPr>
            <a:spLocks noChangeArrowheads="1"/>
          </p:cNvSpPr>
          <p:nvPr userDrawn="1"/>
        </p:nvSpPr>
        <p:spPr bwMode="auto">
          <a:xfrm>
            <a:off x="5866549" y="419638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39" name="Oval 61"/>
          <p:cNvSpPr>
            <a:spLocks noChangeArrowheads="1"/>
          </p:cNvSpPr>
          <p:nvPr userDrawn="1"/>
        </p:nvSpPr>
        <p:spPr bwMode="auto">
          <a:xfrm>
            <a:off x="5951574" y="419638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0" name="Oval 62"/>
          <p:cNvSpPr>
            <a:spLocks noChangeArrowheads="1"/>
          </p:cNvSpPr>
          <p:nvPr userDrawn="1"/>
        </p:nvSpPr>
        <p:spPr bwMode="auto">
          <a:xfrm>
            <a:off x="6036598" y="419638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1" name="Oval 63"/>
          <p:cNvSpPr>
            <a:spLocks noChangeArrowheads="1"/>
          </p:cNvSpPr>
          <p:nvPr userDrawn="1"/>
        </p:nvSpPr>
        <p:spPr bwMode="auto">
          <a:xfrm>
            <a:off x="6122892" y="419638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2" name="Oval 64"/>
          <p:cNvSpPr>
            <a:spLocks noChangeArrowheads="1"/>
          </p:cNvSpPr>
          <p:nvPr userDrawn="1"/>
        </p:nvSpPr>
        <p:spPr bwMode="auto">
          <a:xfrm>
            <a:off x="6207916" y="419638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3" name="Oval 65"/>
          <p:cNvSpPr>
            <a:spLocks noChangeArrowheads="1"/>
          </p:cNvSpPr>
          <p:nvPr userDrawn="1"/>
        </p:nvSpPr>
        <p:spPr bwMode="auto">
          <a:xfrm>
            <a:off x="6292940" y="419638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4" name="Oval 66"/>
          <p:cNvSpPr>
            <a:spLocks noChangeArrowheads="1"/>
          </p:cNvSpPr>
          <p:nvPr userDrawn="1"/>
        </p:nvSpPr>
        <p:spPr bwMode="auto">
          <a:xfrm>
            <a:off x="6380503" y="419638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5" name="Oval 67"/>
          <p:cNvSpPr>
            <a:spLocks noChangeArrowheads="1"/>
          </p:cNvSpPr>
          <p:nvPr userDrawn="1"/>
        </p:nvSpPr>
        <p:spPr bwMode="auto">
          <a:xfrm>
            <a:off x="6465527" y="419638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6" name="Oval 81"/>
          <p:cNvSpPr>
            <a:spLocks noChangeArrowheads="1"/>
          </p:cNvSpPr>
          <p:nvPr userDrawn="1"/>
        </p:nvSpPr>
        <p:spPr bwMode="auto">
          <a:xfrm>
            <a:off x="5608938" y="428140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7" name="Oval 82"/>
          <p:cNvSpPr>
            <a:spLocks noChangeArrowheads="1"/>
          </p:cNvSpPr>
          <p:nvPr userDrawn="1"/>
        </p:nvSpPr>
        <p:spPr bwMode="auto">
          <a:xfrm>
            <a:off x="5693962" y="428140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8" name="Oval 83"/>
          <p:cNvSpPr>
            <a:spLocks noChangeArrowheads="1"/>
          </p:cNvSpPr>
          <p:nvPr userDrawn="1"/>
        </p:nvSpPr>
        <p:spPr bwMode="auto">
          <a:xfrm>
            <a:off x="5778987" y="428140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49" name="Oval 84"/>
          <p:cNvSpPr>
            <a:spLocks noChangeArrowheads="1"/>
          </p:cNvSpPr>
          <p:nvPr userDrawn="1"/>
        </p:nvSpPr>
        <p:spPr bwMode="auto">
          <a:xfrm>
            <a:off x="5866549" y="428140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0" name="Oval 85"/>
          <p:cNvSpPr>
            <a:spLocks noChangeArrowheads="1"/>
          </p:cNvSpPr>
          <p:nvPr userDrawn="1"/>
        </p:nvSpPr>
        <p:spPr bwMode="auto">
          <a:xfrm>
            <a:off x="5951574" y="428140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1" name="Oval 86"/>
          <p:cNvSpPr>
            <a:spLocks noChangeArrowheads="1"/>
          </p:cNvSpPr>
          <p:nvPr userDrawn="1"/>
        </p:nvSpPr>
        <p:spPr bwMode="auto">
          <a:xfrm>
            <a:off x="6036598" y="428140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2" name="Oval 87"/>
          <p:cNvSpPr>
            <a:spLocks noChangeArrowheads="1"/>
          </p:cNvSpPr>
          <p:nvPr userDrawn="1"/>
        </p:nvSpPr>
        <p:spPr bwMode="auto">
          <a:xfrm>
            <a:off x="6122892" y="428140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3" name="Oval 88"/>
          <p:cNvSpPr>
            <a:spLocks noChangeArrowheads="1"/>
          </p:cNvSpPr>
          <p:nvPr userDrawn="1"/>
        </p:nvSpPr>
        <p:spPr bwMode="auto">
          <a:xfrm>
            <a:off x="6207916" y="428140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4" name="Oval 89"/>
          <p:cNvSpPr>
            <a:spLocks noChangeArrowheads="1"/>
          </p:cNvSpPr>
          <p:nvPr userDrawn="1"/>
        </p:nvSpPr>
        <p:spPr bwMode="auto">
          <a:xfrm>
            <a:off x="6292940" y="428140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5" name="Oval 90"/>
          <p:cNvSpPr>
            <a:spLocks noChangeArrowheads="1"/>
          </p:cNvSpPr>
          <p:nvPr userDrawn="1"/>
        </p:nvSpPr>
        <p:spPr bwMode="auto">
          <a:xfrm>
            <a:off x="6380503" y="428140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6" name="Oval 91"/>
          <p:cNvSpPr>
            <a:spLocks noChangeArrowheads="1"/>
          </p:cNvSpPr>
          <p:nvPr userDrawn="1"/>
        </p:nvSpPr>
        <p:spPr bwMode="auto">
          <a:xfrm>
            <a:off x="6465527" y="428140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7" name="Oval 100"/>
          <p:cNvSpPr>
            <a:spLocks noChangeArrowheads="1"/>
          </p:cNvSpPr>
          <p:nvPr userDrawn="1"/>
        </p:nvSpPr>
        <p:spPr bwMode="auto">
          <a:xfrm>
            <a:off x="5608938" y="436643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8" name="Oval 101"/>
          <p:cNvSpPr>
            <a:spLocks noChangeArrowheads="1"/>
          </p:cNvSpPr>
          <p:nvPr userDrawn="1"/>
        </p:nvSpPr>
        <p:spPr bwMode="auto">
          <a:xfrm>
            <a:off x="5693962" y="436643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59" name="Oval 102"/>
          <p:cNvSpPr>
            <a:spLocks noChangeArrowheads="1"/>
          </p:cNvSpPr>
          <p:nvPr userDrawn="1"/>
        </p:nvSpPr>
        <p:spPr bwMode="auto">
          <a:xfrm>
            <a:off x="5778987" y="436643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0" name="Oval 103"/>
          <p:cNvSpPr>
            <a:spLocks noChangeArrowheads="1"/>
          </p:cNvSpPr>
          <p:nvPr userDrawn="1"/>
        </p:nvSpPr>
        <p:spPr bwMode="auto">
          <a:xfrm>
            <a:off x="5866549" y="436643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1" name="Oval 104"/>
          <p:cNvSpPr>
            <a:spLocks noChangeArrowheads="1"/>
          </p:cNvSpPr>
          <p:nvPr userDrawn="1"/>
        </p:nvSpPr>
        <p:spPr bwMode="auto">
          <a:xfrm>
            <a:off x="5951574" y="436643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2" name="Oval 105"/>
          <p:cNvSpPr>
            <a:spLocks noChangeArrowheads="1"/>
          </p:cNvSpPr>
          <p:nvPr userDrawn="1"/>
        </p:nvSpPr>
        <p:spPr bwMode="auto">
          <a:xfrm>
            <a:off x="6036598" y="436643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3" name="Oval 106"/>
          <p:cNvSpPr>
            <a:spLocks noChangeArrowheads="1"/>
          </p:cNvSpPr>
          <p:nvPr userDrawn="1"/>
        </p:nvSpPr>
        <p:spPr bwMode="auto">
          <a:xfrm>
            <a:off x="6122892" y="436643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4" name="Oval 107"/>
          <p:cNvSpPr>
            <a:spLocks noChangeArrowheads="1"/>
          </p:cNvSpPr>
          <p:nvPr userDrawn="1"/>
        </p:nvSpPr>
        <p:spPr bwMode="auto">
          <a:xfrm>
            <a:off x="6207916" y="436643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5" name="Oval 108"/>
          <p:cNvSpPr>
            <a:spLocks noChangeArrowheads="1"/>
          </p:cNvSpPr>
          <p:nvPr userDrawn="1"/>
        </p:nvSpPr>
        <p:spPr bwMode="auto">
          <a:xfrm>
            <a:off x="6292940" y="4366432"/>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6" name="Oval 109"/>
          <p:cNvSpPr>
            <a:spLocks noChangeArrowheads="1"/>
          </p:cNvSpPr>
          <p:nvPr userDrawn="1"/>
        </p:nvSpPr>
        <p:spPr bwMode="auto">
          <a:xfrm>
            <a:off x="6380503" y="436643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7" name="Oval 110"/>
          <p:cNvSpPr>
            <a:spLocks noChangeArrowheads="1"/>
          </p:cNvSpPr>
          <p:nvPr userDrawn="1"/>
        </p:nvSpPr>
        <p:spPr bwMode="auto">
          <a:xfrm>
            <a:off x="6465527" y="436643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8" name="Oval 120"/>
          <p:cNvSpPr>
            <a:spLocks noChangeArrowheads="1"/>
          </p:cNvSpPr>
          <p:nvPr userDrawn="1"/>
        </p:nvSpPr>
        <p:spPr bwMode="auto">
          <a:xfrm>
            <a:off x="5608938" y="44539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69" name="Oval 121"/>
          <p:cNvSpPr>
            <a:spLocks noChangeArrowheads="1"/>
          </p:cNvSpPr>
          <p:nvPr userDrawn="1"/>
        </p:nvSpPr>
        <p:spPr bwMode="auto">
          <a:xfrm>
            <a:off x="5693962" y="44539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0" name="Oval 122"/>
          <p:cNvSpPr>
            <a:spLocks noChangeArrowheads="1"/>
          </p:cNvSpPr>
          <p:nvPr userDrawn="1"/>
        </p:nvSpPr>
        <p:spPr bwMode="auto">
          <a:xfrm>
            <a:off x="5778987" y="445399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1" name="Oval 123"/>
          <p:cNvSpPr>
            <a:spLocks noChangeArrowheads="1"/>
          </p:cNvSpPr>
          <p:nvPr userDrawn="1"/>
        </p:nvSpPr>
        <p:spPr bwMode="auto">
          <a:xfrm>
            <a:off x="5866549" y="44539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2" name="Oval 124"/>
          <p:cNvSpPr>
            <a:spLocks noChangeArrowheads="1"/>
          </p:cNvSpPr>
          <p:nvPr userDrawn="1"/>
        </p:nvSpPr>
        <p:spPr bwMode="auto">
          <a:xfrm>
            <a:off x="5951574" y="44539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3" name="Oval 125"/>
          <p:cNvSpPr>
            <a:spLocks noChangeArrowheads="1"/>
          </p:cNvSpPr>
          <p:nvPr userDrawn="1"/>
        </p:nvSpPr>
        <p:spPr bwMode="auto">
          <a:xfrm>
            <a:off x="6036598" y="445399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4" name="Oval 126"/>
          <p:cNvSpPr>
            <a:spLocks noChangeArrowheads="1"/>
          </p:cNvSpPr>
          <p:nvPr userDrawn="1"/>
        </p:nvSpPr>
        <p:spPr bwMode="auto">
          <a:xfrm>
            <a:off x="6122892" y="44539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5" name="Oval 127"/>
          <p:cNvSpPr>
            <a:spLocks noChangeArrowheads="1"/>
          </p:cNvSpPr>
          <p:nvPr userDrawn="1"/>
        </p:nvSpPr>
        <p:spPr bwMode="auto">
          <a:xfrm>
            <a:off x="6207916" y="44539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6" name="Oval 128"/>
          <p:cNvSpPr>
            <a:spLocks noChangeArrowheads="1"/>
          </p:cNvSpPr>
          <p:nvPr userDrawn="1"/>
        </p:nvSpPr>
        <p:spPr bwMode="auto">
          <a:xfrm>
            <a:off x="6292940" y="445399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7" name="Oval 129"/>
          <p:cNvSpPr>
            <a:spLocks noChangeArrowheads="1"/>
          </p:cNvSpPr>
          <p:nvPr userDrawn="1"/>
        </p:nvSpPr>
        <p:spPr bwMode="auto">
          <a:xfrm>
            <a:off x="6380503" y="44539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8" name="Oval 130"/>
          <p:cNvSpPr>
            <a:spLocks noChangeArrowheads="1"/>
          </p:cNvSpPr>
          <p:nvPr userDrawn="1"/>
        </p:nvSpPr>
        <p:spPr bwMode="auto">
          <a:xfrm>
            <a:off x="6465527" y="44539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79" name="Oval 57"/>
          <p:cNvSpPr>
            <a:spLocks noChangeArrowheads="1"/>
          </p:cNvSpPr>
          <p:nvPr userDrawn="1"/>
        </p:nvSpPr>
        <p:spPr bwMode="auto">
          <a:xfrm>
            <a:off x="6552908" y="419183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0" name="Oval 58"/>
          <p:cNvSpPr>
            <a:spLocks noChangeArrowheads="1"/>
          </p:cNvSpPr>
          <p:nvPr userDrawn="1"/>
        </p:nvSpPr>
        <p:spPr bwMode="auto">
          <a:xfrm>
            <a:off x="6722957" y="419183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1" name="Oval 59"/>
          <p:cNvSpPr>
            <a:spLocks noChangeArrowheads="1"/>
          </p:cNvSpPr>
          <p:nvPr userDrawn="1"/>
        </p:nvSpPr>
        <p:spPr bwMode="auto">
          <a:xfrm>
            <a:off x="6637932" y="419183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2" name="Oval 60"/>
          <p:cNvSpPr>
            <a:spLocks noChangeArrowheads="1"/>
          </p:cNvSpPr>
          <p:nvPr userDrawn="1"/>
        </p:nvSpPr>
        <p:spPr bwMode="auto">
          <a:xfrm>
            <a:off x="6810519" y="419183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3" name="Oval 61"/>
          <p:cNvSpPr>
            <a:spLocks noChangeArrowheads="1"/>
          </p:cNvSpPr>
          <p:nvPr userDrawn="1"/>
        </p:nvSpPr>
        <p:spPr bwMode="auto">
          <a:xfrm>
            <a:off x="6895544" y="419183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4" name="Oval 62"/>
          <p:cNvSpPr>
            <a:spLocks noChangeArrowheads="1"/>
          </p:cNvSpPr>
          <p:nvPr userDrawn="1"/>
        </p:nvSpPr>
        <p:spPr bwMode="auto">
          <a:xfrm>
            <a:off x="6980568" y="419183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5" name="Oval 63"/>
          <p:cNvSpPr>
            <a:spLocks noChangeArrowheads="1"/>
          </p:cNvSpPr>
          <p:nvPr userDrawn="1"/>
        </p:nvSpPr>
        <p:spPr bwMode="auto">
          <a:xfrm>
            <a:off x="7066862" y="419183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6" name="Oval 64"/>
          <p:cNvSpPr>
            <a:spLocks noChangeArrowheads="1"/>
          </p:cNvSpPr>
          <p:nvPr userDrawn="1"/>
        </p:nvSpPr>
        <p:spPr bwMode="auto">
          <a:xfrm>
            <a:off x="7151886" y="419183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7" name="Oval 65"/>
          <p:cNvSpPr>
            <a:spLocks noChangeArrowheads="1"/>
          </p:cNvSpPr>
          <p:nvPr userDrawn="1"/>
        </p:nvSpPr>
        <p:spPr bwMode="auto">
          <a:xfrm>
            <a:off x="7236910" y="419183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8" name="Oval 66"/>
          <p:cNvSpPr>
            <a:spLocks noChangeArrowheads="1"/>
          </p:cNvSpPr>
          <p:nvPr userDrawn="1"/>
        </p:nvSpPr>
        <p:spPr bwMode="auto">
          <a:xfrm>
            <a:off x="7324473" y="419183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89" name="Oval 67"/>
          <p:cNvSpPr>
            <a:spLocks noChangeArrowheads="1"/>
          </p:cNvSpPr>
          <p:nvPr userDrawn="1"/>
        </p:nvSpPr>
        <p:spPr bwMode="auto">
          <a:xfrm>
            <a:off x="7409497" y="419183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0" name="Oval 81"/>
          <p:cNvSpPr>
            <a:spLocks noChangeArrowheads="1"/>
          </p:cNvSpPr>
          <p:nvPr userDrawn="1"/>
        </p:nvSpPr>
        <p:spPr bwMode="auto">
          <a:xfrm>
            <a:off x="6552908" y="427685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1" name="Oval 82"/>
          <p:cNvSpPr>
            <a:spLocks noChangeArrowheads="1"/>
          </p:cNvSpPr>
          <p:nvPr userDrawn="1"/>
        </p:nvSpPr>
        <p:spPr bwMode="auto">
          <a:xfrm>
            <a:off x="6637932" y="427685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2" name="Oval 83"/>
          <p:cNvSpPr>
            <a:spLocks noChangeArrowheads="1"/>
          </p:cNvSpPr>
          <p:nvPr userDrawn="1"/>
        </p:nvSpPr>
        <p:spPr bwMode="auto">
          <a:xfrm>
            <a:off x="6722957" y="427685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3" name="Oval 84"/>
          <p:cNvSpPr>
            <a:spLocks noChangeArrowheads="1"/>
          </p:cNvSpPr>
          <p:nvPr userDrawn="1"/>
        </p:nvSpPr>
        <p:spPr bwMode="auto">
          <a:xfrm>
            <a:off x="6810519" y="427685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4" name="Oval 85"/>
          <p:cNvSpPr>
            <a:spLocks noChangeArrowheads="1"/>
          </p:cNvSpPr>
          <p:nvPr userDrawn="1"/>
        </p:nvSpPr>
        <p:spPr bwMode="auto">
          <a:xfrm>
            <a:off x="6895544" y="427685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5" name="Oval 86"/>
          <p:cNvSpPr>
            <a:spLocks noChangeArrowheads="1"/>
          </p:cNvSpPr>
          <p:nvPr userDrawn="1"/>
        </p:nvSpPr>
        <p:spPr bwMode="auto">
          <a:xfrm>
            <a:off x="6980568" y="427685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6" name="Oval 87"/>
          <p:cNvSpPr>
            <a:spLocks noChangeArrowheads="1"/>
          </p:cNvSpPr>
          <p:nvPr userDrawn="1"/>
        </p:nvSpPr>
        <p:spPr bwMode="auto">
          <a:xfrm>
            <a:off x="7066862" y="427685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7" name="Oval 88"/>
          <p:cNvSpPr>
            <a:spLocks noChangeArrowheads="1"/>
          </p:cNvSpPr>
          <p:nvPr userDrawn="1"/>
        </p:nvSpPr>
        <p:spPr bwMode="auto">
          <a:xfrm>
            <a:off x="7151886" y="427685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8" name="Oval 89"/>
          <p:cNvSpPr>
            <a:spLocks noChangeArrowheads="1"/>
          </p:cNvSpPr>
          <p:nvPr userDrawn="1"/>
        </p:nvSpPr>
        <p:spPr bwMode="auto">
          <a:xfrm>
            <a:off x="7236910" y="427685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499" name="Oval 90"/>
          <p:cNvSpPr>
            <a:spLocks noChangeArrowheads="1"/>
          </p:cNvSpPr>
          <p:nvPr userDrawn="1"/>
        </p:nvSpPr>
        <p:spPr bwMode="auto">
          <a:xfrm>
            <a:off x="7324473" y="427685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0" name="Oval 91"/>
          <p:cNvSpPr>
            <a:spLocks noChangeArrowheads="1"/>
          </p:cNvSpPr>
          <p:nvPr userDrawn="1"/>
        </p:nvSpPr>
        <p:spPr bwMode="auto">
          <a:xfrm>
            <a:off x="7409497" y="427685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1" name="Oval 100"/>
          <p:cNvSpPr>
            <a:spLocks noChangeArrowheads="1"/>
          </p:cNvSpPr>
          <p:nvPr userDrawn="1"/>
        </p:nvSpPr>
        <p:spPr bwMode="auto">
          <a:xfrm>
            <a:off x="6552908" y="436188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2" name="Oval 101"/>
          <p:cNvSpPr>
            <a:spLocks noChangeArrowheads="1"/>
          </p:cNvSpPr>
          <p:nvPr userDrawn="1"/>
        </p:nvSpPr>
        <p:spPr bwMode="auto">
          <a:xfrm>
            <a:off x="6637932" y="436188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3" name="Oval 102"/>
          <p:cNvSpPr>
            <a:spLocks noChangeArrowheads="1"/>
          </p:cNvSpPr>
          <p:nvPr userDrawn="1"/>
        </p:nvSpPr>
        <p:spPr bwMode="auto">
          <a:xfrm>
            <a:off x="6722957" y="436188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4" name="Oval 103"/>
          <p:cNvSpPr>
            <a:spLocks noChangeArrowheads="1"/>
          </p:cNvSpPr>
          <p:nvPr userDrawn="1"/>
        </p:nvSpPr>
        <p:spPr bwMode="auto">
          <a:xfrm>
            <a:off x="6810519" y="436188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5" name="Oval 104"/>
          <p:cNvSpPr>
            <a:spLocks noChangeArrowheads="1"/>
          </p:cNvSpPr>
          <p:nvPr userDrawn="1"/>
        </p:nvSpPr>
        <p:spPr bwMode="auto">
          <a:xfrm>
            <a:off x="6895544" y="436188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6" name="Oval 105"/>
          <p:cNvSpPr>
            <a:spLocks noChangeArrowheads="1"/>
          </p:cNvSpPr>
          <p:nvPr userDrawn="1"/>
        </p:nvSpPr>
        <p:spPr bwMode="auto">
          <a:xfrm>
            <a:off x="6980568" y="436188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7" name="Oval 106"/>
          <p:cNvSpPr>
            <a:spLocks noChangeArrowheads="1"/>
          </p:cNvSpPr>
          <p:nvPr userDrawn="1"/>
        </p:nvSpPr>
        <p:spPr bwMode="auto">
          <a:xfrm>
            <a:off x="7066862" y="436188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8" name="Oval 107"/>
          <p:cNvSpPr>
            <a:spLocks noChangeArrowheads="1"/>
          </p:cNvSpPr>
          <p:nvPr userDrawn="1"/>
        </p:nvSpPr>
        <p:spPr bwMode="auto">
          <a:xfrm>
            <a:off x="7151886" y="436188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09" name="Oval 108"/>
          <p:cNvSpPr>
            <a:spLocks noChangeArrowheads="1"/>
          </p:cNvSpPr>
          <p:nvPr userDrawn="1"/>
        </p:nvSpPr>
        <p:spPr bwMode="auto">
          <a:xfrm>
            <a:off x="7236910" y="4361883"/>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0" name="Oval 109"/>
          <p:cNvSpPr>
            <a:spLocks noChangeArrowheads="1"/>
          </p:cNvSpPr>
          <p:nvPr userDrawn="1"/>
        </p:nvSpPr>
        <p:spPr bwMode="auto">
          <a:xfrm>
            <a:off x="7324473" y="436188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1" name="Oval 110"/>
          <p:cNvSpPr>
            <a:spLocks noChangeArrowheads="1"/>
          </p:cNvSpPr>
          <p:nvPr userDrawn="1"/>
        </p:nvSpPr>
        <p:spPr bwMode="auto">
          <a:xfrm>
            <a:off x="7409497" y="436188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2" name="Oval 120"/>
          <p:cNvSpPr>
            <a:spLocks noChangeArrowheads="1"/>
          </p:cNvSpPr>
          <p:nvPr userDrawn="1"/>
        </p:nvSpPr>
        <p:spPr bwMode="auto">
          <a:xfrm>
            <a:off x="6552908" y="44494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3" name="Oval 121"/>
          <p:cNvSpPr>
            <a:spLocks noChangeArrowheads="1"/>
          </p:cNvSpPr>
          <p:nvPr userDrawn="1"/>
        </p:nvSpPr>
        <p:spPr bwMode="auto">
          <a:xfrm>
            <a:off x="6637932" y="44494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4" name="Oval 122"/>
          <p:cNvSpPr>
            <a:spLocks noChangeArrowheads="1"/>
          </p:cNvSpPr>
          <p:nvPr userDrawn="1"/>
        </p:nvSpPr>
        <p:spPr bwMode="auto">
          <a:xfrm>
            <a:off x="6722957" y="444944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5" name="Oval 123"/>
          <p:cNvSpPr>
            <a:spLocks noChangeArrowheads="1"/>
          </p:cNvSpPr>
          <p:nvPr userDrawn="1"/>
        </p:nvSpPr>
        <p:spPr bwMode="auto">
          <a:xfrm>
            <a:off x="6810519" y="44494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6" name="Oval 124"/>
          <p:cNvSpPr>
            <a:spLocks noChangeArrowheads="1"/>
          </p:cNvSpPr>
          <p:nvPr userDrawn="1"/>
        </p:nvSpPr>
        <p:spPr bwMode="auto">
          <a:xfrm>
            <a:off x="6895544" y="44494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7" name="Oval 125"/>
          <p:cNvSpPr>
            <a:spLocks noChangeArrowheads="1"/>
          </p:cNvSpPr>
          <p:nvPr userDrawn="1"/>
        </p:nvSpPr>
        <p:spPr bwMode="auto">
          <a:xfrm>
            <a:off x="6980568" y="444944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8" name="Oval 126"/>
          <p:cNvSpPr>
            <a:spLocks noChangeArrowheads="1"/>
          </p:cNvSpPr>
          <p:nvPr userDrawn="1"/>
        </p:nvSpPr>
        <p:spPr bwMode="auto">
          <a:xfrm>
            <a:off x="7066862" y="44494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19" name="Oval 127"/>
          <p:cNvSpPr>
            <a:spLocks noChangeArrowheads="1"/>
          </p:cNvSpPr>
          <p:nvPr userDrawn="1"/>
        </p:nvSpPr>
        <p:spPr bwMode="auto">
          <a:xfrm>
            <a:off x="7151886" y="44494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0" name="Oval 128"/>
          <p:cNvSpPr>
            <a:spLocks noChangeArrowheads="1"/>
          </p:cNvSpPr>
          <p:nvPr userDrawn="1"/>
        </p:nvSpPr>
        <p:spPr bwMode="auto">
          <a:xfrm>
            <a:off x="7236910" y="444944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1" name="Oval 129"/>
          <p:cNvSpPr>
            <a:spLocks noChangeArrowheads="1"/>
          </p:cNvSpPr>
          <p:nvPr userDrawn="1"/>
        </p:nvSpPr>
        <p:spPr bwMode="auto">
          <a:xfrm>
            <a:off x="7324473" y="44494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2" name="Oval 130"/>
          <p:cNvSpPr>
            <a:spLocks noChangeArrowheads="1"/>
          </p:cNvSpPr>
          <p:nvPr userDrawn="1"/>
        </p:nvSpPr>
        <p:spPr bwMode="auto">
          <a:xfrm>
            <a:off x="7409497" y="44494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3" name="Oval 57"/>
          <p:cNvSpPr>
            <a:spLocks noChangeArrowheads="1"/>
          </p:cNvSpPr>
          <p:nvPr userDrawn="1"/>
        </p:nvSpPr>
        <p:spPr bwMode="auto">
          <a:xfrm>
            <a:off x="7496878" y="418728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4" name="Oval 58"/>
          <p:cNvSpPr>
            <a:spLocks noChangeArrowheads="1"/>
          </p:cNvSpPr>
          <p:nvPr userDrawn="1"/>
        </p:nvSpPr>
        <p:spPr bwMode="auto">
          <a:xfrm>
            <a:off x="7666927" y="418728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5" name="Oval 59"/>
          <p:cNvSpPr>
            <a:spLocks noChangeArrowheads="1"/>
          </p:cNvSpPr>
          <p:nvPr userDrawn="1"/>
        </p:nvSpPr>
        <p:spPr bwMode="auto">
          <a:xfrm>
            <a:off x="7581902" y="418728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6" name="Oval 60"/>
          <p:cNvSpPr>
            <a:spLocks noChangeArrowheads="1"/>
          </p:cNvSpPr>
          <p:nvPr userDrawn="1"/>
        </p:nvSpPr>
        <p:spPr bwMode="auto">
          <a:xfrm>
            <a:off x="7754489" y="418728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7" name="Oval 61"/>
          <p:cNvSpPr>
            <a:spLocks noChangeArrowheads="1"/>
          </p:cNvSpPr>
          <p:nvPr userDrawn="1"/>
        </p:nvSpPr>
        <p:spPr bwMode="auto">
          <a:xfrm>
            <a:off x="7839514" y="418728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8" name="Oval 62"/>
          <p:cNvSpPr>
            <a:spLocks noChangeArrowheads="1"/>
          </p:cNvSpPr>
          <p:nvPr userDrawn="1"/>
        </p:nvSpPr>
        <p:spPr bwMode="auto">
          <a:xfrm>
            <a:off x="7924538" y="418728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29" name="Oval 63"/>
          <p:cNvSpPr>
            <a:spLocks noChangeArrowheads="1"/>
          </p:cNvSpPr>
          <p:nvPr userDrawn="1"/>
        </p:nvSpPr>
        <p:spPr bwMode="auto">
          <a:xfrm>
            <a:off x="8010832" y="41872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0" name="Oval 64"/>
          <p:cNvSpPr>
            <a:spLocks noChangeArrowheads="1"/>
          </p:cNvSpPr>
          <p:nvPr userDrawn="1"/>
        </p:nvSpPr>
        <p:spPr bwMode="auto">
          <a:xfrm>
            <a:off x="8095856" y="41872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1" name="Oval 65"/>
          <p:cNvSpPr>
            <a:spLocks noChangeArrowheads="1"/>
          </p:cNvSpPr>
          <p:nvPr userDrawn="1"/>
        </p:nvSpPr>
        <p:spPr bwMode="auto">
          <a:xfrm>
            <a:off x="8180880" y="418728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2" name="Oval 66"/>
          <p:cNvSpPr>
            <a:spLocks noChangeArrowheads="1"/>
          </p:cNvSpPr>
          <p:nvPr userDrawn="1"/>
        </p:nvSpPr>
        <p:spPr bwMode="auto">
          <a:xfrm>
            <a:off x="8268443" y="41872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3" name="Oval 67"/>
          <p:cNvSpPr>
            <a:spLocks noChangeArrowheads="1"/>
          </p:cNvSpPr>
          <p:nvPr userDrawn="1"/>
        </p:nvSpPr>
        <p:spPr bwMode="auto">
          <a:xfrm>
            <a:off x="8353467" y="418728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4" name="Oval 81"/>
          <p:cNvSpPr>
            <a:spLocks noChangeArrowheads="1"/>
          </p:cNvSpPr>
          <p:nvPr userDrawn="1"/>
        </p:nvSpPr>
        <p:spPr bwMode="auto">
          <a:xfrm>
            <a:off x="7496878" y="427231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5" name="Oval 82"/>
          <p:cNvSpPr>
            <a:spLocks noChangeArrowheads="1"/>
          </p:cNvSpPr>
          <p:nvPr userDrawn="1"/>
        </p:nvSpPr>
        <p:spPr bwMode="auto">
          <a:xfrm>
            <a:off x="7581902" y="427231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6" name="Oval 83"/>
          <p:cNvSpPr>
            <a:spLocks noChangeArrowheads="1"/>
          </p:cNvSpPr>
          <p:nvPr userDrawn="1"/>
        </p:nvSpPr>
        <p:spPr bwMode="auto">
          <a:xfrm>
            <a:off x="7666927" y="427231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7" name="Oval 84"/>
          <p:cNvSpPr>
            <a:spLocks noChangeArrowheads="1"/>
          </p:cNvSpPr>
          <p:nvPr userDrawn="1"/>
        </p:nvSpPr>
        <p:spPr bwMode="auto">
          <a:xfrm>
            <a:off x="7754489" y="427231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8" name="Oval 85"/>
          <p:cNvSpPr>
            <a:spLocks noChangeArrowheads="1"/>
          </p:cNvSpPr>
          <p:nvPr userDrawn="1"/>
        </p:nvSpPr>
        <p:spPr bwMode="auto">
          <a:xfrm>
            <a:off x="7839514" y="427231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39" name="Oval 86"/>
          <p:cNvSpPr>
            <a:spLocks noChangeArrowheads="1"/>
          </p:cNvSpPr>
          <p:nvPr userDrawn="1"/>
        </p:nvSpPr>
        <p:spPr bwMode="auto">
          <a:xfrm>
            <a:off x="7924538" y="427231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0" name="Oval 87"/>
          <p:cNvSpPr>
            <a:spLocks noChangeArrowheads="1"/>
          </p:cNvSpPr>
          <p:nvPr userDrawn="1"/>
        </p:nvSpPr>
        <p:spPr bwMode="auto">
          <a:xfrm>
            <a:off x="8010832" y="42723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1" name="Oval 88"/>
          <p:cNvSpPr>
            <a:spLocks noChangeArrowheads="1"/>
          </p:cNvSpPr>
          <p:nvPr userDrawn="1"/>
        </p:nvSpPr>
        <p:spPr bwMode="auto">
          <a:xfrm>
            <a:off x="8095856" y="42723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2" name="Oval 89"/>
          <p:cNvSpPr>
            <a:spLocks noChangeArrowheads="1"/>
          </p:cNvSpPr>
          <p:nvPr userDrawn="1"/>
        </p:nvSpPr>
        <p:spPr bwMode="auto">
          <a:xfrm>
            <a:off x="8180880" y="427231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3" name="Oval 90"/>
          <p:cNvSpPr>
            <a:spLocks noChangeArrowheads="1"/>
          </p:cNvSpPr>
          <p:nvPr userDrawn="1"/>
        </p:nvSpPr>
        <p:spPr bwMode="auto">
          <a:xfrm>
            <a:off x="8268443" y="42723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4" name="Oval 91"/>
          <p:cNvSpPr>
            <a:spLocks noChangeArrowheads="1"/>
          </p:cNvSpPr>
          <p:nvPr userDrawn="1"/>
        </p:nvSpPr>
        <p:spPr bwMode="auto">
          <a:xfrm>
            <a:off x="8353467" y="42723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5" name="Oval 100"/>
          <p:cNvSpPr>
            <a:spLocks noChangeArrowheads="1"/>
          </p:cNvSpPr>
          <p:nvPr userDrawn="1"/>
        </p:nvSpPr>
        <p:spPr bwMode="auto">
          <a:xfrm>
            <a:off x="7496878" y="435733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6" name="Oval 101"/>
          <p:cNvSpPr>
            <a:spLocks noChangeArrowheads="1"/>
          </p:cNvSpPr>
          <p:nvPr userDrawn="1"/>
        </p:nvSpPr>
        <p:spPr bwMode="auto">
          <a:xfrm>
            <a:off x="7581902" y="435733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7" name="Oval 102"/>
          <p:cNvSpPr>
            <a:spLocks noChangeArrowheads="1"/>
          </p:cNvSpPr>
          <p:nvPr userDrawn="1"/>
        </p:nvSpPr>
        <p:spPr bwMode="auto">
          <a:xfrm>
            <a:off x="7666927" y="435733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8" name="Oval 103"/>
          <p:cNvSpPr>
            <a:spLocks noChangeArrowheads="1"/>
          </p:cNvSpPr>
          <p:nvPr userDrawn="1"/>
        </p:nvSpPr>
        <p:spPr bwMode="auto">
          <a:xfrm>
            <a:off x="7754489" y="435733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49" name="Oval 104"/>
          <p:cNvSpPr>
            <a:spLocks noChangeArrowheads="1"/>
          </p:cNvSpPr>
          <p:nvPr userDrawn="1"/>
        </p:nvSpPr>
        <p:spPr bwMode="auto">
          <a:xfrm>
            <a:off x="7839514" y="435733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0" name="Oval 105"/>
          <p:cNvSpPr>
            <a:spLocks noChangeArrowheads="1"/>
          </p:cNvSpPr>
          <p:nvPr userDrawn="1"/>
        </p:nvSpPr>
        <p:spPr bwMode="auto">
          <a:xfrm>
            <a:off x="7924538" y="435733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1" name="Oval 106"/>
          <p:cNvSpPr>
            <a:spLocks noChangeArrowheads="1"/>
          </p:cNvSpPr>
          <p:nvPr userDrawn="1"/>
        </p:nvSpPr>
        <p:spPr bwMode="auto">
          <a:xfrm>
            <a:off x="8010832" y="435733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2" name="Oval 107"/>
          <p:cNvSpPr>
            <a:spLocks noChangeArrowheads="1"/>
          </p:cNvSpPr>
          <p:nvPr userDrawn="1"/>
        </p:nvSpPr>
        <p:spPr bwMode="auto">
          <a:xfrm>
            <a:off x="8095856" y="435733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3" name="Oval 108"/>
          <p:cNvSpPr>
            <a:spLocks noChangeArrowheads="1"/>
          </p:cNvSpPr>
          <p:nvPr userDrawn="1"/>
        </p:nvSpPr>
        <p:spPr bwMode="auto">
          <a:xfrm>
            <a:off x="8180880" y="4357334"/>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4" name="Oval 109"/>
          <p:cNvSpPr>
            <a:spLocks noChangeArrowheads="1"/>
          </p:cNvSpPr>
          <p:nvPr userDrawn="1"/>
        </p:nvSpPr>
        <p:spPr bwMode="auto">
          <a:xfrm>
            <a:off x="8268443" y="435733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5" name="Oval 110"/>
          <p:cNvSpPr>
            <a:spLocks noChangeArrowheads="1"/>
          </p:cNvSpPr>
          <p:nvPr userDrawn="1"/>
        </p:nvSpPr>
        <p:spPr bwMode="auto">
          <a:xfrm>
            <a:off x="8353467" y="4357334"/>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6" name="Oval 120"/>
          <p:cNvSpPr>
            <a:spLocks noChangeArrowheads="1"/>
          </p:cNvSpPr>
          <p:nvPr userDrawn="1"/>
        </p:nvSpPr>
        <p:spPr bwMode="auto">
          <a:xfrm>
            <a:off x="7496878" y="44448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7" name="Oval 121"/>
          <p:cNvSpPr>
            <a:spLocks noChangeArrowheads="1"/>
          </p:cNvSpPr>
          <p:nvPr userDrawn="1"/>
        </p:nvSpPr>
        <p:spPr bwMode="auto">
          <a:xfrm>
            <a:off x="7581902" y="44448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8" name="Oval 122"/>
          <p:cNvSpPr>
            <a:spLocks noChangeArrowheads="1"/>
          </p:cNvSpPr>
          <p:nvPr userDrawn="1"/>
        </p:nvSpPr>
        <p:spPr bwMode="auto">
          <a:xfrm>
            <a:off x="7666927" y="444489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59" name="Oval 123"/>
          <p:cNvSpPr>
            <a:spLocks noChangeArrowheads="1"/>
          </p:cNvSpPr>
          <p:nvPr userDrawn="1"/>
        </p:nvSpPr>
        <p:spPr bwMode="auto">
          <a:xfrm>
            <a:off x="7754489" y="44448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0" name="Oval 124"/>
          <p:cNvSpPr>
            <a:spLocks noChangeArrowheads="1"/>
          </p:cNvSpPr>
          <p:nvPr userDrawn="1"/>
        </p:nvSpPr>
        <p:spPr bwMode="auto">
          <a:xfrm>
            <a:off x="7839514" y="44448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1" name="Oval 125"/>
          <p:cNvSpPr>
            <a:spLocks noChangeArrowheads="1"/>
          </p:cNvSpPr>
          <p:nvPr userDrawn="1"/>
        </p:nvSpPr>
        <p:spPr bwMode="auto">
          <a:xfrm>
            <a:off x="7924538" y="444489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2" name="Oval 126"/>
          <p:cNvSpPr>
            <a:spLocks noChangeArrowheads="1"/>
          </p:cNvSpPr>
          <p:nvPr userDrawn="1"/>
        </p:nvSpPr>
        <p:spPr bwMode="auto">
          <a:xfrm>
            <a:off x="8010832" y="44448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3" name="Oval 127"/>
          <p:cNvSpPr>
            <a:spLocks noChangeArrowheads="1"/>
          </p:cNvSpPr>
          <p:nvPr userDrawn="1"/>
        </p:nvSpPr>
        <p:spPr bwMode="auto">
          <a:xfrm>
            <a:off x="8095856" y="44448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4" name="Oval 128"/>
          <p:cNvSpPr>
            <a:spLocks noChangeArrowheads="1"/>
          </p:cNvSpPr>
          <p:nvPr userDrawn="1"/>
        </p:nvSpPr>
        <p:spPr bwMode="auto">
          <a:xfrm>
            <a:off x="8180880" y="444489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5" name="Oval 129"/>
          <p:cNvSpPr>
            <a:spLocks noChangeArrowheads="1"/>
          </p:cNvSpPr>
          <p:nvPr userDrawn="1"/>
        </p:nvSpPr>
        <p:spPr bwMode="auto">
          <a:xfrm>
            <a:off x="8268443" y="44448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6" name="Oval 130"/>
          <p:cNvSpPr>
            <a:spLocks noChangeArrowheads="1"/>
          </p:cNvSpPr>
          <p:nvPr userDrawn="1"/>
        </p:nvSpPr>
        <p:spPr bwMode="auto">
          <a:xfrm>
            <a:off x="8353467" y="444489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7" name="Oval 57"/>
          <p:cNvSpPr>
            <a:spLocks noChangeArrowheads="1"/>
          </p:cNvSpPr>
          <p:nvPr userDrawn="1"/>
        </p:nvSpPr>
        <p:spPr bwMode="auto">
          <a:xfrm>
            <a:off x="8440848" y="41827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8" name="Oval 81"/>
          <p:cNvSpPr>
            <a:spLocks noChangeArrowheads="1"/>
          </p:cNvSpPr>
          <p:nvPr userDrawn="1"/>
        </p:nvSpPr>
        <p:spPr bwMode="auto">
          <a:xfrm>
            <a:off x="8440848" y="426776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69" name="Oval 120"/>
          <p:cNvSpPr>
            <a:spLocks noChangeArrowheads="1"/>
          </p:cNvSpPr>
          <p:nvPr userDrawn="1"/>
        </p:nvSpPr>
        <p:spPr bwMode="auto">
          <a:xfrm>
            <a:off x="8440848" y="444034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0" name="Oval 58"/>
          <p:cNvSpPr>
            <a:spLocks noChangeArrowheads="1"/>
          </p:cNvSpPr>
          <p:nvPr userDrawn="1"/>
        </p:nvSpPr>
        <p:spPr bwMode="auto">
          <a:xfrm>
            <a:off x="4835017" y="454212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1" name="Oval 60"/>
          <p:cNvSpPr>
            <a:spLocks noChangeArrowheads="1"/>
          </p:cNvSpPr>
          <p:nvPr userDrawn="1"/>
        </p:nvSpPr>
        <p:spPr bwMode="auto">
          <a:xfrm>
            <a:off x="4922579" y="454212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2" name="Oval 61"/>
          <p:cNvSpPr>
            <a:spLocks noChangeArrowheads="1"/>
          </p:cNvSpPr>
          <p:nvPr userDrawn="1"/>
        </p:nvSpPr>
        <p:spPr bwMode="auto">
          <a:xfrm>
            <a:off x="5007604" y="454212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3" name="Oval 62"/>
          <p:cNvSpPr>
            <a:spLocks noChangeArrowheads="1"/>
          </p:cNvSpPr>
          <p:nvPr userDrawn="1"/>
        </p:nvSpPr>
        <p:spPr bwMode="auto">
          <a:xfrm>
            <a:off x="5092628" y="454212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4" name="Oval 63"/>
          <p:cNvSpPr>
            <a:spLocks noChangeArrowheads="1"/>
          </p:cNvSpPr>
          <p:nvPr userDrawn="1"/>
        </p:nvSpPr>
        <p:spPr bwMode="auto">
          <a:xfrm>
            <a:off x="5178922" y="454212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5" name="Oval 64"/>
          <p:cNvSpPr>
            <a:spLocks noChangeArrowheads="1"/>
          </p:cNvSpPr>
          <p:nvPr userDrawn="1"/>
        </p:nvSpPr>
        <p:spPr bwMode="auto">
          <a:xfrm>
            <a:off x="5263946" y="454212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6" name="Oval 65"/>
          <p:cNvSpPr>
            <a:spLocks noChangeArrowheads="1"/>
          </p:cNvSpPr>
          <p:nvPr userDrawn="1"/>
        </p:nvSpPr>
        <p:spPr bwMode="auto">
          <a:xfrm>
            <a:off x="5348970" y="454212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7" name="Oval 66"/>
          <p:cNvSpPr>
            <a:spLocks noChangeArrowheads="1"/>
          </p:cNvSpPr>
          <p:nvPr userDrawn="1"/>
        </p:nvSpPr>
        <p:spPr bwMode="auto">
          <a:xfrm>
            <a:off x="5436533" y="454212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8" name="Oval 67"/>
          <p:cNvSpPr>
            <a:spLocks noChangeArrowheads="1"/>
          </p:cNvSpPr>
          <p:nvPr userDrawn="1"/>
        </p:nvSpPr>
        <p:spPr bwMode="auto">
          <a:xfrm>
            <a:off x="5521557" y="454212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79" name="Oval 84"/>
          <p:cNvSpPr>
            <a:spLocks noChangeArrowheads="1"/>
          </p:cNvSpPr>
          <p:nvPr userDrawn="1"/>
        </p:nvSpPr>
        <p:spPr bwMode="auto">
          <a:xfrm>
            <a:off x="4922579" y="46271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0" name="Oval 85"/>
          <p:cNvSpPr>
            <a:spLocks noChangeArrowheads="1"/>
          </p:cNvSpPr>
          <p:nvPr userDrawn="1"/>
        </p:nvSpPr>
        <p:spPr bwMode="auto">
          <a:xfrm>
            <a:off x="5007604" y="46271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1" name="Oval 86"/>
          <p:cNvSpPr>
            <a:spLocks noChangeArrowheads="1"/>
          </p:cNvSpPr>
          <p:nvPr userDrawn="1"/>
        </p:nvSpPr>
        <p:spPr bwMode="auto">
          <a:xfrm>
            <a:off x="5092628" y="462715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2" name="Oval 87"/>
          <p:cNvSpPr>
            <a:spLocks noChangeArrowheads="1"/>
          </p:cNvSpPr>
          <p:nvPr userDrawn="1"/>
        </p:nvSpPr>
        <p:spPr bwMode="auto">
          <a:xfrm>
            <a:off x="5178922" y="46271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3" name="Oval 88"/>
          <p:cNvSpPr>
            <a:spLocks noChangeArrowheads="1"/>
          </p:cNvSpPr>
          <p:nvPr userDrawn="1"/>
        </p:nvSpPr>
        <p:spPr bwMode="auto">
          <a:xfrm>
            <a:off x="5263946" y="46271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4" name="Oval 89"/>
          <p:cNvSpPr>
            <a:spLocks noChangeArrowheads="1"/>
          </p:cNvSpPr>
          <p:nvPr userDrawn="1"/>
        </p:nvSpPr>
        <p:spPr bwMode="auto">
          <a:xfrm>
            <a:off x="5348970" y="462715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5" name="Oval 90"/>
          <p:cNvSpPr>
            <a:spLocks noChangeArrowheads="1"/>
          </p:cNvSpPr>
          <p:nvPr userDrawn="1"/>
        </p:nvSpPr>
        <p:spPr bwMode="auto">
          <a:xfrm>
            <a:off x="5436533" y="46271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6" name="Oval 91"/>
          <p:cNvSpPr>
            <a:spLocks noChangeArrowheads="1"/>
          </p:cNvSpPr>
          <p:nvPr userDrawn="1"/>
        </p:nvSpPr>
        <p:spPr bwMode="auto">
          <a:xfrm>
            <a:off x="5521557" y="46271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7" name="Oval 104"/>
          <p:cNvSpPr>
            <a:spLocks noChangeArrowheads="1"/>
          </p:cNvSpPr>
          <p:nvPr userDrawn="1"/>
        </p:nvSpPr>
        <p:spPr bwMode="auto">
          <a:xfrm>
            <a:off x="5007604" y="471217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8" name="Oval 105"/>
          <p:cNvSpPr>
            <a:spLocks noChangeArrowheads="1"/>
          </p:cNvSpPr>
          <p:nvPr userDrawn="1"/>
        </p:nvSpPr>
        <p:spPr bwMode="auto">
          <a:xfrm>
            <a:off x="5092628" y="4712175"/>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89" name="Oval 106"/>
          <p:cNvSpPr>
            <a:spLocks noChangeArrowheads="1"/>
          </p:cNvSpPr>
          <p:nvPr userDrawn="1"/>
        </p:nvSpPr>
        <p:spPr bwMode="auto">
          <a:xfrm>
            <a:off x="5178922" y="471217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0" name="Oval 107"/>
          <p:cNvSpPr>
            <a:spLocks noChangeArrowheads="1"/>
          </p:cNvSpPr>
          <p:nvPr userDrawn="1"/>
        </p:nvSpPr>
        <p:spPr bwMode="auto">
          <a:xfrm>
            <a:off x="5263946" y="471217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1" name="Oval 108"/>
          <p:cNvSpPr>
            <a:spLocks noChangeArrowheads="1"/>
          </p:cNvSpPr>
          <p:nvPr userDrawn="1"/>
        </p:nvSpPr>
        <p:spPr bwMode="auto">
          <a:xfrm>
            <a:off x="5348970" y="4712175"/>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2" name="Oval 109"/>
          <p:cNvSpPr>
            <a:spLocks noChangeArrowheads="1"/>
          </p:cNvSpPr>
          <p:nvPr userDrawn="1"/>
        </p:nvSpPr>
        <p:spPr bwMode="auto">
          <a:xfrm>
            <a:off x="5436533" y="471217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3" name="Oval 110"/>
          <p:cNvSpPr>
            <a:spLocks noChangeArrowheads="1"/>
          </p:cNvSpPr>
          <p:nvPr userDrawn="1"/>
        </p:nvSpPr>
        <p:spPr bwMode="auto">
          <a:xfrm>
            <a:off x="5521557" y="471217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4" name="Oval 126"/>
          <p:cNvSpPr>
            <a:spLocks noChangeArrowheads="1"/>
          </p:cNvSpPr>
          <p:nvPr userDrawn="1"/>
        </p:nvSpPr>
        <p:spPr bwMode="auto">
          <a:xfrm>
            <a:off x="5178922" y="479973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5" name="Oval 127"/>
          <p:cNvSpPr>
            <a:spLocks noChangeArrowheads="1"/>
          </p:cNvSpPr>
          <p:nvPr userDrawn="1"/>
        </p:nvSpPr>
        <p:spPr bwMode="auto">
          <a:xfrm>
            <a:off x="5263946" y="479973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6" name="Oval 128"/>
          <p:cNvSpPr>
            <a:spLocks noChangeArrowheads="1"/>
          </p:cNvSpPr>
          <p:nvPr userDrawn="1"/>
        </p:nvSpPr>
        <p:spPr bwMode="auto">
          <a:xfrm>
            <a:off x="5348970" y="479973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7" name="Oval 129"/>
          <p:cNvSpPr>
            <a:spLocks noChangeArrowheads="1"/>
          </p:cNvSpPr>
          <p:nvPr userDrawn="1"/>
        </p:nvSpPr>
        <p:spPr bwMode="auto">
          <a:xfrm>
            <a:off x="5436533" y="479973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8" name="Oval 130"/>
          <p:cNvSpPr>
            <a:spLocks noChangeArrowheads="1"/>
          </p:cNvSpPr>
          <p:nvPr userDrawn="1"/>
        </p:nvSpPr>
        <p:spPr bwMode="auto">
          <a:xfrm>
            <a:off x="5521557" y="479973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599" name="Oval 57"/>
          <p:cNvSpPr>
            <a:spLocks noChangeArrowheads="1"/>
          </p:cNvSpPr>
          <p:nvPr userDrawn="1"/>
        </p:nvSpPr>
        <p:spPr bwMode="auto">
          <a:xfrm>
            <a:off x="5608938" y="453757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0" name="Oval 58"/>
          <p:cNvSpPr>
            <a:spLocks noChangeArrowheads="1"/>
          </p:cNvSpPr>
          <p:nvPr userDrawn="1"/>
        </p:nvSpPr>
        <p:spPr bwMode="auto">
          <a:xfrm>
            <a:off x="5778987" y="453757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1" name="Oval 59"/>
          <p:cNvSpPr>
            <a:spLocks noChangeArrowheads="1"/>
          </p:cNvSpPr>
          <p:nvPr userDrawn="1"/>
        </p:nvSpPr>
        <p:spPr bwMode="auto">
          <a:xfrm>
            <a:off x="5693962" y="453757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2" name="Oval 60"/>
          <p:cNvSpPr>
            <a:spLocks noChangeArrowheads="1"/>
          </p:cNvSpPr>
          <p:nvPr userDrawn="1"/>
        </p:nvSpPr>
        <p:spPr bwMode="auto">
          <a:xfrm>
            <a:off x="5866549" y="453757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3" name="Oval 61"/>
          <p:cNvSpPr>
            <a:spLocks noChangeArrowheads="1"/>
          </p:cNvSpPr>
          <p:nvPr userDrawn="1"/>
        </p:nvSpPr>
        <p:spPr bwMode="auto">
          <a:xfrm>
            <a:off x="5951574" y="453757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4" name="Oval 62"/>
          <p:cNvSpPr>
            <a:spLocks noChangeArrowheads="1"/>
          </p:cNvSpPr>
          <p:nvPr userDrawn="1"/>
        </p:nvSpPr>
        <p:spPr bwMode="auto">
          <a:xfrm>
            <a:off x="6036598" y="453757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5" name="Oval 63"/>
          <p:cNvSpPr>
            <a:spLocks noChangeArrowheads="1"/>
          </p:cNvSpPr>
          <p:nvPr userDrawn="1"/>
        </p:nvSpPr>
        <p:spPr bwMode="auto">
          <a:xfrm>
            <a:off x="6122892" y="453757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6" name="Oval 64"/>
          <p:cNvSpPr>
            <a:spLocks noChangeArrowheads="1"/>
          </p:cNvSpPr>
          <p:nvPr userDrawn="1"/>
        </p:nvSpPr>
        <p:spPr bwMode="auto">
          <a:xfrm>
            <a:off x="6046751" y="462981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7" name="Oval 65"/>
          <p:cNvSpPr>
            <a:spLocks noChangeArrowheads="1"/>
          </p:cNvSpPr>
          <p:nvPr userDrawn="1"/>
        </p:nvSpPr>
        <p:spPr bwMode="auto">
          <a:xfrm>
            <a:off x="6292940" y="453757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8" name="Oval 66"/>
          <p:cNvSpPr>
            <a:spLocks noChangeArrowheads="1"/>
          </p:cNvSpPr>
          <p:nvPr userDrawn="1"/>
        </p:nvSpPr>
        <p:spPr bwMode="auto">
          <a:xfrm>
            <a:off x="6380503" y="453757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09" name="Oval 67"/>
          <p:cNvSpPr>
            <a:spLocks noChangeArrowheads="1"/>
          </p:cNvSpPr>
          <p:nvPr userDrawn="1"/>
        </p:nvSpPr>
        <p:spPr bwMode="auto">
          <a:xfrm>
            <a:off x="6465527" y="453757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0" name="Oval 81"/>
          <p:cNvSpPr>
            <a:spLocks noChangeArrowheads="1"/>
          </p:cNvSpPr>
          <p:nvPr userDrawn="1"/>
        </p:nvSpPr>
        <p:spPr bwMode="auto">
          <a:xfrm>
            <a:off x="5608938" y="46226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1" name="Oval 82"/>
          <p:cNvSpPr>
            <a:spLocks noChangeArrowheads="1"/>
          </p:cNvSpPr>
          <p:nvPr userDrawn="1"/>
        </p:nvSpPr>
        <p:spPr bwMode="auto">
          <a:xfrm>
            <a:off x="5693962" y="46226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2" name="Oval 83"/>
          <p:cNvSpPr>
            <a:spLocks noChangeArrowheads="1"/>
          </p:cNvSpPr>
          <p:nvPr userDrawn="1"/>
        </p:nvSpPr>
        <p:spPr bwMode="auto">
          <a:xfrm>
            <a:off x="5778987" y="462260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3" name="Oval 84"/>
          <p:cNvSpPr>
            <a:spLocks noChangeArrowheads="1"/>
          </p:cNvSpPr>
          <p:nvPr userDrawn="1"/>
        </p:nvSpPr>
        <p:spPr bwMode="auto">
          <a:xfrm>
            <a:off x="5866549" y="46226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4" name="Oval 85"/>
          <p:cNvSpPr>
            <a:spLocks noChangeArrowheads="1"/>
          </p:cNvSpPr>
          <p:nvPr userDrawn="1"/>
        </p:nvSpPr>
        <p:spPr bwMode="auto">
          <a:xfrm>
            <a:off x="5951574" y="46226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5" name="Oval 86"/>
          <p:cNvSpPr>
            <a:spLocks noChangeArrowheads="1"/>
          </p:cNvSpPr>
          <p:nvPr userDrawn="1"/>
        </p:nvSpPr>
        <p:spPr bwMode="auto">
          <a:xfrm>
            <a:off x="6036598" y="462260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6" name="Oval 87"/>
          <p:cNvSpPr>
            <a:spLocks noChangeArrowheads="1"/>
          </p:cNvSpPr>
          <p:nvPr userDrawn="1"/>
        </p:nvSpPr>
        <p:spPr bwMode="auto">
          <a:xfrm>
            <a:off x="6122892" y="462260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7" name="Oval 88"/>
          <p:cNvSpPr>
            <a:spLocks noChangeArrowheads="1"/>
          </p:cNvSpPr>
          <p:nvPr userDrawn="1"/>
        </p:nvSpPr>
        <p:spPr bwMode="auto">
          <a:xfrm>
            <a:off x="6207916" y="462260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8" name="Oval 89"/>
          <p:cNvSpPr>
            <a:spLocks noChangeArrowheads="1"/>
          </p:cNvSpPr>
          <p:nvPr userDrawn="1"/>
        </p:nvSpPr>
        <p:spPr bwMode="auto">
          <a:xfrm>
            <a:off x="6292940" y="462260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19" name="Oval 90"/>
          <p:cNvSpPr>
            <a:spLocks noChangeArrowheads="1"/>
          </p:cNvSpPr>
          <p:nvPr userDrawn="1"/>
        </p:nvSpPr>
        <p:spPr bwMode="auto">
          <a:xfrm>
            <a:off x="6380503" y="462260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0" name="Oval 91"/>
          <p:cNvSpPr>
            <a:spLocks noChangeArrowheads="1"/>
          </p:cNvSpPr>
          <p:nvPr userDrawn="1"/>
        </p:nvSpPr>
        <p:spPr bwMode="auto">
          <a:xfrm>
            <a:off x="6465527" y="462260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1" name="Oval 100"/>
          <p:cNvSpPr>
            <a:spLocks noChangeArrowheads="1"/>
          </p:cNvSpPr>
          <p:nvPr userDrawn="1"/>
        </p:nvSpPr>
        <p:spPr bwMode="auto">
          <a:xfrm>
            <a:off x="5608938" y="470762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2" name="Oval 101"/>
          <p:cNvSpPr>
            <a:spLocks noChangeArrowheads="1"/>
          </p:cNvSpPr>
          <p:nvPr userDrawn="1"/>
        </p:nvSpPr>
        <p:spPr bwMode="auto">
          <a:xfrm>
            <a:off x="5693962" y="470762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3" name="Oval 102"/>
          <p:cNvSpPr>
            <a:spLocks noChangeArrowheads="1"/>
          </p:cNvSpPr>
          <p:nvPr userDrawn="1"/>
        </p:nvSpPr>
        <p:spPr bwMode="auto">
          <a:xfrm>
            <a:off x="5778987" y="470762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4" name="Oval 103"/>
          <p:cNvSpPr>
            <a:spLocks noChangeArrowheads="1"/>
          </p:cNvSpPr>
          <p:nvPr userDrawn="1"/>
        </p:nvSpPr>
        <p:spPr bwMode="auto">
          <a:xfrm>
            <a:off x="5866549" y="470762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5" name="Oval 104"/>
          <p:cNvSpPr>
            <a:spLocks noChangeArrowheads="1"/>
          </p:cNvSpPr>
          <p:nvPr userDrawn="1"/>
        </p:nvSpPr>
        <p:spPr bwMode="auto">
          <a:xfrm>
            <a:off x="5951574" y="470762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6" name="Oval 105"/>
          <p:cNvSpPr>
            <a:spLocks noChangeArrowheads="1"/>
          </p:cNvSpPr>
          <p:nvPr userDrawn="1"/>
        </p:nvSpPr>
        <p:spPr bwMode="auto">
          <a:xfrm>
            <a:off x="6036598" y="470762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7" name="Oval 106"/>
          <p:cNvSpPr>
            <a:spLocks noChangeArrowheads="1"/>
          </p:cNvSpPr>
          <p:nvPr userDrawn="1"/>
        </p:nvSpPr>
        <p:spPr bwMode="auto">
          <a:xfrm>
            <a:off x="6122892" y="470762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8" name="Oval 107"/>
          <p:cNvSpPr>
            <a:spLocks noChangeArrowheads="1"/>
          </p:cNvSpPr>
          <p:nvPr userDrawn="1"/>
        </p:nvSpPr>
        <p:spPr bwMode="auto">
          <a:xfrm>
            <a:off x="6207916" y="470762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29" name="Oval 108"/>
          <p:cNvSpPr>
            <a:spLocks noChangeArrowheads="1"/>
          </p:cNvSpPr>
          <p:nvPr userDrawn="1"/>
        </p:nvSpPr>
        <p:spPr bwMode="auto">
          <a:xfrm>
            <a:off x="6292940" y="4707626"/>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0" name="Oval 109"/>
          <p:cNvSpPr>
            <a:spLocks noChangeArrowheads="1"/>
          </p:cNvSpPr>
          <p:nvPr userDrawn="1"/>
        </p:nvSpPr>
        <p:spPr bwMode="auto">
          <a:xfrm>
            <a:off x="6380503" y="470762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1" name="Oval 110"/>
          <p:cNvSpPr>
            <a:spLocks noChangeArrowheads="1"/>
          </p:cNvSpPr>
          <p:nvPr userDrawn="1"/>
        </p:nvSpPr>
        <p:spPr bwMode="auto">
          <a:xfrm>
            <a:off x="6465527" y="470762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2" name="Oval 120"/>
          <p:cNvSpPr>
            <a:spLocks noChangeArrowheads="1"/>
          </p:cNvSpPr>
          <p:nvPr userDrawn="1"/>
        </p:nvSpPr>
        <p:spPr bwMode="auto">
          <a:xfrm>
            <a:off x="5608938" y="479518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3" name="Oval 121"/>
          <p:cNvSpPr>
            <a:spLocks noChangeArrowheads="1"/>
          </p:cNvSpPr>
          <p:nvPr userDrawn="1"/>
        </p:nvSpPr>
        <p:spPr bwMode="auto">
          <a:xfrm>
            <a:off x="5693962" y="479518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4" name="Oval 122"/>
          <p:cNvSpPr>
            <a:spLocks noChangeArrowheads="1"/>
          </p:cNvSpPr>
          <p:nvPr userDrawn="1"/>
        </p:nvSpPr>
        <p:spPr bwMode="auto">
          <a:xfrm>
            <a:off x="5778987" y="479518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5" name="Oval 123"/>
          <p:cNvSpPr>
            <a:spLocks noChangeArrowheads="1"/>
          </p:cNvSpPr>
          <p:nvPr userDrawn="1"/>
        </p:nvSpPr>
        <p:spPr bwMode="auto">
          <a:xfrm>
            <a:off x="5866549" y="479518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6" name="Oval 124"/>
          <p:cNvSpPr>
            <a:spLocks noChangeArrowheads="1"/>
          </p:cNvSpPr>
          <p:nvPr userDrawn="1"/>
        </p:nvSpPr>
        <p:spPr bwMode="auto">
          <a:xfrm>
            <a:off x="5951574" y="479518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7" name="Oval 125"/>
          <p:cNvSpPr>
            <a:spLocks noChangeArrowheads="1"/>
          </p:cNvSpPr>
          <p:nvPr userDrawn="1"/>
        </p:nvSpPr>
        <p:spPr bwMode="auto">
          <a:xfrm>
            <a:off x="6036598" y="479518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8" name="Oval 126"/>
          <p:cNvSpPr>
            <a:spLocks noChangeArrowheads="1"/>
          </p:cNvSpPr>
          <p:nvPr userDrawn="1"/>
        </p:nvSpPr>
        <p:spPr bwMode="auto">
          <a:xfrm>
            <a:off x="6122892" y="479518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39" name="Oval 127"/>
          <p:cNvSpPr>
            <a:spLocks noChangeArrowheads="1"/>
          </p:cNvSpPr>
          <p:nvPr userDrawn="1"/>
        </p:nvSpPr>
        <p:spPr bwMode="auto">
          <a:xfrm>
            <a:off x="6207916" y="479518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0" name="Oval 128"/>
          <p:cNvSpPr>
            <a:spLocks noChangeArrowheads="1"/>
          </p:cNvSpPr>
          <p:nvPr userDrawn="1"/>
        </p:nvSpPr>
        <p:spPr bwMode="auto">
          <a:xfrm>
            <a:off x="6292940" y="479518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1" name="Oval 129"/>
          <p:cNvSpPr>
            <a:spLocks noChangeArrowheads="1"/>
          </p:cNvSpPr>
          <p:nvPr userDrawn="1"/>
        </p:nvSpPr>
        <p:spPr bwMode="auto">
          <a:xfrm>
            <a:off x="6380503" y="479518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2" name="Oval 130"/>
          <p:cNvSpPr>
            <a:spLocks noChangeArrowheads="1"/>
          </p:cNvSpPr>
          <p:nvPr userDrawn="1"/>
        </p:nvSpPr>
        <p:spPr bwMode="auto">
          <a:xfrm>
            <a:off x="6465527" y="479518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3" name="Oval 57"/>
          <p:cNvSpPr>
            <a:spLocks noChangeArrowheads="1"/>
          </p:cNvSpPr>
          <p:nvPr userDrawn="1"/>
        </p:nvSpPr>
        <p:spPr bwMode="auto">
          <a:xfrm>
            <a:off x="6552908" y="453302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4" name="Oval 58"/>
          <p:cNvSpPr>
            <a:spLocks noChangeArrowheads="1"/>
          </p:cNvSpPr>
          <p:nvPr userDrawn="1"/>
        </p:nvSpPr>
        <p:spPr bwMode="auto">
          <a:xfrm>
            <a:off x="6722957" y="453302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5" name="Oval 59"/>
          <p:cNvSpPr>
            <a:spLocks noChangeArrowheads="1"/>
          </p:cNvSpPr>
          <p:nvPr userDrawn="1"/>
        </p:nvSpPr>
        <p:spPr bwMode="auto">
          <a:xfrm>
            <a:off x="6637932" y="453302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6" name="Oval 60"/>
          <p:cNvSpPr>
            <a:spLocks noChangeArrowheads="1"/>
          </p:cNvSpPr>
          <p:nvPr userDrawn="1"/>
        </p:nvSpPr>
        <p:spPr bwMode="auto">
          <a:xfrm>
            <a:off x="6810519" y="453302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7" name="Oval 61"/>
          <p:cNvSpPr>
            <a:spLocks noChangeArrowheads="1"/>
          </p:cNvSpPr>
          <p:nvPr userDrawn="1"/>
        </p:nvSpPr>
        <p:spPr bwMode="auto">
          <a:xfrm>
            <a:off x="6895544" y="453302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8" name="Oval 62"/>
          <p:cNvSpPr>
            <a:spLocks noChangeArrowheads="1"/>
          </p:cNvSpPr>
          <p:nvPr userDrawn="1"/>
        </p:nvSpPr>
        <p:spPr bwMode="auto">
          <a:xfrm>
            <a:off x="6980568" y="453302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49" name="Oval 63"/>
          <p:cNvSpPr>
            <a:spLocks noChangeArrowheads="1"/>
          </p:cNvSpPr>
          <p:nvPr userDrawn="1"/>
        </p:nvSpPr>
        <p:spPr bwMode="auto">
          <a:xfrm>
            <a:off x="7066862" y="453302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0" name="Oval 64"/>
          <p:cNvSpPr>
            <a:spLocks noChangeArrowheads="1"/>
          </p:cNvSpPr>
          <p:nvPr userDrawn="1"/>
        </p:nvSpPr>
        <p:spPr bwMode="auto">
          <a:xfrm>
            <a:off x="7151886" y="453302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1" name="Oval 65"/>
          <p:cNvSpPr>
            <a:spLocks noChangeArrowheads="1"/>
          </p:cNvSpPr>
          <p:nvPr userDrawn="1"/>
        </p:nvSpPr>
        <p:spPr bwMode="auto">
          <a:xfrm>
            <a:off x="7236910" y="453302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2" name="Oval 66"/>
          <p:cNvSpPr>
            <a:spLocks noChangeArrowheads="1"/>
          </p:cNvSpPr>
          <p:nvPr userDrawn="1"/>
        </p:nvSpPr>
        <p:spPr bwMode="auto">
          <a:xfrm>
            <a:off x="7324473" y="453302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3" name="Oval 67"/>
          <p:cNvSpPr>
            <a:spLocks noChangeArrowheads="1"/>
          </p:cNvSpPr>
          <p:nvPr userDrawn="1"/>
        </p:nvSpPr>
        <p:spPr bwMode="auto">
          <a:xfrm>
            <a:off x="7409497" y="453302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4" name="Oval 81"/>
          <p:cNvSpPr>
            <a:spLocks noChangeArrowheads="1"/>
          </p:cNvSpPr>
          <p:nvPr userDrawn="1"/>
        </p:nvSpPr>
        <p:spPr bwMode="auto">
          <a:xfrm>
            <a:off x="6552908" y="461805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5" name="Oval 82"/>
          <p:cNvSpPr>
            <a:spLocks noChangeArrowheads="1"/>
          </p:cNvSpPr>
          <p:nvPr userDrawn="1"/>
        </p:nvSpPr>
        <p:spPr bwMode="auto">
          <a:xfrm>
            <a:off x="6637932" y="461805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6" name="Oval 83"/>
          <p:cNvSpPr>
            <a:spLocks noChangeArrowheads="1"/>
          </p:cNvSpPr>
          <p:nvPr userDrawn="1"/>
        </p:nvSpPr>
        <p:spPr bwMode="auto">
          <a:xfrm>
            <a:off x="6722957" y="461805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7" name="Oval 84"/>
          <p:cNvSpPr>
            <a:spLocks noChangeArrowheads="1"/>
          </p:cNvSpPr>
          <p:nvPr userDrawn="1"/>
        </p:nvSpPr>
        <p:spPr bwMode="auto">
          <a:xfrm>
            <a:off x="6810519" y="461805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8" name="Oval 85"/>
          <p:cNvSpPr>
            <a:spLocks noChangeArrowheads="1"/>
          </p:cNvSpPr>
          <p:nvPr userDrawn="1"/>
        </p:nvSpPr>
        <p:spPr bwMode="auto">
          <a:xfrm>
            <a:off x="6895544" y="461805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59" name="Oval 86"/>
          <p:cNvSpPr>
            <a:spLocks noChangeArrowheads="1"/>
          </p:cNvSpPr>
          <p:nvPr userDrawn="1"/>
        </p:nvSpPr>
        <p:spPr bwMode="auto">
          <a:xfrm>
            <a:off x="6980568" y="461805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0" name="Oval 87"/>
          <p:cNvSpPr>
            <a:spLocks noChangeArrowheads="1"/>
          </p:cNvSpPr>
          <p:nvPr userDrawn="1"/>
        </p:nvSpPr>
        <p:spPr bwMode="auto">
          <a:xfrm>
            <a:off x="7066862" y="461805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1" name="Oval 88"/>
          <p:cNvSpPr>
            <a:spLocks noChangeArrowheads="1"/>
          </p:cNvSpPr>
          <p:nvPr userDrawn="1"/>
        </p:nvSpPr>
        <p:spPr bwMode="auto">
          <a:xfrm>
            <a:off x="7151886" y="461805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2" name="Oval 89"/>
          <p:cNvSpPr>
            <a:spLocks noChangeArrowheads="1"/>
          </p:cNvSpPr>
          <p:nvPr userDrawn="1"/>
        </p:nvSpPr>
        <p:spPr bwMode="auto">
          <a:xfrm>
            <a:off x="7236910" y="461805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3" name="Oval 90"/>
          <p:cNvSpPr>
            <a:spLocks noChangeArrowheads="1"/>
          </p:cNvSpPr>
          <p:nvPr userDrawn="1"/>
        </p:nvSpPr>
        <p:spPr bwMode="auto">
          <a:xfrm>
            <a:off x="7324473" y="461805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4" name="Oval 91"/>
          <p:cNvSpPr>
            <a:spLocks noChangeArrowheads="1"/>
          </p:cNvSpPr>
          <p:nvPr userDrawn="1"/>
        </p:nvSpPr>
        <p:spPr bwMode="auto">
          <a:xfrm>
            <a:off x="7409497" y="461805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5" name="Oval 100"/>
          <p:cNvSpPr>
            <a:spLocks noChangeArrowheads="1"/>
          </p:cNvSpPr>
          <p:nvPr userDrawn="1"/>
        </p:nvSpPr>
        <p:spPr bwMode="auto">
          <a:xfrm>
            <a:off x="6552908" y="470307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6" name="Oval 101"/>
          <p:cNvSpPr>
            <a:spLocks noChangeArrowheads="1"/>
          </p:cNvSpPr>
          <p:nvPr userDrawn="1"/>
        </p:nvSpPr>
        <p:spPr bwMode="auto">
          <a:xfrm>
            <a:off x="6637932" y="470307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7" name="Oval 102"/>
          <p:cNvSpPr>
            <a:spLocks noChangeArrowheads="1"/>
          </p:cNvSpPr>
          <p:nvPr userDrawn="1"/>
        </p:nvSpPr>
        <p:spPr bwMode="auto">
          <a:xfrm>
            <a:off x="6722957" y="4703077"/>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8" name="Oval 103"/>
          <p:cNvSpPr>
            <a:spLocks noChangeArrowheads="1"/>
          </p:cNvSpPr>
          <p:nvPr userDrawn="1"/>
        </p:nvSpPr>
        <p:spPr bwMode="auto">
          <a:xfrm>
            <a:off x="6810519" y="470307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69" name="Oval 104"/>
          <p:cNvSpPr>
            <a:spLocks noChangeArrowheads="1"/>
          </p:cNvSpPr>
          <p:nvPr userDrawn="1"/>
        </p:nvSpPr>
        <p:spPr bwMode="auto">
          <a:xfrm>
            <a:off x="6895544" y="470307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0" name="Oval 105"/>
          <p:cNvSpPr>
            <a:spLocks noChangeArrowheads="1"/>
          </p:cNvSpPr>
          <p:nvPr userDrawn="1"/>
        </p:nvSpPr>
        <p:spPr bwMode="auto">
          <a:xfrm>
            <a:off x="6980568" y="4703077"/>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1" name="Oval 106"/>
          <p:cNvSpPr>
            <a:spLocks noChangeArrowheads="1"/>
          </p:cNvSpPr>
          <p:nvPr userDrawn="1"/>
        </p:nvSpPr>
        <p:spPr bwMode="auto">
          <a:xfrm>
            <a:off x="7066862" y="470307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2" name="Oval 107"/>
          <p:cNvSpPr>
            <a:spLocks noChangeArrowheads="1"/>
          </p:cNvSpPr>
          <p:nvPr userDrawn="1"/>
        </p:nvSpPr>
        <p:spPr bwMode="auto">
          <a:xfrm>
            <a:off x="7151886" y="470307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3" name="Oval 108"/>
          <p:cNvSpPr>
            <a:spLocks noChangeArrowheads="1"/>
          </p:cNvSpPr>
          <p:nvPr userDrawn="1"/>
        </p:nvSpPr>
        <p:spPr bwMode="auto">
          <a:xfrm>
            <a:off x="7236910" y="4703077"/>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4" name="Oval 109"/>
          <p:cNvSpPr>
            <a:spLocks noChangeArrowheads="1"/>
          </p:cNvSpPr>
          <p:nvPr userDrawn="1"/>
        </p:nvSpPr>
        <p:spPr bwMode="auto">
          <a:xfrm>
            <a:off x="7324473" y="470307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5" name="Oval 110"/>
          <p:cNvSpPr>
            <a:spLocks noChangeArrowheads="1"/>
          </p:cNvSpPr>
          <p:nvPr userDrawn="1"/>
        </p:nvSpPr>
        <p:spPr bwMode="auto">
          <a:xfrm>
            <a:off x="7409497" y="470307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6" name="Oval 120"/>
          <p:cNvSpPr>
            <a:spLocks noChangeArrowheads="1"/>
          </p:cNvSpPr>
          <p:nvPr userDrawn="1"/>
        </p:nvSpPr>
        <p:spPr bwMode="auto">
          <a:xfrm>
            <a:off x="6552908" y="47906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7" name="Oval 121"/>
          <p:cNvSpPr>
            <a:spLocks noChangeArrowheads="1"/>
          </p:cNvSpPr>
          <p:nvPr userDrawn="1"/>
        </p:nvSpPr>
        <p:spPr bwMode="auto">
          <a:xfrm>
            <a:off x="6637932" y="47906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8" name="Oval 122"/>
          <p:cNvSpPr>
            <a:spLocks noChangeArrowheads="1"/>
          </p:cNvSpPr>
          <p:nvPr userDrawn="1"/>
        </p:nvSpPr>
        <p:spPr bwMode="auto">
          <a:xfrm>
            <a:off x="6722957" y="479063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79" name="Oval 123"/>
          <p:cNvSpPr>
            <a:spLocks noChangeArrowheads="1"/>
          </p:cNvSpPr>
          <p:nvPr userDrawn="1"/>
        </p:nvSpPr>
        <p:spPr bwMode="auto">
          <a:xfrm>
            <a:off x="6810519" y="47906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0" name="Oval 124"/>
          <p:cNvSpPr>
            <a:spLocks noChangeArrowheads="1"/>
          </p:cNvSpPr>
          <p:nvPr userDrawn="1"/>
        </p:nvSpPr>
        <p:spPr bwMode="auto">
          <a:xfrm>
            <a:off x="6895544" y="479063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1" name="Oval 125"/>
          <p:cNvSpPr>
            <a:spLocks noChangeArrowheads="1"/>
          </p:cNvSpPr>
          <p:nvPr userDrawn="1"/>
        </p:nvSpPr>
        <p:spPr bwMode="auto">
          <a:xfrm>
            <a:off x="6980568" y="479063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2" name="Oval 126"/>
          <p:cNvSpPr>
            <a:spLocks noChangeArrowheads="1"/>
          </p:cNvSpPr>
          <p:nvPr userDrawn="1"/>
        </p:nvSpPr>
        <p:spPr bwMode="auto">
          <a:xfrm>
            <a:off x="7066862" y="47906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3" name="Oval 127"/>
          <p:cNvSpPr>
            <a:spLocks noChangeArrowheads="1"/>
          </p:cNvSpPr>
          <p:nvPr userDrawn="1"/>
        </p:nvSpPr>
        <p:spPr bwMode="auto">
          <a:xfrm>
            <a:off x="7151886" y="47906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4" name="Oval 128"/>
          <p:cNvSpPr>
            <a:spLocks noChangeArrowheads="1"/>
          </p:cNvSpPr>
          <p:nvPr userDrawn="1"/>
        </p:nvSpPr>
        <p:spPr bwMode="auto">
          <a:xfrm>
            <a:off x="7236910" y="479063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5" name="Oval 129"/>
          <p:cNvSpPr>
            <a:spLocks noChangeArrowheads="1"/>
          </p:cNvSpPr>
          <p:nvPr userDrawn="1"/>
        </p:nvSpPr>
        <p:spPr bwMode="auto">
          <a:xfrm>
            <a:off x="7324473" y="47906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6" name="Oval 130"/>
          <p:cNvSpPr>
            <a:spLocks noChangeArrowheads="1"/>
          </p:cNvSpPr>
          <p:nvPr userDrawn="1"/>
        </p:nvSpPr>
        <p:spPr bwMode="auto">
          <a:xfrm>
            <a:off x="7409497" y="479063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7" name="Oval 57"/>
          <p:cNvSpPr>
            <a:spLocks noChangeArrowheads="1"/>
          </p:cNvSpPr>
          <p:nvPr userDrawn="1"/>
        </p:nvSpPr>
        <p:spPr bwMode="auto">
          <a:xfrm>
            <a:off x="7496878" y="452847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8" name="Oval 58"/>
          <p:cNvSpPr>
            <a:spLocks noChangeArrowheads="1"/>
          </p:cNvSpPr>
          <p:nvPr userDrawn="1"/>
        </p:nvSpPr>
        <p:spPr bwMode="auto">
          <a:xfrm>
            <a:off x="7666927" y="452847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89" name="Oval 59"/>
          <p:cNvSpPr>
            <a:spLocks noChangeArrowheads="1"/>
          </p:cNvSpPr>
          <p:nvPr userDrawn="1"/>
        </p:nvSpPr>
        <p:spPr bwMode="auto">
          <a:xfrm>
            <a:off x="7581902" y="452847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0" name="Oval 60"/>
          <p:cNvSpPr>
            <a:spLocks noChangeArrowheads="1"/>
          </p:cNvSpPr>
          <p:nvPr userDrawn="1"/>
        </p:nvSpPr>
        <p:spPr bwMode="auto">
          <a:xfrm>
            <a:off x="7754489" y="452847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1" name="Oval 61"/>
          <p:cNvSpPr>
            <a:spLocks noChangeArrowheads="1"/>
          </p:cNvSpPr>
          <p:nvPr userDrawn="1"/>
        </p:nvSpPr>
        <p:spPr bwMode="auto">
          <a:xfrm>
            <a:off x="7839514" y="452847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2" name="Oval 62"/>
          <p:cNvSpPr>
            <a:spLocks noChangeArrowheads="1"/>
          </p:cNvSpPr>
          <p:nvPr userDrawn="1"/>
        </p:nvSpPr>
        <p:spPr bwMode="auto">
          <a:xfrm>
            <a:off x="7924538" y="452847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3" name="Oval 63"/>
          <p:cNvSpPr>
            <a:spLocks noChangeArrowheads="1"/>
          </p:cNvSpPr>
          <p:nvPr userDrawn="1"/>
        </p:nvSpPr>
        <p:spPr bwMode="auto">
          <a:xfrm>
            <a:off x="8010832" y="45284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4" name="Oval 64"/>
          <p:cNvSpPr>
            <a:spLocks noChangeArrowheads="1"/>
          </p:cNvSpPr>
          <p:nvPr userDrawn="1"/>
        </p:nvSpPr>
        <p:spPr bwMode="auto">
          <a:xfrm>
            <a:off x="8095856" y="45284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5" name="Oval 65"/>
          <p:cNvSpPr>
            <a:spLocks noChangeArrowheads="1"/>
          </p:cNvSpPr>
          <p:nvPr userDrawn="1"/>
        </p:nvSpPr>
        <p:spPr bwMode="auto">
          <a:xfrm>
            <a:off x="8180880" y="452847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6" name="Oval 66"/>
          <p:cNvSpPr>
            <a:spLocks noChangeArrowheads="1"/>
          </p:cNvSpPr>
          <p:nvPr userDrawn="1"/>
        </p:nvSpPr>
        <p:spPr bwMode="auto">
          <a:xfrm>
            <a:off x="8268443" y="45284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7" name="Oval 67"/>
          <p:cNvSpPr>
            <a:spLocks noChangeArrowheads="1"/>
          </p:cNvSpPr>
          <p:nvPr userDrawn="1"/>
        </p:nvSpPr>
        <p:spPr bwMode="auto">
          <a:xfrm>
            <a:off x="8353467" y="45284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8" name="Oval 81"/>
          <p:cNvSpPr>
            <a:spLocks noChangeArrowheads="1"/>
          </p:cNvSpPr>
          <p:nvPr userDrawn="1"/>
        </p:nvSpPr>
        <p:spPr bwMode="auto">
          <a:xfrm>
            <a:off x="7496878" y="461350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99" name="Oval 82"/>
          <p:cNvSpPr>
            <a:spLocks noChangeArrowheads="1"/>
          </p:cNvSpPr>
          <p:nvPr userDrawn="1"/>
        </p:nvSpPr>
        <p:spPr bwMode="auto">
          <a:xfrm>
            <a:off x="7581902" y="461350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0" name="Oval 83"/>
          <p:cNvSpPr>
            <a:spLocks noChangeArrowheads="1"/>
          </p:cNvSpPr>
          <p:nvPr userDrawn="1"/>
        </p:nvSpPr>
        <p:spPr bwMode="auto">
          <a:xfrm>
            <a:off x="7666927" y="461350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1" name="Oval 84"/>
          <p:cNvSpPr>
            <a:spLocks noChangeArrowheads="1"/>
          </p:cNvSpPr>
          <p:nvPr userDrawn="1"/>
        </p:nvSpPr>
        <p:spPr bwMode="auto">
          <a:xfrm>
            <a:off x="7754489" y="461350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2" name="Oval 85"/>
          <p:cNvSpPr>
            <a:spLocks noChangeArrowheads="1"/>
          </p:cNvSpPr>
          <p:nvPr userDrawn="1"/>
        </p:nvSpPr>
        <p:spPr bwMode="auto">
          <a:xfrm>
            <a:off x="7839514" y="461350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3" name="Oval 86"/>
          <p:cNvSpPr>
            <a:spLocks noChangeArrowheads="1"/>
          </p:cNvSpPr>
          <p:nvPr userDrawn="1"/>
        </p:nvSpPr>
        <p:spPr bwMode="auto">
          <a:xfrm>
            <a:off x="7924538" y="461350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4" name="Oval 87"/>
          <p:cNvSpPr>
            <a:spLocks noChangeArrowheads="1"/>
          </p:cNvSpPr>
          <p:nvPr userDrawn="1"/>
        </p:nvSpPr>
        <p:spPr bwMode="auto">
          <a:xfrm>
            <a:off x="8010832" y="461350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5" name="Oval 88"/>
          <p:cNvSpPr>
            <a:spLocks noChangeArrowheads="1"/>
          </p:cNvSpPr>
          <p:nvPr userDrawn="1"/>
        </p:nvSpPr>
        <p:spPr bwMode="auto">
          <a:xfrm>
            <a:off x="8095856" y="461350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6" name="Oval 89"/>
          <p:cNvSpPr>
            <a:spLocks noChangeArrowheads="1"/>
          </p:cNvSpPr>
          <p:nvPr userDrawn="1"/>
        </p:nvSpPr>
        <p:spPr bwMode="auto">
          <a:xfrm>
            <a:off x="8180880" y="461350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7" name="Oval 90"/>
          <p:cNvSpPr>
            <a:spLocks noChangeArrowheads="1"/>
          </p:cNvSpPr>
          <p:nvPr userDrawn="1"/>
        </p:nvSpPr>
        <p:spPr bwMode="auto">
          <a:xfrm>
            <a:off x="8268443" y="461350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8" name="Oval 91"/>
          <p:cNvSpPr>
            <a:spLocks noChangeArrowheads="1"/>
          </p:cNvSpPr>
          <p:nvPr userDrawn="1"/>
        </p:nvSpPr>
        <p:spPr bwMode="auto">
          <a:xfrm>
            <a:off x="8353467" y="461350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09" name="Oval 100"/>
          <p:cNvSpPr>
            <a:spLocks noChangeArrowheads="1"/>
          </p:cNvSpPr>
          <p:nvPr userDrawn="1"/>
        </p:nvSpPr>
        <p:spPr bwMode="auto">
          <a:xfrm>
            <a:off x="7496878" y="469852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0" name="Oval 101"/>
          <p:cNvSpPr>
            <a:spLocks noChangeArrowheads="1"/>
          </p:cNvSpPr>
          <p:nvPr userDrawn="1"/>
        </p:nvSpPr>
        <p:spPr bwMode="auto">
          <a:xfrm>
            <a:off x="7581902" y="469852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1" name="Oval 102"/>
          <p:cNvSpPr>
            <a:spLocks noChangeArrowheads="1"/>
          </p:cNvSpPr>
          <p:nvPr userDrawn="1"/>
        </p:nvSpPr>
        <p:spPr bwMode="auto">
          <a:xfrm>
            <a:off x="7666927" y="469852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2" name="Oval 103"/>
          <p:cNvSpPr>
            <a:spLocks noChangeArrowheads="1"/>
          </p:cNvSpPr>
          <p:nvPr userDrawn="1"/>
        </p:nvSpPr>
        <p:spPr bwMode="auto">
          <a:xfrm>
            <a:off x="7754489" y="469852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3" name="Oval 104"/>
          <p:cNvSpPr>
            <a:spLocks noChangeArrowheads="1"/>
          </p:cNvSpPr>
          <p:nvPr userDrawn="1"/>
        </p:nvSpPr>
        <p:spPr bwMode="auto">
          <a:xfrm>
            <a:off x="7839514" y="469852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4" name="Oval 105"/>
          <p:cNvSpPr>
            <a:spLocks noChangeArrowheads="1"/>
          </p:cNvSpPr>
          <p:nvPr userDrawn="1"/>
        </p:nvSpPr>
        <p:spPr bwMode="auto">
          <a:xfrm>
            <a:off x="7924538" y="469852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5" name="Oval 106"/>
          <p:cNvSpPr>
            <a:spLocks noChangeArrowheads="1"/>
          </p:cNvSpPr>
          <p:nvPr userDrawn="1"/>
        </p:nvSpPr>
        <p:spPr bwMode="auto">
          <a:xfrm>
            <a:off x="8010832" y="469852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6" name="Oval 107"/>
          <p:cNvSpPr>
            <a:spLocks noChangeArrowheads="1"/>
          </p:cNvSpPr>
          <p:nvPr userDrawn="1"/>
        </p:nvSpPr>
        <p:spPr bwMode="auto">
          <a:xfrm>
            <a:off x="8095856" y="469852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7" name="Oval 108"/>
          <p:cNvSpPr>
            <a:spLocks noChangeArrowheads="1"/>
          </p:cNvSpPr>
          <p:nvPr userDrawn="1"/>
        </p:nvSpPr>
        <p:spPr bwMode="auto">
          <a:xfrm>
            <a:off x="8180880" y="4698528"/>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8" name="Oval 109"/>
          <p:cNvSpPr>
            <a:spLocks noChangeArrowheads="1"/>
          </p:cNvSpPr>
          <p:nvPr userDrawn="1"/>
        </p:nvSpPr>
        <p:spPr bwMode="auto">
          <a:xfrm>
            <a:off x="8268443" y="469852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19" name="Oval 110"/>
          <p:cNvSpPr>
            <a:spLocks noChangeArrowheads="1"/>
          </p:cNvSpPr>
          <p:nvPr userDrawn="1"/>
        </p:nvSpPr>
        <p:spPr bwMode="auto">
          <a:xfrm>
            <a:off x="8353467" y="469852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0" name="Oval 120"/>
          <p:cNvSpPr>
            <a:spLocks noChangeArrowheads="1"/>
          </p:cNvSpPr>
          <p:nvPr userDrawn="1"/>
        </p:nvSpPr>
        <p:spPr bwMode="auto">
          <a:xfrm>
            <a:off x="7496878" y="47860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1" name="Oval 121"/>
          <p:cNvSpPr>
            <a:spLocks noChangeArrowheads="1"/>
          </p:cNvSpPr>
          <p:nvPr userDrawn="1"/>
        </p:nvSpPr>
        <p:spPr bwMode="auto">
          <a:xfrm>
            <a:off x="7581902" y="47860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2" name="Oval 122"/>
          <p:cNvSpPr>
            <a:spLocks noChangeArrowheads="1"/>
          </p:cNvSpPr>
          <p:nvPr userDrawn="1"/>
        </p:nvSpPr>
        <p:spPr bwMode="auto">
          <a:xfrm>
            <a:off x="7666927" y="478609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3" name="Oval 123"/>
          <p:cNvSpPr>
            <a:spLocks noChangeArrowheads="1"/>
          </p:cNvSpPr>
          <p:nvPr userDrawn="1"/>
        </p:nvSpPr>
        <p:spPr bwMode="auto">
          <a:xfrm>
            <a:off x="7754489" y="47860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4" name="Oval 124"/>
          <p:cNvSpPr>
            <a:spLocks noChangeArrowheads="1"/>
          </p:cNvSpPr>
          <p:nvPr userDrawn="1"/>
        </p:nvSpPr>
        <p:spPr bwMode="auto">
          <a:xfrm>
            <a:off x="7839514" y="478609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5" name="Oval 125"/>
          <p:cNvSpPr>
            <a:spLocks noChangeArrowheads="1"/>
          </p:cNvSpPr>
          <p:nvPr userDrawn="1"/>
        </p:nvSpPr>
        <p:spPr bwMode="auto">
          <a:xfrm>
            <a:off x="7924538" y="478609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6" name="Oval 126"/>
          <p:cNvSpPr>
            <a:spLocks noChangeArrowheads="1"/>
          </p:cNvSpPr>
          <p:nvPr userDrawn="1"/>
        </p:nvSpPr>
        <p:spPr bwMode="auto">
          <a:xfrm>
            <a:off x="8010832" y="47860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7" name="Oval 127"/>
          <p:cNvSpPr>
            <a:spLocks noChangeArrowheads="1"/>
          </p:cNvSpPr>
          <p:nvPr userDrawn="1"/>
        </p:nvSpPr>
        <p:spPr bwMode="auto">
          <a:xfrm>
            <a:off x="8095856" y="47860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8" name="Oval 128"/>
          <p:cNvSpPr>
            <a:spLocks noChangeArrowheads="1"/>
          </p:cNvSpPr>
          <p:nvPr userDrawn="1"/>
        </p:nvSpPr>
        <p:spPr bwMode="auto">
          <a:xfrm>
            <a:off x="8180880" y="478609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29" name="Oval 129"/>
          <p:cNvSpPr>
            <a:spLocks noChangeArrowheads="1"/>
          </p:cNvSpPr>
          <p:nvPr userDrawn="1"/>
        </p:nvSpPr>
        <p:spPr bwMode="auto">
          <a:xfrm>
            <a:off x="8268443" y="47860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0" name="Oval 130"/>
          <p:cNvSpPr>
            <a:spLocks noChangeArrowheads="1"/>
          </p:cNvSpPr>
          <p:nvPr userDrawn="1"/>
        </p:nvSpPr>
        <p:spPr bwMode="auto">
          <a:xfrm>
            <a:off x="8353467" y="478609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1" name="Oval 57"/>
          <p:cNvSpPr>
            <a:spLocks noChangeArrowheads="1"/>
          </p:cNvSpPr>
          <p:nvPr userDrawn="1"/>
        </p:nvSpPr>
        <p:spPr bwMode="auto">
          <a:xfrm>
            <a:off x="8440848" y="45239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2" name="Oval 59"/>
          <p:cNvSpPr>
            <a:spLocks noChangeArrowheads="1"/>
          </p:cNvSpPr>
          <p:nvPr userDrawn="1"/>
        </p:nvSpPr>
        <p:spPr bwMode="auto">
          <a:xfrm>
            <a:off x="8525872" y="452393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3" name="Oval 81"/>
          <p:cNvSpPr>
            <a:spLocks noChangeArrowheads="1"/>
          </p:cNvSpPr>
          <p:nvPr userDrawn="1"/>
        </p:nvSpPr>
        <p:spPr bwMode="auto">
          <a:xfrm>
            <a:off x="8440848" y="460895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4" name="Oval 82"/>
          <p:cNvSpPr>
            <a:spLocks noChangeArrowheads="1"/>
          </p:cNvSpPr>
          <p:nvPr userDrawn="1"/>
        </p:nvSpPr>
        <p:spPr bwMode="auto">
          <a:xfrm>
            <a:off x="8525872" y="460895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5" name="Oval 83"/>
          <p:cNvSpPr>
            <a:spLocks noChangeArrowheads="1"/>
          </p:cNvSpPr>
          <p:nvPr userDrawn="1"/>
        </p:nvSpPr>
        <p:spPr bwMode="auto">
          <a:xfrm>
            <a:off x="8610897" y="460895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6" name="Oval 100"/>
          <p:cNvSpPr>
            <a:spLocks noChangeArrowheads="1"/>
          </p:cNvSpPr>
          <p:nvPr userDrawn="1"/>
        </p:nvSpPr>
        <p:spPr bwMode="auto">
          <a:xfrm>
            <a:off x="8440848" y="469397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7" name="Oval 101"/>
          <p:cNvSpPr>
            <a:spLocks noChangeArrowheads="1"/>
          </p:cNvSpPr>
          <p:nvPr userDrawn="1"/>
        </p:nvSpPr>
        <p:spPr bwMode="auto">
          <a:xfrm>
            <a:off x="8525872" y="469397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8" name="Oval 102"/>
          <p:cNvSpPr>
            <a:spLocks noChangeArrowheads="1"/>
          </p:cNvSpPr>
          <p:nvPr userDrawn="1"/>
        </p:nvSpPr>
        <p:spPr bwMode="auto">
          <a:xfrm>
            <a:off x="8610897" y="469397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39" name="Oval 120"/>
          <p:cNvSpPr>
            <a:spLocks noChangeArrowheads="1"/>
          </p:cNvSpPr>
          <p:nvPr userDrawn="1"/>
        </p:nvSpPr>
        <p:spPr bwMode="auto">
          <a:xfrm>
            <a:off x="8440848" y="478154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0" name="Oval 121"/>
          <p:cNvSpPr>
            <a:spLocks noChangeArrowheads="1"/>
          </p:cNvSpPr>
          <p:nvPr userDrawn="1"/>
        </p:nvSpPr>
        <p:spPr bwMode="auto">
          <a:xfrm>
            <a:off x="8525872" y="478154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1" name="Oval 122"/>
          <p:cNvSpPr>
            <a:spLocks noChangeArrowheads="1"/>
          </p:cNvSpPr>
          <p:nvPr userDrawn="1"/>
        </p:nvSpPr>
        <p:spPr bwMode="auto">
          <a:xfrm>
            <a:off x="8610897" y="478154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2" name="Oval 107"/>
          <p:cNvSpPr>
            <a:spLocks noChangeArrowheads="1"/>
          </p:cNvSpPr>
          <p:nvPr userDrawn="1"/>
        </p:nvSpPr>
        <p:spPr bwMode="auto">
          <a:xfrm>
            <a:off x="5263946" y="488403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3" name="Oval 108"/>
          <p:cNvSpPr>
            <a:spLocks noChangeArrowheads="1"/>
          </p:cNvSpPr>
          <p:nvPr userDrawn="1"/>
        </p:nvSpPr>
        <p:spPr bwMode="auto">
          <a:xfrm>
            <a:off x="5348970" y="4884035"/>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4" name="Oval 109"/>
          <p:cNvSpPr>
            <a:spLocks noChangeArrowheads="1"/>
          </p:cNvSpPr>
          <p:nvPr userDrawn="1"/>
        </p:nvSpPr>
        <p:spPr bwMode="auto">
          <a:xfrm>
            <a:off x="5436533" y="488403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5" name="Oval 110"/>
          <p:cNvSpPr>
            <a:spLocks noChangeArrowheads="1"/>
          </p:cNvSpPr>
          <p:nvPr userDrawn="1"/>
        </p:nvSpPr>
        <p:spPr bwMode="auto">
          <a:xfrm>
            <a:off x="5521557" y="488403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6" name="Oval 128"/>
          <p:cNvSpPr>
            <a:spLocks noChangeArrowheads="1"/>
          </p:cNvSpPr>
          <p:nvPr userDrawn="1"/>
        </p:nvSpPr>
        <p:spPr bwMode="auto">
          <a:xfrm>
            <a:off x="5348970" y="497159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7" name="Oval 129"/>
          <p:cNvSpPr>
            <a:spLocks noChangeArrowheads="1"/>
          </p:cNvSpPr>
          <p:nvPr userDrawn="1"/>
        </p:nvSpPr>
        <p:spPr bwMode="auto">
          <a:xfrm>
            <a:off x="5436533" y="497159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8" name="Oval 130"/>
          <p:cNvSpPr>
            <a:spLocks noChangeArrowheads="1"/>
          </p:cNvSpPr>
          <p:nvPr userDrawn="1"/>
        </p:nvSpPr>
        <p:spPr bwMode="auto">
          <a:xfrm>
            <a:off x="5521557" y="497159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49" name="Oval 100"/>
          <p:cNvSpPr>
            <a:spLocks noChangeArrowheads="1"/>
          </p:cNvSpPr>
          <p:nvPr userDrawn="1"/>
        </p:nvSpPr>
        <p:spPr bwMode="auto">
          <a:xfrm>
            <a:off x="5608938" y="487948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0" name="Oval 101"/>
          <p:cNvSpPr>
            <a:spLocks noChangeArrowheads="1"/>
          </p:cNvSpPr>
          <p:nvPr userDrawn="1"/>
        </p:nvSpPr>
        <p:spPr bwMode="auto">
          <a:xfrm>
            <a:off x="5693962" y="487948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1" name="Oval 102"/>
          <p:cNvSpPr>
            <a:spLocks noChangeArrowheads="1"/>
          </p:cNvSpPr>
          <p:nvPr userDrawn="1"/>
        </p:nvSpPr>
        <p:spPr bwMode="auto">
          <a:xfrm>
            <a:off x="5778987" y="487948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2" name="Oval 103"/>
          <p:cNvSpPr>
            <a:spLocks noChangeArrowheads="1"/>
          </p:cNvSpPr>
          <p:nvPr userDrawn="1"/>
        </p:nvSpPr>
        <p:spPr bwMode="auto">
          <a:xfrm>
            <a:off x="5866549" y="487948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3" name="Oval 104"/>
          <p:cNvSpPr>
            <a:spLocks noChangeArrowheads="1"/>
          </p:cNvSpPr>
          <p:nvPr userDrawn="1"/>
        </p:nvSpPr>
        <p:spPr bwMode="auto">
          <a:xfrm>
            <a:off x="5951574" y="487948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4" name="Oval 105"/>
          <p:cNvSpPr>
            <a:spLocks noChangeArrowheads="1"/>
          </p:cNvSpPr>
          <p:nvPr userDrawn="1"/>
        </p:nvSpPr>
        <p:spPr bwMode="auto">
          <a:xfrm>
            <a:off x="6036598" y="487948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5" name="Oval 106"/>
          <p:cNvSpPr>
            <a:spLocks noChangeArrowheads="1"/>
          </p:cNvSpPr>
          <p:nvPr userDrawn="1"/>
        </p:nvSpPr>
        <p:spPr bwMode="auto">
          <a:xfrm>
            <a:off x="6122892" y="487948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6" name="Oval 107"/>
          <p:cNvSpPr>
            <a:spLocks noChangeArrowheads="1"/>
          </p:cNvSpPr>
          <p:nvPr userDrawn="1"/>
        </p:nvSpPr>
        <p:spPr bwMode="auto">
          <a:xfrm>
            <a:off x="6207916" y="487948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7" name="Oval 108"/>
          <p:cNvSpPr>
            <a:spLocks noChangeArrowheads="1"/>
          </p:cNvSpPr>
          <p:nvPr userDrawn="1"/>
        </p:nvSpPr>
        <p:spPr bwMode="auto">
          <a:xfrm>
            <a:off x="6292940" y="4879486"/>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8" name="Oval 109"/>
          <p:cNvSpPr>
            <a:spLocks noChangeArrowheads="1"/>
          </p:cNvSpPr>
          <p:nvPr userDrawn="1"/>
        </p:nvSpPr>
        <p:spPr bwMode="auto">
          <a:xfrm>
            <a:off x="6380503" y="487948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59" name="Oval 110"/>
          <p:cNvSpPr>
            <a:spLocks noChangeArrowheads="1"/>
          </p:cNvSpPr>
          <p:nvPr userDrawn="1"/>
        </p:nvSpPr>
        <p:spPr bwMode="auto">
          <a:xfrm>
            <a:off x="6465527" y="487948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0" name="Oval 120"/>
          <p:cNvSpPr>
            <a:spLocks noChangeArrowheads="1"/>
          </p:cNvSpPr>
          <p:nvPr userDrawn="1"/>
        </p:nvSpPr>
        <p:spPr bwMode="auto">
          <a:xfrm>
            <a:off x="5608938" y="496704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1" name="Oval 121"/>
          <p:cNvSpPr>
            <a:spLocks noChangeArrowheads="1"/>
          </p:cNvSpPr>
          <p:nvPr userDrawn="1"/>
        </p:nvSpPr>
        <p:spPr bwMode="auto">
          <a:xfrm>
            <a:off x="5693962" y="496704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2" name="Oval 122"/>
          <p:cNvSpPr>
            <a:spLocks noChangeArrowheads="1"/>
          </p:cNvSpPr>
          <p:nvPr userDrawn="1"/>
        </p:nvSpPr>
        <p:spPr bwMode="auto">
          <a:xfrm>
            <a:off x="5778987" y="496704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3" name="Oval 123"/>
          <p:cNvSpPr>
            <a:spLocks noChangeArrowheads="1"/>
          </p:cNvSpPr>
          <p:nvPr userDrawn="1"/>
        </p:nvSpPr>
        <p:spPr bwMode="auto">
          <a:xfrm>
            <a:off x="5866549" y="496704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4" name="Oval 124"/>
          <p:cNvSpPr>
            <a:spLocks noChangeArrowheads="1"/>
          </p:cNvSpPr>
          <p:nvPr userDrawn="1"/>
        </p:nvSpPr>
        <p:spPr bwMode="auto">
          <a:xfrm>
            <a:off x="5951574" y="496704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5" name="Oval 125"/>
          <p:cNvSpPr>
            <a:spLocks noChangeArrowheads="1"/>
          </p:cNvSpPr>
          <p:nvPr userDrawn="1"/>
        </p:nvSpPr>
        <p:spPr bwMode="auto">
          <a:xfrm>
            <a:off x="6036598" y="496704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6" name="Oval 126"/>
          <p:cNvSpPr>
            <a:spLocks noChangeArrowheads="1"/>
          </p:cNvSpPr>
          <p:nvPr userDrawn="1"/>
        </p:nvSpPr>
        <p:spPr bwMode="auto">
          <a:xfrm>
            <a:off x="6122892" y="49670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7" name="Oval 127"/>
          <p:cNvSpPr>
            <a:spLocks noChangeArrowheads="1"/>
          </p:cNvSpPr>
          <p:nvPr userDrawn="1"/>
        </p:nvSpPr>
        <p:spPr bwMode="auto">
          <a:xfrm>
            <a:off x="6207916" y="49670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8" name="Oval 128"/>
          <p:cNvSpPr>
            <a:spLocks noChangeArrowheads="1"/>
          </p:cNvSpPr>
          <p:nvPr userDrawn="1"/>
        </p:nvSpPr>
        <p:spPr bwMode="auto">
          <a:xfrm>
            <a:off x="6292940" y="496704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69" name="Oval 129"/>
          <p:cNvSpPr>
            <a:spLocks noChangeArrowheads="1"/>
          </p:cNvSpPr>
          <p:nvPr userDrawn="1"/>
        </p:nvSpPr>
        <p:spPr bwMode="auto">
          <a:xfrm>
            <a:off x="6380503" y="49670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0" name="Oval 130"/>
          <p:cNvSpPr>
            <a:spLocks noChangeArrowheads="1"/>
          </p:cNvSpPr>
          <p:nvPr userDrawn="1"/>
        </p:nvSpPr>
        <p:spPr bwMode="auto">
          <a:xfrm>
            <a:off x="6465527" y="496704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1" name="Oval 100"/>
          <p:cNvSpPr>
            <a:spLocks noChangeArrowheads="1"/>
          </p:cNvSpPr>
          <p:nvPr userDrawn="1"/>
        </p:nvSpPr>
        <p:spPr bwMode="auto">
          <a:xfrm>
            <a:off x="6552908" y="487493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2" name="Oval 101"/>
          <p:cNvSpPr>
            <a:spLocks noChangeArrowheads="1"/>
          </p:cNvSpPr>
          <p:nvPr userDrawn="1"/>
        </p:nvSpPr>
        <p:spPr bwMode="auto">
          <a:xfrm>
            <a:off x="6637932" y="487493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3" name="Oval 102"/>
          <p:cNvSpPr>
            <a:spLocks noChangeArrowheads="1"/>
          </p:cNvSpPr>
          <p:nvPr userDrawn="1"/>
        </p:nvSpPr>
        <p:spPr bwMode="auto">
          <a:xfrm>
            <a:off x="6722957" y="4874937"/>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4" name="Oval 103"/>
          <p:cNvSpPr>
            <a:spLocks noChangeArrowheads="1"/>
          </p:cNvSpPr>
          <p:nvPr userDrawn="1"/>
        </p:nvSpPr>
        <p:spPr bwMode="auto">
          <a:xfrm>
            <a:off x="6810519" y="487493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5" name="Oval 104"/>
          <p:cNvSpPr>
            <a:spLocks noChangeArrowheads="1"/>
          </p:cNvSpPr>
          <p:nvPr userDrawn="1"/>
        </p:nvSpPr>
        <p:spPr bwMode="auto">
          <a:xfrm>
            <a:off x="6895544" y="4874937"/>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6" name="Oval 105"/>
          <p:cNvSpPr>
            <a:spLocks noChangeArrowheads="1"/>
          </p:cNvSpPr>
          <p:nvPr userDrawn="1"/>
        </p:nvSpPr>
        <p:spPr bwMode="auto">
          <a:xfrm>
            <a:off x="6980568" y="4874937"/>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7" name="Oval 106"/>
          <p:cNvSpPr>
            <a:spLocks noChangeArrowheads="1"/>
          </p:cNvSpPr>
          <p:nvPr userDrawn="1"/>
        </p:nvSpPr>
        <p:spPr bwMode="auto">
          <a:xfrm>
            <a:off x="7066862" y="48749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8" name="Oval 107"/>
          <p:cNvSpPr>
            <a:spLocks noChangeArrowheads="1"/>
          </p:cNvSpPr>
          <p:nvPr userDrawn="1"/>
        </p:nvSpPr>
        <p:spPr bwMode="auto">
          <a:xfrm>
            <a:off x="7151886" y="48749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79" name="Oval 108"/>
          <p:cNvSpPr>
            <a:spLocks noChangeArrowheads="1"/>
          </p:cNvSpPr>
          <p:nvPr userDrawn="1"/>
        </p:nvSpPr>
        <p:spPr bwMode="auto">
          <a:xfrm>
            <a:off x="7236910" y="4874937"/>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0" name="Oval 109"/>
          <p:cNvSpPr>
            <a:spLocks noChangeArrowheads="1"/>
          </p:cNvSpPr>
          <p:nvPr userDrawn="1"/>
        </p:nvSpPr>
        <p:spPr bwMode="auto">
          <a:xfrm>
            <a:off x="7324473" y="48749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1" name="Oval 110"/>
          <p:cNvSpPr>
            <a:spLocks noChangeArrowheads="1"/>
          </p:cNvSpPr>
          <p:nvPr userDrawn="1"/>
        </p:nvSpPr>
        <p:spPr bwMode="auto">
          <a:xfrm>
            <a:off x="7409497" y="4874937"/>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2" name="Oval 120"/>
          <p:cNvSpPr>
            <a:spLocks noChangeArrowheads="1"/>
          </p:cNvSpPr>
          <p:nvPr userDrawn="1"/>
        </p:nvSpPr>
        <p:spPr bwMode="auto">
          <a:xfrm>
            <a:off x="6552908" y="49624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3" name="Oval 121"/>
          <p:cNvSpPr>
            <a:spLocks noChangeArrowheads="1"/>
          </p:cNvSpPr>
          <p:nvPr userDrawn="1"/>
        </p:nvSpPr>
        <p:spPr bwMode="auto">
          <a:xfrm>
            <a:off x="6637932" y="49624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4" name="Oval 122"/>
          <p:cNvSpPr>
            <a:spLocks noChangeArrowheads="1"/>
          </p:cNvSpPr>
          <p:nvPr userDrawn="1"/>
        </p:nvSpPr>
        <p:spPr bwMode="auto">
          <a:xfrm>
            <a:off x="6722957" y="49624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5" name="Oval 123"/>
          <p:cNvSpPr>
            <a:spLocks noChangeArrowheads="1"/>
          </p:cNvSpPr>
          <p:nvPr userDrawn="1"/>
        </p:nvSpPr>
        <p:spPr bwMode="auto">
          <a:xfrm>
            <a:off x="6810519" y="49624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6" name="Oval 124"/>
          <p:cNvSpPr>
            <a:spLocks noChangeArrowheads="1"/>
          </p:cNvSpPr>
          <p:nvPr userDrawn="1"/>
        </p:nvSpPr>
        <p:spPr bwMode="auto">
          <a:xfrm>
            <a:off x="6895544" y="496249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7" name="Oval 125"/>
          <p:cNvSpPr>
            <a:spLocks noChangeArrowheads="1"/>
          </p:cNvSpPr>
          <p:nvPr userDrawn="1"/>
        </p:nvSpPr>
        <p:spPr bwMode="auto">
          <a:xfrm>
            <a:off x="6980568" y="496249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8" name="Oval 126"/>
          <p:cNvSpPr>
            <a:spLocks noChangeArrowheads="1"/>
          </p:cNvSpPr>
          <p:nvPr userDrawn="1"/>
        </p:nvSpPr>
        <p:spPr bwMode="auto">
          <a:xfrm>
            <a:off x="7066862" y="49624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89" name="Oval 127"/>
          <p:cNvSpPr>
            <a:spLocks noChangeArrowheads="1"/>
          </p:cNvSpPr>
          <p:nvPr userDrawn="1"/>
        </p:nvSpPr>
        <p:spPr bwMode="auto">
          <a:xfrm>
            <a:off x="7151886" y="49624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0" name="Oval 128"/>
          <p:cNvSpPr>
            <a:spLocks noChangeArrowheads="1"/>
          </p:cNvSpPr>
          <p:nvPr userDrawn="1"/>
        </p:nvSpPr>
        <p:spPr bwMode="auto">
          <a:xfrm>
            <a:off x="7236910" y="496249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1" name="Oval 129"/>
          <p:cNvSpPr>
            <a:spLocks noChangeArrowheads="1"/>
          </p:cNvSpPr>
          <p:nvPr userDrawn="1"/>
        </p:nvSpPr>
        <p:spPr bwMode="auto">
          <a:xfrm>
            <a:off x="7324473" y="49624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2" name="Oval 130"/>
          <p:cNvSpPr>
            <a:spLocks noChangeArrowheads="1"/>
          </p:cNvSpPr>
          <p:nvPr userDrawn="1"/>
        </p:nvSpPr>
        <p:spPr bwMode="auto">
          <a:xfrm>
            <a:off x="7409497" y="496249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3" name="Oval 100"/>
          <p:cNvSpPr>
            <a:spLocks noChangeArrowheads="1"/>
          </p:cNvSpPr>
          <p:nvPr userDrawn="1"/>
        </p:nvSpPr>
        <p:spPr bwMode="auto">
          <a:xfrm>
            <a:off x="7496878" y="48703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4" name="Oval 101"/>
          <p:cNvSpPr>
            <a:spLocks noChangeArrowheads="1"/>
          </p:cNvSpPr>
          <p:nvPr userDrawn="1"/>
        </p:nvSpPr>
        <p:spPr bwMode="auto">
          <a:xfrm>
            <a:off x="7581902" y="48703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5" name="Oval 102"/>
          <p:cNvSpPr>
            <a:spLocks noChangeArrowheads="1"/>
          </p:cNvSpPr>
          <p:nvPr userDrawn="1"/>
        </p:nvSpPr>
        <p:spPr bwMode="auto">
          <a:xfrm>
            <a:off x="7666927" y="487038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6" name="Oval 103"/>
          <p:cNvSpPr>
            <a:spLocks noChangeArrowheads="1"/>
          </p:cNvSpPr>
          <p:nvPr userDrawn="1"/>
        </p:nvSpPr>
        <p:spPr bwMode="auto">
          <a:xfrm>
            <a:off x="7754489" y="48703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7" name="Oval 104"/>
          <p:cNvSpPr>
            <a:spLocks noChangeArrowheads="1"/>
          </p:cNvSpPr>
          <p:nvPr userDrawn="1"/>
        </p:nvSpPr>
        <p:spPr bwMode="auto">
          <a:xfrm>
            <a:off x="7839514" y="4870388"/>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8" name="Oval 105"/>
          <p:cNvSpPr>
            <a:spLocks noChangeArrowheads="1"/>
          </p:cNvSpPr>
          <p:nvPr userDrawn="1"/>
        </p:nvSpPr>
        <p:spPr bwMode="auto">
          <a:xfrm>
            <a:off x="7924538" y="4870388"/>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99" name="Oval 106"/>
          <p:cNvSpPr>
            <a:spLocks noChangeArrowheads="1"/>
          </p:cNvSpPr>
          <p:nvPr userDrawn="1"/>
        </p:nvSpPr>
        <p:spPr bwMode="auto">
          <a:xfrm>
            <a:off x="8010832" y="48703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0" name="Oval 107"/>
          <p:cNvSpPr>
            <a:spLocks noChangeArrowheads="1"/>
          </p:cNvSpPr>
          <p:nvPr userDrawn="1"/>
        </p:nvSpPr>
        <p:spPr bwMode="auto">
          <a:xfrm>
            <a:off x="8095856" y="48703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1" name="Oval 108"/>
          <p:cNvSpPr>
            <a:spLocks noChangeArrowheads="1"/>
          </p:cNvSpPr>
          <p:nvPr userDrawn="1"/>
        </p:nvSpPr>
        <p:spPr bwMode="auto">
          <a:xfrm>
            <a:off x="8180880" y="4870388"/>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2" name="Oval 109"/>
          <p:cNvSpPr>
            <a:spLocks noChangeArrowheads="1"/>
          </p:cNvSpPr>
          <p:nvPr userDrawn="1"/>
        </p:nvSpPr>
        <p:spPr bwMode="auto">
          <a:xfrm>
            <a:off x="8268443" y="48703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3" name="Oval 110"/>
          <p:cNvSpPr>
            <a:spLocks noChangeArrowheads="1"/>
          </p:cNvSpPr>
          <p:nvPr userDrawn="1"/>
        </p:nvSpPr>
        <p:spPr bwMode="auto">
          <a:xfrm>
            <a:off x="8353467" y="487038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4" name="Oval 120"/>
          <p:cNvSpPr>
            <a:spLocks noChangeArrowheads="1"/>
          </p:cNvSpPr>
          <p:nvPr userDrawn="1"/>
        </p:nvSpPr>
        <p:spPr bwMode="auto">
          <a:xfrm>
            <a:off x="7496878" y="49579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5" name="Oval 121"/>
          <p:cNvSpPr>
            <a:spLocks noChangeArrowheads="1"/>
          </p:cNvSpPr>
          <p:nvPr userDrawn="1"/>
        </p:nvSpPr>
        <p:spPr bwMode="auto">
          <a:xfrm>
            <a:off x="7581902" y="49579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6" name="Oval 122"/>
          <p:cNvSpPr>
            <a:spLocks noChangeArrowheads="1"/>
          </p:cNvSpPr>
          <p:nvPr userDrawn="1"/>
        </p:nvSpPr>
        <p:spPr bwMode="auto">
          <a:xfrm>
            <a:off x="7666927" y="495795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7" name="Oval 123"/>
          <p:cNvSpPr>
            <a:spLocks noChangeArrowheads="1"/>
          </p:cNvSpPr>
          <p:nvPr userDrawn="1"/>
        </p:nvSpPr>
        <p:spPr bwMode="auto">
          <a:xfrm>
            <a:off x="7754489" y="49579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8" name="Oval 124"/>
          <p:cNvSpPr>
            <a:spLocks noChangeArrowheads="1"/>
          </p:cNvSpPr>
          <p:nvPr userDrawn="1"/>
        </p:nvSpPr>
        <p:spPr bwMode="auto">
          <a:xfrm>
            <a:off x="7839514" y="495795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09" name="Oval 125"/>
          <p:cNvSpPr>
            <a:spLocks noChangeArrowheads="1"/>
          </p:cNvSpPr>
          <p:nvPr userDrawn="1"/>
        </p:nvSpPr>
        <p:spPr bwMode="auto">
          <a:xfrm>
            <a:off x="7924538" y="495795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0" name="Oval 126"/>
          <p:cNvSpPr>
            <a:spLocks noChangeArrowheads="1"/>
          </p:cNvSpPr>
          <p:nvPr userDrawn="1"/>
        </p:nvSpPr>
        <p:spPr bwMode="auto">
          <a:xfrm>
            <a:off x="8010832" y="49579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1" name="Oval 127"/>
          <p:cNvSpPr>
            <a:spLocks noChangeArrowheads="1"/>
          </p:cNvSpPr>
          <p:nvPr userDrawn="1"/>
        </p:nvSpPr>
        <p:spPr bwMode="auto">
          <a:xfrm>
            <a:off x="8095856" y="49579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2" name="Oval 128"/>
          <p:cNvSpPr>
            <a:spLocks noChangeArrowheads="1"/>
          </p:cNvSpPr>
          <p:nvPr userDrawn="1"/>
        </p:nvSpPr>
        <p:spPr bwMode="auto">
          <a:xfrm>
            <a:off x="8180880" y="495795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3" name="Oval 129"/>
          <p:cNvSpPr>
            <a:spLocks noChangeArrowheads="1"/>
          </p:cNvSpPr>
          <p:nvPr userDrawn="1"/>
        </p:nvSpPr>
        <p:spPr bwMode="auto">
          <a:xfrm>
            <a:off x="8268443" y="49579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4" name="Oval 130"/>
          <p:cNvSpPr>
            <a:spLocks noChangeArrowheads="1"/>
          </p:cNvSpPr>
          <p:nvPr userDrawn="1"/>
        </p:nvSpPr>
        <p:spPr bwMode="auto">
          <a:xfrm>
            <a:off x="8353467" y="495795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5" name="Oval 100"/>
          <p:cNvSpPr>
            <a:spLocks noChangeArrowheads="1"/>
          </p:cNvSpPr>
          <p:nvPr userDrawn="1"/>
        </p:nvSpPr>
        <p:spPr bwMode="auto">
          <a:xfrm>
            <a:off x="8440848" y="486583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6" name="Oval 101"/>
          <p:cNvSpPr>
            <a:spLocks noChangeArrowheads="1"/>
          </p:cNvSpPr>
          <p:nvPr userDrawn="1"/>
        </p:nvSpPr>
        <p:spPr bwMode="auto">
          <a:xfrm>
            <a:off x="8525872" y="486583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7" name="Oval 102"/>
          <p:cNvSpPr>
            <a:spLocks noChangeArrowheads="1"/>
          </p:cNvSpPr>
          <p:nvPr userDrawn="1"/>
        </p:nvSpPr>
        <p:spPr bwMode="auto">
          <a:xfrm>
            <a:off x="8610897" y="486583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8" name="Oval 120"/>
          <p:cNvSpPr>
            <a:spLocks noChangeArrowheads="1"/>
          </p:cNvSpPr>
          <p:nvPr userDrawn="1"/>
        </p:nvSpPr>
        <p:spPr bwMode="auto">
          <a:xfrm>
            <a:off x="8440848" y="495340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19" name="Oval 121"/>
          <p:cNvSpPr>
            <a:spLocks noChangeArrowheads="1"/>
          </p:cNvSpPr>
          <p:nvPr userDrawn="1"/>
        </p:nvSpPr>
        <p:spPr bwMode="auto">
          <a:xfrm>
            <a:off x="8525872" y="495340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0" name="Oval 122"/>
          <p:cNvSpPr>
            <a:spLocks noChangeArrowheads="1"/>
          </p:cNvSpPr>
          <p:nvPr userDrawn="1"/>
        </p:nvSpPr>
        <p:spPr bwMode="auto">
          <a:xfrm>
            <a:off x="8610897" y="495340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1" name="Oval 123"/>
          <p:cNvSpPr>
            <a:spLocks noChangeArrowheads="1"/>
          </p:cNvSpPr>
          <p:nvPr userDrawn="1"/>
        </p:nvSpPr>
        <p:spPr bwMode="auto">
          <a:xfrm>
            <a:off x="8698459" y="495340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2" name="Oval 66"/>
          <p:cNvSpPr>
            <a:spLocks noChangeArrowheads="1"/>
          </p:cNvSpPr>
          <p:nvPr userDrawn="1"/>
        </p:nvSpPr>
        <p:spPr bwMode="auto">
          <a:xfrm>
            <a:off x="5436533" y="505518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3" name="Oval 67"/>
          <p:cNvSpPr>
            <a:spLocks noChangeArrowheads="1"/>
          </p:cNvSpPr>
          <p:nvPr userDrawn="1"/>
        </p:nvSpPr>
        <p:spPr bwMode="auto">
          <a:xfrm>
            <a:off x="5521557" y="505518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4" name="Oval 57"/>
          <p:cNvSpPr>
            <a:spLocks noChangeArrowheads="1"/>
          </p:cNvSpPr>
          <p:nvPr userDrawn="1"/>
        </p:nvSpPr>
        <p:spPr bwMode="auto">
          <a:xfrm>
            <a:off x="5608938" y="50506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5" name="Oval 58"/>
          <p:cNvSpPr>
            <a:spLocks noChangeArrowheads="1"/>
          </p:cNvSpPr>
          <p:nvPr userDrawn="1"/>
        </p:nvSpPr>
        <p:spPr bwMode="auto">
          <a:xfrm>
            <a:off x="5778987" y="505063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6" name="Oval 59"/>
          <p:cNvSpPr>
            <a:spLocks noChangeArrowheads="1"/>
          </p:cNvSpPr>
          <p:nvPr userDrawn="1"/>
        </p:nvSpPr>
        <p:spPr bwMode="auto">
          <a:xfrm>
            <a:off x="5693962" y="50506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7" name="Oval 60"/>
          <p:cNvSpPr>
            <a:spLocks noChangeArrowheads="1"/>
          </p:cNvSpPr>
          <p:nvPr userDrawn="1"/>
        </p:nvSpPr>
        <p:spPr bwMode="auto">
          <a:xfrm>
            <a:off x="5866549" y="50506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8" name="Oval 61"/>
          <p:cNvSpPr>
            <a:spLocks noChangeArrowheads="1"/>
          </p:cNvSpPr>
          <p:nvPr userDrawn="1"/>
        </p:nvSpPr>
        <p:spPr bwMode="auto">
          <a:xfrm>
            <a:off x="5951574" y="505063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29" name="Oval 62"/>
          <p:cNvSpPr>
            <a:spLocks noChangeArrowheads="1"/>
          </p:cNvSpPr>
          <p:nvPr userDrawn="1"/>
        </p:nvSpPr>
        <p:spPr bwMode="auto">
          <a:xfrm>
            <a:off x="6036598" y="505063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0" name="Oval 63"/>
          <p:cNvSpPr>
            <a:spLocks noChangeArrowheads="1"/>
          </p:cNvSpPr>
          <p:nvPr userDrawn="1"/>
        </p:nvSpPr>
        <p:spPr bwMode="auto">
          <a:xfrm>
            <a:off x="6122892" y="50506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1" name="Oval 64"/>
          <p:cNvSpPr>
            <a:spLocks noChangeArrowheads="1"/>
          </p:cNvSpPr>
          <p:nvPr userDrawn="1"/>
        </p:nvSpPr>
        <p:spPr bwMode="auto">
          <a:xfrm>
            <a:off x="6207916" y="50506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2" name="Oval 65"/>
          <p:cNvSpPr>
            <a:spLocks noChangeArrowheads="1"/>
          </p:cNvSpPr>
          <p:nvPr userDrawn="1"/>
        </p:nvSpPr>
        <p:spPr bwMode="auto">
          <a:xfrm>
            <a:off x="6292940" y="505063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3" name="Oval 66"/>
          <p:cNvSpPr>
            <a:spLocks noChangeArrowheads="1"/>
          </p:cNvSpPr>
          <p:nvPr userDrawn="1"/>
        </p:nvSpPr>
        <p:spPr bwMode="auto">
          <a:xfrm>
            <a:off x="6380503" y="50506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4" name="Oval 67"/>
          <p:cNvSpPr>
            <a:spLocks noChangeArrowheads="1"/>
          </p:cNvSpPr>
          <p:nvPr userDrawn="1"/>
        </p:nvSpPr>
        <p:spPr bwMode="auto">
          <a:xfrm>
            <a:off x="6465527" y="505063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5" name="Oval 82"/>
          <p:cNvSpPr>
            <a:spLocks noChangeArrowheads="1"/>
          </p:cNvSpPr>
          <p:nvPr userDrawn="1"/>
        </p:nvSpPr>
        <p:spPr bwMode="auto">
          <a:xfrm>
            <a:off x="5693962" y="513565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6" name="Oval 84"/>
          <p:cNvSpPr>
            <a:spLocks noChangeArrowheads="1"/>
          </p:cNvSpPr>
          <p:nvPr userDrawn="1"/>
        </p:nvSpPr>
        <p:spPr bwMode="auto">
          <a:xfrm>
            <a:off x="5866549" y="513565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7" name="Oval 85"/>
          <p:cNvSpPr>
            <a:spLocks noChangeArrowheads="1"/>
          </p:cNvSpPr>
          <p:nvPr userDrawn="1"/>
        </p:nvSpPr>
        <p:spPr bwMode="auto">
          <a:xfrm>
            <a:off x="5951574" y="513565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8" name="Oval 86"/>
          <p:cNvSpPr>
            <a:spLocks noChangeArrowheads="1"/>
          </p:cNvSpPr>
          <p:nvPr userDrawn="1"/>
        </p:nvSpPr>
        <p:spPr bwMode="auto">
          <a:xfrm>
            <a:off x="6036598" y="513565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39" name="Oval 87"/>
          <p:cNvSpPr>
            <a:spLocks noChangeArrowheads="1"/>
          </p:cNvSpPr>
          <p:nvPr userDrawn="1"/>
        </p:nvSpPr>
        <p:spPr bwMode="auto">
          <a:xfrm>
            <a:off x="6122892" y="513565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0" name="Oval 88"/>
          <p:cNvSpPr>
            <a:spLocks noChangeArrowheads="1"/>
          </p:cNvSpPr>
          <p:nvPr userDrawn="1"/>
        </p:nvSpPr>
        <p:spPr bwMode="auto">
          <a:xfrm>
            <a:off x="6207916" y="513565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1" name="Oval 89"/>
          <p:cNvSpPr>
            <a:spLocks noChangeArrowheads="1"/>
          </p:cNvSpPr>
          <p:nvPr userDrawn="1"/>
        </p:nvSpPr>
        <p:spPr bwMode="auto">
          <a:xfrm>
            <a:off x="6292940" y="513565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2" name="Oval 90"/>
          <p:cNvSpPr>
            <a:spLocks noChangeArrowheads="1"/>
          </p:cNvSpPr>
          <p:nvPr userDrawn="1"/>
        </p:nvSpPr>
        <p:spPr bwMode="auto">
          <a:xfrm>
            <a:off x="6380503" y="513565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3" name="Oval 91"/>
          <p:cNvSpPr>
            <a:spLocks noChangeArrowheads="1"/>
          </p:cNvSpPr>
          <p:nvPr userDrawn="1"/>
        </p:nvSpPr>
        <p:spPr bwMode="auto">
          <a:xfrm>
            <a:off x="6465527" y="513565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4" name="Oval 104"/>
          <p:cNvSpPr>
            <a:spLocks noChangeArrowheads="1"/>
          </p:cNvSpPr>
          <p:nvPr userDrawn="1"/>
        </p:nvSpPr>
        <p:spPr bwMode="auto">
          <a:xfrm>
            <a:off x="5951574" y="522068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5" name="Oval 105"/>
          <p:cNvSpPr>
            <a:spLocks noChangeArrowheads="1"/>
          </p:cNvSpPr>
          <p:nvPr userDrawn="1"/>
        </p:nvSpPr>
        <p:spPr bwMode="auto">
          <a:xfrm>
            <a:off x="6036598" y="522068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6" name="Oval 106"/>
          <p:cNvSpPr>
            <a:spLocks noChangeArrowheads="1"/>
          </p:cNvSpPr>
          <p:nvPr userDrawn="1"/>
        </p:nvSpPr>
        <p:spPr bwMode="auto">
          <a:xfrm>
            <a:off x="6122892" y="522068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7" name="Oval 107"/>
          <p:cNvSpPr>
            <a:spLocks noChangeArrowheads="1"/>
          </p:cNvSpPr>
          <p:nvPr userDrawn="1"/>
        </p:nvSpPr>
        <p:spPr bwMode="auto">
          <a:xfrm>
            <a:off x="6207916" y="522068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8" name="Oval 108"/>
          <p:cNvSpPr>
            <a:spLocks noChangeArrowheads="1"/>
          </p:cNvSpPr>
          <p:nvPr userDrawn="1"/>
        </p:nvSpPr>
        <p:spPr bwMode="auto">
          <a:xfrm>
            <a:off x="6292940" y="5220680"/>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49" name="Oval 109"/>
          <p:cNvSpPr>
            <a:spLocks noChangeArrowheads="1"/>
          </p:cNvSpPr>
          <p:nvPr userDrawn="1"/>
        </p:nvSpPr>
        <p:spPr bwMode="auto">
          <a:xfrm>
            <a:off x="6380503" y="522068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0" name="Oval 57"/>
          <p:cNvSpPr>
            <a:spLocks noChangeArrowheads="1"/>
          </p:cNvSpPr>
          <p:nvPr userDrawn="1"/>
        </p:nvSpPr>
        <p:spPr bwMode="auto">
          <a:xfrm>
            <a:off x="6552908" y="50460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1" name="Oval 58"/>
          <p:cNvSpPr>
            <a:spLocks noChangeArrowheads="1"/>
          </p:cNvSpPr>
          <p:nvPr userDrawn="1"/>
        </p:nvSpPr>
        <p:spPr bwMode="auto">
          <a:xfrm>
            <a:off x="6722957" y="504608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2" name="Oval 59"/>
          <p:cNvSpPr>
            <a:spLocks noChangeArrowheads="1"/>
          </p:cNvSpPr>
          <p:nvPr userDrawn="1"/>
        </p:nvSpPr>
        <p:spPr bwMode="auto">
          <a:xfrm>
            <a:off x="6637932" y="50460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3" name="Oval 60"/>
          <p:cNvSpPr>
            <a:spLocks noChangeArrowheads="1"/>
          </p:cNvSpPr>
          <p:nvPr userDrawn="1"/>
        </p:nvSpPr>
        <p:spPr bwMode="auto">
          <a:xfrm>
            <a:off x="6810519" y="50460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4" name="Oval 61"/>
          <p:cNvSpPr>
            <a:spLocks noChangeArrowheads="1"/>
          </p:cNvSpPr>
          <p:nvPr userDrawn="1"/>
        </p:nvSpPr>
        <p:spPr bwMode="auto">
          <a:xfrm>
            <a:off x="6895544" y="504608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5" name="Oval 62"/>
          <p:cNvSpPr>
            <a:spLocks noChangeArrowheads="1"/>
          </p:cNvSpPr>
          <p:nvPr userDrawn="1"/>
        </p:nvSpPr>
        <p:spPr bwMode="auto">
          <a:xfrm>
            <a:off x="6980568" y="504608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6" name="Oval 63"/>
          <p:cNvSpPr>
            <a:spLocks noChangeArrowheads="1"/>
          </p:cNvSpPr>
          <p:nvPr userDrawn="1"/>
        </p:nvSpPr>
        <p:spPr bwMode="auto">
          <a:xfrm>
            <a:off x="7066862" y="50460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7" name="Oval 64"/>
          <p:cNvSpPr>
            <a:spLocks noChangeArrowheads="1"/>
          </p:cNvSpPr>
          <p:nvPr userDrawn="1"/>
        </p:nvSpPr>
        <p:spPr bwMode="auto">
          <a:xfrm>
            <a:off x="7151886" y="50460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8" name="Oval 65"/>
          <p:cNvSpPr>
            <a:spLocks noChangeArrowheads="1"/>
          </p:cNvSpPr>
          <p:nvPr userDrawn="1"/>
        </p:nvSpPr>
        <p:spPr bwMode="auto">
          <a:xfrm>
            <a:off x="7236910" y="504608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59" name="Oval 66"/>
          <p:cNvSpPr>
            <a:spLocks noChangeArrowheads="1"/>
          </p:cNvSpPr>
          <p:nvPr userDrawn="1"/>
        </p:nvSpPr>
        <p:spPr bwMode="auto">
          <a:xfrm>
            <a:off x="7324473" y="50460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0" name="Oval 67"/>
          <p:cNvSpPr>
            <a:spLocks noChangeArrowheads="1"/>
          </p:cNvSpPr>
          <p:nvPr userDrawn="1"/>
        </p:nvSpPr>
        <p:spPr bwMode="auto">
          <a:xfrm>
            <a:off x="7409497" y="504608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1" name="Oval 81"/>
          <p:cNvSpPr>
            <a:spLocks noChangeArrowheads="1"/>
          </p:cNvSpPr>
          <p:nvPr userDrawn="1"/>
        </p:nvSpPr>
        <p:spPr bwMode="auto">
          <a:xfrm>
            <a:off x="6552908" y="513110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2" name="Oval 82"/>
          <p:cNvSpPr>
            <a:spLocks noChangeArrowheads="1"/>
          </p:cNvSpPr>
          <p:nvPr userDrawn="1"/>
        </p:nvSpPr>
        <p:spPr bwMode="auto">
          <a:xfrm>
            <a:off x="6637932" y="513110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3" name="Oval 83"/>
          <p:cNvSpPr>
            <a:spLocks noChangeArrowheads="1"/>
          </p:cNvSpPr>
          <p:nvPr userDrawn="1"/>
        </p:nvSpPr>
        <p:spPr bwMode="auto">
          <a:xfrm>
            <a:off x="6722957" y="513110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4" name="Oval 84"/>
          <p:cNvSpPr>
            <a:spLocks noChangeArrowheads="1"/>
          </p:cNvSpPr>
          <p:nvPr userDrawn="1"/>
        </p:nvSpPr>
        <p:spPr bwMode="auto">
          <a:xfrm>
            <a:off x="6810519" y="513110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5" name="Oval 85"/>
          <p:cNvSpPr>
            <a:spLocks noChangeArrowheads="1"/>
          </p:cNvSpPr>
          <p:nvPr userDrawn="1"/>
        </p:nvSpPr>
        <p:spPr bwMode="auto">
          <a:xfrm>
            <a:off x="6895544" y="513110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6" name="Oval 86"/>
          <p:cNvSpPr>
            <a:spLocks noChangeArrowheads="1"/>
          </p:cNvSpPr>
          <p:nvPr userDrawn="1"/>
        </p:nvSpPr>
        <p:spPr bwMode="auto">
          <a:xfrm>
            <a:off x="6980568" y="513110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7" name="Oval 87"/>
          <p:cNvSpPr>
            <a:spLocks noChangeArrowheads="1"/>
          </p:cNvSpPr>
          <p:nvPr userDrawn="1"/>
        </p:nvSpPr>
        <p:spPr bwMode="auto">
          <a:xfrm>
            <a:off x="7066862" y="51311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8" name="Oval 88"/>
          <p:cNvSpPr>
            <a:spLocks noChangeArrowheads="1"/>
          </p:cNvSpPr>
          <p:nvPr userDrawn="1"/>
        </p:nvSpPr>
        <p:spPr bwMode="auto">
          <a:xfrm>
            <a:off x="7151886" y="51311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69" name="Oval 89"/>
          <p:cNvSpPr>
            <a:spLocks noChangeArrowheads="1"/>
          </p:cNvSpPr>
          <p:nvPr userDrawn="1"/>
        </p:nvSpPr>
        <p:spPr bwMode="auto">
          <a:xfrm>
            <a:off x="7236910" y="513110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0" name="Oval 90"/>
          <p:cNvSpPr>
            <a:spLocks noChangeArrowheads="1"/>
          </p:cNvSpPr>
          <p:nvPr userDrawn="1"/>
        </p:nvSpPr>
        <p:spPr bwMode="auto">
          <a:xfrm>
            <a:off x="7324473" y="51311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1" name="Oval 91"/>
          <p:cNvSpPr>
            <a:spLocks noChangeArrowheads="1"/>
          </p:cNvSpPr>
          <p:nvPr userDrawn="1"/>
        </p:nvSpPr>
        <p:spPr bwMode="auto">
          <a:xfrm>
            <a:off x="7409497" y="513110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2" name="Oval 101"/>
          <p:cNvSpPr>
            <a:spLocks noChangeArrowheads="1"/>
          </p:cNvSpPr>
          <p:nvPr userDrawn="1"/>
        </p:nvSpPr>
        <p:spPr bwMode="auto">
          <a:xfrm>
            <a:off x="6637932" y="521613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3" name="Oval 102"/>
          <p:cNvSpPr>
            <a:spLocks noChangeArrowheads="1"/>
          </p:cNvSpPr>
          <p:nvPr userDrawn="1"/>
        </p:nvSpPr>
        <p:spPr bwMode="auto">
          <a:xfrm>
            <a:off x="6722957" y="5216131"/>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4" name="Oval 103"/>
          <p:cNvSpPr>
            <a:spLocks noChangeArrowheads="1"/>
          </p:cNvSpPr>
          <p:nvPr userDrawn="1"/>
        </p:nvSpPr>
        <p:spPr bwMode="auto">
          <a:xfrm>
            <a:off x="6810519" y="521613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5" name="Oval 104"/>
          <p:cNvSpPr>
            <a:spLocks noChangeArrowheads="1"/>
          </p:cNvSpPr>
          <p:nvPr userDrawn="1"/>
        </p:nvSpPr>
        <p:spPr bwMode="auto">
          <a:xfrm>
            <a:off x="6895544" y="521613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6" name="Oval 105"/>
          <p:cNvSpPr>
            <a:spLocks noChangeArrowheads="1"/>
          </p:cNvSpPr>
          <p:nvPr userDrawn="1"/>
        </p:nvSpPr>
        <p:spPr bwMode="auto">
          <a:xfrm>
            <a:off x="6980568" y="5216131"/>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7" name="Oval 106"/>
          <p:cNvSpPr>
            <a:spLocks noChangeArrowheads="1"/>
          </p:cNvSpPr>
          <p:nvPr userDrawn="1"/>
        </p:nvSpPr>
        <p:spPr bwMode="auto">
          <a:xfrm>
            <a:off x="7066862" y="521613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8" name="Oval 107"/>
          <p:cNvSpPr>
            <a:spLocks noChangeArrowheads="1"/>
          </p:cNvSpPr>
          <p:nvPr userDrawn="1"/>
        </p:nvSpPr>
        <p:spPr bwMode="auto">
          <a:xfrm>
            <a:off x="7151886" y="521613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79" name="Oval 108"/>
          <p:cNvSpPr>
            <a:spLocks noChangeArrowheads="1"/>
          </p:cNvSpPr>
          <p:nvPr userDrawn="1"/>
        </p:nvSpPr>
        <p:spPr bwMode="auto">
          <a:xfrm>
            <a:off x="7236910" y="5216131"/>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0" name="Oval 109"/>
          <p:cNvSpPr>
            <a:spLocks noChangeArrowheads="1"/>
          </p:cNvSpPr>
          <p:nvPr userDrawn="1"/>
        </p:nvSpPr>
        <p:spPr bwMode="auto">
          <a:xfrm>
            <a:off x="7324473" y="521613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1" name="Oval 110"/>
          <p:cNvSpPr>
            <a:spLocks noChangeArrowheads="1"/>
          </p:cNvSpPr>
          <p:nvPr userDrawn="1"/>
        </p:nvSpPr>
        <p:spPr bwMode="auto">
          <a:xfrm>
            <a:off x="7409497" y="521613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2" name="Oval 120"/>
          <p:cNvSpPr>
            <a:spLocks noChangeArrowheads="1"/>
          </p:cNvSpPr>
          <p:nvPr userDrawn="1"/>
        </p:nvSpPr>
        <p:spPr bwMode="auto">
          <a:xfrm>
            <a:off x="6552908" y="53036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3" name="Oval 121"/>
          <p:cNvSpPr>
            <a:spLocks noChangeArrowheads="1"/>
          </p:cNvSpPr>
          <p:nvPr userDrawn="1"/>
        </p:nvSpPr>
        <p:spPr bwMode="auto">
          <a:xfrm>
            <a:off x="6637932" y="53036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4" name="Oval 122"/>
          <p:cNvSpPr>
            <a:spLocks noChangeArrowheads="1"/>
          </p:cNvSpPr>
          <p:nvPr userDrawn="1"/>
        </p:nvSpPr>
        <p:spPr bwMode="auto">
          <a:xfrm>
            <a:off x="6722957" y="530369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5" name="Oval 123"/>
          <p:cNvSpPr>
            <a:spLocks noChangeArrowheads="1"/>
          </p:cNvSpPr>
          <p:nvPr userDrawn="1"/>
        </p:nvSpPr>
        <p:spPr bwMode="auto">
          <a:xfrm>
            <a:off x="6810519" y="53036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6" name="Oval 124"/>
          <p:cNvSpPr>
            <a:spLocks noChangeArrowheads="1"/>
          </p:cNvSpPr>
          <p:nvPr userDrawn="1"/>
        </p:nvSpPr>
        <p:spPr bwMode="auto">
          <a:xfrm>
            <a:off x="6895544" y="530369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7" name="Oval 125"/>
          <p:cNvSpPr>
            <a:spLocks noChangeArrowheads="1"/>
          </p:cNvSpPr>
          <p:nvPr userDrawn="1"/>
        </p:nvSpPr>
        <p:spPr bwMode="auto">
          <a:xfrm>
            <a:off x="6980568" y="530369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8" name="Oval 126"/>
          <p:cNvSpPr>
            <a:spLocks noChangeArrowheads="1"/>
          </p:cNvSpPr>
          <p:nvPr userDrawn="1"/>
        </p:nvSpPr>
        <p:spPr bwMode="auto">
          <a:xfrm>
            <a:off x="7066862" y="53036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89" name="Oval 127"/>
          <p:cNvSpPr>
            <a:spLocks noChangeArrowheads="1"/>
          </p:cNvSpPr>
          <p:nvPr userDrawn="1"/>
        </p:nvSpPr>
        <p:spPr bwMode="auto">
          <a:xfrm>
            <a:off x="7151886" y="53036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0" name="Oval 128"/>
          <p:cNvSpPr>
            <a:spLocks noChangeArrowheads="1"/>
          </p:cNvSpPr>
          <p:nvPr userDrawn="1"/>
        </p:nvSpPr>
        <p:spPr bwMode="auto">
          <a:xfrm>
            <a:off x="7236910" y="530369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1" name="Oval 129"/>
          <p:cNvSpPr>
            <a:spLocks noChangeArrowheads="1"/>
          </p:cNvSpPr>
          <p:nvPr userDrawn="1"/>
        </p:nvSpPr>
        <p:spPr bwMode="auto">
          <a:xfrm>
            <a:off x="7324473" y="53036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2" name="Oval 130"/>
          <p:cNvSpPr>
            <a:spLocks noChangeArrowheads="1"/>
          </p:cNvSpPr>
          <p:nvPr userDrawn="1"/>
        </p:nvSpPr>
        <p:spPr bwMode="auto">
          <a:xfrm>
            <a:off x="7409497" y="530369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3" name="Oval 57"/>
          <p:cNvSpPr>
            <a:spLocks noChangeArrowheads="1"/>
          </p:cNvSpPr>
          <p:nvPr userDrawn="1"/>
        </p:nvSpPr>
        <p:spPr bwMode="auto">
          <a:xfrm>
            <a:off x="7496878" y="50415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4" name="Oval 58"/>
          <p:cNvSpPr>
            <a:spLocks noChangeArrowheads="1"/>
          </p:cNvSpPr>
          <p:nvPr userDrawn="1"/>
        </p:nvSpPr>
        <p:spPr bwMode="auto">
          <a:xfrm>
            <a:off x="7666927" y="504153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5" name="Oval 59"/>
          <p:cNvSpPr>
            <a:spLocks noChangeArrowheads="1"/>
          </p:cNvSpPr>
          <p:nvPr userDrawn="1"/>
        </p:nvSpPr>
        <p:spPr bwMode="auto">
          <a:xfrm>
            <a:off x="7581902" y="50415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6" name="Oval 60"/>
          <p:cNvSpPr>
            <a:spLocks noChangeArrowheads="1"/>
          </p:cNvSpPr>
          <p:nvPr userDrawn="1"/>
        </p:nvSpPr>
        <p:spPr bwMode="auto">
          <a:xfrm>
            <a:off x="7754489" y="50415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7" name="Oval 61"/>
          <p:cNvSpPr>
            <a:spLocks noChangeArrowheads="1"/>
          </p:cNvSpPr>
          <p:nvPr userDrawn="1"/>
        </p:nvSpPr>
        <p:spPr bwMode="auto">
          <a:xfrm>
            <a:off x="7839514" y="504153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8" name="Oval 62"/>
          <p:cNvSpPr>
            <a:spLocks noChangeArrowheads="1"/>
          </p:cNvSpPr>
          <p:nvPr userDrawn="1"/>
        </p:nvSpPr>
        <p:spPr bwMode="auto">
          <a:xfrm>
            <a:off x="7924538" y="504153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9" name="Oval 63"/>
          <p:cNvSpPr>
            <a:spLocks noChangeArrowheads="1"/>
          </p:cNvSpPr>
          <p:nvPr userDrawn="1"/>
        </p:nvSpPr>
        <p:spPr bwMode="auto">
          <a:xfrm>
            <a:off x="8010832" y="50415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0" name="Oval 64"/>
          <p:cNvSpPr>
            <a:spLocks noChangeArrowheads="1"/>
          </p:cNvSpPr>
          <p:nvPr userDrawn="1"/>
        </p:nvSpPr>
        <p:spPr bwMode="auto">
          <a:xfrm>
            <a:off x="8095856" y="50415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1" name="Oval 65"/>
          <p:cNvSpPr>
            <a:spLocks noChangeArrowheads="1"/>
          </p:cNvSpPr>
          <p:nvPr userDrawn="1"/>
        </p:nvSpPr>
        <p:spPr bwMode="auto">
          <a:xfrm>
            <a:off x="8180880" y="504153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2" name="Oval 66"/>
          <p:cNvSpPr>
            <a:spLocks noChangeArrowheads="1"/>
          </p:cNvSpPr>
          <p:nvPr userDrawn="1"/>
        </p:nvSpPr>
        <p:spPr bwMode="auto">
          <a:xfrm>
            <a:off x="8268443" y="50415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3" name="Oval 67"/>
          <p:cNvSpPr>
            <a:spLocks noChangeArrowheads="1"/>
          </p:cNvSpPr>
          <p:nvPr userDrawn="1"/>
        </p:nvSpPr>
        <p:spPr bwMode="auto">
          <a:xfrm>
            <a:off x="8353467" y="504153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4" name="Oval 81"/>
          <p:cNvSpPr>
            <a:spLocks noChangeArrowheads="1"/>
          </p:cNvSpPr>
          <p:nvPr userDrawn="1"/>
        </p:nvSpPr>
        <p:spPr bwMode="auto">
          <a:xfrm>
            <a:off x="7496878" y="512655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5" name="Oval 82"/>
          <p:cNvSpPr>
            <a:spLocks noChangeArrowheads="1"/>
          </p:cNvSpPr>
          <p:nvPr userDrawn="1"/>
        </p:nvSpPr>
        <p:spPr bwMode="auto">
          <a:xfrm>
            <a:off x="7581902" y="512655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6" name="Oval 83"/>
          <p:cNvSpPr>
            <a:spLocks noChangeArrowheads="1"/>
          </p:cNvSpPr>
          <p:nvPr userDrawn="1"/>
        </p:nvSpPr>
        <p:spPr bwMode="auto">
          <a:xfrm>
            <a:off x="7666927" y="512655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7" name="Oval 84"/>
          <p:cNvSpPr>
            <a:spLocks noChangeArrowheads="1"/>
          </p:cNvSpPr>
          <p:nvPr userDrawn="1"/>
        </p:nvSpPr>
        <p:spPr bwMode="auto">
          <a:xfrm>
            <a:off x="7754489" y="512655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8" name="Oval 85"/>
          <p:cNvSpPr>
            <a:spLocks noChangeArrowheads="1"/>
          </p:cNvSpPr>
          <p:nvPr userDrawn="1"/>
        </p:nvSpPr>
        <p:spPr bwMode="auto">
          <a:xfrm>
            <a:off x="7839514" y="512655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9" name="Oval 86"/>
          <p:cNvSpPr>
            <a:spLocks noChangeArrowheads="1"/>
          </p:cNvSpPr>
          <p:nvPr userDrawn="1"/>
        </p:nvSpPr>
        <p:spPr bwMode="auto">
          <a:xfrm>
            <a:off x="7924538" y="512655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0" name="Oval 87"/>
          <p:cNvSpPr>
            <a:spLocks noChangeArrowheads="1"/>
          </p:cNvSpPr>
          <p:nvPr userDrawn="1"/>
        </p:nvSpPr>
        <p:spPr bwMode="auto">
          <a:xfrm>
            <a:off x="8010832" y="512655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1" name="Oval 88"/>
          <p:cNvSpPr>
            <a:spLocks noChangeArrowheads="1"/>
          </p:cNvSpPr>
          <p:nvPr userDrawn="1"/>
        </p:nvSpPr>
        <p:spPr bwMode="auto">
          <a:xfrm>
            <a:off x="8095856" y="512655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2" name="Oval 89"/>
          <p:cNvSpPr>
            <a:spLocks noChangeArrowheads="1"/>
          </p:cNvSpPr>
          <p:nvPr userDrawn="1"/>
        </p:nvSpPr>
        <p:spPr bwMode="auto">
          <a:xfrm>
            <a:off x="8180880" y="512655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3" name="Oval 90"/>
          <p:cNvSpPr>
            <a:spLocks noChangeArrowheads="1"/>
          </p:cNvSpPr>
          <p:nvPr userDrawn="1"/>
        </p:nvSpPr>
        <p:spPr bwMode="auto">
          <a:xfrm>
            <a:off x="8268443" y="512655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4" name="Oval 91"/>
          <p:cNvSpPr>
            <a:spLocks noChangeArrowheads="1"/>
          </p:cNvSpPr>
          <p:nvPr userDrawn="1"/>
        </p:nvSpPr>
        <p:spPr bwMode="auto">
          <a:xfrm>
            <a:off x="8353467" y="512655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5" name="Oval 100"/>
          <p:cNvSpPr>
            <a:spLocks noChangeArrowheads="1"/>
          </p:cNvSpPr>
          <p:nvPr userDrawn="1"/>
        </p:nvSpPr>
        <p:spPr bwMode="auto">
          <a:xfrm>
            <a:off x="7496878" y="521158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6" name="Oval 101"/>
          <p:cNvSpPr>
            <a:spLocks noChangeArrowheads="1"/>
          </p:cNvSpPr>
          <p:nvPr userDrawn="1"/>
        </p:nvSpPr>
        <p:spPr bwMode="auto">
          <a:xfrm>
            <a:off x="7581902" y="521158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7" name="Oval 102"/>
          <p:cNvSpPr>
            <a:spLocks noChangeArrowheads="1"/>
          </p:cNvSpPr>
          <p:nvPr userDrawn="1"/>
        </p:nvSpPr>
        <p:spPr bwMode="auto">
          <a:xfrm>
            <a:off x="7666927" y="521158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8" name="Oval 103"/>
          <p:cNvSpPr>
            <a:spLocks noChangeArrowheads="1"/>
          </p:cNvSpPr>
          <p:nvPr userDrawn="1"/>
        </p:nvSpPr>
        <p:spPr bwMode="auto">
          <a:xfrm>
            <a:off x="7754489" y="521158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9" name="Oval 104"/>
          <p:cNvSpPr>
            <a:spLocks noChangeArrowheads="1"/>
          </p:cNvSpPr>
          <p:nvPr userDrawn="1"/>
        </p:nvSpPr>
        <p:spPr bwMode="auto">
          <a:xfrm>
            <a:off x="7839514" y="5211582"/>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0" name="Oval 105"/>
          <p:cNvSpPr>
            <a:spLocks noChangeArrowheads="1"/>
          </p:cNvSpPr>
          <p:nvPr userDrawn="1"/>
        </p:nvSpPr>
        <p:spPr bwMode="auto">
          <a:xfrm>
            <a:off x="7924538" y="5211582"/>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1" name="Oval 106"/>
          <p:cNvSpPr>
            <a:spLocks noChangeArrowheads="1"/>
          </p:cNvSpPr>
          <p:nvPr userDrawn="1"/>
        </p:nvSpPr>
        <p:spPr bwMode="auto">
          <a:xfrm>
            <a:off x="8010832" y="521158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2" name="Oval 107"/>
          <p:cNvSpPr>
            <a:spLocks noChangeArrowheads="1"/>
          </p:cNvSpPr>
          <p:nvPr userDrawn="1"/>
        </p:nvSpPr>
        <p:spPr bwMode="auto">
          <a:xfrm>
            <a:off x="8095856" y="521158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3" name="Oval 108"/>
          <p:cNvSpPr>
            <a:spLocks noChangeArrowheads="1"/>
          </p:cNvSpPr>
          <p:nvPr userDrawn="1"/>
        </p:nvSpPr>
        <p:spPr bwMode="auto">
          <a:xfrm>
            <a:off x="8180880" y="5211582"/>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4" name="Oval 109"/>
          <p:cNvSpPr>
            <a:spLocks noChangeArrowheads="1"/>
          </p:cNvSpPr>
          <p:nvPr userDrawn="1"/>
        </p:nvSpPr>
        <p:spPr bwMode="auto">
          <a:xfrm>
            <a:off x="8268443" y="521158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5" name="Oval 110"/>
          <p:cNvSpPr>
            <a:spLocks noChangeArrowheads="1"/>
          </p:cNvSpPr>
          <p:nvPr userDrawn="1"/>
        </p:nvSpPr>
        <p:spPr bwMode="auto">
          <a:xfrm>
            <a:off x="8353467" y="5211582"/>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6" name="Oval 120"/>
          <p:cNvSpPr>
            <a:spLocks noChangeArrowheads="1"/>
          </p:cNvSpPr>
          <p:nvPr userDrawn="1"/>
        </p:nvSpPr>
        <p:spPr bwMode="auto">
          <a:xfrm>
            <a:off x="7496878" y="52991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7" name="Oval 121"/>
          <p:cNvSpPr>
            <a:spLocks noChangeArrowheads="1"/>
          </p:cNvSpPr>
          <p:nvPr userDrawn="1"/>
        </p:nvSpPr>
        <p:spPr bwMode="auto">
          <a:xfrm>
            <a:off x="7581902" y="52991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8" name="Oval 122"/>
          <p:cNvSpPr>
            <a:spLocks noChangeArrowheads="1"/>
          </p:cNvSpPr>
          <p:nvPr userDrawn="1"/>
        </p:nvSpPr>
        <p:spPr bwMode="auto">
          <a:xfrm>
            <a:off x="7666927" y="529914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9" name="Oval 123"/>
          <p:cNvSpPr>
            <a:spLocks noChangeArrowheads="1"/>
          </p:cNvSpPr>
          <p:nvPr userDrawn="1"/>
        </p:nvSpPr>
        <p:spPr bwMode="auto">
          <a:xfrm>
            <a:off x="7754489" y="52991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0" name="Oval 124"/>
          <p:cNvSpPr>
            <a:spLocks noChangeArrowheads="1"/>
          </p:cNvSpPr>
          <p:nvPr userDrawn="1"/>
        </p:nvSpPr>
        <p:spPr bwMode="auto">
          <a:xfrm>
            <a:off x="7839514" y="52991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1" name="Oval 125"/>
          <p:cNvSpPr>
            <a:spLocks noChangeArrowheads="1"/>
          </p:cNvSpPr>
          <p:nvPr userDrawn="1"/>
        </p:nvSpPr>
        <p:spPr bwMode="auto">
          <a:xfrm>
            <a:off x="7924538" y="529914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2" name="Oval 126"/>
          <p:cNvSpPr>
            <a:spLocks noChangeArrowheads="1"/>
          </p:cNvSpPr>
          <p:nvPr userDrawn="1"/>
        </p:nvSpPr>
        <p:spPr bwMode="auto">
          <a:xfrm>
            <a:off x="8010832" y="52991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3" name="Oval 127"/>
          <p:cNvSpPr>
            <a:spLocks noChangeArrowheads="1"/>
          </p:cNvSpPr>
          <p:nvPr userDrawn="1"/>
        </p:nvSpPr>
        <p:spPr bwMode="auto">
          <a:xfrm>
            <a:off x="8095856" y="52991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4" name="Oval 128"/>
          <p:cNvSpPr>
            <a:spLocks noChangeArrowheads="1"/>
          </p:cNvSpPr>
          <p:nvPr userDrawn="1"/>
        </p:nvSpPr>
        <p:spPr bwMode="auto">
          <a:xfrm>
            <a:off x="8180880" y="529914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5" name="Oval 129"/>
          <p:cNvSpPr>
            <a:spLocks noChangeArrowheads="1"/>
          </p:cNvSpPr>
          <p:nvPr userDrawn="1"/>
        </p:nvSpPr>
        <p:spPr bwMode="auto">
          <a:xfrm>
            <a:off x="8268443" y="52991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6" name="Oval 130"/>
          <p:cNvSpPr>
            <a:spLocks noChangeArrowheads="1"/>
          </p:cNvSpPr>
          <p:nvPr userDrawn="1"/>
        </p:nvSpPr>
        <p:spPr bwMode="auto">
          <a:xfrm>
            <a:off x="8353467" y="52991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7" name="Oval 57"/>
          <p:cNvSpPr>
            <a:spLocks noChangeArrowheads="1"/>
          </p:cNvSpPr>
          <p:nvPr userDrawn="1"/>
        </p:nvSpPr>
        <p:spPr bwMode="auto">
          <a:xfrm>
            <a:off x="8440848" y="50369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8" name="Oval 58"/>
          <p:cNvSpPr>
            <a:spLocks noChangeArrowheads="1"/>
          </p:cNvSpPr>
          <p:nvPr userDrawn="1"/>
        </p:nvSpPr>
        <p:spPr bwMode="auto">
          <a:xfrm>
            <a:off x="8610897" y="503698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9" name="Oval 59"/>
          <p:cNvSpPr>
            <a:spLocks noChangeArrowheads="1"/>
          </p:cNvSpPr>
          <p:nvPr userDrawn="1"/>
        </p:nvSpPr>
        <p:spPr bwMode="auto">
          <a:xfrm>
            <a:off x="8525872" y="50369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0" name="Oval 60"/>
          <p:cNvSpPr>
            <a:spLocks noChangeArrowheads="1"/>
          </p:cNvSpPr>
          <p:nvPr userDrawn="1"/>
        </p:nvSpPr>
        <p:spPr bwMode="auto">
          <a:xfrm>
            <a:off x="8698459" y="503698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1" name="Oval 81"/>
          <p:cNvSpPr>
            <a:spLocks noChangeArrowheads="1"/>
          </p:cNvSpPr>
          <p:nvPr userDrawn="1"/>
        </p:nvSpPr>
        <p:spPr bwMode="auto">
          <a:xfrm>
            <a:off x="8440848" y="512200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2" name="Oval 82"/>
          <p:cNvSpPr>
            <a:spLocks noChangeArrowheads="1"/>
          </p:cNvSpPr>
          <p:nvPr userDrawn="1"/>
        </p:nvSpPr>
        <p:spPr bwMode="auto">
          <a:xfrm>
            <a:off x="8525872" y="512200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3" name="Oval 83"/>
          <p:cNvSpPr>
            <a:spLocks noChangeArrowheads="1"/>
          </p:cNvSpPr>
          <p:nvPr userDrawn="1"/>
        </p:nvSpPr>
        <p:spPr bwMode="auto">
          <a:xfrm>
            <a:off x="8610897" y="512200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4" name="Oval 100"/>
          <p:cNvSpPr>
            <a:spLocks noChangeArrowheads="1"/>
          </p:cNvSpPr>
          <p:nvPr userDrawn="1"/>
        </p:nvSpPr>
        <p:spPr bwMode="auto">
          <a:xfrm>
            <a:off x="8440848" y="520703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5" name="Oval 101"/>
          <p:cNvSpPr>
            <a:spLocks noChangeArrowheads="1"/>
          </p:cNvSpPr>
          <p:nvPr userDrawn="1"/>
        </p:nvSpPr>
        <p:spPr bwMode="auto">
          <a:xfrm>
            <a:off x="8525872" y="520703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6" name="Oval 120"/>
          <p:cNvSpPr>
            <a:spLocks noChangeArrowheads="1"/>
          </p:cNvSpPr>
          <p:nvPr userDrawn="1"/>
        </p:nvSpPr>
        <p:spPr bwMode="auto">
          <a:xfrm>
            <a:off x="8440848" y="529459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7" name="Oval 121"/>
          <p:cNvSpPr>
            <a:spLocks noChangeArrowheads="1"/>
          </p:cNvSpPr>
          <p:nvPr userDrawn="1"/>
        </p:nvSpPr>
        <p:spPr bwMode="auto">
          <a:xfrm>
            <a:off x="8525872" y="529459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8" name="Oval 91"/>
          <p:cNvSpPr>
            <a:spLocks noChangeArrowheads="1"/>
          </p:cNvSpPr>
          <p:nvPr userDrawn="1"/>
        </p:nvSpPr>
        <p:spPr bwMode="auto">
          <a:xfrm>
            <a:off x="6465527" y="548367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9" name="Oval 110"/>
          <p:cNvSpPr>
            <a:spLocks noChangeArrowheads="1"/>
          </p:cNvSpPr>
          <p:nvPr userDrawn="1"/>
        </p:nvSpPr>
        <p:spPr bwMode="auto">
          <a:xfrm>
            <a:off x="6465527" y="5568698"/>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0" name="Oval 57"/>
          <p:cNvSpPr>
            <a:spLocks noChangeArrowheads="1"/>
          </p:cNvSpPr>
          <p:nvPr userDrawn="1"/>
        </p:nvSpPr>
        <p:spPr bwMode="auto">
          <a:xfrm>
            <a:off x="6552908" y="539410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1" name="Oval 58"/>
          <p:cNvSpPr>
            <a:spLocks noChangeArrowheads="1"/>
          </p:cNvSpPr>
          <p:nvPr userDrawn="1"/>
        </p:nvSpPr>
        <p:spPr bwMode="auto">
          <a:xfrm>
            <a:off x="6722957" y="539410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2" name="Oval 59"/>
          <p:cNvSpPr>
            <a:spLocks noChangeArrowheads="1"/>
          </p:cNvSpPr>
          <p:nvPr userDrawn="1"/>
        </p:nvSpPr>
        <p:spPr bwMode="auto">
          <a:xfrm>
            <a:off x="6637932" y="539410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3" name="Oval 60"/>
          <p:cNvSpPr>
            <a:spLocks noChangeArrowheads="1"/>
          </p:cNvSpPr>
          <p:nvPr userDrawn="1"/>
        </p:nvSpPr>
        <p:spPr bwMode="auto">
          <a:xfrm>
            <a:off x="6810519" y="539410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4" name="Oval 61"/>
          <p:cNvSpPr>
            <a:spLocks noChangeArrowheads="1"/>
          </p:cNvSpPr>
          <p:nvPr userDrawn="1"/>
        </p:nvSpPr>
        <p:spPr bwMode="auto">
          <a:xfrm>
            <a:off x="6895544" y="539410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5" name="Oval 62"/>
          <p:cNvSpPr>
            <a:spLocks noChangeArrowheads="1"/>
          </p:cNvSpPr>
          <p:nvPr userDrawn="1"/>
        </p:nvSpPr>
        <p:spPr bwMode="auto">
          <a:xfrm>
            <a:off x="6980568" y="539410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6" name="Oval 63"/>
          <p:cNvSpPr>
            <a:spLocks noChangeArrowheads="1"/>
          </p:cNvSpPr>
          <p:nvPr userDrawn="1"/>
        </p:nvSpPr>
        <p:spPr bwMode="auto">
          <a:xfrm>
            <a:off x="7066862" y="539410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7" name="Oval 64"/>
          <p:cNvSpPr>
            <a:spLocks noChangeArrowheads="1"/>
          </p:cNvSpPr>
          <p:nvPr userDrawn="1"/>
        </p:nvSpPr>
        <p:spPr bwMode="auto">
          <a:xfrm>
            <a:off x="7151886" y="539410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8" name="Oval 65"/>
          <p:cNvSpPr>
            <a:spLocks noChangeArrowheads="1"/>
          </p:cNvSpPr>
          <p:nvPr userDrawn="1"/>
        </p:nvSpPr>
        <p:spPr bwMode="auto">
          <a:xfrm>
            <a:off x="7236910" y="539410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9" name="Oval 66"/>
          <p:cNvSpPr>
            <a:spLocks noChangeArrowheads="1"/>
          </p:cNvSpPr>
          <p:nvPr userDrawn="1"/>
        </p:nvSpPr>
        <p:spPr bwMode="auto">
          <a:xfrm>
            <a:off x="7324473" y="539410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0" name="Oval 67"/>
          <p:cNvSpPr>
            <a:spLocks noChangeArrowheads="1"/>
          </p:cNvSpPr>
          <p:nvPr userDrawn="1"/>
        </p:nvSpPr>
        <p:spPr bwMode="auto">
          <a:xfrm>
            <a:off x="7409497" y="539410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1" name="Oval 81"/>
          <p:cNvSpPr>
            <a:spLocks noChangeArrowheads="1"/>
          </p:cNvSpPr>
          <p:nvPr userDrawn="1"/>
        </p:nvSpPr>
        <p:spPr bwMode="auto">
          <a:xfrm>
            <a:off x="6552908" y="54791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2" name="Oval 82"/>
          <p:cNvSpPr>
            <a:spLocks noChangeArrowheads="1"/>
          </p:cNvSpPr>
          <p:nvPr userDrawn="1"/>
        </p:nvSpPr>
        <p:spPr bwMode="auto">
          <a:xfrm>
            <a:off x="6637932" y="54791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3" name="Oval 83"/>
          <p:cNvSpPr>
            <a:spLocks noChangeArrowheads="1"/>
          </p:cNvSpPr>
          <p:nvPr userDrawn="1"/>
        </p:nvSpPr>
        <p:spPr bwMode="auto">
          <a:xfrm>
            <a:off x="6722957" y="547912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4" name="Oval 84"/>
          <p:cNvSpPr>
            <a:spLocks noChangeArrowheads="1"/>
          </p:cNvSpPr>
          <p:nvPr userDrawn="1"/>
        </p:nvSpPr>
        <p:spPr bwMode="auto">
          <a:xfrm>
            <a:off x="6810519" y="54791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5" name="Oval 85"/>
          <p:cNvSpPr>
            <a:spLocks noChangeArrowheads="1"/>
          </p:cNvSpPr>
          <p:nvPr userDrawn="1"/>
        </p:nvSpPr>
        <p:spPr bwMode="auto">
          <a:xfrm>
            <a:off x="6895544" y="547912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6" name="Oval 86"/>
          <p:cNvSpPr>
            <a:spLocks noChangeArrowheads="1"/>
          </p:cNvSpPr>
          <p:nvPr userDrawn="1"/>
        </p:nvSpPr>
        <p:spPr bwMode="auto">
          <a:xfrm>
            <a:off x="6980568" y="547912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7" name="Oval 87"/>
          <p:cNvSpPr>
            <a:spLocks noChangeArrowheads="1"/>
          </p:cNvSpPr>
          <p:nvPr userDrawn="1"/>
        </p:nvSpPr>
        <p:spPr bwMode="auto">
          <a:xfrm>
            <a:off x="7066862" y="54791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8" name="Oval 88"/>
          <p:cNvSpPr>
            <a:spLocks noChangeArrowheads="1"/>
          </p:cNvSpPr>
          <p:nvPr userDrawn="1"/>
        </p:nvSpPr>
        <p:spPr bwMode="auto">
          <a:xfrm>
            <a:off x="7151886" y="54791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9" name="Oval 89"/>
          <p:cNvSpPr>
            <a:spLocks noChangeArrowheads="1"/>
          </p:cNvSpPr>
          <p:nvPr userDrawn="1"/>
        </p:nvSpPr>
        <p:spPr bwMode="auto">
          <a:xfrm>
            <a:off x="7236910" y="547912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0" name="Oval 90"/>
          <p:cNvSpPr>
            <a:spLocks noChangeArrowheads="1"/>
          </p:cNvSpPr>
          <p:nvPr userDrawn="1"/>
        </p:nvSpPr>
        <p:spPr bwMode="auto">
          <a:xfrm>
            <a:off x="7324473" y="54791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1" name="Oval 91"/>
          <p:cNvSpPr>
            <a:spLocks noChangeArrowheads="1"/>
          </p:cNvSpPr>
          <p:nvPr userDrawn="1"/>
        </p:nvSpPr>
        <p:spPr bwMode="auto">
          <a:xfrm>
            <a:off x="7409497" y="547912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2" name="Oval 100"/>
          <p:cNvSpPr>
            <a:spLocks noChangeArrowheads="1"/>
          </p:cNvSpPr>
          <p:nvPr userDrawn="1"/>
        </p:nvSpPr>
        <p:spPr bwMode="auto">
          <a:xfrm>
            <a:off x="6552908" y="556414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3" name="Oval 101"/>
          <p:cNvSpPr>
            <a:spLocks noChangeArrowheads="1"/>
          </p:cNvSpPr>
          <p:nvPr userDrawn="1"/>
        </p:nvSpPr>
        <p:spPr bwMode="auto">
          <a:xfrm>
            <a:off x="6637932" y="556414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4" name="Oval 102"/>
          <p:cNvSpPr>
            <a:spLocks noChangeArrowheads="1"/>
          </p:cNvSpPr>
          <p:nvPr userDrawn="1"/>
        </p:nvSpPr>
        <p:spPr bwMode="auto">
          <a:xfrm>
            <a:off x="6722957" y="556414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5" name="Oval 103"/>
          <p:cNvSpPr>
            <a:spLocks noChangeArrowheads="1"/>
          </p:cNvSpPr>
          <p:nvPr userDrawn="1"/>
        </p:nvSpPr>
        <p:spPr bwMode="auto">
          <a:xfrm>
            <a:off x="6810519" y="556414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6" name="Oval 104"/>
          <p:cNvSpPr>
            <a:spLocks noChangeArrowheads="1"/>
          </p:cNvSpPr>
          <p:nvPr userDrawn="1"/>
        </p:nvSpPr>
        <p:spPr bwMode="auto">
          <a:xfrm>
            <a:off x="6895544" y="5564149"/>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7" name="Oval 105"/>
          <p:cNvSpPr>
            <a:spLocks noChangeArrowheads="1"/>
          </p:cNvSpPr>
          <p:nvPr userDrawn="1"/>
        </p:nvSpPr>
        <p:spPr bwMode="auto">
          <a:xfrm>
            <a:off x="6980568" y="5564149"/>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8" name="Oval 106"/>
          <p:cNvSpPr>
            <a:spLocks noChangeArrowheads="1"/>
          </p:cNvSpPr>
          <p:nvPr userDrawn="1"/>
        </p:nvSpPr>
        <p:spPr bwMode="auto">
          <a:xfrm>
            <a:off x="7066862" y="556414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9" name="Oval 107"/>
          <p:cNvSpPr>
            <a:spLocks noChangeArrowheads="1"/>
          </p:cNvSpPr>
          <p:nvPr userDrawn="1"/>
        </p:nvSpPr>
        <p:spPr bwMode="auto">
          <a:xfrm>
            <a:off x="7151886" y="556414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0" name="Oval 108"/>
          <p:cNvSpPr>
            <a:spLocks noChangeArrowheads="1"/>
          </p:cNvSpPr>
          <p:nvPr userDrawn="1"/>
        </p:nvSpPr>
        <p:spPr bwMode="auto">
          <a:xfrm>
            <a:off x="7236910" y="5564149"/>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1" name="Oval 109"/>
          <p:cNvSpPr>
            <a:spLocks noChangeArrowheads="1"/>
          </p:cNvSpPr>
          <p:nvPr userDrawn="1"/>
        </p:nvSpPr>
        <p:spPr bwMode="auto">
          <a:xfrm>
            <a:off x="7324473" y="556414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2" name="Oval 110"/>
          <p:cNvSpPr>
            <a:spLocks noChangeArrowheads="1"/>
          </p:cNvSpPr>
          <p:nvPr userDrawn="1"/>
        </p:nvSpPr>
        <p:spPr bwMode="auto">
          <a:xfrm>
            <a:off x="7409497" y="5564149"/>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3" name="Oval 121"/>
          <p:cNvSpPr>
            <a:spLocks noChangeArrowheads="1"/>
          </p:cNvSpPr>
          <p:nvPr userDrawn="1"/>
        </p:nvSpPr>
        <p:spPr bwMode="auto">
          <a:xfrm>
            <a:off x="6637932" y="565171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4" name="Oval 122"/>
          <p:cNvSpPr>
            <a:spLocks noChangeArrowheads="1"/>
          </p:cNvSpPr>
          <p:nvPr userDrawn="1"/>
        </p:nvSpPr>
        <p:spPr bwMode="auto">
          <a:xfrm>
            <a:off x="6722957" y="565171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5" name="Oval 123"/>
          <p:cNvSpPr>
            <a:spLocks noChangeArrowheads="1"/>
          </p:cNvSpPr>
          <p:nvPr userDrawn="1"/>
        </p:nvSpPr>
        <p:spPr bwMode="auto">
          <a:xfrm>
            <a:off x="6810519" y="565171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6" name="Oval 124"/>
          <p:cNvSpPr>
            <a:spLocks noChangeArrowheads="1"/>
          </p:cNvSpPr>
          <p:nvPr userDrawn="1"/>
        </p:nvSpPr>
        <p:spPr bwMode="auto">
          <a:xfrm>
            <a:off x="6895544" y="565171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7" name="Oval 125"/>
          <p:cNvSpPr>
            <a:spLocks noChangeArrowheads="1"/>
          </p:cNvSpPr>
          <p:nvPr userDrawn="1"/>
        </p:nvSpPr>
        <p:spPr bwMode="auto">
          <a:xfrm>
            <a:off x="6980568" y="565171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8" name="Oval 126"/>
          <p:cNvSpPr>
            <a:spLocks noChangeArrowheads="1"/>
          </p:cNvSpPr>
          <p:nvPr userDrawn="1"/>
        </p:nvSpPr>
        <p:spPr bwMode="auto">
          <a:xfrm>
            <a:off x="7066862" y="56517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9" name="Oval 127"/>
          <p:cNvSpPr>
            <a:spLocks noChangeArrowheads="1"/>
          </p:cNvSpPr>
          <p:nvPr userDrawn="1"/>
        </p:nvSpPr>
        <p:spPr bwMode="auto">
          <a:xfrm>
            <a:off x="7151886" y="56517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0" name="Oval 128"/>
          <p:cNvSpPr>
            <a:spLocks noChangeArrowheads="1"/>
          </p:cNvSpPr>
          <p:nvPr userDrawn="1"/>
        </p:nvSpPr>
        <p:spPr bwMode="auto">
          <a:xfrm>
            <a:off x="7236910" y="565171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1" name="Oval 129"/>
          <p:cNvSpPr>
            <a:spLocks noChangeArrowheads="1"/>
          </p:cNvSpPr>
          <p:nvPr userDrawn="1"/>
        </p:nvSpPr>
        <p:spPr bwMode="auto">
          <a:xfrm>
            <a:off x="7324473" y="56517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2" name="Oval 130"/>
          <p:cNvSpPr>
            <a:spLocks noChangeArrowheads="1"/>
          </p:cNvSpPr>
          <p:nvPr userDrawn="1"/>
        </p:nvSpPr>
        <p:spPr bwMode="auto">
          <a:xfrm>
            <a:off x="7409497" y="565171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3" name="Oval 57"/>
          <p:cNvSpPr>
            <a:spLocks noChangeArrowheads="1"/>
          </p:cNvSpPr>
          <p:nvPr userDrawn="1"/>
        </p:nvSpPr>
        <p:spPr bwMode="auto">
          <a:xfrm>
            <a:off x="7496878" y="53895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4" name="Oval 58"/>
          <p:cNvSpPr>
            <a:spLocks noChangeArrowheads="1"/>
          </p:cNvSpPr>
          <p:nvPr userDrawn="1"/>
        </p:nvSpPr>
        <p:spPr bwMode="auto">
          <a:xfrm>
            <a:off x="7666927" y="538955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5" name="Oval 59"/>
          <p:cNvSpPr>
            <a:spLocks noChangeArrowheads="1"/>
          </p:cNvSpPr>
          <p:nvPr userDrawn="1"/>
        </p:nvSpPr>
        <p:spPr bwMode="auto">
          <a:xfrm>
            <a:off x="7581902" y="53895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6" name="Oval 60"/>
          <p:cNvSpPr>
            <a:spLocks noChangeArrowheads="1"/>
          </p:cNvSpPr>
          <p:nvPr userDrawn="1"/>
        </p:nvSpPr>
        <p:spPr bwMode="auto">
          <a:xfrm>
            <a:off x="7754489" y="53895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7" name="Oval 61"/>
          <p:cNvSpPr>
            <a:spLocks noChangeArrowheads="1"/>
          </p:cNvSpPr>
          <p:nvPr userDrawn="1"/>
        </p:nvSpPr>
        <p:spPr bwMode="auto">
          <a:xfrm>
            <a:off x="7839514" y="538955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8" name="Oval 62"/>
          <p:cNvSpPr>
            <a:spLocks noChangeArrowheads="1"/>
          </p:cNvSpPr>
          <p:nvPr userDrawn="1"/>
        </p:nvSpPr>
        <p:spPr bwMode="auto">
          <a:xfrm>
            <a:off x="7924538" y="538955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9" name="Oval 63"/>
          <p:cNvSpPr>
            <a:spLocks noChangeArrowheads="1"/>
          </p:cNvSpPr>
          <p:nvPr userDrawn="1"/>
        </p:nvSpPr>
        <p:spPr bwMode="auto">
          <a:xfrm>
            <a:off x="8010832" y="53895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0" name="Oval 64"/>
          <p:cNvSpPr>
            <a:spLocks noChangeArrowheads="1"/>
          </p:cNvSpPr>
          <p:nvPr userDrawn="1"/>
        </p:nvSpPr>
        <p:spPr bwMode="auto">
          <a:xfrm>
            <a:off x="8095856" y="53895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1" name="Oval 65"/>
          <p:cNvSpPr>
            <a:spLocks noChangeArrowheads="1"/>
          </p:cNvSpPr>
          <p:nvPr userDrawn="1"/>
        </p:nvSpPr>
        <p:spPr bwMode="auto">
          <a:xfrm>
            <a:off x="8180880" y="538955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2" name="Oval 66"/>
          <p:cNvSpPr>
            <a:spLocks noChangeArrowheads="1"/>
          </p:cNvSpPr>
          <p:nvPr userDrawn="1"/>
        </p:nvSpPr>
        <p:spPr bwMode="auto">
          <a:xfrm>
            <a:off x="8268443" y="53895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3" name="Oval 67"/>
          <p:cNvSpPr>
            <a:spLocks noChangeArrowheads="1"/>
          </p:cNvSpPr>
          <p:nvPr userDrawn="1"/>
        </p:nvSpPr>
        <p:spPr bwMode="auto">
          <a:xfrm>
            <a:off x="8353467" y="538955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4" name="Oval 81"/>
          <p:cNvSpPr>
            <a:spLocks noChangeArrowheads="1"/>
          </p:cNvSpPr>
          <p:nvPr userDrawn="1"/>
        </p:nvSpPr>
        <p:spPr bwMode="auto">
          <a:xfrm>
            <a:off x="7496878" y="54745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5" name="Oval 82"/>
          <p:cNvSpPr>
            <a:spLocks noChangeArrowheads="1"/>
          </p:cNvSpPr>
          <p:nvPr userDrawn="1"/>
        </p:nvSpPr>
        <p:spPr bwMode="auto">
          <a:xfrm>
            <a:off x="7581902" y="54745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6" name="Oval 83"/>
          <p:cNvSpPr>
            <a:spLocks noChangeArrowheads="1"/>
          </p:cNvSpPr>
          <p:nvPr userDrawn="1"/>
        </p:nvSpPr>
        <p:spPr bwMode="auto">
          <a:xfrm>
            <a:off x="7666927" y="547457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7" name="Oval 84"/>
          <p:cNvSpPr>
            <a:spLocks noChangeArrowheads="1"/>
          </p:cNvSpPr>
          <p:nvPr userDrawn="1"/>
        </p:nvSpPr>
        <p:spPr bwMode="auto">
          <a:xfrm>
            <a:off x="7754489" y="54745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8" name="Oval 85"/>
          <p:cNvSpPr>
            <a:spLocks noChangeArrowheads="1"/>
          </p:cNvSpPr>
          <p:nvPr userDrawn="1"/>
        </p:nvSpPr>
        <p:spPr bwMode="auto">
          <a:xfrm>
            <a:off x="7839514" y="547457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9" name="Oval 86"/>
          <p:cNvSpPr>
            <a:spLocks noChangeArrowheads="1"/>
          </p:cNvSpPr>
          <p:nvPr userDrawn="1"/>
        </p:nvSpPr>
        <p:spPr bwMode="auto">
          <a:xfrm>
            <a:off x="7924538" y="547457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0" name="Oval 87"/>
          <p:cNvSpPr>
            <a:spLocks noChangeArrowheads="1"/>
          </p:cNvSpPr>
          <p:nvPr userDrawn="1"/>
        </p:nvSpPr>
        <p:spPr bwMode="auto">
          <a:xfrm>
            <a:off x="8010832" y="54745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1" name="Oval 88"/>
          <p:cNvSpPr>
            <a:spLocks noChangeArrowheads="1"/>
          </p:cNvSpPr>
          <p:nvPr userDrawn="1"/>
        </p:nvSpPr>
        <p:spPr bwMode="auto">
          <a:xfrm>
            <a:off x="8095856" y="54745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2" name="Oval 89"/>
          <p:cNvSpPr>
            <a:spLocks noChangeArrowheads="1"/>
          </p:cNvSpPr>
          <p:nvPr userDrawn="1"/>
        </p:nvSpPr>
        <p:spPr bwMode="auto">
          <a:xfrm>
            <a:off x="8180880" y="547457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3" name="Oval 90"/>
          <p:cNvSpPr>
            <a:spLocks noChangeArrowheads="1"/>
          </p:cNvSpPr>
          <p:nvPr userDrawn="1"/>
        </p:nvSpPr>
        <p:spPr bwMode="auto">
          <a:xfrm>
            <a:off x="8268443" y="54745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4" name="Oval 91"/>
          <p:cNvSpPr>
            <a:spLocks noChangeArrowheads="1"/>
          </p:cNvSpPr>
          <p:nvPr userDrawn="1"/>
        </p:nvSpPr>
        <p:spPr bwMode="auto">
          <a:xfrm>
            <a:off x="8353467" y="547457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5" name="Oval 100"/>
          <p:cNvSpPr>
            <a:spLocks noChangeArrowheads="1"/>
          </p:cNvSpPr>
          <p:nvPr userDrawn="1"/>
        </p:nvSpPr>
        <p:spPr bwMode="auto">
          <a:xfrm>
            <a:off x="7496878" y="555960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6" name="Oval 101"/>
          <p:cNvSpPr>
            <a:spLocks noChangeArrowheads="1"/>
          </p:cNvSpPr>
          <p:nvPr userDrawn="1"/>
        </p:nvSpPr>
        <p:spPr bwMode="auto">
          <a:xfrm>
            <a:off x="7581902" y="555960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7" name="Oval 102"/>
          <p:cNvSpPr>
            <a:spLocks noChangeArrowheads="1"/>
          </p:cNvSpPr>
          <p:nvPr userDrawn="1"/>
        </p:nvSpPr>
        <p:spPr bwMode="auto">
          <a:xfrm>
            <a:off x="7666927" y="555960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8" name="Oval 103"/>
          <p:cNvSpPr>
            <a:spLocks noChangeArrowheads="1"/>
          </p:cNvSpPr>
          <p:nvPr userDrawn="1"/>
        </p:nvSpPr>
        <p:spPr bwMode="auto">
          <a:xfrm>
            <a:off x="7754489" y="555960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9" name="Oval 104"/>
          <p:cNvSpPr>
            <a:spLocks noChangeArrowheads="1"/>
          </p:cNvSpPr>
          <p:nvPr userDrawn="1"/>
        </p:nvSpPr>
        <p:spPr bwMode="auto">
          <a:xfrm>
            <a:off x="7839514" y="555960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0" name="Oval 105"/>
          <p:cNvSpPr>
            <a:spLocks noChangeArrowheads="1"/>
          </p:cNvSpPr>
          <p:nvPr userDrawn="1"/>
        </p:nvSpPr>
        <p:spPr bwMode="auto">
          <a:xfrm>
            <a:off x="7924538" y="555960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1" name="Oval 106"/>
          <p:cNvSpPr>
            <a:spLocks noChangeArrowheads="1"/>
          </p:cNvSpPr>
          <p:nvPr userDrawn="1"/>
        </p:nvSpPr>
        <p:spPr bwMode="auto">
          <a:xfrm>
            <a:off x="8010832" y="555960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2" name="Oval 107"/>
          <p:cNvSpPr>
            <a:spLocks noChangeArrowheads="1"/>
          </p:cNvSpPr>
          <p:nvPr userDrawn="1"/>
        </p:nvSpPr>
        <p:spPr bwMode="auto">
          <a:xfrm>
            <a:off x="8095856" y="555960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3" name="Oval 108"/>
          <p:cNvSpPr>
            <a:spLocks noChangeArrowheads="1"/>
          </p:cNvSpPr>
          <p:nvPr userDrawn="1"/>
        </p:nvSpPr>
        <p:spPr bwMode="auto">
          <a:xfrm>
            <a:off x="8180880" y="5559600"/>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4" name="Oval 109"/>
          <p:cNvSpPr>
            <a:spLocks noChangeArrowheads="1"/>
          </p:cNvSpPr>
          <p:nvPr userDrawn="1"/>
        </p:nvSpPr>
        <p:spPr bwMode="auto">
          <a:xfrm>
            <a:off x="8268443" y="555960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5" name="Oval 110"/>
          <p:cNvSpPr>
            <a:spLocks noChangeArrowheads="1"/>
          </p:cNvSpPr>
          <p:nvPr userDrawn="1"/>
        </p:nvSpPr>
        <p:spPr bwMode="auto">
          <a:xfrm>
            <a:off x="8353467" y="5559600"/>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6" name="Oval 120"/>
          <p:cNvSpPr>
            <a:spLocks noChangeArrowheads="1"/>
          </p:cNvSpPr>
          <p:nvPr userDrawn="1"/>
        </p:nvSpPr>
        <p:spPr bwMode="auto">
          <a:xfrm>
            <a:off x="7496878" y="564716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7" name="Oval 121"/>
          <p:cNvSpPr>
            <a:spLocks noChangeArrowheads="1"/>
          </p:cNvSpPr>
          <p:nvPr userDrawn="1"/>
        </p:nvSpPr>
        <p:spPr bwMode="auto">
          <a:xfrm>
            <a:off x="7581902" y="564716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8" name="Oval 122"/>
          <p:cNvSpPr>
            <a:spLocks noChangeArrowheads="1"/>
          </p:cNvSpPr>
          <p:nvPr userDrawn="1"/>
        </p:nvSpPr>
        <p:spPr bwMode="auto">
          <a:xfrm>
            <a:off x="7666927" y="564716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9" name="Oval 123"/>
          <p:cNvSpPr>
            <a:spLocks noChangeArrowheads="1"/>
          </p:cNvSpPr>
          <p:nvPr userDrawn="1"/>
        </p:nvSpPr>
        <p:spPr bwMode="auto">
          <a:xfrm>
            <a:off x="7754489" y="564716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0" name="Oval 124"/>
          <p:cNvSpPr>
            <a:spLocks noChangeArrowheads="1"/>
          </p:cNvSpPr>
          <p:nvPr userDrawn="1"/>
        </p:nvSpPr>
        <p:spPr bwMode="auto">
          <a:xfrm>
            <a:off x="7839514" y="564716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1" name="Oval 125"/>
          <p:cNvSpPr>
            <a:spLocks noChangeArrowheads="1"/>
          </p:cNvSpPr>
          <p:nvPr userDrawn="1"/>
        </p:nvSpPr>
        <p:spPr bwMode="auto">
          <a:xfrm>
            <a:off x="7924538" y="564716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2" name="Oval 126"/>
          <p:cNvSpPr>
            <a:spLocks noChangeArrowheads="1"/>
          </p:cNvSpPr>
          <p:nvPr userDrawn="1"/>
        </p:nvSpPr>
        <p:spPr bwMode="auto">
          <a:xfrm>
            <a:off x="8010832" y="564716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3" name="Oval 127"/>
          <p:cNvSpPr>
            <a:spLocks noChangeArrowheads="1"/>
          </p:cNvSpPr>
          <p:nvPr userDrawn="1"/>
        </p:nvSpPr>
        <p:spPr bwMode="auto">
          <a:xfrm>
            <a:off x="8095856" y="564716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4" name="Oval 128"/>
          <p:cNvSpPr>
            <a:spLocks noChangeArrowheads="1"/>
          </p:cNvSpPr>
          <p:nvPr userDrawn="1"/>
        </p:nvSpPr>
        <p:spPr bwMode="auto">
          <a:xfrm>
            <a:off x="8180880" y="564716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5" name="Oval 129"/>
          <p:cNvSpPr>
            <a:spLocks noChangeArrowheads="1"/>
          </p:cNvSpPr>
          <p:nvPr userDrawn="1"/>
        </p:nvSpPr>
        <p:spPr bwMode="auto">
          <a:xfrm>
            <a:off x="8268443" y="564716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6" name="Oval 57"/>
          <p:cNvSpPr>
            <a:spLocks noChangeArrowheads="1"/>
          </p:cNvSpPr>
          <p:nvPr userDrawn="1"/>
        </p:nvSpPr>
        <p:spPr bwMode="auto">
          <a:xfrm>
            <a:off x="8440848" y="53850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7" name="Oval 59"/>
          <p:cNvSpPr>
            <a:spLocks noChangeArrowheads="1"/>
          </p:cNvSpPr>
          <p:nvPr userDrawn="1"/>
        </p:nvSpPr>
        <p:spPr bwMode="auto">
          <a:xfrm>
            <a:off x="8525872" y="53850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8" name="Oval 60"/>
          <p:cNvSpPr>
            <a:spLocks noChangeArrowheads="1"/>
          </p:cNvSpPr>
          <p:nvPr userDrawn="1"/>
        </p:nvSpPr>
        <p:spPr bwMode="auto">
          <a:xfrm>
            <a:off x="8698459" y="53850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39" name="Oval 61"/>
          <p:cNvSpPr>
            <a:spLocks noChangeArrowheads="1"/>
          </p:cNvSpPr>
          <p:nvPr userDrawn="1"/>
        </p:nvSpPr>
        <p:spPr bwMode="auto">
          <a:xfrm>
            <a:off x="8783484" y="538500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0" name="Oval 81"/>
          <p:cNvSpPr>
            <a:spLocks noChangeArrowheads="1"/>
          </p:cNvSpPr>
          <p:nvPr userDrawn="1"/>
        </p:nvSpPr>
        <p:spPr bwMode="auto">
          <a:xfrm>
            <a:off x="8440848" y="54700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1" name="Oval 84"/>
          <p:cNvSpPr>
            <a:spLocks noChangeArrowheads="1"/>
          </p:cNvSpPr>
          <p:nvPr userDrawn="1"/>
        </p:nvSpPr>
        <p:spPr bwMode="auto">
          <a:xfrm>
            <a:off x="8698459" y="54700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2" name="Oval 85"/>
          <p:cNvSpPr>
            <a:spLocks noChangeArrowheads="1"/>
          </p:cNvSpPr>
          <p:nvPr userDrawn="1"/>
        </p:nvSpPr>
        <p:spPr bwMode="auto">
          <a:xfrm>
            <a:off x="8783484" y="547002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3" name="Oval 103"/>
          <p:cNvSpPr>
            <a:spLocks noChangeArrowheads="1"/>
          </p:cNvSpPr>
          <p:nvPr userDrawn="1"/>
        </p:nvSpPr>
        <p:spPr bwMode="auto">
          <a:xfrm>
            <a:off x="8698459" y="555505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4" name="Oval 123"/>
          <p:cNvSpPr>
            <a:spLocks noChangeArrowheads="1"/>
          </p:cNvSpPr>
          <p:nvPr userDrawn="1"/>
        </p:nvSpPr>
        <p:spPr bwMode="auto">
          <a:xfrm>
            <a:off x="8698459" y="564261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5" name="Oval 58"/>
          <p:cNvSpPr>
            <a:spLocks noChangeArrowheads="1"/>
          </p:cNvSpPr>
          <p:nvPr userDrawn="1"/>
        </p:nvSpPr>
        <p:spPr bwMode="auto">
          <a:xfrm>
            <a:off x="6722957" y="573529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6" name="Oval 59"/>
          <p:cNvSpPr>
            <a:spLocks noChangeArrowheads="1"/>
          </p:cNvSpPr>
          <p:nvPr userDrawn="1"/>
        </p:nvSpPr>
        <p:spPr bwMode="auto">
          <a:xfrm>
            <a:off x="6637932" y="57352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7" name="Oval 60"/>
          <p:cNvSpPr>
            <a:spLocks noChangeArrowheads="1"/>
          </p:cNvSpPr>
          <p:nvPr userDrawn="1"/>
        </p:nvSpPr>
        <p:spPr bwMode="auto">
          <a:xfrm>
            <a:off x="6810519" y="57352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8" name="Oval 61"/>
          <p:cNvSpPr>
            <a:spLocks noChangeArrowheads="1"/>
          </p:cNvSpPr>
          <p:nvPr userDrawn="1"/>
        </p:nvSpPr>
        <p:spPr bwMode="auto">
          <a:xfrm>
            <a:off x="6895544" y="573529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49" name="Oval 62"/>
          <p:cNvSpPr>
            <a:spLocks noChangeArrowheads="1"/>
          </p:cNvSpPr>
          <p:nvPr userDrawn="1"/>
        </p:nvSpPr>
        <p:spPr bwMode="auto">
          <a:xfrm>
            <a:off x="6980568" y="573529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0" name="Oval 63"/>
          <p:cNvSpPr>
            <a:spLocks noChangeArrowheads="1"/>
          </p:cNvSpPr>
          <p:nvPr userDrawn="1"/>
        </p:nvSpPr>
        <p:spPr bwMode="auto">
          <a:xfrm>
            <a:off x="7066862" y="57352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1" name="Oval 64"/>
          <p:cNvSpPr>
            <a:spLocks noChangeArrowheads="1"/>
          </p:cNvSpPr>
          <p:nvPr userDrawn="1"/>
        </p:nvSpPr>
        <p:spPr bwMode="auto">
          <a:xfrm>
            <a:off x="7151886" y="57352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2" name="Oval 65"/>
          <p:cNvSpPr>
            <a:spLocks noChangeArrowheads="1"/>
          </p:cNvSpPr>
          <p:nvPr userDrawn="1"/>
        </p:nvSpPr>
        <p:spPr bwMode="auto">
          <a:xfrm>
            <a:off x="7236910" y="5735294"/>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3" name="Oval 66"/>
          <p:cNvSpPr>
            <a:spLocks noChangeArrowheads="1"/>
          </p:cNvSpPr>
          <p:nvPr userDrawn="1"/>
        </p:nvSpPr>
        <p:spPr bwMode="auto">
          <a:xfrm>
            <a:off x="7324473" y="57352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4" name="Oval 67"/>
          <p:cNvSpPr>
            <a:spLocks noChangeArrowheads="1"/>
          </p:cNvSpPr>
          <p:nvPr userDrawn="1"/>
        </p:nvSpPr>
        <p:spPr bwMode="auto">
          <a:xfrm>
            <a:off x="7409497" y="573529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5" name="Oval 82"/>
          <p:cNvSpPr>
            <a:spLocks noChangeArrowheads="1"/>
          </p:cNvSpPr>
          <p:nvPr userDrawn="1"/>
        </p:nvSpPr>
        <p:spPr bwMode="auto">
          <a:xfrm>
            <a:off x="6637932" y="582031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6" name="Oval 83"/>
          <p:cNvSpPr>
            <a:spLocks noChangeArrowheads="1"/>
          </p:cNvSpPr>
          <p:nvPr userDrawn="1"/>
        </p:nvSpPr>
        <p:spPr bwMode="auto">
          <a:xfrm>
            <a:off x="6722957" y="582031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7" name="Oval 84"/>
          <p:cNvSpPr>
            <a:spLocks noChangeArrowheads="1"/>
          </p:cNvSpPr>
          <p:nvPr userDrawn="1"/>
        </p:nvSpPr>
        <p:spPr bwMode="auto">
          <a:xfrm>
            <a:off x="6810519" y="582031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8" name="Oval 90"/>
          <p:cNvSpPr>
            <a:spLocks noChangeArrowheads="1"/>
          </p:cNvSpPr>
          <p:nvPr userDrawn="1"/>
        </p:nvSpPr>
        <p:spPr bwMode="auto">
          <a:xfrm>
            <a:off x="7324473" y="582031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59" name="Oval 91"/>
          <p:cNvSpPr>
            <a:spLocks noChangeArrowheads="1"/>
          </p:cNvSpPr>
          <p:nvPr userDrawn="1"/>
        </p:nvSpPr>
        <p:spPr bwMode="auto">
          <a:xfrm>
            <a:off x="7409497" y="582031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0" name="Oval 102"/>
          <p:cNvSpPr>
            <a:spLocks noChangeArrowheads="1"/>
          </p:cNvSpPr>
          <p:nvPr userDrawn="1"/>
        </p:nvSpPr>
        <p:spPr bwMode="auto">
          <a:xfrm>
            <a:off x="6722957" y="5905343"/>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1" name="Oval 103"/>
          <p:cNvSpPr>
            <a:spLocks noChangeArrowheads="1"/>
          </p:cNvSpPr>
          <p:nvPr userDrawn="1"/>
        </p:nvSpPr>
        <p:spPr bwMode="auto">
          <a:xfrm>
            <a:off x="6810519" y="590534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2" name="Oval 110"/>
          <p:cNvSpPr>
            <a:spLocks noChangeArrowheads="1"/>
          </p:cNvSpPr>
          <p:nvPr userDrawn="1"/>
        </p:nvSpPr>
        <p:spPr bwMode="auto">
          <a:xfrm>
            <a:off x="7409497" y="590534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3" name="Oval 57"/>
          <p:cNvSpPr>
            <a:spLocks noChangeArrowheads="1"/>
          </p:cNvSpPr>
          <p:nvPr userDrawn="1"/>
        </p:nvSpPr>
        <p:spPr bwMode="auto">
          <a:xfrm>
            <a:off x="7496878" y="57307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4" name="Oval 58"/>
          <p:cNvSpPr>
            <a:spLocks noChangeArrowheads="1"/>
          </p:cNvSpPr>
          <p:nvPr userDrawn="1"/>
        </p:nvSpPr>
        <p:spPr bwMode="auto">
          <a:xfrm>
            <a:off x="7666927" y="573074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5" name="Oval 59"/>
          <p:cNvSpPr>
            <a:spLocks noChangeArrowheads="1"/>
          </p:cNvSpPr>
          <p:nvPr userDrawn="1"/>
        </p:nvSpPr>
        <p:spPr bwMode="auto">
          <a:xfrm>
            <a:off x="7581902" y="57307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6" name="Oval 60"/>
          <p:cNvSpPr>
            <a:spLocks noChangeArrowheads="1"/>
          </p:cNvSpPr>
          <p:nvPr userDrawn="1"/>
        </p:nvSpPr>
        <p:spPr bwMode="auto">
          <a:xfrm>
            <a:off x="7754489" y="57307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7" name="Oval 61"/>
          <p:cNvSpPr>
            <a:spLocks noChangeArrowheads="1"/>
          </p:cNvSpPr>
          <p:nvPr userDrawn="1"/>
        </p:nvSpPr>
        <p:spPr bwMode="auto">
          <a:xfrm>
            <a:off x="7839514" y="5730745"/>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8" name="Oval 62"/>
          <p:cNvSpPr>
            <a:spLocks noChangeArrowheads="1"/>
          </p:cNvSpPr>
          <p:nvPr userDrawn="1"/>
        </p:nvSpPr>
        <p:spPr bwMode="auto">
          <a:xfrm>
            <a:off x="7924538" y="5730745"/>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69" name="Oval 63"/>
          <p:cNvSpPr>
            <a:spLocks noChangeArrowheads="1"/>
          </p:cNvSpPr>
          <p:nvPr userDrawn="1"/>
        </p:nvSpPr>
        <p:spPr bwMode="auto">
          <a:xfrm>
            <a:off x="8010832" y="57307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0" name="Oval 64"/>
          <p:cNvSpPr>
            <a:spLocks noChangeArrowheads="1"/>
          </p:cNvSpPr>
          <p:nvPr userDrawn="1"/>
        </p:nvSpPr>
        <p:spPr bwMode="auto">
          <a:xfrm>
            <a:off x="8095856" y="573074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1" name="Oval 65"/>
          <p:cNvSpPr>
            <a:spLocks noChangeArrowheads="1"/>
          </p:cNvSpPr>
          <p:nvPr userDrawn="1"/>
        </p:nvSpPr>
        <p:spPr bwMode="auto">
          <a:xfrm>
            <a:off x="8180880" y="5730745"/>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2" name="Oval 81"/>
          <p:cNvSpPr>
            <a:spLocks noChangeArrowheads="1"/>
          </p:cNvSpPr>
          <p:nvPr userDrawn="1"/>
        </p:nvSpPr>
        <p:spPr bwMode="auto">
          <a:xfrm>
            <a:off x="7496878" y="581577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3" name="Oval 82"/>
          <p:cNvSpPr>
            <a:spLocks noChangeArrowheads="1"/>
          </p:cNvSpPr>
          <p:nvPr userDrawn="1"/>
        </p:nvSpPr>
        <p:spPr bwMode="auto">
          <a:xfrm>
            <a:off x="7581902" y="581577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4" name="Oval 83"/>
          <p:cNvSpPr>
            <a:spLocks noChangeArrowheads="1"/>
          </p:cNvSpPr>
          <p:nvPr userDrawn="1"/>
        </p:nvSpPr>
        <p:spPr bwMode="auto">
          <a:xfrm>
            <a:off x="7666927" y="581577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5" name="Oval 84"/>
          <p:cNvSpPr>
            <a:spLocks noChangeArrowheads="1"/>
          </p:cNvSpPr>
          <p:nvPr userDrawn="1"/>
        </p:nvSpPr>
        <p:spPr bwMode="auto">
          <a:xfrm>
            <a:off x="7754489" y="581577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6" name="Oval 85"/>
          <p:cNvSpPr>
            <a:spLocks noChangeArrowheads="1"/>
          </p:cNvSpPr>
          <p:nvPr userDrawn="1"/>
        </p:nvSpPr>
        <p:spPr bwMode="auto">
          <a:xfrm>
            <a:off x="7839514" y="5815770"/>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7" name="Oval 86"/>
          <p:cNvSpPr>
            <a:spLocks noChangeArrowheads="1"/>
          </p:cNvSpPr>
          <p:nvPr userDrawn="1"/>
        </p:nvSpPr>
        <p:spPr bwMode="auto">
          <a:xfrm>
            <a:off x="7924538" y="5815770"/>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8" name="Oval 100"/>
          <p:cNvSpPr>
            <a:spLocks noChangeArrowheads="1"/>
          </p:cNvSpPr>
          <p:nvPr userDrawn="1"/>
        </p:nvSpPr>
        <p:spPr bwMode="auto">
          <a:xfrm>
            <a:off x="7496878" y="590079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79" name="Oval 101"/>
          <p:cNvSpPr>
            <a:spLocks noChangeArrowheads="1"/>
          </p:cNvSpPr>
          <p:nvPr userDrawn="1"/>
        </p:nvSpPr>
        <p:spPr bwMode="auto">
          <a:xfrm>
            <a:off x="7581902" y="590079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0" name="Oval 102"/>
          <p:cNvSpPr>
            <a:spLocks noChangeArrowheads="1"/>
          </p:cNvSpPr>
          <p:nvPr userDrawn="1"/>
        </p:nvSpPr>
        <p:spPr bwMode="auto">
          <a:xfrm>
            <a:off x="7666927" y="5900794"/>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1" name="Oval 103"/>
          <p:cNvSpPr>
            <a:spLocks noChangeArrowheads="1"/>
          </p:cNvSpPr>
          <p:nvPr userDrawn="1"/>
        </p:nvSpPr>
        <p:spPr bwMode="auto">
          <a:xfrm>
            <a:off x="7754489" y="5900794"/>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2" name="Oval 122"/>
          <p:cNvSpPr>
            <a:spLocks noChangeArrowheads="1"/>
          </p:cNvSpPr>
          <p:nvPr userDrawn="1"/>
        </p:nvSpPr>
        <p:spPr bwMode="auto">
          <a:xfrm>
            <a:off x="7666927" y="598835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3" name="Oval 60"/>
          <p:cNvSpPr>
            <a:spLocks noChangeArrowheads="1"/>
          </p:cNvSpPr>
          <p:nvPr userDrawn="1"/>
        </p:nvSpPr>
        <p:spPr bwMode="auto">
          <a:xfrm>
            <a:off x="8698459" y="572619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4" name="Oval 58"/>
          <p:cNvSpPr>
            <a:spLocks noChangeArrowheads="1"/>
          </p:cNvSpPr>
          <p:nvPr userDrawn="1"/>
        </p:nvSpPr>
        <p:spPr bwMode="auto">
          <a:xfrm>
            <a:off x="7666927" y="606941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5" name="Oval 59"/>
          <p:cNvSpPr>
            <a:spLocks noChangeArrowheads="1"/>
          </p:cNvSpPr>
          <p:nvPr userDrawn="1"/>
        </p:nvSpPr>
        <p:spPr bwMode="auto">
          <a:xfrm>
            <a:off x="7581902" y="606941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6" name="Oval 81"/>
          <p:cNvSpPr>
            <a:spLocks noChangeArrowheads="1"/>
          </p:cNvSpPr>
          <p:nvPr userDrawn="1"/>
        </p:nvSpPr>
        <p:spPr bwMode="auto">
          <a:xfrm>
            <a:off x="7496878" y="61544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7" name="Oval 82"/>
          <p:cNvSpPr>
            <a:spLocks noChangeArrowheads="1"/>
          </p:cNvSpPr>
          <p:nvPr userDrawn="1"/>
        </p:nvSpPr>
        <p:spPr bwMode="auto">
          <a:xfrm>
            <a:off x="7581902" y="615443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8" name="Oval 83"/>
          <p:cNvSpPr>
            <a:spLocks noChangeArrowheads="1"/>
          </p:cNvSpPr>
          <p:nvPr userDrawn="1"/>
        </p:nvSpPr>
        <p:spPr bwMode="auto">
          <a:xfrm>
            <a:off x="7666927" y="615443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89" name="Oval 100"/>
          <p:cNvSpPr>
            <a:spLocks noChangeArrowheads="1"/>
          </p:cNvSpPr>
          <p:nvPr userDrawn="1"/>
        </p:nvSpPr>
        <p:spPr bwMode="auto">
          <a:xfrm>
            <a:off x="7496878" y="623946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90" name="Oval 101"/>
          <p:cNvSpPr>
            <a:spLocks noChangeArrowheads="1"/>
          </p:cNvSpPr>
          <p:nvPr userDrawn="1"/>
        </p:nvSpPr>
        <p:spPr bwMode="auto">
          <a:xfrm>
            <a:off x="7581902" y="6239460"/>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91" name="Oval 102"/>
          <p:cNvSpPr>
            <a:spLocks noChangeArrowheads="1"/>
          </p:cNvSpPr>
          <p:nvPr userDrawn="1"/>
        </p:nvSpPr>
        <p:spPr bwMode="auto">
          <a:xfrm>
            <a:off x="7666927" y="6239460"/>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92" name="Oval 64"/>
          <p:cNvSpPr>
            <a:spLocks noChangeArrowheads="1"/>
          </p:cNvSpPr>
          <p:nvPr userDrawn="1"/>
        </p:nvSpPr>
        <p:spPr bwMode="auto">
          <a:xfrm>
            <a:off x="8095856" y="5813295"/>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93" name="正方形/長方形 3092"/>
          <p:cNvSpPr/>
          <p:nvPr userDrawn="1"/>
        </p:nvSpPr>
        <p:spPr>
          <a:xfrm>
            <a:off x="0" y="3573016"/>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Tree>
    <p:extLst>
      <p:ext uri="{BB962C8B-B14F-4D97-AF65-F5344CB8AC3E}">
        <p14:creationId xmlns:p14="http://schemas.microsoft.com/office/powerpoint/2010/main" val="1152758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中扉">
    <p:spTree>
      <p:nvGrpSpPr>
        <p:cNvPr id="1" name=""/>
        <p:cNvGrpSpPr/>
        <p:nvPr/>
      </p:nvGrpSpPr>
      <p:grpSpPr>
        <a:xfrm>
          <a:off x="0" y="0"/>
          <a:ext cx="0" cy="0"/>
          <a:chOff x="0" y="0"/>
          <a:chExt cx="0" cy="0"/>
        </a:xfrm>
      </p:grpSpPr>
      <p:sp>
        <p:nvSpPr>
          <p:cNvPr id="3" name="タイトル プレースホルダ 16"/>
          <p:cNvSpPr>
            <a:spLocks noGrp="1"/>
          </p:cNvSpPr>
          <p:nvPr>
            <p:ph type="title"/>
          </p:nvPr>
        </p:nvSpPr>
        <p:spPr>
          <a:xfrm>
            <a:off x="200472" y="2823295"/>
            <a:ext cx="9505502" cy="461665"/>
          </a:xfrm>
          <a:prstGeom prst="rect">
            <a:avLst/>
          </a:prstGeom>
        </p:spPr>
        <p:txBody>
          <a:bodyPr vert="horz" wrap="square" lIns="91440" tIns="45720" rIns="91440" bIns="45720" rtlCol="0" anchor="b" anchorCtr="0">
            <a:spAutoFit/>
          </a:bodyPr>
          <a:lstStyle>
            <a:lvl1pPr>
              <a:defRPr sz="2400"/>
            </a:lvl1pPr>
          </a:lstStyle>
          <a:p>
            <a:r>
              <a:rPr kumimoji="1" lang="ja-JP" altLang="en-US" dirty="0"/>
              <a:t>マスタ タイトルの書式設定</a:t>
            </a:r>
          </a:p>
        </p:txBody>
      </p:sp>
      <p:sp>
        <p:nvSpPr>
          <p:cNvPr id="4" name="Line 26"/>
          <p:cNvSpPr>
            <a:spLocks noChangeShapeType="1"/>
          </p:cNvSpPr>
          <p:nvPr userDrawn="1"/>
        </p:nvSpPr>
        <p:spPr bwMode="auto">
          <a:xfrm>
            <a:off x="200471" y="3356990"/>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6" name="テキスト ボックス 5"/>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Tree>
    <p:extLst>
      <p:ext uri="{BB962C8B-B14F-4D97-AF65-F5344CB8AC3E}">
        <p14:creationId xmlns:p14="http://schemas.microsoft.com/office/powerpoint/2010/main" val="1741213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タイトルのみ">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91649101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2" name="Object 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 name="Design_Grid_2014" hidden="1"/>
          <p:cNvGrpSpPr/>
          <p:nvPr userDrawn="1"/>
        </p:nvGrpSpPr>
        <p:grpSpPr>
          <a:xfrm>
            <a:off x="195709" y="1124744"/>
            <a:ext cx="9509820" cy="5328592"/>
            <a:chOff x="195709" y="1196752"/>
            <a:chExt cx="9509820" cy="5328592"/>
          </a:xfrm>
        </p:grpSpPr>
        <p:grpSp>
          <p:nvGrpSpPr>
            <p:cNvPr id="8" name="グループ化 7" hidden="1"/>
            <p:cNvGrpSpPr/>
            <p:nvPr userDrawn="1"/>
          </p:nvGrpSpPr>
          <p:grpSpPr>
            <a:xfrm>
              <a:off x="344488" y="1196752"/>
              <a:ext cx="9217024" cy="5328592"/>
              <a:chOff x="344488" y="1268760"/>
              <a:chExt cx="9217024" cy="5472608"/>
            </a:xfrm>
          </p:grpSpPr>
          <p:sp>
            <p:nvSpPr>
              <p:cNvPr id="52" name="Line 99" hidden="1"/>
              <p:cNvSpPr>
                <a:spLocks noChangeShapeType="1"/>
              </p:cNvSpPr>
              <p:nvPr userDrawn="1"/>
            </p:nvSpPr>
            <p:spPr bwMode="auto">
              <a:xfrm>
                <a:off x="480793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3" name="Line 99" hidden="1"/>
              <p:cNvSpPr>
                <a:spLocks noChangeShapeType="1"/>
              </p:cNvSpPr>
              <p:nvPr userDrawn="1"/>
            </p:nvSpPr>
            <p:spPr bwMode="auto">
              <a:xfrm>
                <a:off x="32224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4" name="Line 99" hidden="1"/>
              <p:cNvSpPr>
                <a:spLocks noChangeShapeType="1"/>
              </p:cNvSpPr>
              <p:nvPr userDrawn="1"/>
            </p:nvSpPr>
            <p:spPr bwMode="auto">
              <a:xfrm>
                <a:off x="30784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5" name="Line 99" hidden="1"/>
              <p:cNvSpPr>
                <a:spLocks noChangeShapeType="1"/>
              </p:cNvSpPr>
              <p:nvPr userDrawn="1"/>
            </p:nvSpPr>
            <p:spPr bwMode="auto">
              <a:xfrm>
                <a:off x="29343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6" name="Line 99" hidden="1"/>
              <p:cNvSpPr>
                <a:spLocks noChangeShapeType="1"/>
              </p:cNvSpPr>
              <p:nvPr userDrawn="1"/>
            </p:nvSpPr>
            <p:spPr bwMode="auto">
              <a:xfrm>
                <a:off x="27903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7" name="Line 99" hidden="1"/>
              <p:cNvSpPr>
                <a:spLocks noChangeShapeType="1"/>
              </p:cNvSpPr>
              <p:nvPr userDrawn="1"/>
            </p:nvSpPr>
            <p:spPr bwMode="auto">
              <a:xfrm>
                <a:off x="26463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8" name="Line 99" hidden="1"/>
              <p:cNvSpPr>
                <a:spLocks noChangeShapeType="1"/>
              </p:cNvSpPr>
              <p:nvPr userDrawn="1"/>
            </p:nvSpPr>
            <p:spPr bwMode="auto">
              <a:xfrm>
                <a:off x="25023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9" name="Line 99" hidden="1"/>
              <p:cNvSpPr>
                <a:spLocks noChangeShapeType="1"/>
              </p:cNvSpPr>
              <p:nvPr userDrawn="1"/>
            </p:nvSpPr>
            <p:spPr bwMode="auto">
              <a:xfrm>
                <a:off x="23583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0" name="Line 99" hidden="1"/>
              <p:cNvSpPr>
                <a:spLocks noChangeShapeType="1"/>
              </p:cNvSpPr>
              <p:nvPr userDrawn="1"/>
            </p:nvSpPr>
            <p:spPr bwMode="auto">
              <a:xfrm>
                <a:off x="22143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1" name="Line 99" hidden="1"/>
              <p:cNvSpPr>
                <a:spLocks noChangeShapeType="1"/>
              </p:cNvSpPr>
              <p:nvPr userDrawn="1"/>
            </p:nvSpPr>
            <p:spPr bwMode="auto">
              <a:xfrm>
                <a:off x="20702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2" name="Line 99" hidden="1"/>
              <p:cNvSpPr>
                <a:spLocks noChangeShapeType="1"/>
              </p:cNvSpPr>
              <p:nvPr userDrawn="1"/>
            </p:nvSpPr>
            <p:spPr bwMode="auto">
              <a:xfrm>
                <a:off x="19262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3" name="Line 99" hidden="1"/>
              <p:cNvSpPr>
                <a:spLocks noChangeShapeType="1"/>
              </p:cNvSpPr>
              <p:nvPr userDrawn="1"/>
            </p:nvSpPr>
            <p:spPr bwMode="auto">
              <a:xfrm>
                <a:off x="17822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4" name="Line 99" hidden="1"/>
              <p:cNvSpPr>
                <a:spLocks noChangeShapeType="1"/>
              </p:cNvSpPr>
              <p:nvPr userDrawn="1"/>
            </p:nvSpPr>
            <p:spPr bwMode="auto">
              <a:xfrm>
                <a:off x="16382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5" name="Line 99" hidden="1"/>
              <p:cNvSpPr>
                <a:spLocks noChangeShapeType="1"/>
              </p:cNvSpPr>
              <p:nvPr userDrawn="1"/>
            </p:nvSpPr>
            <p:spPr bwMode="auto">
              <a:xfrm>
                <a:off x="14942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6" name="Line 99" hidden="1"/>
              <p:cNvSpPr>
                <a:spLocks noChangeShapeType="1"/>
              </p:cNvSpPr>
              <p:nvPr userDrawn="1"/>
            </p:nvSpPr>
            <p:spPr bwMode="auto">
              <a:xfrm>
                <a:off x="13502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7" name="Line 99" hidden="1"/>
              <p:cNvSpPr>
                <a:spLocks noChangeShapeType="1"/>
              </p:cNvSpPr>
              <p:nvPr userDrawn="1"/>
            </p:nvSpPr>
            <p:spPr bwMode="auto">
              <a:xfrm>
                <a:off x="12062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8" name="Line 99" hidden="1"/>
              <p:cNvSpPr>
                <a:spLocks noChangeShapeType="1"/>
              </p:cNvSpPr>
              <p:nvPr userDrawn="1"/>
            </p:nvSpPr>
            <p:spPr bwMode="auto">
              <a:xfrm>
                <a:off x="10621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9" name="Line 99" hidden="1"/>
              <p:cNvSpPr>
                <a:spLocks noChangeShapeType="1"/>
              </p:cNvSpPr>
              <p:nvPr userDrawn="1"/>
            </p:nvSpPr>
            <p:spPr bwMode="auto">
              <a:xfrm>
                <a:off x="9181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0" name="Line 99" hidden="1"/>
              <p:cNvSpPr>
                <a:spLocks noChangeShapeType="1"/>
              </p:cNvSpPr>
              <p:nvPr userDrawn="1"/>
            </p:nvSpPr>
            <p:spPr bwMode="auto">
              <a:xfrm>
                <a:off x="7741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1" name="Line 99" hidden="1"/>
              <p:cNvSpPr>
                <a:spLocks noChangeShapeType="1"/>
              </p:cNvSpPr>
              <p:nvPr userDrawn="1"/>
            </p:nvSpPr>
            <p:spPr bwMode="auto">
              <a:xfrm>
                <a:off x="6301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2" name="Line 99" hidden="1"/>
              <p:cNvSpPr>
                <a:spLocks noChangeShapeType="1"/>
              </p:cNvSpPr>
              <p:nvPr userDrawn="1"/>
            </p:nvSpPr>
            <p:spPr bwMode="auto">
              <a:xfrm>
                <a:off x="36544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3" name="Line 99" hidden="1"/>
              <p:cNvSpPr>
                <a:spLocks noChangeShapeType="1"/>
              </p:cNvSpPr>
              <p:nvPr userDrawn="1"/>
            </p:nvSpPr>
            <p:spPr bwMode="auto">
              <a:xfrm>
                <a:off x="35104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4" name="Line 99" hidden="1"/>
              <p:cNvSpPr>
                <a:spLocks noChangeShapeType="1"/>
              </p:cNvSpPr>
              <p:nvPr userDrawn="1"/>
            </p:nvSpPr>
            <p:spPr bwMode="auto">
              <a:xfrm>
                <a:off x="33664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5" name="Line 99" hidden="1"/>
              <p:cNvSpPr>
                <a:spLocks noChangeShapeType="1"/>
              </p:cNvSpPr>
              <p:nvPr userDrawn="1"/>
            </p:nvSpPr>
            <p:spPr bwMode="auto">
              <a:xfrm>
                <a:off x="40865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6" name="Line 99" hidden="1"/>
              <p:cNvSpPr>
                <a:spLocks noChangeShapeType="1"/>
              </p:cNvSpPr>
              <p:nvPr userDrawn="1"/>
            </p:nvSpPr>
            <p:spPr bwMode="auto">
              <a:xfrm>
                <a:off x="39425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7" name="Line 99" hidden="1"/>
              <p:cNvSpPr>
                <a:spLocks noChangeShapeType="1"/>
              </p:cNvSpPr>
              <p:nvPr userDrawn="1"/>
            </p:nvSpPr>
            <p:spPr bwMode="auto">
              <a:xfrm>
                <a:off x="37984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8" name="Line 99" hidden="1"/>
              <p:cNvSpPr>
                <a:spLocks noChangeShapeType="1"/>
              </p:cNvSpPr>
              <p:nvPr userDrawn="1"/>
            </p:nvSpPr>
            <p:spPr bwMode="auto">
              <a:xfrm>
                <a:off x="451990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9" name="Line 99" hidden="1"/>
              <p:cNvSpPr>
                <a:spLocks noChangeShapeType="1"/>
              </p:cNvSpPr>
              <p:nvPr userDrawn="1"/>
            </p:nvSpPr>
            <p:spPr bwMode="auto">
              <a:xfrm>
                <a:off x="437588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0" name="Line 99" hidden="1"/>
              <p:cNvSpPr>
                <a:spLocks noChangeShapeType="1"/>
              </p:cNvSpPr>
              <p:nvPr userDrawn="1"/>
            </p:nvSpPr>
            <p:spPr bwMode="auto">
              <a:xfrm>
                <a:off x="42305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1" name="Line 99" hidden="1"/>
              <p:cNvSpPr>
                <a:spLocks noChangeShapeType="1"/>
              </p:cNvSpPr>
              <p:nvPr userDrawn="1"/>
            </p:nvSpPr>
            <p:spPr bwMode="auto">
              <a:xfrm>
                <a:off x="466392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2" name="Line 99" hidden="1"/>
              <p:cNvSpPr>
                <a:spLocks noChangeShapeType="1"/>
              </p:cNvSpPr>
              <p:nvPr userDrawn="1"/>
            </p:nvSpPr>
            <p:spPr bwMode="auto">
              <a:xfrm>
                <a:off x="92710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3" name="Line 99" hidden="1"/>
              <p:cNvSpPr>
                <a:spLocks noChangeShapeType="1"/>
              </p:cNvSpPr>
              <p:nvPr userDrawn="1"/>
            </p:nvSpPr>
            <p:spPr bwMode="auto">
              <a:xfrm>
                <a:off x="76869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4" name="Line 99" hidden="1"/>
              <p:cNvSpPr>
                <a:spLocks noChangeShapeType="1"/>
              </p:cNvSpPr>
              <p:nvPr userDrawn="1"/>
            </p:nvSpPr>
            <p:spPr bwMode="auto">
              <a:xfrm>
                <a:off x="75429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5" name="Line 99" hidden="1"/>
              <p:cNvSpPr>
                <a:spLocks noChangeShapeType="1"/>
              </p:cNvSpPr>
              <p:nvPr userDrawn="1"/>
            </p:nvSpPr>
            <p:spPr bwMode="auto">
              <a:xfrm>
                <a:off x="73988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6" name="Line 99" hidden="1"/>
              <p:cNvSpPr>
                <a:spLocks noChangeShapeType="1"/>
              </p:cNvSpPr>
              <p:nvPr userDrawn="1"/>
            </p:nvSpPr>
            <p:spPr bwMode="auto">
              <a:xfrm>
                <a:off x="72548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7" name="Line 99" hidden="1"/>
              <p:cNvSpPr>
                <a:spLocks noChangeShapeType="1"/>
              </p:cNvSpPr>
              <p:nvPr userDrawn="1"/>
            </p:nvSpPr>
            <p:spPr bwMode="auto">
              <a:xfrm>
                <a:off x="71108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8" name="Line 99" hidden="1"/>
              <p:cNvSpPr>
                <a:spLocks noChangeShapeType="1"/>
              </p:cNvSpPr>
              <p:nvPr userDrawn="1"/>
            </p:nvSpPr>
            <p:spPr bwMode="auto">
              <a:xfrm>
                <a:off x="69668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9" name="Line 99" hidden="1"/>
              <p:cNvSpPr>
                <a:spLocks noChangeShapeType="1"/>
              </p:cNvSpPr>
              <p:nvPr userDrawn="1"/>
            </p:nvSpPr>
            <p:spPr bwMode="auto">
              <a:xfrm>
                <a:off x="68228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0" name="Line 99" hidden="1"/>
              <p:cNvSpPr>
                <a:spLocks noChangeShapeType="1"/>
              </p:cNvSpPr>
              <p:nvPr userDrawn="1"/>
            </p:nvSpPr>
            <p:spPr bwMode="auto">
              <a:xfrm>
                <a:off x="66788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1" name="Line 99" hidden="1"/>
              <p:cNvSpPr>
                <a:spLocks noChangeShapeType="1"/>
              </p:cNvSpPr>
              <p:nvPr userDrawn="1"/>
            </p:nvSpPr>
            <p:spPr bwMode="auto">
              <a:xfrm>
                <a:off x="65347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2" name="Line 99" hidden="1"/>
              <p:cNvSpPr>
                <a:spLocks noChangeShapeType="1"/>
              </p:cNvSpPr>
              <p:nvPr userDrawn="1"/>
            </p:nvSpPr>
            <p:spPr bwMode="auto">
              <a:xfrm>
                <a:off x="63907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3" name="Line 99" hidden="1"/>
              <p:cNvSpPr>
                <a:spLocks noChangeShapeType="1"/>
              </p:cNvSpPr>
              <p:nvPr userDrawn="1"/>
            </p:nvSpPr>
            <p:spPr bwMode="auto">
              <a:xfrm>
                <a:off x="62467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4" name="Line 99" hidden="1"/>
              <p:cNvSpPr>
                <a:spLocks noChangeShapeType="1"/>
              </p:cNvSpPr>
              <p:nvPr userDrawn="1"/>
            </p:nvSpPr>
            <p:spPr bwMode="auto">
              <a:xfrm>
                <a:off x="61027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5" name="Line 99" hidden="1"/>
              <p:cNvSpPr>
                <a:spLocks noChangeShapeType="1"/>
              </p:cNvSpPr>
              <p:nvPr userDrawn="1"/>
            </p:nvSpPr>
            <p:spPr bwMode="auto">
              <a:xfrm>
                <a:off x="59587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6" name="Line 99" hidden="1"/>
              <p:cNvSpPr>
                <a:spLocks noChangeShapeType="1"/>
              </p:cNvSpPr>
              <p:nvPr userDrawn="1"/>
            </p:nvSpPr>
            <p:spPr bwMode="auto">
              <a:xfrm>
                <a:off x="58147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7" name="Line 99" hidden="1"/>
              <p:cNvSpPr>
                <a:spLocks noChangeShapeType="1"/>
              </p:cNvSpPr>
              <p:nvPr userDrawn="1"/>
            </p:nvSpPr>
            <p:spPr bwMode="auto">
              <a:xfrm>
                <a:off x="56706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8" name="Line 99" hidden="1"/>
              <p:cNvSpPr>
                <a:spLocks noChangeShapeType="1"/>
              </p:cNvSpPr>
              <p:nvPr userDrawn="1"/>
            </p:nvSpPr>
            <p:spPr bwMode="auto">
              <a:xfrm>
                <a:off x="55266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9" name="Line 99" hidden="1"/>
              <p:cNvSpPr>
                <a:spLocks noChangeShapeType="1"/>
              </p:cNvSpPr>
              <p:nvPr userDrawn="1"/>
            </p:nvSpPr>
            <p:spPr bwMode="auto">
              <a:xfrm>
                <a:off x="53826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0" name="Line 99" hidden="1"/>
              <p:cNvSpPr>
                <a:spLocks noChangeShapeType="1"/>
              </p:cNvSpPr>
              <p:nvPr userDrawn="1"/>
            </p:nvSpPr>
            <p:spPr bwMode="auto">
              <a:xfrm>
                <a:off x="52386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1" name="Line 99" hidden="1"/>
              <p:cNvSpPr>
                <a:spLocks noChangeShapeType="1"/>
              </p:cNvSpPr>
              <p:nvPr userDrawn="1"/>
            </p:nvSpPr>
            <p:spPr bwMode="auto">
              <a:xfrm>
                <a:off x="50946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2" name="Line 99" hidden="1"/>
              <p:cNvSpPr>
                <a:spLocks noChangeShapeType="1"/>
              </p:cNvSpPr>
              <p:nvPr userDrawn="1"/>
            </p:nvSpPr>
            <p:spPr bwMode="auto">
              <a:xfrm>
                <a:off x="81189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3" name="Line 99" hidden="1"/>
              <p:cNvSpPr>
                <a:spLocks noChangeShapeType="1"/>
              </p:cNvSpPr>
              <p:nvPr userDrawn="1"/>
            </p:nvSpPr>
            <p:spPr bwMode="auto">
              <a:xfrm>
                <a:off x="79749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4" name="Line 99" hidden="1"/>
              <p:cNvSpPr>
                <a:spLocks noChangeShapeType="1"/>
              </p:cNvSpPr>
              <p:nvPr userDrawn="1"/>
            </p:nvSpPr>
            <p:spPr bwMode="auto">
              <a:xfrm>
                <a:off x="78309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5" name="Line 99" hidden="1"/>
              <p:cNvSpPr>
                <a:spLocks noChangeShapeType="1"/>
              </p:cNvSpPr>
              <p:nvPr userDrawn="1"/>
            </p:nvSpPr>
            <p:spPr bwMode="auto">
              <a:xfrm>
                <a:off x="85510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6" name="Line 99" hidden="1"/>
              <p:cNvSpPr>
                <a:spLocks noChangeShapeType="1"/>
              </p:cNvSpPr>
              <p:nvPr userDrawn="1"/>
            </p:nvSpPr>
            <p:spPr bwMode="auto">
              <a:xfrm>
                <a:off x="84070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7" name="Line 99" hidden="1"/>
              <p:cNvSpPr>
                <a:spLocks noChangeShapeType="1"/>
              </p:cNvSpPr>
              <p:nvPr userDrawn="1"/>
            </p:nvSpPr>
            <p:spPr bwMode="auto">
              <a:xfrm>
                <a:off x="82629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8" name="Line 99" hidden="1"/>
              <p:cNvSpPr>
                <a:spLocks noChangeShapeType="1"/>
              </p:cNvSpPr>
              <p:nvPr userDrawn="1"/>
            </p:nvSpPr>
            <p:spPr bwMode="auto">
              <a:xfrm>
                <a:off x="89830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9" name="Line 99" hidden="1"/>
              <p:cNvSpPr>
                <a:spLocks noChangeShapeType="1"/>
              </p:cNvSpPr>
              <p:nvPr userDrawn="1"/>
            </p:nvSpPr>
            <p:spPr bwMode="auto">
              <a:xfrm>
                <a:off x="88390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0" name="Line 99" hidden="1"/>
              <p:cNvSpPr>
                <a:spLocks noChangeShapeType="1"/>
              </p:cNvSpPr>
              <p:nvPr userDrawn="1"/>
            </p:nvSpPr>
            <p:spPr bwMode="auto">
              <a:xfrm>
                <a:off x="86950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1" name="Line 99" hidden="1"/>
              <p:cNvSpPr>
                <a:spLocks noChangeShapeType="1"/>
              </p:cNvSpPr>
              <p:nvPr userDrawn="1"/>
            </p:nvSpPr>
            <p:spPr bwMode="auto">
              <a:xfrm>
                <a:off x="91270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2" name="Line 99" hidden="1"/>
              <p:cNvSpPr>
                <a:spLocks noChangeShapeType="1"/>
              </p:cNvSpPr>
              <p:nvPr userDrawn="1"/>
            </p:nvSpPr>
            <p:spPr bwMode="auto">
              <a:xfrm>
                <a:off x="4950619" y="1268760"/>
                <a:ext cx="0" cy="5472608"/>
              </a:xfrm>
              <a:prstGeom prst="line">
                <a:avLst/>
              </a:prstGeom>
              <a:noFill/>
              <a:ln w="9525">
                <a:solidFill>
                  <a:srgbClr val="C0C0C0"/>
                </a:solidFill>
                <a:round/>
                <a:headEnd/>
                <a:tailEnd/>
              </a:ln>
              <a:effectLst/>
            </p:spPr>
            <p:txBody>
              <a:bodyPr/>
              <a:lstStyle/>
              <a:p>
                <a:endParaRPr lang="ja-JP" altLang="en-US" dirty="0"/>
              </a:p>
            </p:txBody>
          </p:sp>
          <p:sp>
            <p:nvSpPr>
              <p:cNvPr id="113" name="Line 99" hidden="1"/>
              <p:cNvSpPr>
                <a:spLocks noChangeShapeType="1"/>
              </p:cNvSpPr>
              <p:nvPr userDrawn="1"/>
            </p:nvSpPr>
            <p:spPr bwMode="auto">
              <a:xfrm>
                <a:off x="9417496"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4" name="Line 99" hidden="1"/>
              <p:cNvSpPr>
                <a:spLocks noChangeShapeType="1"/>
              </p:cNvSpPr>
              <p:nvPr userDrawn="1"/>
            </p:nvSpPr>
            <p:spPr bwMode="auto">
              <a:xfrm>
                <a:off x="9561512"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5" name="Line 99" hidden="1"/>
              <p:cNvSpPr>
                <a:spLocks noChangeShapeType="1"/>
              </p:cNvSpPr>
              <p:nvPr userDrawn="1"/>
            </p:nvSpPr>
            <p:spPr bwMode="auto">
              <a:xfrm>
                <a:off x="488504"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6" name="Line 99" hidden="1"/>
              <p:cNvSpPr>
                <a:spLocks noChangeShapeType="1"/>
              </p:cNvSpPr>
              <p:nvPr userDrawn="1"/>
            </p:nvSpPr>
            <p:spPr bwMode="auto">
              <a:xfrm>
                <a:off x="344488" y="1268760"/>
                <a:ext cx="0" cy="5472608"/>
              </a:xfrm>
              <a:prstGeom prst="line">
                <a:avLst/>
              </a:prstGeom>
              <a:noFill/>
              <a:ln w="9525">
                <a:solidFill>
                  <a:srgbClr val="EAEAEA"/>
                </a:solidFill>
                <a:round/>
                <a:headEnd/>
                <a:tailEnd/>
              </a:ln>
              <a:effectLst/>
            </p:spPr>
            <p:txBody>
              <a:bodyPr/>
              <a:lstStyle/>
              <a:p>
                <a:endParaRPr lang="ja-JP" altLang="en-US" dirty="0"/>
              </a:p>
            </p:txBody>
          </p:sp>
        </p:grpSp>
        <p:grpSp>
          <p:nvGrpSpPr>
            <p:cNvPr id="10" name="グループ化 9" hidden="1"/>
            <p:cNvGrpSpPr/>
            <p:nvPr userDrawn="1"/>
          </p:nvGrpSpPr>
          <p:grpSpPr>
            <a:xfrm>
              <a:off x="195709" y="1340768"/>
              <a:ext cx="9509820" cy="5040560"/>
              <a:chOff x="486121" y="1412776"/>
              <a:chExt cx="8928995" cy="5040560"/>
            </a:xfrm>
          </p:grpSpPr>
          <p:sp>
            <p:nvSpPr>
              <p:cNvPr id="14" name="Line 99" hidden="1"/>
              <p:cNvSpPr>
                <a:spLocks noChangeShapeType="1"/>
              </p:cNvSpPr>
              <p:nvPr userDrawn="1"/>
            </p:nvSpPr>
            <p:spPr bwMode="auto">
              <a:xfrm rot="5400000" flipH="1">
                <a:off x="4950619" y="-31541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5" name="Line 99" hidden="1"/>
              <p:cNvSpPr>
                <a:spLocks noChangeShapeType="1"/>
              </p:cNvSpPr>
              <p:nvPr userDrawn="1"/>
            </p:nvSpPr>
            <p:spPr bwMode="auto">
              <a:xfrm rot="5400000" flipH="1">
                <a:off x="4950619" y="-17140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6" name="Line 99" hidden="1"/>
              <p:cNvSpPr>
                <a:spLocks noChangeShapeType="1"/>
              </p:cNvSpPr>
              <p:nvPr userDrawn="1"/>
            </p:nvSpPr>
            <p:spPr bwMode="auto">
              <a:xfrm rot="5400000" flipH="1">
                <a:off x="4950619" y="-2738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7" name="Line 99" hidden="1"/>
              <p:cNvSpPr>
                <a:spLocks noChangeShapeType="1"/>
              </p:cNvSpPr>
              <p:nvPr userDrawn="1"/>
            </p:nvSpPr>
            <p:spPr bwMode="auto">
              <a:xfrm rot="5400000" flipH="1">
                <a:off x="4950619" y="11663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8" name="Line 99" hidden="1"/>
              <p:cNvSpPr>
                <a:spLocks noChangeShapeType="1"/>
              </p:cNvSpPr>
              <p:nvPr userDrawn="1"/>
            </p:nvSpPr>
            <p:spPr bwMode="auto">
              <a:xfrm rot="5400000" flipH="1">
                <a:off x="4950619" y="2606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9" name="Line 99" hidden="1"/>
              <p:cNvSpPr>
                <a:spLocks noChangeShapeType="1"/>
              </p:cNvSpPr>
              <p:nvPr userDrawn="1"/>
            </p:nvSpPr>
            <p:spPr bwMode="auto">
              <a:xfrm rot="5400000" flipH="1">
                <a:off x="4950619" y="4046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0" name="Line 99" hidden="1"/>
              <p:cNvSpPr>
                <a:spLocks noChangeShapeType="1"/>
              </p:cNvSpPr>
              <p:nvPr userDrawn="1"/>
            </p:nvSpPr>
            <p:spPr bwMode="auto">
              <a:xfrm rot="5400000" flipH="1">
                <a:off x="4950619" y="54868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2" name="Line 99" hidden="1"/>
              <p:cNvSpPr>
                <a:spLocks noChangeShapeType="1"/>
              </p:cNvSpPr>
              <p:nvPr userDrawn="1"/>
            </p:nvSpPr>
            <p:spPr bwMode="auto">
              <a:xfrm rot="5400000" flipH="1">
                <a:off x="4950619" y="69269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3" name="Line 99" hidden="1"/>
              <p:cNvSpPr>
                <a:spLocks noChangeShapeType="1"/>
              </p:cNvSpPr>
              <p:nvPr userDrawn="1"/>
            </p:nvSpPr>
            <p:spPr bwMode="auto">
              <a:xfrm rot="5400000" flipH="1">
                <a:off x="4950619" y="83671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4" name="Line 99" hidden="1"/>
              <p:cNvSpPr>
                <a:spLocks noChangeShapeType="1"/>
              </p:cNvSpPr>
              <p:nvPr userDrawn="1"/>
            </p:nvSpPr>
            <p:spPr bwMode="auto">
              <a:xfrm rot="5400000" flipH="1">
                <a:off x="4950619" y="98072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5" name="Line 99" hidden="1"/>
              <p:cNvSpPr>
                <a:spLocks noChangeShapeType="1"/>
              </p:cNvSpPr>
              <p:nvPr userDrawn="1"/>
            </p:nvSpPr>
            <p:spPr bwMode="auto">
              <a:xfrm rot="5400000" flipH="1">
                <a:off x="4950619" y="112474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6" name="Line 99" hidden="1"/>
              <p:cNvSpPr>
                <a:spLocks noChangeShapeType="1"/>
              </p:cNvSpPr>
              <p:nvPr userDrawn="1"/>
            </p:nvSpPr>
            <p:spPr bwMode="auto">
              <a:xfrm rot="5400000" flipH="1">
                <a:off x="4950619" y="126876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7" name="Line 99" hidden="1"/>
              <p:cNvSpPr>
                <a:spLocks noChangeShapeType="1"/>
              </p:cNvSpPr>
              <p:nvPr userDrawn="1"/>
            </p:nvSpPr>
            <p:spPr bwMode="auto">
              <a:xfrm rot="5400000" flipH="1">
                <a:off x="4950619" y="141277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8" name="Line 99" hidden="1"/>
              <p:cNvSpPr>
                <a:spLocks noChangeShapeType="1"/>
              </p:cNvSpPr>
              <p:nvPr userDrawn="1"/>
            </p:nvSpPr>
            <p:spPr bwMode="auto">
              <a:xfrm rot="5400000" flipH="1">
                <a:off x="4950619" y="155679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9" name="Line 99" hidden="1"/>
              <p:cNvSpPr>
                <a:spLocks noChangeShapeType="1"/>
              </p:cNvSpPr>
              <p:nvPr userDrawn="1"/>
            </p:nvSpPr>
            <p:spPr bwMode="auto">
              <a:xfrm rot="5400000" flipH="1">
                <a:off x="4950619" y="170080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0" name="Line 99" hidden="1"/>
              <p:cNvSpPr>
                <a:spLocks noChangeShapeType="1"/>
              </p:cNvSpPr>
              <p:nvPr userDrawn="1"/>
            </p:nvSpPr>
            <p:spPr bwMode="auto">
              <a:xfrm rot="5400000" flipH="1">
                <a:off x="4950619" y="184482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1" name="Line 99" hidden="1"/>
              <p:cNvSpPr>
                <a:spLocks noChangeShapeType="1"/>
              </p:cNvSpPr>
              <p:nvPr userDrawn="1"/>
            </p:nvSpPr>
            <p:spPr bwMode="auto">
              <a:xfrm rot="5400000" flipH="1">
                <a:off x="4950619" y="198884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2" name="Line 99" hidden="1"/>
              <p:cNvSpPr>
                <a:spLocks noChangeShapeType="1"/>
              </p:cNvSpPr>
              <p:nvPr userDrawn="1"/>
            </p:nvSpPr>
            <p:spPr bwMode="auto">
              <a:xfrm rot="5400000" flipH="1">
                <a:off x="4950619" y="-6034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3" name="Line 99" hidden="1"/>
              <p:cNvSpPr>
                <a:spLocks noChangeShapeType="1"/>
              </p:cNvSpPr>
              <p:nvPr userDrawn="1"/>
            </p:nvSpPr>
            <p:spPr bwMode="auto">
              <a:xfrm rot="5400000" flipH="1">
                <a:off x="4950619" y="-7474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4" name="Line 99" hidden="1"/>
              <p:cNvSpPr>
                <a:spLocks noChangeShapeType="1"/>
              </p:cNvSpPr>
              <p:nvPr userDrawn="1"/>
            </p:nvSpPr>
            <p:spPr bwMode="auto">
              <a:xfrm rot="5400000" flipH="1">
                <a:off x="4950619" y="-89147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5" name="Line 99" hidden="1"/>
              <p:cNvSpPr>
                <a:spLocks noChangeShapeType="1"/>
              </p:cNvSpPr>
              <p:nvPr userDrawn="1"/>
            </p:nvSpPr>
            <p:spPr bwMode="auto">
              <a:xfrm rot="5400000" flipH="1">
                <a:off x="4950619" y="-103549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6" name="Line 99" hidden="1"/>
              <p:cNvSpPr>
                <a:spLocks noChangeShapeType="1"/>
              </p:cNvSpPr>
              <p:nvPr userDrawn="1"/>
            </p:nvSpPr>
            <p:spPr bwMode="auto">
              <a:xfrm rot="5400000" flipH="1">
                <a:off x="4950619" y="-117951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7" name="Line 99" hidden="1"/>
              <p:cNvSpPr>
                <a:spLocks noChangeShapeType="1"/>
              </p:cNvSpPr>
              <p:nvPr userDrawn="1"/>
            </p:nvSpPr>
            <p:spPr bwMode="auto">
              <a:xfrm rot="5400000" flipH="1">
                <a:off x="4950619" y="-1323527"/>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8" name="Line 99" hidden="1"/>
              <p:cNvSpPr>
                <a:spLocks noChangeShapeType="1"/>
              </p:cNvSpPr>
              <p:nvPr userDrawn="1"/>
            </p:nvSpPr>
            <p:spPr bwMode="auto">
              <a:xfrm rot="5400000" flipH="1">
                <a:off x="4950619" y="-1467543"/>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9" name="Line 99" hidden="1"/>
              <p:cNvSpPr>
                <a:spLocks noChangeShapeType="1"/>
              </p:cNvSpPr>
              <p:nvPr userDrawn="1"/>
            </p:nvSpPr>
            <p:spPr bwMode="auto">
              <a:xfrm rot="5400000" flipH="1">
                <a:off x="4950619" y="-161155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0" name="Line 99" hidden="1"/>
              <p:cNvSpPr>
                <a:spLocks noChangeShapeType="1"/>
              </p:cNvSpPr>
              <p:nvPr userDrawn="1"/>
            </p:nvSpPr>
            <p:spPr bwMode="auto">
              <a:xfrm rot="5400000" flipH="1">
                <a:off x="4950619" y="-175557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1" name="Line 99" hidden="1"/>
              <p:cNvSpPr>
                <a:spLocks noChangeShapeType="1"/>
              </p:cNvSpPr>
              <p:nvPr userDrawn="1"/>
            </p:nvSpPr>
            <p:spPr bwMode="auto">
              <a:xfrm rot="5400000" flipH="1">
                <a:off x="4950619" y="-189959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2" name="Line 99" hidden="1"/>
              <p:cNvSpPr>
                <a:spLocks noChangeShapeType="1"/>
              </p:cNvSpPr>
              <p:nvPr userDrawn="1"/>
            </p:nvSpPr>
            <p:spPr bwMode="auto">
              <a:xfrm rot="5400000" flipH="1">
                <a:off x="4950620" y="-2043608"/>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3" name="Line 99" hidden="1"/>
              <p:cNvSpPr>
                <a:spLocks noChangeShapeType="1"/>
              </p:cNvSpPr>
              <p:nvPr userDrawn="1"/>
            </p:nvSpPr>
            <p:spPr bwMode="auto">
              <a:xfrm rot="5400000" flipH="1">
                <a:off x="4950620" y="-2187624"/>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4" name="Line 99" hidden="1"/>
              <p:cNvSpPr>
                <a:spLocks noChangeShapeType="1"/>
              </p:cNvSpPr>
              <p:nvPr userDrawn="1"/>
            </p:nvSpPr>
            <p:spPr bwMode="auto">
              <a:xfrm rot="5400000" flipH="1">
                <a:off x="4950620" y="-233164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5" name="Line 99" hidden="1"/>
              <p:cNvSpPr>
                <a:spLocks noChangeShapeType="1"/>
              </p:cNvSpPr>
              <p:nvPr userDrawn="1"/>
            </p:nvSpPr>
            <p:spPr bwMode="auto">
              <a:xfrm rot="5400000" flipH="1">
                <a:off x="4950620" y="-2475657"/>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6" name="Line 99" hidden="1"/>
              <p:cNvSpPr>
                <a:spLocks noChangeShapeType="1"/>
              </p:cNvSpPr>
              <p:nvPr userDrawn="1"/>
            </p:nvSpPr>
            <p:spPr bwMode="auto">
              <a:xfrm rot="5400000" flipH="1">
                <a:off x="4950620" y="-2619673"/>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7" name="Line 99" hidden="1"/>
              <p:cNvSpPr>
                <a:spLocks noChangeShapeType="1"/>
              </p:cNvSpPr>
              <p:nvPr userDrawn="1"/>
            </p:nvSpPr>
            <p:spPr bwMode="auto">
              <a:xfrm rot="5400000" flipH="1">
                <a:off x="4950620" y="-2763689"/>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8" name="Line 99" hidden="1"/>
              <p:cNvSpPr>
                <a:spLocks noChangeShapeType="1"/>
              </p:cNvSpPr>
              <p:nvPr userDrawn="1"/>
            </p:nvSpPr>
            <p:spPr bwMode="auto">
              <a:xfrm rot="5400000" flipH="1">
                <a:off x="4950619" y="-459431"/>
                <a:ext cx="0" cy="8928991"/>
              </a:xfrm>
              <a:prstGeom prst="line">
                <a:avLst/>
              </a:prstGeom>
              <a:noFill/>
              <a:ln w="9525">
                <a:solidFill>
                  <a:srgbClr val="EAEAEA"/>
                </a:solidFill>
                <a:round/>
                <a:headEnd/>
                <a:tailEnd/>
              </a:ln>
              <a:effectLst/>
            </p:spPr>
            <p:txBody>
              <a:bodyPr/>
              <a:lstStyle/>
              <a:p>
                <a:pPr lvl="0" defTabSz="987461"/>
                <a:endParaRPr lang="ja-JP" altLang="en-US" sz="1900" dirty="0"/>
              </a:p>
            </p:txBody>
          </p:sp>
          <p:sp>
            <p:nvSpPr>
              <p:cNvPr id="49" name="Line 99" hidden="1"/>
              <p:cNvSpPr>
                <a:spLocks noChangeShapeType="1"/>
              </p:cNvSpPr>
              <p:nvPr userDrawn="1"/>
            </p:nvSpPr>
            <p:spPr bwMode="auto">
              <a:xfrm rot="5400000" flipH="1">
                <a:off x="4950619" y="-387424"/>
                <a:ext cx="0" cy="8928991"/>
              </a:xfrm>
              <a:prstGeom prst="line">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0" name="Line 99" hidden="1"/>
              <p:cNvSpPr>
                <a:spLocks noChangeShapeType="1"/>
              </p:cNvSpPr>
              <p:nvPr userDrawn="1"/>
            </p:nvSpPr>
            <p:spPr bwMode="auto">
              <a:xfrm rot="5400000" flipH="1">
                <a:off x="4950620" y="-305172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1" name="Line 99" hidden="1"/>
              <p:cNvSpPr>
                <a:spLocks noChangeShapeType="1"/>
              </p:cNvSpPr>
              <p:nvPr userDrawn="1"/>
            </p:nvSpPr>
            <p:spPr bwMode="auto">
              <a:xfrm rot="5400000" flipH="1">
                <a:off x="4950618" y="-2914562"/>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13" name="正方形/長方形 12" hidden="1"/>
            <p:cNvSpPr/>
            <p:nvPr userDrawn="1"/>
          </p:nvSpPr>
          <p:spPr>
            <a:xfrm>
              <a:off x="200472" y="1196752"/>
              <a:ext cx="9505056" cy="5328592"/>
            </a:xfrm>
            <a:prstGeom prst="rect">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4" name="Line 26"/>
          <p:cNvSpPr>
            <a:spLocks noChangeShapeType="1"/>
          </p:cNvSpPr>
          <p:nvPr userDrawn="1"/>
        </p:nvSpPr>
        <p:spPr bwMode="auto">
          <a:xfrm>
            <a:off x="200471" y="98072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9" name="テキスト ボックス 8"/>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
        <p:nvSpPr>
          <p:cNvPr id="11" name="タイトル 7"/>
          <p:cNvSpPr>
            <a:spLocks noGrp="1"/>
          </p:cNvSpPr>
          <p:nvPr>
            <p:ph type="title"/>
          </p:nvPr>
        </p:nvSpPr>
        <p:spPr>
          <a:xfrm>
            <a:off x="200471" y="188550"/>
            <a:ext cx="9505055" cy="360050"/>
          </a:xfrm>
        </p:spPr>
        <p:txBody>
          <a:bodyPr>
            <a:normAutofit/>
          </a:bodyPr>
          <a:lstStyle>
            <a:lvl1pPr fontAlgn="base">
              <a:defRPr sz="1400">
                <a:latin typeface="Arial Black" panose="020B0A04020102020204" pitchFamily="34" charset="0"/>
              </a:defRPr>
            </a:lvl1pPr>
          </a:lstStyle>
          <a:p>
            <a:r>
              <a:rPr kumimoji="1" lang="ja-JP" altLang="en-US" dirty="0"/>
              <a:t>マスタ タイトルの書式設定</a:t>
            </a:r>
          </a:p>
        </p:txBody>
      </p:sp>
      <p:sp>
        <p:nvSpPr>
          <p:cNvPr id="12" name="テキスト プレースホルダー 12"/>
          <p:cNvSpPr>
            <a:spLocks noGrp="1"/>
          </p:cNvSpPr>
          <p:nvPr>
            <p:ph type="body" sz="quarter" idx="15"/>
          </p:nvPr>
        </p:nvSpPr>
        <p:spPr>
          <a:xfrm>
            <a:off x="200025" y="549275"/>
            <a:ext cx="9505950" cy="359445"/>
          </a:xfrm>
        </p:spPr>
        <p:txBody>
          <a:bodyPr anchor="b" anchorCtr="0"/>
          <a:lstStyle>
            <a:lvl1pPr marL="0" indent="0">
              <a:spcBef>
                <a:spcPts val="0"/>
              </a:spcBef>
              <a:buNone/>
              <a:defRPr sz="2000" baseline="0">
                <a:latin typeface="Arial Black" panose="020B0A04020102020204" pitchFamily="34" charset="0"/>
                <a:ea typeface="HGP創英角ｺﾞｼｯｸUB" panose="020B0900000000000000" pitchFamily="50" charset="-128"/>
              </a:defRPr>
            </a:lvl1pPr>
            <a:lvl2pPr marL="377825" indent="0">
              <a:spcBef>
                <a:spcPts val="0"/>
              </a:spcBef>
              <a:buNone/>
              <a:defRPr sz="2000">
                <a:latin typeface="HGP創英角ｺﾞｼｯｸUB" panose="020B0900000000000000" pitchFamily="50" charset="-128"/>
                <a:ea typeface="HGP創英角ｺﾞｼｯｸUB" panose="020B0900000000000000" pitchFamily="50" charset="-128"/>
              </a:defRPr>
            </a:lvl2pPr>
            <a:lvl3pPr marL="755650" indent="0">
              <a:spcBef>
                <a:spcPts val="0"/>
              </a:spcBef>
              <a:buNone/>
              <a:defRPr sz="2000">
                <a:latin typeface="HGP創英角ｺﾞｼｯｸUB" panose="020B0900000000000000" pitchFamily="50" charset="-128"/>
                <a:ea typeface="HGP創英角ｺﾞｼｯｸUB" panose="020B0900000000000000" pitchFamily="50" charset="-128"/>
              </a:defRPr>
            </a:lvl3pPr>
            <a:lvl4pPr marL="1143000" indent="0">
              <a:spcBef>
                <a:spcPts val="0"/>
              </a:spcBef>
              <a:buNone/>
              <a:defRPr sz="2000">
                <a:latin typeface="HGP創英角ｺﾞｼｯｸUB" panose="020B0900000000000000" pitchFamily="50" charset="-128"/>
                <a:ea typeface="HGP創英角ｺﾞｼｯｸUB" panose="020B0900000000000000" pitchFamily="50" charset="-128"/>
              </a:defRPr>
            </a:lvl4pPr>
            <a:lvl5pPr marL="1525587" indent="0">
              <a:spcBef>
                <a:spcPts val="0"/>
              </a:spcBef>
              <a:buNone/>
              <a:defRPr sz="2000">
                <a:latin typeface="HGP創英角ｺﾞｼｯｸUB" panose="020B0900000000000000" pitchFamily="50" charset="-128"/>
                <a:ea typeface="HGP創英角ｺﾞｼｯｸUB" panose="020B0900000000000000" pitchFamily="50" charset="-128"/>
              </a:defRPr>
            </a:lvl5pPr>
          </a:lstStyle>
          <a:p>
            <a:pPr lvl="0"/>
            <a:r>
              <a:rPr kumimoji="1" lang="ja-JP" altLang="en-US" dirty="0"/>
              <a:t>マスター テキストの書式設定</a:t>
            </a:r>
          </a:p>
        </p:txBody>
      </p:sp>
    </p:spTree>
    <p:extLst>
      <p:ext uri="{BB962C8B-B14F-4D97-AF65-F5344CB8AC3E}">
        <p14:creationId xmlns:p14="http://schemas.microsoft.com/office/powerpoint/2010/main" val="3634969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3.xml"/><Relationship Id="rId5" Type="http://schemas.openxmlformats.org/officeDocument/2006/relationships/tags" Target="../tags/tag2.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5"/>
            </p:custDataLst>
            <p:extLst>
              <p:ext uri="{D42A27DB-BD31-4B8C-83A1-F6EECF244321}">
                <p14:modId xmlns:p14="http://schemas.microsoft.com/office/powerpoint/2010/main" val="179438504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7" imgW="270" imgH="270" progId="TCLayout.ActiveDocument.1">
                  <p:embed/>
                </p:oleObj>
              </mc:Choice>
              <mc:Fallback>
                <p:oleObj name="think-cell Slide" r:id="rId7" imgW="270" imgH="270" progId="TCLayout.ActiveDocument.1">
                  <p:embed/>
                  <p:pic>
                    <p:nvPicPr>
                      <p:cNvPr id="2" name="オブジェクト 1" hidden="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正方形/長方形 2" hidden="1"/>
          <p:cNvSpPr/>
          <p:nvPr userDrawn="1">
            <p:custDataLst>
              <p:tags r:id="rId6"/>
            </p:custDataLst>
          </p:nvPr>
        </p:nvSpPr>
        <p:spPr>
          <a:xfrm>
            <a:off x="0" y="0"/>
            <a:ext cx="158750" cy="158750"/>
          </a:xfrm>
          <a:prstGeom prst="rect">
            <a:avLst/>
          </a:prstGeom>
          <a:solidFill>
            <a:srgbClr val="A2BBDC"/>
          </a:solidFill>
        </p:spPr>
        <p:txBody>
          <a:bodyPr wrap="none" lIns="0" tIns="0" rIns="0" bIns="0" rtlCol="0" anchor="ctr">
            <a:noAutofit/>
          </a:bodyPr>
          <a:lstStyle/>
          <a:p>
            <a:pPr marL="0" lvl="0" indent="0" algn="ctr" eaLnBrk="1" fontAlgn="ctr">
              <a:lnSpc>
                <a:spcPct val="114000"/>
              </a:lnSpc>
              <a:spcAft>
                <a:spcPts val="400"/>
              </a:spcAft>
            </a:pPr>
            <a:endParaRPr kumimoji="1" lang="ja-JP" altLang="en-US" sz="2000" b="0" i="0" baseline="0" dirty="0">
              <a:latin typeface="HGP創英角ｺﾞｼｯｸUB" panose="020B0900000000000000" pitchFamily="50" charset="-128"/>
              <a:ea typeface="HGP創英角ｺﾞｼｯｸUB" panose="020B0900000000000000" pitchFamily="50" charset="-128"/>
              <a:cs typeface="+mj-cs"/>
              <a:sym typeface="HGP創英角ｺﾞｼｯｸUB" panose="020B0900000000000000" pitchFamily="50" charset="-128"/>
            </a:endParaRPr>
          </a:p>
        </p:txBody>
      </p:sp>
      <p:sp>
        <p:nvSpPr>
          <p:cNvPr id="17" name="タイトル プレースホルダ 16"/>
          <p:cNvSpPr>
            <a:spLocks noGrp="1"/>
          </p:cNvSpPr>
          <p:nvPr>
            <p:ph type="title"/>
          </p:nvPr>
        </p:nvSpPr>
        <p:spPr>
          <a:xfrm>
            <a:off x="200471" y="188640"/>
            <a:ext cx="9505055" cy="1008112"/>
          </a:xfrm>
          <a:prstGeom prst="rect">
            <a:avLst/>
          </a:prstGeom>
        </p:spPr>
        <p:txBody>
          <a:bodyPr vert="horz" lIns="91440" tIns="45720" rIns="91440" bIns="45720" rtlCol="0" anchor="b" anchorCtr="0">
            <a:normAutofit/>
          </a:bodyPr>
          <a:lstStyle/>
          <a:p>
            <a:r>
              <a:rPr kumimoji="1" lang="ja-JP" altLang="en-US" dirty="0"/>
              <a:t>マスタ タイトルの書式設定</a:t>
            </a:r>
          </a:p>
        </p:txBody>
      </p:sp>
      <p:sp>
        <p:nvSpPr>
          <p:cNvPr id="15" name="テキスト ボックス 14"/>
          <p:cNvSpPr txBox="1"/>
          <p:nvPr/>
        </p:nvSpPr>
        <p:spPr>
          <a:xfrm>
            <a:off x="8985448" y="6581001"/>
            <a:ext cx="720080" cy="246221"/>
          </a:xfrm>
          <a:prstGeom prst="rect">
            <a:avLst/>
          </a:prstGeom>
          <a:noFill/>
        </p:spPr>
        <p:txBody>
          <a:bodyPr wrap="square" lIns="0" rIns="0" rtlCol="0">
            <a:spAutoFit/>
          </a:bodyPr>
          <a:lstStyle/>
          <a:p>
            <a:pPr algn="r"/>
            <a:fld id="{6DD9FF53-5E75-4890-BA22-699EFFF134BB}" type="slidenum">
              <a:rPr kumimoji="1" lang="ja-JP" altLang="en-US" sz="1000" kern="1200">
                <a:solidFill>
                  <a:prstClr val="black"/>
                </a:solidFill>
                <a:latin typeface="+mn-lt"/>
                <a:ea typeface="+mn-ea"/>
                <a:cs typeface="+mn-cs"/>
              </a:rPr>
              <a:pPr algn="r"/>
              <a:t>‹#›</a:t>
            </a:fld>
            <a:endParaRPr kumimoji="1" lang="ja-JP" altLang="en-US" sz="1000" kern="1200" dirty="0">
              <a:solidFill>
                <a:prstClr val="black"/>
              </a:solidFill>
              <a:latin typeface="+mn-lt"/>
              <a:ea typeface="+mn-ea"/>
              <a:cs typeface="+mn-cs"/>
            </a:endParaRPr>
          </a:p>
        </p:txBody>
      </p:sp>
      <p:sp>
        <p:nvSpPr>
          <p:cNvPr id="10" name="テキスト プレースホルダ 9"/>
          <p:cNvSpPr>
            <a:spLocks noGrp="1"/>
          </p:cNvSpPr>
          <p:nvPr>
            <p:ph type="body" idx="1"/>
          </p:nvPr>
        </p:nvSpPr>
        <p:spPr>
          <a:xfrm>
            <a:off x="200471" y="1484784"/>
            <a:ext cx="9505503" cy="5039840"/>
          </a:xfrm>
          <a:prstGeom prst="rect">
            <a:avLst/>
          </a:prstGeom>
        </p:spPr>
        <p:txBody>
          <a:bodyPr vert="horz" lIns="91440" tIns="45720" rIns="91440" bIns="45720" rtlCol="0">
            <a:no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1" name="Line 26"/>
          <p:cNvSpPr>
            <a:spLocks noChangeShapeType="1"/>
          </p:cNvSpPr>
          <p:nvPr userDrawn="1"/>
        </p:nvSpPr>
        <p:spPr bwMode="auto">
          <a:xfrm>
            <a:off x="200471" y="134068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Tree>
    <p:extLst>
      <p:ext uri="{BB962C8B-B14F-4D97-AF65-F5344CB8AC3E}">
        <p14:creationId xmlns:p14="http://schemas.microsoft.com/office/powerpoint/2010/main" val="3780788020"/>
      </p:ext>
    </p:extLst>
  </p:cSld>
  <p:clrMap bg1="lt1" tx1="dk1" bg2="lt2" tx2="dk2" accent1="accent1" accent2="accent2" accent3="accent3" accent4="accent4" accent5="accent5" accent6="accent6" hlink="hlink" folHlink="folHlink"/>
  <p:sldLayoutIdLst>
    <p:sldLayoutId id="2147483675" r:id="rId1"/>
    <p:sldLayoutId id="2147483665" r:id="rId2"/>
    <p:sldLayoutId id="2147483674" r:id="rId3"/>
  </p:sldLayoutIdLst>
  <p:hf hdr="0" dt="0"/>
  <p:txStyles>
    <p:titleStyle>
      <a:lvl1pPr marL="0" marR="0" indent="0" algn="l" defTabSz="914400" rtl="0" eaLnBrk="1" fontAlgn="auto" latinLnBrk="0" hangingPunct="1">
        <a:lnSpc>
          <a:spcPct val="100000"/>
        </a:lnSpc>
        <a:spcBef>
          <a:spcPct val="0"/>
        </a:spcBef>
        <a:spcAft>
          <a:spcPts val="0"/>
        </a:spcAft>
        <a:buClrTx/>
        <a:buSzTx/>
        <a:buFontTx/>
        <a:buNone/>
        <a:tabLst/>
        <a:defRPr kumimoji="1" sz="2000" kern="1200">
          <a:solidFill>
            <a:schemeClr val="tx1"/>
          </a:solidFill>
          <a:latin typeface="HGP創英角ｺﾞｼｯｸUB" pitchFamily="50" charset="-128"/>
          <a:ea typeface="HGP創英角ｺﾞｼｯｸUB" pitchFamily="50" charset="-128"/>
          <a:cs typeface="+mj-cs"/>
        </a:defRPr>
      </a:lvl1pPr>
    </p:titleStyle>
    <p:body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245.xml"/><Relationship Id="rId7" Type="http://schemas.openxmlformats.org/officeDocument/2006/relationships/chart" Target="../charts/chart8.xml"/><Relationship Id="rId2" Type="http://schemas.openxmlformats.org/officeDocument/2006/relationships/tags" Target="../tags/tag244.xml"/><Relationship Id="rId1" Type="http://schemas.openxmlformats.org/officeDocument/2006/relationships/tags" Target="../tags/tag243.xml"/><Relationship Id="rId6" Type="http://schemas.openxmlformats.org/officeDocument/2006/relationships/image" Target="../media/image18.emf"/><Relationship Id="rId5" Type="http://schemas.openxmlformats.org/officeDocument/2006/relationships/oleObject" Target="../embeddings/oleObject10.bin"/><Relationship Id="rId4"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3.xml"/><Relationship Id="rId1" Type="http://schemas.openxmlformats.org/officeDocument/2006/relationships/tags" Target="../tags/tag246.xml"/><Relationship Id="rId4" Type="http://schemas.openxmlformats.org/officeDocument/2006/relationships/image" Target="../media/image19.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3.xml"/><Relationship Id="rId1" Type="http://schemas.openxmlformats.org/officeDocument/2006/relationships/tags" Target="../tags/tag247.xml"/><Relationship Id="rId4" Type="http://schemas.openxmlformats.org/officeDocument/2006/relationships/image" Target="../media/image19.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3.xml"/><Relationship Id="rId1" Type="http://schemas.openxmlformats.org/officeDocument/2006/relationships/tags" Target="../tags/tag248.xml"/><Relationship Id="rId4" Type="http://schemas.openxmlformats.org/officeDocument/2006/relationships/image" Target="../media/image19.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3.xml"/><Relationship Id="rId1" Type="http://schemas.openxmlformats.org/officeDocument/2006/relationships/tags" Target="../tags/tag249.xml"/><Relationship Id="rId4" Type="http://schemas.openxmlformats.org/officeDocument/2006/relationships/image" Target="../media/image19.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3.xml"/><Relationship Id="rId1" Type="http://schemas.openxmlformats.org/officeDocument/2006/relationships/tags" Target="../tags/tag250.xml"/><Relationship Id="rId4" Type="http://schemas.openxmlformats.org/officeDocument/2006/relationships/image" Target="../media/image19.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3.xml"/><Relationship Id="rId1" Type="http://schemas.openxmlformats.org/officeDocument/2006/relationships/tags" Target="../tags/tag251.xml"/><Relationship Id="rId4" Type="http://schemas.openxmlformats.org/officeDocument/2006/relationships/image" Target="../media/image19.emf"/></Relationships>
</file>

<file path=ppt/slides/_rels/slide18.xml.rels><?xml version="1.0" encoding="UTF-8" standalone="yes"?>
<Relationships xmlns="http://schemas.openxmlformats.org/package/2006/relationships"><Relationship Id="rId13" Type="http://schemas.openxmlformats.org/officeDocument/2006/relationships/tags" Target="../tags/tag264.xml"/><Relationship Id="rId18" Type="http://schemas.openxmlformats.org/officeDocument/2006/relationships/tags" Target="../tags/tag269.xml"/><Relationship Id="rId26" Type="http://schemas.openxmlformats.org/officeDocument/2006/relationships/tags" Target="../tags/tag277.xml"/><Relationship Id="rId39" Type="http://schemas.openxmlformats.org/officeDocument/2006/relationships/tags" Target="../tags/tag290.xml"/><Relationship Id="rId21" Type="http://schemas.openxmlformats.org/officeDocument/2006/relationships/tags" Target="../tags/tag272.xml"/><Relationship Id="rId34" Type="http://schemas.openxmlformats.org/officeDocument/2006/relationships/tags" Target="../tags/tag285.xml"/><Relationship Id="rId42" Type="http://schemas.openxmlformats.org/officeDocument/2006/relationships/tags" Target="../tags/tag293.xml"/><Relationship Id="rId47" Type="http://schemas.openxmlformats.org/officeDocument/2006/relationships/tags" Target="../tags/tag298.xml"/><Relationship Id="rId50" Type="http://schemas.openxmlformats.org/officeDocument/2006/relationships/tags" Target="../tags/tag301.xml"/><Relationship Id="rId55" Type="http://schemas.openxmlformats.org/officeDocument/2006/relationships/tags" Target="../tags/tag306.xml"/><Relationship Id="rId7" Type="http://schemas.openxmlformats.org/officeDocument/2006/relationships/tags" Target="../tags/tag258.xml"/><Relationship Id="rId2" Type="http://schemas.openxmlformats.org/officeDocument/2006/relationships/tags" Target="../tags/tag253.xml"/><Relationship Id="rId16" Type="http://schemas.openxmlformats.org/officeDocument/2006/relationships/tags" Target="../tags/tag267.xml"/><Relationship Id="rId29" Type="http://schemas.openxmlformats.org/officeDocument/2006/relationships/tags" Target="../tags/tag280.xml"/><Relationship Id="rId11" Type="http://schemas.openxmlformats.org/officeDocument/2006/relationships/tags" Target="../tags/tag262.xml"/><Relationship Id="rId24" Type="http://schemas.openxmlformats.org/officeDocument/2006/relationships/tags" Target="../tags/tag275.xml"/><Relationship Id="rId32" Type="http://schemas.openxmlformats.org/officeDocument/2006/relationships/tags" Target="../tags/tag283.xml"/><Relationship Id="rId37" Type="http://schemas.openxmlformats.org/officeDocument/2006/relationships/tags" Target="../tags/tag288.xml"/><Relationship Id="rId40" Type="http://schemas.openxmlformats.org/officeDocument/2006/relationships/tags" Target="../tags/tag291.xml"/><Relationship Id="rId45" Type="http://schemas.openxmlformats.org/officeDocument/2006/relationships/tags" Target="../tags/tag296.xml"/><Relationship Id="rId53" Type="http://schemas.openxmlformats.org/officeDocument/2006/relationships/tags" Target="../tags/tag304.xml"/><Relationship Id="rId58" Type="http://schemas.openxmlformats.org/officeDocument/2006/relationships/notesSlide" Target="../notesSlides/notesSlide5.xml"/><Relationship Id="rId5" Type="http://schemas.openxmlformats.org/officeDocument/2006/relationships/tags" Target="../tags/tag256.xml"/><Relationship Id="rId61" Type="http://schemas.openxmlformats.org/officeDocument/2006/relationships/chart" Target="../charts/chart9.xml"/><Relationship Id="rId19" Type="http://schemas.openxmlformats.org/officeDocument/2006/relationships/tags" Target="../tags/tag270.xml"/><Relationship Id="rId14" Type="http://schemas.openxmlformats.org/officeDocument/2006/relationships/tags" Target="../tags/tag265.xml"/><Relationship Id="rId22" Type="http://schemas.openxmlformats.org/officeDocument/2006/relationships/tags" Target="../tags/tag273.xml"/><Relationship Id="rId27" Type="http://schemas.openxmlformats.org/officeDocument/2006/relationships/tags" Target="../tags/tag278.xml"/><Relationship Id="rId30" Type="http://schemas.openxmlformats.org/officeDocument/2006/relationships/tags" Target="../tags/tag281.xml"/><Relationship Id="rId35" Type="http://schemas.openxmlformats.org/officeDocument/2006/relationships/tags" Target="../tags/tag286.xml"/><Relationship Id="rId43" Type="http://schemas.openxmlformats.org/officeDocument/2006/relationships/tags" Target="../tags/tag294.xml"/><Relationship Id="rId48" Type="http://schemas.openxmlformats.org/officeDocument/2006/relationships/tags" Target="../tags/tag299.xml"/><Relationship Id="rId56" Type="http://schemas.openxmlformats.org/officeDocument/2006/relationships/tags" Target="../tags/tag307.xml"/><Relationship Id="rId8" Type="http://schemas.openxmlformats.org/officeDocument/2006/relationships/tags" Target="../tags/tag259.xml"/><Relationship Id="rId51" Type="http://schemas.openxmlformats.org/officeDocument/2006/relationships/tags" Target="../tags/tag302.xml"/><Relationship Id="rId3" Type="http://schemas.openxmlformats.org/officeDocument/2006/relationships/tags" Target="../tags/tag254.xml"/><Relationship Id="rId12" Type="http://schemas.openxmlformats.org/officeDocument/2006/relationships/tags" Target="../tags/tag263.xml"/><Relationship Id="rId17" Type="http://schemas.openxmlformats.org/officeDocument/2006/relationships/tags" Target="../tags/tag268.xml"/><Relationship Id="rId25" Type="http://schemas.openxmlformats.org/officeDocument/2006/relationships/tags" Target="../tags/tag276.xml"/><Relationship Id="rId33" Type="http://schemas.openxmlformats.org/officeDocument/2006/relationships/tags" Target="../tags/tag284.xml"/><Relationship Id="rId38" Type="http://schemas.openxmlformats.org/officeDocument/2006/relationships/tags" Target="../tags/tag289.xml"/><Relationship Id="rId46" Type="http://schemas.openxmlformats.org/officeDocument/2006/relationships/tags" Target="../tags/tag297.xml"/><Relationship Id="rId59" Type="http://schemas.openxmlformats.org/officeDocument/2006/relationships/oleObject" Target="../embeddings/oleObject17.bin"/><Relationship Id="rId20" Type="http://schemas.openxmlformats.org/officeDocument/2006/relationships/tags" Target="../tags/tag271.xml"/><Relationship Id="rId41" Type="http://schemas.openxmlformats.org/officeDocument/2006/relationships/tags" Target="../tags/tag292.xml"/><Relationship Id="rId54" Type="http://schemas.openxmlformats.org/officeDocument/2006/relationships/tags" Target="../tags/tag305.xml"/><Relationship Id="rId62" Type="http://schemas.openxmlformats.org/officeDocument/2006/relationships/chart" Target="../charts/chart10.xml"/><Relationship Id="rId1" Type="http://schemas.openxmlformats.org/officeDocument/2006/relationships/tags" Target="../tags/tag252.xml"/><Relationship Id="rId6" Type="http://schemas.openxmlformats.org/officeDocument/2006/relationships/tags" Target="../tags/tag257.xml"/><Relationship Id="rId15" Type="http://schemas.openxmlformats.org/officeDocument/2006/relationships/tags" Target="../tags/tag266.xml"/><Relationship Id="rId23" Type="http://schemas.openxmlformats.org/officeDocument/2006/relationships/tags" Target="../tags/tag274.xml"/><Relationship Id="rId28" Type="http://schemas.openxmlformats.org/officeDocument/2006/relationships/tags" Target="../tags/tag279.xml"/><Relationship Id="rId36" Type="http://schemas.openxmlformats.org/officeDocument/2006/relationships/tags" Target="../tags/tag287.xml"/><Relationship Id="rId49" Type="http://schemas.openxmlformats.org/officeDocument/2006/relationships/tags" Target="../tags/tag300.xml"/><Relationship Id="rId57" Type="http://schemas.openxmlformats.org/officeDocument/2006/relationships/slideLayout" Target="../slideLayouts/slideLayout3.xml"/><Relationship Id="rId10" Type="http://schemas.openxmlformats.org/officeDocument/2006/relationships/tags" Target="../tags/tag261.xml"/><Relationship Id="rId31" Type="http://schemas.openxmlformats.org/officeDocument/2006/relationships/tags" Target="../tags/tag282.xml"/><Relationship Id="rId44" Type="http://schemas.openxmlformats.org/officeDocument/2006/relationships/tags" Target="../tags/tag295.xml"/><Relationship Id="rId52" Type="http://schemas.openxmlformats.org/officeDocument/2006/relationships/tags" Target="../tags/tag303.xml"/><Relationship Id="rId60" Type="http://schemas.openxmlformats.org/officeDocument/2006/relationships/image" Target="../media/image1.emf"/><Relationship Id="rId4" Type="http://schemas.openxmlformats.org/officeDocument/2006/relationships/tags" Target="../tags/tag255.xml"/><Relationship Id="rId9" Type="http://schemas.openxmlformats.org/officeDocument/2006/relationships/tags" Target="../tags/tag260.xml"/></Relationships>
</file>

<file path=ppt/slides/_rels/slide19.xml.rels><?xml version="1.0" encoding="UTF-8" standalone="yes"?>
<Relationships xmlns="http://schemas.openxmlformats.org/package/2006/relationships"><Relationship Id="rId8" Type="http://schemas.openxmlformats.org/officeDocument/2006/relationships/tags" Target="../tags/tag315.xml"/><Relationship Id="rId13" Type="http://schemas.openxmlformats.org/officeDocument/2006/relationships/notesSlide" Target="../notesSlides/notesSlide6.xml"/><Relationship Id="rId3" Type="http://schemas.openxmlformats.org/officeDocument/2006/relationships/tags" Target="../tags/tag310.xml"/><Relationship Id="rId7" Type="http://schemas.openxmlformats.org/officeDocument/2006/relationships/tags" Target="../tags/tag314.xml"/><Relationship Id="rId12" Type="http://schemas.openxmlformats.org/officeDocument/2006/relationships/slideLayout" Target="../slideLayouts/slideLayout3.xml"/><Relationship Id="rId17" Type="http://schemas.openxmlformats.org/officeDocument/2006/relationships/chart" Target="../charts/chart12.xml"/><Relationship Id="rId2" Type="http://schemas.openxmlformats.org/officeDocument/2006/relationships/tags" Target="../tags/tag309.xml"/><Relationship Id="rId16" Type="http://schemas.openxmlformats.org/officeDocument/2006/relationships/chart" Target="../charts/chart11.xml"/><Relationship Id="rId1" Type="http://schemas.openxmlformats.org/officeDocument/2006/relationships/tags" Target="../tags/tag308.xml"/><Relationship Id="rId6" Type="http://schemas.openxmlformats.org/officeDocument/2006/relationships/tags" Target="../tags/tag313.xml"/><Relationship Id="rId11" Type="http://schemas.openxmlformats.org/officeDocument/2006/relationships/tags" Target="../tags/tag318.xml"/><Relationship Id="rId5" Type="http://schemas.openxmlformats.org/officeDocument/2006/relationships/tags" Target="../tags/tag312.xml"/><Relationship Id="rId15" Type="http://schemas.openxmlformats.org/officeDocument/2006/relationships/image" Target="../media/image18.emf"/><Relationship Id="rId10" Type="http://schemas.openxmlformats.org/officeDocument/2006/relationships/tags" Target="../tags/tag317.xml"/><Relationship Id="rId4" Type="http://schemas.openxmlformats.org/officeDocument/2006/relationships/tags" Target="../tags/tag311.xml"/><Relationship Id="rId9" Type="http://schemas.openxmlformats.org/officeDocument/2006/relationships/tags" Target="../tags/tag316.xml"/><Relationship Id="rId14" Type="http://schemas.openxmlformats.org/officeDocument/2006/relationships/oleObject" Target="../embeddings/oleObject18.bin"/></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5.xml"/><Relationship Id="rId5" Type="http://schemas.openxmlformats.org/officeDocument/2006/relationships/image" Target="../media/image19.emf"/><Relationship Id="rId4" Type="http://schemas.openxmlformats.org/officeDocument/2006/relationships/oleObject" Target="../embeddings/oleObject3.bin"/></Relationships>
</file>

<file path=ppt/slides/_rels/slide20.xml.rels><?xml version="1.0" encoding="UTF-8" standalone="yes"?>
<Relationships xmlns="http://schemas.openxmlformats.org/package/2006/relationships"><Relationship Id="rId26" Type="http://schemas.openxmlformats.org/officeDocument/2006/relationships/tags" Target="../tags/tag344.xml"/><Relationship Id="rId21" Type="http://schemas.openxmlformats.org/officeDocument/2006/relationships/tags" Target="../tags/tag339.xml"/><Relationship Id="rId42" Type="http://schemas.openxmlformats.org/officeDocument/2006/relationships/tags" Target="../tags/tag360.xml"/><Relationship Id="rId47" Type="http://schemas.openxmlformats.org/officeDocument/2006/relationships/tags" Target="../tags/tag365.xml"/><Relationship Id="rId63" Type="http://schemas.openxmlformats.org/officeDocument/2006/relationships/tags" Target="../tags/tag381.xml"/><Relationship Id="rId68" Type="http://schemas.openxmlformats.org/officeDocument/2006/relationships/tags" Target="../tags/tag386.xml"/><Relationship Id="rId16" Type="http://schemas.openxmlformats.org/officeDocument/2006/relationships/tags" Target="../tags/tag334.xml"/><Relationship Id="rId11" Type="http://schemas.openxmlformats.org/officeDocument/2006/relationships/tags" Target="../tags/tag329.xml"/><Relationship Id="rId24" Type="http://schemas.openxmlformats.org/officeDocument/2006/relationships/tags" Target="../tags/tag342.xml"/><Relationship Id="rId32" Type="http://schemas.openxmlformats.org/officeDocument/2006/relationships/tags" Target="../tags/tag350.xml"/><Relationship Id="rId37" Type="http://schemas.openxmlformats.org/officeDocument/2006/relationships/tags" Target="../tags/tag355.xml"/><Relationship Id="rId40" Type="http://schemas.openxmlformats.org/officeDocument/2006/relationships/tags" Target="../tags/tag358.xml"/><Relationship Id="rId45" Type="http://schemas.openxmlformats.org/officeDocument/2006/relationships/tags" Target="../tags/tag363.xml"/><Relationship Id="rId53" Type="http://schemas.openxmlformats.org/officeDocument/2006/relationships/tags" Target="../tags/tag371.xml"/><Relationship Id="rId58" Type="http://schemas.openxmlformats.org/officeDocument/2006/relationships/tags" Target="../tags/tag376.xml"/><Relationship Id="rId66" Type="http://schemas.openxmlformats.org/officeDocument/2006/relationships/tags" Target="../tags/tag384.xml"/><Relationship Id="rId74" Type="http://schemas.openxmlformats.org/officeDocument/2006/relationships/notesSlide" Target="../notesSlides/notesSlide7.xml"/><Relationship Id="rId79" Type="http://schemas.openxmlformats.org/officeDocument/2006/relationships/chart" Target="../charts/chart15.xml"/><Relationship Id="rId5" Type="http://schemas.openxmlformats.org/officeDocument/2006/relationships/tags" Target="../tags/tag323.xml"/><Relationship Id="rId61" Type="http://schemas.openxmlformats.org/officeDocument/2006/relationships/tags" Target="../tags/tag379.xml"/><Relationship Id="rId19" Type="http://schemas.openxmlformats.org/officeDocument/2006/relationships/tags" Target="../tags/tag337.xml"/><Relationship Id="rId14" Type="http://schemas.openxmlformats.org/officeDocument/2006/relationships/tags" Target="../tags/tag332.xml"/><Relationship Id="rId22" Type="http://schemas.openxmlformats.org/officeDocument/2006/relationships/tags" Target="../tags/tag340.xml"/><Relationship Id="rId27" Type="http://schemas.openxmlformats.org/officeDocument/2006/relationships/tags" Target="../tags/tag345.xml"/><Relationship Id="rId30" Type="http://schemas.openxmlformats.org/officeDocument/2006/relationships/tags" Target="../tags/tag348.xml"/><Relationship Id="rId35" Type="http://schemas.openxmlformats.org/officeDocument/2006/relationships/tags" Target="../tags/tag353.xml"/><Relationship Id="rId43" Type="http://schemas.openxmlformats.org/officeDocument/2006/relationships/tags" Target="../tags/tag361.xml"/><Relationship Id="rId48" Type="http://schemas.openxmlformats.org/officeDocument/2006/relationships/tags" Target="../tags/tag366.xml"/><Relationship Id="rId56" Type="http://schemas.openxmlformats.org/officeDocument/2006/relationships/tags" Target="../tags/tag374.xml"/><Relationship Id="rId64" Type="http://schemas.openxmlformats.org/officeDocument/2006/relationships/tags" Target="../tags/tag382.xml"/><Relationship Id="rId69" Type="http://schemas.openxmlformats.org/officeDocument/2006/relationships/tags" Target="../tags/tag387.xml"/><Relationship Id="rId77" Type="http://schemas.openxmlformats.org/officeDocument/2006/relationships/chart" Target="../charts/chart13.xml"/><Relationship Id="rId8" Type="http://schemas.openxmlformats.org/officeDocument/2006/relationships/tags" Target="../tags/tag326.xml"/><Relationship Id="rId51" Type="http://schemas.openxmlformats.org/officeDocument/2006/relationships/tags" Target="../tags/tag369.xml"/><Relationship Id="rId72" Type="http://schemas.openxmlformats.org/officeDocument/2006/relationships/tags" Target="../tags/tag390.xml"/><Relationship Id="rId3" Type="http://schemas.openxmlformats.org/officeDocument/2006/relationships/tags" Target="../tags/tag321.xml"/><Relationship Id="rId12" Type="http://schemas.openxmlformats.org/officeDocument/2006/relationships/tags" Target="../tags/tag330.xml"/><Relationship Id="rId17" Type="http://schemas.openxmlformats.org/officeDocument/2006/relationships/tags" Target="../tags/tag335.xml"/><Relationship Id="rId25" Type="http://schemas.openxmlformats.org/officeDocument/2006/relationships/tags" Target="../tags/tag343.xml"/><Relationship Id="rId33" Type="http://schemas.openxmlformats.org/officeDocument/2006/relationships/tags" Target="../tags/tag351.xml"/><Relationship Id="rId38" Type="http://schemas.openxmlformats.org/officeDocument/2006/relationships/tags" Target="../tags/tag356.xml"/><Relationship Id="rId46" Type="http://schemas.openxmlformats.org/officeDocument/2006/relationships/tags" Target="../tags/tag364.xml"/><Relationship Id="rId59" Type="http://schemas.openxmlformats.org/officeDocument/2006/relationships/tags" Target="../tags/tag377.xml"/><Relationship Id="rId67" Type="http://schemas.openxmlformats.org/officeDocument/2006/relationships/tags" Target="../tags/tag385.xml"/><Relationship Id="rId20" Type="http://schemas.openxmlformats.org/officeDocument/2006/relationships/tags" Target="../tags/tag338.xml"/><Relationship Id="rId41" Type="http://schemas.openxmlformats.org/officeDocument/2006/relationships/tags" Target="../tags/tag359.xml"/><Relationship Id="rId54" Type="http://schemas.openxmlformats.org/officeDocument/2006/relationships/tags" Target="../tags/tag372.xml"/><Relationship Id="rId62" Type="http://schemas.openxmlformats.org/officeDocument/2006/relationships/tags" Target="../tags/tag380.xml"/><Relationship Id="rId70" Type="http://schemas.openxmlformats.org/officeDocument/2006/relationships/tags" Target="../tags/tag388.xml"/><Relationship Id="rId75" Type="http://schemas.openxmlformats.org/officeDocument/2006/relationships/oleObject" Target="../embeddings/oleObject19.bin"/><Relationship Id="rId1" Type="http://schemas.openxmlformats.org/officeDocument/2006/relationships/tags" Target="../tags/tag319.xml"/><Relationship Id="rId6" Type="http://schemas.openxmlformats.org/officeDocument/2006/relationships/tags" Target="../tags/tag324.xml"/><Relationship Id="rId15" Type="http://schemas.openxmlformats.org/officeDocument/2006/relationships/tags" Target="../tags/tag333.xml"/><Relationship Id="rId23" Type="http://schemas.openxmlformats.org/officeDocument/2006/relationships/tags" Target="../tags/tag341.xml"/><Relationship Id="rId28" Type="http://schemas.openxmlformats.org/officeDocument/2006/relationships/tags" Target="../tags/tag346.xml"/><Relationship Id="rId36" Type="http://schemas.openxmlformats.org/officeDocument/2006/relationships/tags" Target="../tags/tag354.xml"/><Relationship Id="rId49" Type="http://schemas.openxmlformats.org/officeDocument/2006/relationships/tags" Target="../tags/tag367.xml"/><Relationship Id="rId57" Type="http://schemas.openxmlformats.org/officeDocument/2006/relationships/tags" Target="../tags/tag375.xml"/><Relationship Id="rId10" Type="http://schemas.openxmlformats.org/officeDocument/2006/relationships/tags" Target="../tags/tag328.xml"/><Relationship Id="rId31" Type="http://schemas.openxmlformats.org/officeDocument/2006/relationships/tags" Target="../tags/tag349.xml"/><Relationship Id="rId44" Type="http://schemas.openxmlformats.org/officeDocument/2006/relationships/tags" Target="../tags/tag362.xml"/><Relationship Id="rId52" Type="http://schemas.openxmlformats.org/officeDocument/2006/relationships/tags" Target="../tags/tag370.xml"/><Relationship Id="rId60" Type="http://schemas.openxmlformats.org/officeDocument/2006/relationships/tags" Target="../tags/tag378.xml"/><Relationship Id="rId65" Type="http://schemas.openxmlformats.org/officeDocument/2006/relationships/tags" Target="../tags/tag383.xml"/><Relationship Id="rId73" Type="http://schemas.openxmlformats.org/officeDocument/2006/relationships/slideLayout" Target="../slideLayouts/slideLayout3.xml"/><Relationship Id="rId78" Type="http://schemas.openxmlformats.org/officeDocument/2006/relationships/chart" Target="../charts/chart14.xml"/><Relationship Id="rId4" Type="http://schemas.openxmlformats.org/officeDocument/2006/relationships/tags" Target="../tags/tag322.xml"/><Relationship Id="rId9" Type="http://schemas.openxmlformats.org/officeDocument/2006/relationships/tags" Target="../tags/tag327.xml"/><Relationship Id="rId13" Type="http://schemas.openxmlformats.org/officeDocument/2006/relationships/tags" Target="../tags/tag331.xml"/><Relationship Id="rId18" Type="http://schemas.openxmlformats.org/officeDocument/2006/relationships/tags" Target="../tags/tag336.xml"/><Relationship Id="rId39" Type="http://schemas.openxmlformats.org/officeDocument/2006/relationships/tags" Target="../tags/tag357.xml"/><Relationship Id="rId34" Type="http://schemas.openxmlformats.org/officeDocument/2006/relationships/tags" Target="../tags/tag352.xml"/><Relationship Id="rId50" Type="http://schemas.openxmlformats.org/officeDocument/2006/relationships/tags" Target="../tags/tag368.xml"/><Relationship Id="rId55" Type="http://schemas.openxmlformats.org/officeDocument/2006/relationships/tags" Target="../tags/tag373.xml"/><Relationship Id="rId76" Type="http://schemas.openxmlformats.org/officeDocument/2006/relationships/image" Target="../media/image18.emf"/><Relationship Id="rId7" Type="http://schemas.openxmlformats.org/officeDocument/2006/relationships/tags" Target="../tags/tag325.xml"/><Relationship Id="rId71" Type="http://schemas.openxmlformats.org/officeDocument/2006/relationships/tags" Target="../tags/tag389.xml"/><Relationship Id="rId2" Type="http://schemas.openxmlformats.org/officeDocument/2006/relationships/tags" Target="../tags/tag320.xml"/><Relationship Id="rId29" Type="http://schemas.openxmlformats.org/officeDocument/2006/relationships/tags" Target="../tags/tag347.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1.jpeg"/><Relationship Id="rId2" Type="http://schemas.openxmlformats.org/officeDocument/2006/relationships/tags" Target="../tags/tag392.xml"/><Relationship Id="rId1" Type="http://schemas.openxmlformats.org/officeDocument/2006/relationships/tags" Target="../tags/tag391.xml"/><Relationship Id="rId6" Type="http://schemas.openxmlformats.org/officeDocument/2006/relationships/image" Target="../media/image20.png"/><Relationship Id="rId5" Type="http://schemas.openxmlformats.org/officeDocument/2006/relationships/image" Target="../media/image19.emf"/><Relationship Id="rId4" Type="http://schemas.openxmlformats.org/officeDocument/2006/relationships/oleObject" Target="../embeddings/oleObject20.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3.xml"/><Relationship Id="rId1" Type="http://schemas.openxmlformats.org/officeDocument/2006/relationships/tags" Target="../tags/tag393.xml"/><Relationship Id="rId5" Type="http://schemas.openxmlformats.org/officeDocument/2006/relationships/chart" Target="../charts/chart16.xml"/><Relationship Id="rId4" Type="http://schemas.openxmlformats.org/officeDocument/2006/relationships/image" Target="../media/image19.e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3.xml"/><Relationship Id="rId1" Type="http://schemas.openxmlformats.org/officeDocument/2006/relationships/tags" Target="../tags/tag394.xml"/><Relationship Id="rId4" Type="http://schemas.openxmlformats.org/officeDocument/2006/relationships/image" Target="../media/image19.emf"/></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395.xml"/><Relationship Id="rId5" Type="http://schemas.openxmlformats.org/officeDocument/2006/relationships/image" Target="../media/image19.emf"/><Relationship Id="rId4" Type="http://schemas.openxmlformats.org/officeDocument/2006/relationships/oleObject" Target="../embeddings/oleObject23.bin"/></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3.xml"/><Relationship Id="rId1" Type="http://schemas.openxmlformats.org/officeDocument/2006/relationships/tags" Target="../tags/tag396.xml"/><Relationship Id="rId4" Type="http://schemas.openxmlformats.org/officeDocument/2006/relationships/image" Target="../media/image19.e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3.xml"/><Relationship Id="rId1" Type="http://schemas.openxmlformats.org/officeDocument/2006/relationships/tags" Target="../tags/tag397.xml"/><Relationship Id="rId4" Type="http://schemas.openxmlformats.org/officeDocument/2006/relationships/image" Target="../media/image19.emf"/></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398.xml"/><Relationship Id="rId5" Type="http://schemas.openxmlformats.org/officeDocument/2006/relationships/image" Target="../media/image19.emf"/><Relationship Id="rId4" Type="http://schemas.openxmlformats.org/officeDocument/2006/relationships/oleObject" Target="../embeddings/oleObject26.bin"/></Relationships>
</file>

<file path=ppt/slides/_rels/slide28.xml.rels><?xml version="1.0" encoding="UTF-8" standalone="yes"?>
<Relationships xmlns="http://schemas.openxmlformats.org/package/2006/relationships"><Relationship Id="rId13" Type="http://schemas.openxmlformats.org/officeDocument/2006/relationships/tags" Target="../tags/tag411.xml"/><Relationship Id="rId18" Type="http://schemas.openxmlformats.org/officeDocument/2006/relationships/tags" Target="../tags/tag416.xml"/><Relationship Id="rId26" Type="http://schemas.openxmlformats.org/officeDocument/2006/relationships/tags" Target="../tags/tag424.xml"/><Relationship Id="rId39" Type="http://schemas.openxmlformats.org/officeDocument/2006/relationships/oleObject" Target="../embeddings/oleObject27.bin"/><Relationship Id="rId21" Type="http://schemas.openxmlformats.org/officeDocument/2006/relationships/tags" Target="../tags/tag419.xml"/><Relationship Id="rId34" Type="http://schemas.openxmlformats.org/officeDocument/2006/relationships/tags" Target="../tags/tag432.xml"/><Relationship Id="rId42" Type="http://schemas.openxmlformats.org/officeDocument/2006/relationships/chart" Target="../charts/chart18.xml"/><Relationship Id="rId7" Type="http://schemas.openxmlformats.org/officeDocument/2006/relationships/tags" Target="../tags/tag405.xml"/><Relationship Id="rId2" Type="http://schemas.openxmlformats.org/officeDocument/2006/relationships/tags" Target="../tags/tag400.xml"/><Relationship Id="rId16" Type="http://schemas.openxmlformats.org/officeDocument/2006/relationships/tags" Target="../tags/tag414.xml"/><Relationship Id="rId20" Type="http://schemas.openxmlformats.org/officeDocument/2006/relationships/tags" Target="../tags/tag418.xml"/><Relationship Id="rId29" Type="http://schemas.openxmlformats.org/officeDocument/2006/relationships/tags" Target="../tags/tag427.xml"/><Relationship Id="rId41" Type="http://schemas.openxmlformats.org/officeDocument/2006/relationships/chart" Target="../charts/chart17.xml"/><Relationship Id="rId1" Type="http://schemas.openxmlformats.org/officeDocument/2006/relationships/tags" Target="../tags/tag399.xml"/><Relationship Id="rId6" Type="http://schemas.openxmlformats.org/officeDocument/2006/relationships/tags" Target="../tags/tag404.xml"/><Relationship Id="rId11" Type="http://schemas.openxmlformats.org/officeDocument/2006/relationships/tags" Target="../tags/tag409.xml"/><Relationship Id="rId24" Type="http://schemas.openxmlformats.org/officeDocument/2006/relationships/tags" Target="../tags/tag422.xml"/><Relationship Id="rId32" Type="http://schemas.openxmlformats.org/officeDocument/2006/relationships/tags" Target="../tags/tag430.xml"/><Relationship Id="rId37" Type="http://schemas.openxmlformats.org/officeDocument/2006/relationships/tags" Target="../tags/tag435.xml"/><Relationship Id="rId40" Type="http://schemas.openxmlformats.org/officeDocument/2006/relationships/image" Target="../media/image18.emf"/><Relationship Id="rId5" Type="http://schemas.openxmlformats.org/officeDocument/2006/relationships/tags" Target="../tags/tag403.xml"/><Relationship Id="rId15" Type="http://schemas.openxmlformats.org/officeDocument/2006/relationships/tags" Target="../tags/tag413.xml"/><Relationship Id="rId23" Type="http://schemas.openxmlformats.org/officeDocument/2006/relationships/tags" Target="../tags/tag421.xml"/><Relationship Id="rId28" Type="http://schemas.openxmlformats.org/officeDocument/2006/relationships/tags" Target="../tags/tag426.xml"/><Relationship Id="rId36" Type="http://schemas.openxmlformats.org/officeDocument/2006/relationships/tags" Target="../tags/tag434.xml"/><Relationship Id="rId10" Type="http://schemas.openxmlformats.org/officeDocument/2006/relationships/tags" Target="../tags/tag408.xml"/><Relationship Id="rId19" Type="http://schemas.openxmlformats.org/officeDocument/2006/relationships/tags" Target="../tags/tag417.xml"/><Relationship Id="rId31" Type="http://schemas.openxmlformats.org/officeDocument/2006/relationships/tags" Target="../tags/tag429.xml"/><Relationship Id="rId4" Type="http://schemas.openxmlformats.org/officeDocument/2006/relationships/tags" Target="../tags/tag402.xml"/><Relationship Id="rId9" Type="http://schemas.openxmlformats.org/officeDocument/2006/relationships/tags" Target="../tags/tag407.xml"/><Relationship Id="rId14" Type="http://schemas.openxmlformats.org/officeDocument/2006/relationships/tags" Target="../tags/tag412.xml"/><Relationship Id="rId22" Type="http://schemas.openxmlformats.org/officeDocument/2006/relationships/tags" Target="../tags/tag420.xml"/><Relationship Id="rId27" Type="http://schemas.openxmlformats.org/officeDocument/2006/relationships/tags" Target="../tags/tag425.xml"/><Relationship Id="rId30" Type="http://schemas.openxmlformats.org/officeDocument/2006/relationships/tags" Target="../tags/tag428.xml"/><Relationship Id="rId35" Type="http://schemas.openxmlformats.org/officeDocument/2006/relationships/tags" Target="../tags/tag433.xml"/><Relationship Id="rId8" Type="http://schemas.openxmlformats.org/officeDocument/2006/relationships/tags" Target="../tags/tag406.xml"/><Relationship Id="rId3" Type="http://schemas.openxmlformats.org/officeDocument/2006/relationships/tags" Target="../tags/tag401.xml"/><Relationship Id="rId12" Type="http://schemas.openxmlformats.org/officeDocument/2006/relationships/tags" Target="../tags/tag410.xml"/><Relationship Id="rId17" Type="http://schemas.openxmlformats.org/officeDocument/2006/relationships/tags" Target="../tags/tag415.xml"/><Relationship Id="rId25" Type="http://schemas.openxmlformats.org/officeDocument/2006/relationships/tags" Target="../tags/tag423.xml"/><Relationship Id="rId33" Type="http://schemas.openxmlformats.org/officeDocument/2006/relationships/tags" Target="../tags/tag431.xml"/><Relationship Id="rId38"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8.bin"/><Relationship Id="rId7" Type="http://schemas.openxmlformats.org/officeDocument/2006/relationships/chart" Target="../charts/chart21.xml"/><Relationship Id="rId2" Type="http://schemas.openxmlformats.org/officeDocument/2006/relationships/slideLayout" Target="../slideLayouts/slideLayout3.xml"/><Relationship Id="rId1" Type="http://schemas.openxmlformats.org/officeDocument/2006/relationships/tags" Target="../tags/tag436.xml"/><Relationship Id="rId6" Type="http://schemas.openxmlformats.org/officeDocument/2006/relationships/chart" Target="../charts/chart20.xml"/><Relationship Id="rId5" Type="http://schemas.openxmlformats.org/officeDocument/2006/relationships/chart" Target="../charts/chart19.xml"/><Relationship Id="rId4" Type="http://schemas.openxmlformats.org/officeDocument/2006/relationships/image" Target="../media/image19.em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6.xml"/><Relationship Id="rId5" Type="http://schemas.openxmlformats.org/officeDocument/2006/relationships/image" Target="../media/image19.emf"/><Relationship Id="rId4" Type="http://schemas.openxmlformats.org/officeDocument/2006/relationships/oleObject" Target="../embeddings/oleObject4.bin"/></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3.xml"/><Relationship Id="rId1" Type="http://schemas.openxmlformats.org/officeDocument/2006/relationships/tags" Target="../tags/tag437.xml"/><Relationship Id="rId4" Type="http://schemas.openxmlformats.org/officeDocument/2006/relationships/image" Target="../media/image19.e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3.xml"/><Relationship Id="rId1" Type="http://schemas.openxmlformats.org/officeDocument/2006/relationships/tags" Target="../tags/tag438.xml"/><Relationship Id="rId4" Type="http://schemas.openxmlformats.org/officeDocument/2006/relationships/image" Target="../media/image19.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3.xml"/><Relationship Id="rId1" Type="http://schemas.openxmlformats.org/officeDocument/2006/relationships/tags" Target="../tags/tag439.xml"/><Relationship Id="rId4" Type="http://schemas.openxmlformats.org/officeDocument/2006/relationships/image" Target="../media/image19.emf"/></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440.xml"/><Relationship Id="rId5" Type="http://schemas.openxmlformats.org/officeDocument/2006/relationships/image" Target="../media/image19.emf"/><Relationship Id="rId4" Type="http://schemas.openxmlformats.org/officeDocument/2006/relationships/oleObject" Target="../embeddings/oleObject32.bin"/></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3.xml"/><Relationship Id="rId1" Type="http://schemas.openxmlformats.org/officeDocument/2006/relationships/tags" Target="../tags/tag441.xml"/><Relationship Id="rId4" Type="http://schemas.openxmlformats.org/officeDocument/2006/relationships/image" Target="../media/image19.emf"/></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442.xml"/><Relationship Id="rId5" Type="http://schemas.openxmlformats.org/officeDocument/2006/relationships/image" Target="../media/image19.emf"/><Relationship Id="rId4" Type="http://schemas.openxmlformats.org/officeDocument/2006/relationships/oleObject" Target="../embeddings/oleObject34.bin"/></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3.xml"/><Relationship Id="rId1" Type="http://schemas.openxmlformats.org/officeDocument/2006/relationships/tags" Target="../tags/tag443.xml"/><Relationship Id="rId4" Type="http://schemas.openxmlformats.org/officeDocument/2006/relationships/image" Target="../media/image19.e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3.xml"/><Relationship Id="rId1" Type="http://schemas.openxmlformats.org/officeDocument/2006/relationships/tags" Target="../tags/tag444.xml"/><Relationship Id="rId4" Type="http://schemas.openxmlformats.org/officeDocument/2006/relationships/image" Target="../media/image19.e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3.xml"/><Relationship Id="rId1" Type="http://schemas.openxmlformats.org/officeDocument/2006/relationships/tags" Target="../tags/tag445.xml"/><Relationship Id="rId4" Type="http://schemas.openxmlformats.org/officeDocument/2006/relationships/image" Target="../media/image19.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3.xml"/><Relationship Id="rId1" Type="http://schemas.openxmlformats.org/officeDocument/2006/relationships/tags" Target="../tags/tag446.xml"/><Relationship Id="rId4" Type="http://schemas.openxmlformats.org/officeDocument/2006/relationships/image" Target="../media/image19.e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3.xml"/><Relationship Id="rId1" Type="http://schemas.openxmlformats.org/officeDocument/2006/relationships/tags" Target="../tags/tag447.xml"/><Relationship Id="rId4" Type="http://schemas.openxmlformats.org/officeDocument/2006/relationships/image" Target="../media/image19.emf"/></Relationships>
</file>

<file path=ppt/slides/_rels/slide42.xml.rels><?xml version="1.0" encoding="UTF-8" standalone="yes"?>
<Relationships xmlns="http://schemas.openxmlformats.org/package/2006/relationships"><Relationship Id="rId8" Type="http://schemas.openxmlformats.org/officeDocument/2006/relationships/tags" Target="../tags/tag455.xml"/><Relationship Id="rId13" Type="http://schemas.openxmlformats.org/officeDocument/2006/relationships/tags" Target="../tags/tag460.xml"/><Relationship Id="rId18" Type="http://schemas.openxmlformats.org/officeDocument/2006/relationships/tags" Target="../tags/tag465.xml"/><Relationship Id="rId26" Type="http://schemas.openxmlformats.org/officeDocument/2006/relationships/oleObject" Target="../embeddings/oleObject40.bin"/><Relationship Id="rId3" Type="http://schemas.openxmlformats.org/officeDocument/2006/relationships/tags" Target="../tags/tag450.xml"/><Relationship Id="rId21" Type="http://schemas.openxmlformats.org/officeDocument/2006/relationships/tags" Target="../tags/tag468.xml"/><Relationship Id="rId7" Type="http://schemas.openxmlformats.org/officeDocument/2006/relationships/tags" Target="../tags/tag454.xml"/><Relationship Id="rId12" Type="http://schemas.openxmlformats.org/officeDocument/2006/relationships/tags" Target="../tags/tag459.xml"/><Relationship Id="rId17" Type="http://schemas.openxmlformats.org/officeDocument/2006/relationships/tags" Target="../tags/tag464.xml"/><Relationship Id="rId25" Type="http://schemas.openxmlformats.org/officeDocument/2006/relationships/slideLayout" Target="../slideLayouts/slideLayout3.xml"/><Relationship Id="rId2" Type="http://schemas.openxmlformats.org/officeDocument/2006/relationships/tags" Target="../tags/tag449.xml"/><Relationship Id="rId16" Type="http://schemas.openxmlformats.org/officeDocument/2006/relationships/tags" Target="../tags/tag463.xml"/><Relationship Id="rId20" Type="http://schemas.openxmlformats.org/officeDocument/2006/relationships/tags" Target="../tags/tag467.xml"/><Relationship Id="rId1" Type="http://schemas.openxmlformats.org/officeDocument/2006/relationships/tags" Target="../tags/tag448.xml"/><Relationship Id="rId6" Type="http://schemas.openxmlformats.org/officeDocument/2006/relationships/tags" Target="../tags/tag453.xml"/><Relationship Id="rId11" Type="http://schemas.openxmlformats.org/officeDocument/2006/relationships/tags" Target="../tags/tag458.xml"/><Relationship Id="rId24" Type="http://schemas.openxmlformats.org/officeDocument/2006/relationships/tags" Target="../tags/tag471.xml"/><Relationship Id="rId5" Type="http://schemas.openxmlformats.org/officeDocument/2006/relationships/tags" Target="../tags/tag452.xml"/><Relationship Id="rId15" Type="http://schemas.openxmlformats.org/officeDocument/2006/relationships/tags" Target="../tags/tag462.xml"/><Relationship Id="rId23" Type="http://schemas.openxmlformats.org/officeDocument/2006/relationships/tags" Target="../tags/tag470.xml"/><Relationship Id="rId28" Type="http://schemas.openxmlformats.org/officeDocument/2006/relationships/chart" Target="../charts/chart22.xml"/><Relationship Id="rId10" Type="http://schemas.openxmlformats.org/officeDocument/2006/relationships/tags" Target="../tags/tag457.xml"/><Relationship Id="rId19" Type="http://schemas.openxmlformats.org/officeDocument/2006/relationships/tags" Target="../tags/tag466.xml"/><Relationship Id="rId4" Type="http://schemas.openxmlformats.org/officeDocument/2006/relationships/tags" Target="../tags/tag451.xml"/><Relationship Id="rId9" Type="http://schemas.openxmlformats.org/officeDocument/2006/relationships/tags" Target="../tags/tag456.xml"/><Relationship Id="rId14" Type="http://schemas.openxmlformats.org/officeDocument/2006/relationships/tags" Target="../tags/tag461.xml"/><Relationship Id="rId22" Type="http://schemas.openxmlformats.org/officeDocument/2006/relationships/tags" Target="../tags/tag469.xml"/><Relationship Id="rId27" Type="http://schemas.openxmlformats.org/officeDocument/2006/relationships/image" Target="../media/image18.emf"/></Relationships>
</file>

<file path=ppt/slides/_rels/slide43.xml.rels><?xml version="1.0" encoding="UTF-8" standalone="yes"?>
<Relationships xmlns="http://schemas.openxmlformats.org/package/2006/relationships"><Relationship Id="rId8" Type="http://schemas.openxmlformats.org/officeDocument/2006/relationships/tags" Target="../tags/tag479.xml"/><Relationship Id="rId13" Type="http://schemas.openxmlformats.org/officeDocument/2006/relationships/chart" Target="../charts/chart23.xml"/><Relationship Id="rId3" Type="http://schemas.openxmlformats.org/officeDocument/2006/relationships/tags" Target="../tags/tag474.xml"/><Relationship Id="rId7" Type="http://schemas.openxmlformats.org/officeDocument/2006/relationships/tags" Target="../tags/tag478.xml"/><Relationship Id="rId12" Type="http://schemas.openxmlformats.org/officeDocument/2006/relationships/image" Target="../media/image1.emf"/><Relationship Id="rId2" Type="http://schemas.openxmlformats.org/officeDocument/2006/relationships/tags" Target="../tags/tag473.xml"/><Relationship Id="rId1" Type="http://schemas.openxmlformats.org/officeDocument/2006/relationships/tags" Target="../tags/tag472.xml"/><Relationship Id="rId6" Type="http://schemas.openxmlformats.org/officeDocument/2006/relationships/tags" Target="../tags/tag477.xml"/><Relationship Id="rId11" Type="http://schemas.openxmlformats.org/officeDocument/2006/relationships/oleObject" Target="../embeddings/oleObject41.bin"/><Relationship Id="rId5" Type="http://schemas.openxmlformats.org/officeDocument/2006/relationships/tags" Target="../tags/tag476.xml"/><Relationship Id="rId10" Type="http://schemas.openxmlformats.org/officeDocument/2006/relationships/slideLayout" Target="../slideLayouts/slideLayout3.xml"/><Relationship Id="rId4" Type="http://schemas.openxmlformats.org/officeDocument/2006/relationships/tags" Target="../tags/tag475.xml"/><Relationship Id="rId9" Type="http://schemas.openxmlformats.org/officeDocument/2006/relationships/tags" Target="../tags/tag480.xml"/></Relationships>
</file>

<file path=ppt/slides/_rels/slide44.xml.rels><?xml version="1.0" encoding="UTF-8" standalone="yes"?>
<Relationships xmlns="http://schemas.openxmlformats.org/package/2006/relationships"><Relationship Id="rId8" Type="http://schemas.openxmlformats.org/officeDocument/2006/relationships/tags" Target="../tags/tag488.xml"/><Relationship Id="rId13" Type="http://schemas.openxmlformats.org/officeDocument/2006/relationships/tags" Target="../tags/tag493.xml"/><Relationship Id="rId18" Type="http://schemas.openxmlformats.org/officeDocument/2006/relationships/chart" Target="../charts/chart25.xml"/><Relationship Id="rId3" Type="http://schemas.openxmlformats.org/officeDocument/2006/relationships/tags" Target="../tags/tag483.xml"/><Relationship Id="rId7" Type="http://schemas.openxmlformats.org/officeDocument/2006/relationships/tags" Target="../tags/tag487.xml"/><Relationship Id="rId12" Type="http://schemas.openxmlformats.org/officeDocument/2006/relationships/tags" Target="../tags/tag492.xml"/><Relationship Id="rId17" Type="http://schemas.openxmlformats.org/officeDocument/2006/relationships/chart" Target="../charts/chart24.xml"/><Relationship Id="rId2" Type="http://schemas.openxmlformats.org/officeDocument/2006/relationships/tags" Target="../tags/tag482.xml"/><Relationship Id="rId16" Type="http://schemas.openxmlformats.org/officeDocument/2006/relationships/image" Target="../media/image18.emf"/><Relationship Id="rId1" Type="http://schemas.openxmlformats.org/officeDocument/2006/relationships/tags" Target="../tags/tag481.xml"/><Relationship Id="rId6" Type="http://schemas.openxmlformats.org/officeDocument/2006/relationships/tags" Target="../tags/tag486.xml"/><Relationship Id="rId11" Type="http://schemas.openxmlformats.org/officeDocument/2006/relationships/tags" Target="../tags/tag491.xml"/><Relationship Id="rId5" Type="http://schemas.openxmlformats.org/officeDocument/2006/relationships/tags" Target="../tags/tag485.xml"/><Relationship Id="rId15" Type="http://schemas.openxmlformats.org/officeDocument/2006/relationships/oleObject" Target="../embeddings/oleObject42.bin"/><Relationship Id="rId10" Type="http://schemas.openxmlformats.org/officeDocument/2006/relationships/tags" Target="../tags/tag490.xml"/><Relationship Id="rId4" Type="http://schemas.openxmlformats.org/officeDocument/2006/relationships/tags" Target="../tags/tag484.xml"/><Relationship Id="rId9" Type="http://schemas.openxmlformats.org/officeDocument/2006/relationships/tags" Target="../tags/tag489.xml"/><Relationship Id="rId14"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95.xml"/><Relationship Id="rId1" Type="http://schemas.openxmlformats.org/officeDocument/2006/relationships/tags" Target="../tags/tag494.xml"/><Relationship Id="rId5" Type="http://schemas.openxmlformats.org/officeDocument/2006/relationships/image" Target="../media/image1.emf"/><Relationship Id="rId4" Type="http://schemas.openxmlformats.org/officeDocument/2006/relationships/oleObject" Target="../embeddings/oleObject43.bin"/></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3.xml"/><Relationship Id="rId1" Type="http://schemas.openxmlformats.org/officeDocument/2006/relationships/tags" Target="../tags/tag496.xml"/><Relationship Id="rId4" Type="http://schemas.openxmlformats.org/officeDocument/2006/relationships/image" Target="../media/image19.emf"/></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hyperlink" Target="https://isnmedical.com/" TargetMode="External"/><Relationship Id="rId2" Type="http://schemas.openxmlformats.org/officeDocument/2006/relationships/tags" Target="../tags/tag498.xml"/><Relationship Id="rId1" Type="http://schemas.openxmlformats.org/officeDocument/2006/relationships/tags" Target="../tags/tag497.xml"/><Relationship Id="rId6" Type="http://schemas.openxmlformats.org/officeDocument/2006/relationships/hyperlink" Target="https://jubileesyringe.com/" TargetMode="External"/><Relationship Id="rId5" Type="http://schemas.openxmlformats.org/officeDocument/2006/relationships/image" Target="../media/image19.emf"/><Relationship Id="rId4" Type="http://schemas.openxmlformats.org/officeDocument/2006/relationships/oleObject" Target="../embeddings/oleObject45.bin"/></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3.xml"/><Relationship Id="rId1" Type="http://schemas.openxmlformats.org/officeDocument/2006/relationships/tags" Target="../tags/tag499.xml"/><Relationship Id="rId4" Type="http://schemas.openxmlformats.org/officeDocument/2006/relationships/image" Target="../media/image19.emf"/></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3.xml"/><Relationship Id="rId1" Type="http://schemas.openxmlformats.org/officeDocument/2006/relationships/tags" Target="../tags/tag500.xml"/><Relationship Id="rId4" Type="http://schemas.openxmlformats.org/officeDocument/2006/relationships/image" Target="../media/image19.e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7.xml"/><Relationship Id="rId5" Type="http://schemas.openxmlformats.org/officeDocument/2006/relationships/image" Target="../media/image19.emf"/><Relationship Id="rId4" Type="http://schemas.openxmlformats.org/officeDocument/2006/relationships/oleObject" Target="../embeddings/oleObject5.bin"/></Relationships>
</file>

<file path=ppt/slides/_rels/slide50.xml.rels><?xml version="1.0" encoding="UTF-8" standalone="yes"?>
<Relationships xmlns="http://schemas.openxmlformats.org/package/2006/relationships"><Relationship Id="rId8" Type="http://schemas.openxmlformats.org/officeDocument/2006/relationships/tags" Target="../tags/tag508.xml"/><Relationship Id="rId13" Type="http://schemas.openxmlformats.org/officeDocument/2006/relationships/slideLayout" Target="../slideLayouts/slideLayout3.xml"/><Relationship Id="rId3" Type="http://schemas.openxmlformats.org/officeDocument/2006/relationships/tags" Target="../tags/tag503.xml"/><Relationship Id="rId7" Type="http://schemas.openxmlformats.org/officeDocument/2006/relationships/tags" Target="../tags/tag507.xml"/><Relationship Id="rId12" Type="http://schemas.openxmlformats.org/officeDocument/2006/relationships/tags" Target="../tags/tag512.xml"/><Relationship Id="rId17" Type="http://schemas.openxmlformats.org/officeDocument/2006/relationships/chart" Target="../charts/chart27.xml"/><Relationship Id="rId2" Type="http://schemas.openxmlformats.org/officeDocument/2006/relationships/tags" Target="../tags/tag502.xml"/><Relationship Id="rId16" Type="http://schemas.openxmlformats.org/officeDocument/2006/relationships/chart" Target="../charts/chart26.xml"/><Relationship Id="rId1" Type="http://schemas.openxmlformats.org/officeDocument/2006/relationships/tags" Target="../tags/tag501.xml"/><Relationship Id="rId6" Type="http://schemas.openxmlformats.org/officeDocument/2006/relationships/tags" Target="../tags/tag506.xml"/><Relationship Id="rId11" Type="http://schemas.openxmlformats.org/officeDocument/2006/relationships/tags" Target="../tags/tag511.xml"/><Relationship Id="rId5" Type="http://schemas.openxmlformats.org/officeDocument/2006/relationships/tags" Target="../tags/tag505.xml"/><Relationship Id="rId15" Type="http://schemas.openxmlformats.org/officeDocument/2006/relationships/image" Target="../media/image18.emf"/><Relationship Id="rId10" Type="http://schemas.openxmlformats.org/officeDocument/2006/relationships/tags" Target="../tags/tag510.xml"/><Relationship Id="rId4" Type="http://schemas.openxmlformats.org/officeDocument/2006/relationships/tags" Target="../tags/tag504.xml"/><Relationship Id="rId9" Type="http://schemas.openxmlformats.org/officeDocument/2006/relationships/tags" Target="../tags/tag509.xml"/><Relationship Id="rId14" Type="http://schemas.openxmlformats.org/officeDocument/2006/relationships/oleObject" Target="../embeddings/oleObject48.bin"/></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3.xml"/><Relationship Id="rId1" Type="http://schemas.openxmlformats.org/officeDocument/2006/relationships/tags" Target="../tags/tag513.xml"/><Relationship Id="rId4" Type="http://schemas.openxmlformats.org/officeDocument/2006/relationships/image" Target="../media/image19.emf"/></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15.xml"/><Relationship Id="rId1" Type="http://schemas.openxmlformats.org/officeDocument/2006/relationships/tags" Target="../tags/tag514.xml"/><Relationship Id="rId5" Type="http://schemas.openxmlformats.org/officeDocument/2006/relationships/image" Target="../media/image19.emf"/><Relationship Id="rId4" Type="http://schemas.openxmlformats.org/officeDocument/2006/relationships/oleObject" Target="../embeddings/oleObject50.bin"/></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516.xml"/><Relationship Id="rId5" Type="http://schemas.openxmlformats.org/officeDocument/2006/relationships/image" Target="../media/image19.emf"/><Relationship Id="rId4" Type="http://schemas.openxmlformats.org/officeDocument/2006/relationships/oleObject" Target="../embeddings/oleObject51.bin"/></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3.xml"/><Relationship Id="rId1" Type="http://schemas.openxmlformats.org/officeDocument/2006/relationships/tags" Target="../tags/tag517.xml"/><Relationship Id="rId4" Type="http://schemas.openxmlformats.org/officeDocument/2006/relationships/image" Target="../media/image19.emf"/></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19.xml"/><Relationship Id="rId1" Type="http://schemas.openxmlformats.org/officeDocument/2006/relationships/tags" Target="../tags/tag518.xml"/><Relationship Id="rId6" Type="http://schemas.openxmlformats.org/officeDocument/2006/relationships/image" Target="../media/image1.emf"/><Relationship Id="rId5" Type="http://schemas.openxmlformats.org/officeDocument/2006/relationships/oleObject" Target="../embeddings/oleObject53.bin"/><Relationship Id="rId4" Type="http://schemas.openxmlformats.org/officeDocument/2006/relationships/notesSlide" Target="../notesSlides/notesSlide13.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2.xml"/><Relationship Id="rId1" Type="http://schemas.openxmlformats.org/officeDocument/2006/relationships/tags" Target="../tags/tag520.xml"/><Relationship Id="rId4" Type="http://schemas.openxmlformats.org/officeDocument/2006/relationships/image" Target="../media/image19.emf"/></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Layout" Target="../slideLayouts/slideLayout3.xml"/><Relationship Id="rId1" Type="http://schemas.openxmlformats.org/officeDocument/2006/relationships/tags" Target="../tags/tag521.xml"/><Relationship Id="rId4" Type="http://schemas.openxmlformats.org/officeDocument/2006/relationships/image" Target="../media/image19.emf"/></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Layout" Target="../slideLayouts/slideLayout3.xml"/><Relationship Id="rId1" Type="http://schemas.openxmlformats.org/officeDocument/2006/relationships/tags" Target="../tags/tag522.xml"/><Relationship Id="rId4" Type="http://schemas.openxmlformats.org/officeDocument/2006/relationships/image" Target="../media/image19.emf"/></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Layout" Target="../slideLayouts/slideLayout3.xml"/><Relationship Id="rId1" Type="http://schemas.openxmlformats.org/officeDocument/2006/relationships/tags" Target="../tags/tag523.xml"/><Relationship Id="rId4" Type="http://schemas.openxmlformats.org/officeDocument/2006/relationships/image" Target="../media/image19.emf"/></Relationships>
</file>

<file path=ppt/slides/_rels/slide6.xml.rels><?xml version="1.0" encoding="UTF-8" standalone="yes"?>
<Relationships xmlns="http://schemas.openxmlformats.org/package/2006/relationships"><Relationship Id="rId117" Type="http://schemas.openxmlformats.org/officeDocument/2006/relationships/tags" Target="../tags/tag124.xml"/><Relationship Id="rId21" Type="http://schemas.openxmlformats.org/officeDocument/2006/relationships/tags" Target="../tags/tag28.xml"/><Relationship Id="rId42" Type="http://schemas.openxmlformats.org/officeDocument/2006/relationships/tags" Target="../tags/tag49.xml"/><Relationship Id="rId63" Type="http://schemas.openxmlformats.org/officeDocument/2006/relationships/tags" Target="../tags/tag70.xml"/><Relationship Id="rId84" Type="http://schemas.openxmlformats.org/officeDocument/2006/relationships/tags" Target="../tags/tag91.xml"/><Relationship Id="rId138" Type="http://schemas.openxmlformats.org/officeDocument/2006/relationships/tags" Target="../tags/tag145.xml"/><Relationship Id="rId107" Type="http://schemas.openxmlformats.org/officeDocument/2006/relationships/tags" Target="../tags/tag114.xml"/><Relationship Id="rId11" Type="http://schemas.openxmlformats.org/officeDocument/2006/relationships/tags" Target="../tags/tag18.xml"/><Relationship Id="rId32" Type="http://schemas.openxmlformats.org/officeDocument/2006/relationships/tags" Target="../tags/tag39.xml"/><Relationship Id="rId37" Type="http://schemas.openxmlformats.org/officeDocument/2006/relationships/tags" Target="../tags/tag44.xml"/><Relationship Id="rId53" Type="http://schemas.openxmlformats.org/officeDocument/2006/relationships/tags" Target="../tags/tag60.xml"/><Relationship Id="rId58" Type="http://schemas.openxmlformats.org/officeDocument/2006/relationships/tags" Target="../tags/tag65.xml"/><Relationship Id="rId74" Type="http://schemas.openxmlformats.org/officeDocument/2006/relationships/tags" Target="../tags/tag81.xml"/><Relationship Id="rId79" Type="http://schemas.openxmlformats.org/officeDocument/2006/relationships/tags" Target="../tags/tag86.xml"/><Relationship Id="rId102" Type="http://schemas.openxmlformats.org/officeDocument/2006/relationships/tags" Target="../tags/tag109.xml"/><Relationship Id="rId123" Type="http://schemas.openxmlformats.org/officeDocument/2006/relationships/tags" Target="../tags/tag130.xml"/><Relationship Id="rId128" Type="http://schemas.openxmlformats.org/officeDocument/2006/relationships/tags" Target="../tags/tag135.xml"/><Relationship Id="rId144" Type="http://schemas.openxmlformats.org/officeDocument/2006/relationships/chart" Target="../charts/chart2.xml"/><Relationship Id="rId5" Type="http://schemas.openxmlformats.org/officeDocument/2006/relationships/tags" Target="../tags/tag12.xml"/><Relationship Id="rId90" Type="http://schemas.openxmlformats.org/officeDocument/2006/relationships/tags" Target="../tags/tag97.xml"/><Relationship Id="rId95" Type="http://schemas.openxmlformats.org/officeDocument/2006/relationships/tags" Target="../tags/tag102.xml"/><Relationship Id="rId22" Type="http://schemas.openxmlformats.org/officeDocument/2006/relationships/tags" Target="../tags/tag29.xml"/><Relationship Id="rId27" Type="http://schemas.openxmlformats.org/officeDocument/2006/relationships/tags" Target="../tags/tag34.xml"/><Relationship Id="rId43" Type="http://schemas.openxmlformats.org/officeDocument/2006/relationships/tags" Target="../tags/tag50.xml"/><Relationship Id="rId48" Type="http://schemas.openxmlformats.org/officeDocument/2006/relationships/tags" Target="../tags/tag55.xml"/><Relationship Id="rId64" Type="http://schemas.openxmlformats.org/officeDocument/2006/relationships/tags" Target="../tags/tag71.xml"/><Relationship Id="rId69" Type="http://schemas.openxmlformats.org/officeDocument/2006/relationships/tags" Target="../tags/tag76.xml"/><Relationship Id="rId113" Type="http://schemas.openxmlformats.org/officeDocument/2006/relationships/tags" Target="../tags/tag120.xml"/><Relationship Id="rId118" Type="http://schemas.openxmlformats.org/officeDocument/2006/relationships/tags" Target="../tags/tag125.xml"/><Relationship Id="rId134" Type="http://schemas.openxmlformats.org/officeDocument/2006/relationships/tags" Target="../tags/tag141.xml"/><Relationship Id="rId139" Type="http://schemas.openxmlformats.org/officeDocument/2006/relationships/tags" Target="../tags/tag146.xml"/><Relationship Id="rId80" Type="http://schemas.openxmlformats.org/officeDocument/2006/relationships/tags" Target="../tags/tag87.xml"/><Relationship Id="rId85" Type="http://schemas.openxmlformats.org/officeDocument/2006/relationships/tags" Target="../tags/tag92.xml"/><Relationship Id="rId12" Type="http://schemas.openxmlformats.org/officeDocument/2006/relationships/tags" Target="../tags/tag19.xml"/><Relationship Id="rId17" Type="http://schemas.openxmlformats.org/officeDocument/2006/relationships/tags" Target="../tags/tag24.xml"/><Relationship Id="rId33" Type="http://schemas.openxmlformats.org/officeDocument/2006/relationships/tags" Target="../tags/tag40.xml"/><Relationship Id="rId38" Type="http://schemas.openxmlformats.org/officeDocument/2006/relationships/tags" Target="../tags/tag45.xml"/><Relationship Id="rId59" Type="http://schemas.openxmlformats.org/officeDocument/2006/relationships/tags" Target="../tags/tag66.xml"/><Relationship Id="rId103" Type="http://schemas.openxmlformats.org/officeDocument/2006/relationships/tags" Target="../tags/tag110.xml"/><Relationship Id="rId108" Type="http://schemas.openxmlformats.org/officeDocument/2006/relationships/tags" Target="../tags/tag115.xml"/><Relationship Id="rId124" Type="http://schemas.openxmlformats.org/officeDocument/2006/relationships/tags" Target="../tags/tag131.xml"/><Relationship Id="rId129" Type="http://schemas.openxmlformats.org/officeDocument/2006/relationships/tags" Target="../tags/tag136.xml"/><Relationship Id="rId54" Type="http://schemas.openxmlformats.org/officeDocument/2006/relationships/tags" Target="../tags/tag61.xml"/><Relationship Id="rId70" Type="http://schemas.openxmlformats.org/officeDocument/2006/relationships/tags" Target="../tags/tag77.xml"/><Relationship Id="rId75" Type="http://schemas.openxmlformats.org/officeDocument/2006/relationships/tags" Target="../tags/tag82.xml"/><Relationship Id="rId91" Type="http://schemas.openxmlformats.org/officeDocument/2006/relationships/tags" Target="../tags/tag98.xml"/><Relationship Id="rId96" Type="http://schemas.openxmlformats.org/officeDocument/2006/relationships/tags" Target="../tags/tag103.xml"/><Relationship Id="rId140" Type="http://schemas.openxmlformats.org/officeDocument/2006/relationships/slideLayout" Target="../slideLayouts/slideLayout3.xml"/><Relationship Id="rId1" Type="http://schemas.openxmlformats.org/officeDocument/2006/relationships/tags" Target="../tags/tag8.xml"/><Relationship Id="rId6" Type="http://schemas.openxmlformats.org/officeDocument/2006/relationships/tags" Target="../tags/tag13.xml"/><Relationship Id="rId23" Type="http://schemas.openxmlformats.org/officeDocument/2006/relationships/tags" Target="../tags/tag30.xml"/><Relationship Id="rId28" Type="http://schemas.openxmlformats.org/officeDocument/2006/relationships/tags" Target="../tags/tag35.xml"/><Relationship Id="rId49" Type="http://schemas.openxmlformats.org/officeDocument/2006/relationships/tags" Target="../tags/tag56.xml"/><Relationship Id="rId114" Type="http://schemas.openxmlformats.org/officeDocument/2006/relationships/tags" Target="../tags/tag121.xml"/><Relationship Id="rId119" Type="http://schemas.openxmlformats.org/officeDocument/2006/relationships/tags" Target="../tags/tag126.xml"/><Relationship Id="rId44" Type="http://schemas.openxmlformats.org/officeDocument/2006/relationships/tags" Target="../tags/tag51.xml"/><Relationship Id="rId60" Type="http://schemas.openxmlformats.org/officeDocument/2006/relationships/tags" Target="../tags/tag67.xml"/><Relationship Id="rId65" Type="http://schemas.openxmlformats.org/officeDocument/2006/relationships/tags" Target="../tags/tag72.xml"/><Relationship Id="rId81" Type="http://schemas.openxmlformats.org/officeDocument/2006/relationships/tags" Target="../tags/tag88.xml"/><Relationship Id="rId86" Type="http://schemas.openxmlformats.org/officeDocument/2006/relationships/tags" Target="../tags/tag93.xml"/><Relationship Id="rId130" Type="http://schemas.openxmlformats.org/officeDocument/2006/relationships/tags" Target="../tags/tag137.xml"/><Relationship Id="rId135" Type="http://schemas.openxmlformats.org/officeDocument/2006/relationships/tags" Target="../tags/tag142.xml"/><Relationship Id="rId13" Type="http://schemas.openxmlformats.org/officeDocument/2006/relationships/tags" Target="../tags/tag20.xml"/><Relationship Id="rId18" Type="http://schemas.openxmlformats.org/officeDocument/2006/relationships/tags" Target="../tags/tag25.xml"/><Relationship Id="rId39" Type="http://schemas.openxmlformats.org/officeDocument/2006/relationships/tags" Target="../tags/tag46.xml"/><Relationship Id="rId109" Type="http://schemas.openxmlformats.org/officeDocument/2006/relationships/tags" Target="../tags/tag116.xml"/><Relationship Id="rId34" Type="http://schemas.openxmlformats.org/officeDocument/2006/relationships/tags" Target="../tags/tag41.xml"/><Relationship Id="rId50" Type="http://schemas.openxmlformats.org/officeDocument/2006/relationships/tags" Target="../tags/tag57.xml"/><Relationship Id="rId55" Type="http://schemas.openxmlformats.org/officeDocument/2006/relationships/tags" Target="../tags/tag62.xml"/><Relationship Id="rId76" Type="http://schemas.openxmlformats.org/officeDocument/2006/relationships/tags" Target="../tags/tag83.xml"/><Relationship Id="rId97" Type="http://schemas.openxmlformats.org/officeDocument/2006/relationships/tags" Target="../tags/tag104.xml"/><Relationship Id="rId104" Type="http://schemas.openxmlformats.org/officeDocument/2006/relationships/tags" Target="../tags/tag111.xml"/><Relationship Id="rId120" Type="http://schemas.openxmlformats.org/officeDocument/2006/relationships/tags" Target="../tags/tag127.xml"/><Relationship Id="rId125" Type="http://schemas.openxmlformats.org/officeDocument/2006/relationships/tags" Target="../tags/tag132.xml"/><Relationship Id="rId141" Type="http://schemas.openxmlformats.org/officeDocument/2006/relationships/oleObject" Target="../embeddings/oleObject6.bin"/><Relationship Id="rId7" Type="http://schemas.openxmlformats.org/officeDocument/2006/relationships/tags" Target="../tags/tag14.xml"/><Relationship Id="rId71" Type="http://schemas.openxmlformats.org/officeDocument/2006/relationships/tags" Target="../tags/tag78.xml"/><Relationship Id="rId92" Type="http://schemas.openxmlformats.org/officeDocument/2006/relationships/tags" Target="../tags/tag99.xml"/><Relationship Id="rId2" Type="http://schemas.openxmlformats.org/officeDocument/2006/relationships/tags" Target="../tags/tag9.xml"/><Relationship Id="rId29" Type="http://schemas.openxmlformats.org/officeDocument/2006/relationships/tags" Target="../tags/tag36.xml"/><Relationship Id="rId24" Type="http://schemas.openxmlformats.org/officeDocument/2006/relationships/tags" Target="../tags/tag31.xml"/><Relationship Id="rId40" Type="http://schemas.openxmlformats.org/officeDocument/2006/relationships/tags" Target="../tags/tag47.xml"/><Relationship Id="rId45" Type="http://schemas.openxmlformats.org/officeDocument/2006/relationships/tags" Target="../tags/tag52.xml"/><Relationship Id="rId66" Type="http://schemas.openxmlformats.org/officeDocument/2006/relationships/tags" Target="../tags/tag73.xml"/><Relationship Id="rId87" Type="http://schemas.openxmlformats.org/officeDocument/2006/relationships/tags" Target="../tags/tag94.xml"/><Relationship Id="rId110" Type="http://schemas.openxmlformats.org/officeDocument/2006/relationships/tags" Target="../tags/tag117.xml"/><Relationship Id="rId115" Type="http://schemas.openxmlformats.org/officeDocument/2006/relationships/tags" Target="../tags/tag122.xml"/><Relationship Id="rId131" Type="http://schemas.openxmlformats.org/officeDocument/2006/relationships/tags" Target="../tags/tag138.xml"/><Relationship Id="rId136" Type="http://schemas.openxmlformats.org/officeDocument/2006/relationships/tags" Target="../tags/tag143.xml"/><Relationship Id="rId61" Type="http://schemas.openxmlformats.org/officeDocument/2006/relationships/tags" Target="../tags/tag68.xml"/><Relationship Id="rId82" Type="http://schemas.openxmlformats.org/officeDocument/2006/relationships/tags" Target="../tags/tag89.xml"/><Relationship Id="rId19" Type="http://schemas.openxmlformats.org/officeDocument/2006/relationships/tags" Target="../tags/tag26.xml"/><Relationship Id="rId14" Type="http://schemas.openxmlformats.org/officeDocument/2006/relationships/tags" Target="../tags/tag21.xml"/><Relationship Id="rId30" Type="http://schemas.openxmlformats.org/officeDocument/2006/relationships/tags" Target="../tags/tag37.xml"/><Relationship Id="rId35" Type="http://schemas.openxmlformats.org/officeDocument/2006/relationships/tags" Target="../tags/tag42.xml"/><Relationship Id="rId56" Type="http://schemas.openxmlformats.org/officeDocument/2006/relationships/tags" Target="../tags/tag63.xml"/><Relationship Id="rId77" Type="http://schemas.openxmlformats.org/officeDocument/2006/relationships/tags" Target="../tags/tag84.xml"/><Relationship Id="rId100" Type="http://schemas.openxmlformats.org/officeDocument/2006/relationships/tags" Target="../tags/tag107.xml"/><Relationship Id="rId105" Type="http://schemas.openxmlformats.org/officeDocument/2006/relationships/tags" Target="../tags/tag112.xml"/><Relationship Id="rId126" Type="http://schemas.openxmlformats.org/officeDocument/2006/relationships/tags" Target="../tags/tag133.xml"/><Relationship Id="rId8" Type="http://schemas.openxmlformats.org/officeDocument/2006/relationships/tags" Target="../tags/tag15.xml"/><Relationship Id="rId51" Type="http://schemas.openxmlformats.org/officeDocument/2006/relationships/tags" Target="../tags/tag58.xml"/><Relationship Id="rId72" Type="http://schemas.openxmlformats.org/officeDocument/2006/relationships/tags" Target="../tags/tag79.xml"/><Relationship Id="rId93" Type="http://schemas.openxmlformats.org/officeDocument/2006/relationships/tags" Target="../tags/tag100.xml"/><Relationship Id="rId98" Type="http://schemas.openxmlformats.org/officeDocument/2006/relationships/tags" Target="../tags/tag105.xml"/><Relationship Id="rId121" Type="http://schemas.openxmlformats.org/officeDocument/2006/relationships/tags" Target="../tags/tag128.xml"/><Relationship Id="rId142" Type="http://schemas.openxmlformats.org/officeDocument/2006/relationships/image" Target="../media/image1.emf"/><Relationship Id="rId3" Type="http://schemas.openxmlformats.org/officeDocument/2006/relationships/tags" Target="../tags/tag10.xml"/><Relationship Id="rId25" Type="http://schemas.openxmlformats.org/officeDocument/2006/relationships/tags" Target="../tags/tag32.xml"/><Relationship Id="rId46" Type="http://schemas.openxmlformats.org/officeDocument/2006/relationships/tags" Target="../tags/tag53.xml"/><Relationship Id="rId67" Type="http://schemas.openxmlformats.org/officeDocument/2006/relationships/tags" Target="../tags/tag74.xml"/><Relationship Id="rId116" Type="http://schemas.openxmlformats.org/officeDocument/2006/relationships/tags" Target="../tags/tag123.xml"/><Relationship Id="rId137" Type="http://schemas.openxmlformats.org/officeDocument/2006/relationships/tags" Target="../tags/tag144.xml"/><Relationship Id="rId20" Type="http://schemas.openxmlformats.org/officeDocument/2006/relationships/tags" Target="../tags/tag27.xml"/><Relationship Id="rId41" Type="http://schemas.openxmlformats.org/officeDocument/2006/relationships/tags" Target="../tags/tag48.xml"/><Relationship Id="rId62" Type="http://schemas.openxmlformats.org/officeDocument/2006/relationships/tags" Target="../tags/tag69.xml"/><Relationship Id="rId83" Type="http://schemas.openxmlformats.org/officeDocument/2006/relationships/tags" Target="../tags/tag90.xml"/><Relationship Id="rId88" Type="http://schemas.openxmlformats.org/officeDocument/2006/relationships/tags" Target="../tags/tag95.xml"/><Relationship Id="rId111" Type="http://schemas.openxmlformats.org/officeDocument/2006/relationships/tags" Target="../tags/tag118.xml"/><Relationship Id="rId132" Type="http://schemas.openxmlformats.org/officeDocument/2006/relationships/tags" Target="../tags/tag139.xml"/><Relationship Id="rId15" Type="http://schemas.openxmlformats.org/officeDocument/2006/relationships/tags" Target="../tags/tag22.xml"/><Relationship Id="rId36" Type="http://schemas.openxmlformats.org/officeDocument/2006/relationships/tags" Target="../tags/tag43.xml"/><Relationship Id="rId57" Type="http://schemas.openxmlformats.org/officeDocument/2006/relationships/tags" Target="../tags/tag64.xml"/><Relationship Id="rId106" Type="http://schemas.openxmlformats.org/officeDocument/2006/relationships/tags" Target="../tags/tag113.xml"/><Relationship Id="rId127" Type="http://schemas.openxmlformats.org/officeDocument/2006/relationships/tags" Target="../tags/tag134.xml"/><Relationship Id="rId10" Type="http://schemas.openxmlformats.org/officeDocument/2006/relationships/tags" Target="../tags/tag17.xml"/><Relationship Id="rId31" Type="http://schemas.openxmlformats.org/officeDocument/2006/relationships/tags" Target="../tags/tag38.xml"/><Relationship Id="rId52" Type="http://schemas.openxmlformats.org/officeDocument/2006/relationships/tags" Target="../tags/tag59.xml"/><Relationship Id="rId73" Type="http://schemas.openxmlformats.org/officeDocument/2006/relationships/tags" Target="../tags/tag80.xml"/><Relationship Id="rId78" Type="http://schemas.openxmlformats.org/officeDocument/2006/relationships/tags" Target="../tags/tag85.xml"/><Relationship Id="rId94" Type="http://schemas.openxmlformats.org/officeDocument/2006/relationships/tags" Target="../tags/tag101.xml"/><Relationship Id="rId99" Type="http://schemas.openxmlformats.org/officeDocument/2006/relationships/tags" Target="../tags/tag106.xml"/><Relationship Id="rId101" Type="http://schemas.openxmlformats.org/officeDocument/2006/relationships/tags" Target="../tags/tag108.xml"/><Relationship Id="rId122" Type="http://schemas.openxmlformats.org/officeDocument/2006/relationships/tags" Target="../tags/tag129.xml"/><Relationship Id="rId143" Type="http://schemas.openxmlformats.org/officeDocument/2006/relationships/chart" Target="../charts/chart1.xml"/><Relationship Id="rId4" Type="http://schemas.openxmlformats.org/officeDocument/2006/relationships/tags" Target="../tags/tag11.xml"/><Relationship Id="rId9" Type="http://schemas.openxmlformats.org/officeDocument/2006/relationships/tags" Target="../tags/tag16.xml"/><Relationship Id="rId26" Type="http://schemas.openxmlformats.org/officeDocument/2006/relationships/tags" Target="../tags/tag33.xml"/><Relationship Id="rId47" Type="http://schemas.openxmlformats.org/officeDocument/2006/relationships/tags" Target="../tags/tag54.xml"/><Relationship Id="rId68" Type="http://schemas.openxmlformats.org/officeDocument/2006/relationships/tags" Target="../tags/tag75.xml"/><Relationship Id="rId89" Type="http://schemas.openxmlformats.org/officeDocument/2006/relationships/tags" Target="../tags/tag96.xml"/><Relationship Id="rId112" Type="http://schemas.openxmlformats.org/officeDocument/2006/relationships/tags" Target="../tags/tag119.xml"/><Relationship Id="rId133" Type="http://schemas.openxmlformats.org/officeDocument/2006/relationships/tags" Target="../tags/tag140.xml"/><Relationship Id="rId16" Type="http://schemas.openxmlformats.org/officeDocument/2006/relationships/tags" Target="../tags/tag23.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Layout" Target="../slideLayouts/slideLayout3.xml"/><Relationship Id="rId1" Type="http://schemas.openxmlformats.org/officeDocument/2006/relationships/tags" Target="../tags/tag524.xml"/><Relationship Id="rId4" Type="http://schemas.openxmlformats.org/officeDocument/2006/relationships/image" Target="../media/image19.emf"/></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Layout" Target="../slideLayouts/slideLayout3.xml"/><Relationship Id="rId1" Type="http://schemas.openxmlformats.org/officeDocument/2006/relationships/tags" Target="../tags/tag525.xml"/><Relationship Id="rId4" Type="http://schemas.openxmlformats.org/officeDocument/2006/relationships/image" Target="../media/image19.emf"/></Relationships>
</file>

<file path=ppt/slides/_rels/slide63.xml.rels><?xml version="1.0" encoding="UTF-8" standalone="yes"?>
<Relationships xmlns="http://schemas.openxmlformats.org/package/2006/relationships"><Relationship Id="rId8" Type="http://schemas.openxmlformats.org/officeDocument/2006/relationships/tags" Target="../tags/tag533.xml"/><Relationship Id="rId13" Type="http://schemas.openxmlformats.org/officeDocument/2006/relationships/oleObject" Target="../embeddings/oleObject60.bin"/><Relationship Id="rId3" Type="http://schemas.openxmlformats.org/officeDocument/2006/relationships/tags" Target="../tags/tag528.xml"/><Relationship Id="rId7" Type="http://schemas.openxmlformats.org/officeDocument/2006/relationships/tags" Target="../tags/tag532.xml"/><Relationship Id="rId12" Type="http://schemas.openxmlformats.org/officeDocument/2006/relationships/slideLayout" Target="../slideLayouts/slideLayout3.xml"/><Relationship Id="rId2" Type="http://schemas.openxmlformats.org/officeDocument/2006/relationships/tags" Target="../tags/tag527.xml"/><Relationship Id="rId1" Type="http://schemas.openxmlformats.org/officeDocument/2006/relationships/tags" Target="../tags/tag526.xml"/><Relationship Id="rId6" Type="http://schemas.openxmlformats.org/officeDocument/2006/relationships/tags" Target="../tags/tag531.xml"/><Relationship Id="rId11" Type="http://schemas.openxmlformats.org/officeDocument/2006/relationships/tags" Target="../tags/tag536.xml"/><Relationship Id="rId5" Type="http://schemas.openxmlformats.org/officeDocument/2006/relationships/tags" Target="../tags/tag530.xml"/><Relationship Id="rId15" Type="http://schemas.openxmlformats.org/officeDocument/2006/relationships/chart" Target="../charts/chart28.xml"/><Relationship Id="rId10" Type="http://schemas.openxmlformats.org/officeDocument/2006/relationships/tags" Target="../tags/tag535.xml"/><Relationship Id="rId4" Type="http://schemas.openxmlformats.org/officeDocument/2006/relationships/tags" Target="../tags/tag529.xml"/><Relationship Id="rId9" Type="http://schemas.openxmlformats.org/officeDocument/2006/relationships/tags" Target="../tags/tag534.xml"/><Relationship Id="rId14" Type="http://schemas.openxmlformats.org/officeDocument/2006/relationships/image" Target="../media/image18.emf"/></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Layout" Target="../slideLayouts/slideLayout3.xml"/><Relationship Id="rId1" Type="http://schemas.openxmlformats.org/officeDocument/2006/relationships/tags" Target="../tags/tag537.xml"/><Relationship Id="rId4" Type="http://schemas.openxmlformats.org/officeDocument/2006/relationships/image" Target="../media/image19.emf"/></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Layout" Target="../slideLayouts/slideLayout3.xml"/><Relationship Id="rId1" Type="http://schemas.openxmlformats.org/officeDocument/2006/relationships/tags" Target="../tags/tag538.xml"/><Relationship Id="rId4" Type="http://schemas.openxmlformats.org/officeDocument/2006/relationships/image" Target="../media/image19.emf"/></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539.xml"/><Relationship Id="rId5" Type="http://schemas.openxmlformats.org/officeDocument/2006/relationships/image" Target="../media/image19.emf"/><Relationship Id="rId4" Type="http://schemas.openxmlformats.org/officeDocument/2006/relationships/oleObject" Target="../embeddings/oleObject63.bin"/></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Layout" Target="../slideLayouts/slideLayout3.xml"/><Relationship Id="rId1" Type="http://schemas.openxmlformats.org/officeDocument/2006/relationships/tags" Target="../tags/tag540.xml"/><Relationship Id="rId4" Type="http://schemas.openxmlformats.org/officeDocument/2006/relationships/image" Target="../media/image19.emf"/></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slideLayout" Target="../slideLayouts/slideLayout3.xml"/><Relationship Id="rId1" Type="http://schemas.openxmlformats.org/officeDocument/2006/relationships/tags" Target="../tags/tag541.xml"/><Relationship Id="rId4" Type="http://schemas.openxmlformats.org/officeDocument/2006/relationships/image" Target="../media/image19.emf"/></Relationships>
</file>

<file path=ppt/slides/_rels/slide7.xml.rels><?xml version="1.0" encoding="UTF-8" standalone="yes"?>
<Relationships xmlns="http://schemas.openxmlformats.org/package/2006/relationships"><Relationship Id="rId13" Type="http://schemas.openxmlformats.org/officeDocument/2006/relationships/tags" Target="../tags/tag159.xml"/><Relationship Id="rId18" Type="http://schemas.openxmlformats.org/officeDocument/2006/relationships/tags" Target="../tags/tag164.xml"/><Relationship Id="rId26" Type="http://schemas.openxmlformats.org/officeDocument/2006/relationships/tags" Target="../tags/tag172.xml"/><Relationship Id="rId39" Type="http://schemas.openxmlformats.org/officeDocument/2006/relationships/image" Target="../media/image18.emf"/><Relationship Id="rId21" Type="http://schemas.openxmlformats.org/officeDocument/2006/relationships/tags" Target="../tags/tag167.xml"/><Relationship Id="rId34" Type="http://schemas.openxmlformats.org/officeDocument/2006/relationships/tags" Target="../tags/tag180.xml"/><Relationship Id="rId7" Type="http://schemas.openxmlformats.org/officeDocument/2006/relationships/tags" Target="../tags/tag153.xml"/><Relationship Id="rId2" Type="http://schemas.openxmlformats.org/officeDocument/2006/relationships/tags" Target="../tags/tag148.xml"/><Relationship Id="rId16" Type="http://schemas.openxmlformats.org/officeDocument/2006/relationships/tags" Target="../tags/tag162.xml"/><Relationship Id="rId20" Type="http://schemas.openxmlformats.org/officeDocument/2006/relationships/tags" Target="../tags/tag166.xml"/><Relationship Id="rId29" Type="http://schemas.openxmlformats.org/officeDocument/2006/relationships/tags" Target="../tags/tag175.xml"/><Relationship Id="rId41" Type="http://schemas.openxmlformats.org/officeDocument/2006/relationships/chart" Target="../charts/chart4.xml"/><Relationship Id="rId1" Type="http://schemas.openxmlformats.org/officeDocument/2006/relationships/tags" Target="../tags/tag147.xml"/><Relationship Id="rId6" Type="http://schemas.openxmlformats.org/officeDocument/2006/relationships/tags" Target="../tags/tag152.xml"/><Relationship Id="rId11" Type="http://schemas.openxmlformats.org/officeDocument/2006/relationships/tags" Target="../tags/tag157.xml"/><Relationship Id="rId24" Type="http://schemas.openxmlformats.org/officeDocument/2006/relationships/tags" Target="../tags/tag170.xml"/><Relationship Id="rId32" Type="http://schemas.openxmlformats.org/officeDocument/2006/relationships/tags" Target="../tags/tag178.xml"/><Relationship Id="rId37" Type="http://schemas.openxmlformats.org/officeDocument/2006/relationships/slideLayout" Target="../slideLayouts/slideLayout3.xml"/><Relationship Id="rId40" Type="http://schemas.openxmlformats.org/officeDocument/2006/relationships/chart" Target="../charts/chart3.xml"/><Relationship Id="rId5" Type="http://schemas.openxmlformats.org/officeDocument/2006/relationships/tags" Target="../tags/tag151.xml"/><Relationship Id="rId15" Type="http://schemas.openxmlformats.org/officeDocument/2006/relationships/tags" Target="../tags/tag161.xml"/><Relationship Id="rId23" Type="http://schemas.openxmlformats.org/officeDocument/2006/relationships/tags" Target="../tags/tag169.xml"/><Relationship Id="rId28" Type="http://schemas.openxmlformats.org/officeDocument/2006/relationships/tags" Target="../tags/tag174.xml"/><Relationship Id="rId36" Type="http://schemas.openxmlformats.org/officeDocument/2006/relationships/tags" Target="../tags/tag182.xml"/><Relationship Id="rId10" Type="http://schemas.openxmlformats.org/officeDocument/2006/relationships/tags" Target="../tags/tag156.xml"/><Relationship Id="rId19" Type="http://schemas.openxmlformats.org/officeDocument/2006/relationships/tags" Target="../tags/tag165.xml"/><Relationship Id="rId31" Type="http://schemas.openxmlformats.org/officeDocument/2006/relationships/tags" Target="../tags/tag177.xml"/><Relationship Id="rId4" Type="http://schemas.openxmlformats.org/officeDocument/2006/relationships/tags" Target="../tags/tag150.xml"/><Relationship Id="rId9" Type="http://schemas.openxmlformats.org/officeDocument/2006/relationships/tags" Target="../tags/tag155.xml"/><Relationship Id="rId14" Type="http://schemas.openxmlformats.org/officeDocument/2006/relationships/tags" Target="../tags/tag160.xml"/><Relationship Id="rId22" Type="http://schemas.openxmlformats.org/officeDocument/2006/relationships/tags" Target="../tags/tag168.xml"/><Relationship Id="rId27" Type="http://schemas.openxmlformats.org/officeDocument/2006/relationships/tags" Target="../tags/tag173.xml"/><Relationship Id="rId30" Type="http://schemas.openxmlformats.org/officeDocument/2006/relationships/tags" Target="../tags/tag176.xml"/><Relationship Id="rId35" Type="http://schemas.openxmlformats.org/officeDocument/2006/relationships/tags" Target="../tags/tag181.xml"/><Relationship Id="rId8" Type="http://schemas.openxmlformats.org/officeDocument/2006/relationships/tags" Target="../tags/tag154.xml"/><Relationship Id="rId3" Type="http://schemas.openxmlformats.org/officeDocument/2006/relationships/tags" Target="../tags/tag149.xml"/><Relationship Id="rId12" Type="http://schemas.openxmlformats.org/officeDocument/2006/relationships/tags" Target="../tags/tag158.xml"/><Relationship Id="rId17" Type="http://schemas.openxmlformats.org/officeDocument/2006/relationships/tags" Target="../tags/tag163.xml"/><Relationship Id="rId25" Type="http://schemas.openxmlformats.org/officeDocument/2006/relationships/tags" Target="../tags/tag171.xml"/><Relationship Id="rId33" Type="http://schemas.openxmlformats.org/officeDocument/2006/relationships/tags" Target="../tags/tag179.xml"/><Relationship Id="rId38" Type="http://schemas.openxmlformats.org/officeDocument/2006/relationships/oleObject" Target="../embeddings/oleObject7.bin"/></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Layout" Target="../slideLayouts/slideLayout3.xml"/><Relationship Id="rId1" Type="http://schemas.openxmlformats.org/officeDocument/2006/relationships/tags" Target="../tags/tag542.xml"/><Relationship Id="rId4" Type="http://schemas.openxmlformats.org/officeDocument/2006/relationships/image" Target="../media/image19.emf"/></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Layout" Target="../slideLayouts/slideLayout3.xml"/><Relationship Id="rId1" Type="http://schemas.openxmlformats.org/officeDocument/2006/relationships/tags" Target="../tags/tag543.xml"/><Relationship Id="rId4" Type="http://schemas.openxmlformats.org/officeDocument/2006/relationships/image" Target="../media/image19.emf"/></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Layout" Target="../slideLayouts/slideLayout3.xml"/><Relationship Id="rId1" Type="http://schemas.openxmlformats.org/officeDocument/2006/relationships/tags" Target="../tags/tag544.xml"/><Relationship Id="rId4" Type="http://schemas.openxmlformats.org/officeDocument/2006/relationships/image" Target="../media/image19.emf"/></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slideLayout" Target="../slideLayouts/slideLayout3.xml"/><Relationship Id="rId1" Type="http://schemas.openxmlformats.org/officeDocument/2006/relationships/tags" Target="../tags/tag545.xml"/><Relationship Id="rId4" Type="http://schemas.openxmlformats.org/officeDocument/2006/relationships/image" Target="../media/image19.emf"/></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Layout" Target="../slideLayouts/slideLayout3.xml"/><Relationship Id="rId1" Type="http://schemas.openxmlformats.org/officeDocument/2006/relationships/tags" Target="../tags/tag546.xml"/><Relationship Id="rId4" Type="http://schemas.openxmlformats.org/officeDocument/2006/relationships/image" Target="../media/image19.emf"/></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71.bin"/><Relationship Id="rId2" Type="http://schemas.openxmlformats.org/officeDocument/2006/relationships/slideLayout" Target="../slideLayouts/slideLayout3.xml"/><Relationship Id="rId1" Type="http://schemas.openxmlformats.org/officeDocument/2006/relationships/tags" Target="../tags/tag547.xml"/><Relationship Id="rId4" Type="http://schemas.openxmlformats.org/officeDocument/2006/relationships/image" Target="../media/image19.emf"/></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72.bin"/><Relationship Id="rId2" Type="http://schemas.openxmlformats.org/officeDocument/2006/relationships/slideLayout" Target="../slideLayouts/slideLayout3.xml"/><Relationship Id="rId1" Type="http://schemas.openxmlformats.org/officeDocument/2006/relationships/tags" Target="../tags/tag548.xml"/><Relationship Id="rId4" Type="http://schemas.openxmlformats.org/officeDocument/2006/relationships/image" Target="../media/image22.emf"/></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73.bin"/><Relationship Id="rId2" Type="http://schemas.openxmlformats.org/officeDocument/2006/relationships/slideLayout" Target="../slideLayouts/slideLayout3.xml"/><Relationship Id="rId1" Type="http://schemas.openxmlformats.org/officeDocument/2006/relationships/tags" Target="../tags/tag549.xml"/><Relationship Id="rId4" Type="http://schemas.openxmlformats.org/officeDocument/2006/relationships/image" Target="../media/image19.emf"/></Relationships>
</file>

<file path=ppt/slides/_rels/slide8.xml.rels><?xml version="1.0" encoding="UTF-8" standalone="yes"?>
<Relationships xmlns="http://schemas.openxmlformats.org/package/2006/relationships"><Relationship Id="rId13" Type="http://schemas.openxmlformats.org/officeDocument/2006/relationships/tags" Target="../tags/tag195.xml"/><Relationship Id="rId18" Type="http://schemas.openxmlformats.org/officeDocument/2006/relationships/tags" Target="../tags/tag200.xml"/><Relationship Id="rId26" Type="http://schemas.openxmlformats.org/officeDocument/2006/relationships/tags" Target="../tags/tag208.xml"/><Relationship Id="rId39" Type="http://schemas.openxmlformats.org/officeDocument/2006/relationships/tags" Target="../tags/tag221.xml"/><Relationship Id="rId21" Type="http://schemas.openxmlformats.org/officeDocument/2006/relationships/tags" Target="../tags/tag203.xml"/><Relationship Id="rId34" Type="http://schemas.openxmlformats.org/officeDocument/2006/relationships/tags" Target="../tags/tag216.xml"/><Relationship Id="rId42" Type="http://schemas.openxmlformats.org/officeDocument/2006/relationships/tags" Target="../tags/tag224.xml"/><Relationship Id="rId47" Type="http://schemas.openxmlformats.org/officeDocument/2006/relationships/tags" Target="../tags/tag229.xml"/><Relationship Id="rId50" Type="http://schemas.openxmlformats.org/officeDocument/2006/relationships/tags" Target="../tags/tag232.xml"/><Relationship Id="rId55" Type="http://schemas.openxmlformats.org/officeDocument/2006/relationships/tags" Target="../tags/tag237.xml"/><Relationship Id="rId7" Type="http://schemas.openxmlformats.org/officeDocument/2006/relationships/tags" Target="../tags/tag189.xml"/><Relationship Id="rId2" Type="http://schemas.openxmlformats.org/officeDocument/2006/relationships/tags" Target="../tags/tag184.xml"/><Relationship Id="rId16" Type="http://schemas.openxmlformats.org/officeDocument/2006/relationships/tags" Target="../tags/tag198.xml"/><Relationship Id="rId29" Type="http://schemas.openxmlformats.org/officeDocument/2006/relationships/tags" Target="../tags/tag211.xml"/><Relationship Id="rId11" Type="http://schemas.openxmlformats.org/officeDocument/2006/relationships/tags" Target="../tags/tag193.xml"/><Relationship Id="rId24" Type="http://schemas.openxmlformats.org/officeDocument/2006/relationships/tags" Target="../tags/tag206.xml"/><Relationship Id="rId32" Type="http://schemas.openxmlformats.org/officeDocument/2006/relationships/tags" Target="../tags/tag214.xml"/><Relationship Id="rId37" Type="http://schemas.openxmlformats.org/officeDocument/2006/relationships/tags" Target="../tags/tag219.xml"/><Relationship Id="rId40" Type="http://schemas.openxmlformats.org/officeDocument/2006/relationships/tags" Target="../tags/tag222.xml"/><Relationship Id="rId45" Type="http://schemas.openxmlformats.org/officeDocument/2006/relationships/tags" Target="../tags/tag227.xml"/><Relationship Id="rId53" Type="http://schemas.openxmlformats.org/officeDocument/2006/relationships/tags" Target="../tags/tag235.xml"/><Relationship Id="rId58" Type="http://schemas.openxmlformats.org/officeDocument/2006/relationships/oleObject" Target="../embeddings/oleObject8.bin"/><Relationship Id="rId5" Type="http://schemas.openxmlformats.org/officeDocument/2006/relationships/tags" Target="../tags/tag187.xml"/><Relationship Id="rId61" Type="http://schemas.openxmlformats.org/officeDocument/2006/relationships/chart" Target="../charts/chart6.xml"/><Relationship Id="rId19" Type="http://schemas.openxmlformats.org/officeDocument/2006/relationships/tags" Target="../tags/tag201.xml"/><Relationship Id="rId14" Type="http://schemas.openxmlformats.org/officeDocument/2006/relationships/tags" Target="../tags/tag196.xml"/><Relationship Id="rId22" Type="http://schemas.openxmlformats.org/officeDocument/2006/relationships/tags" Target="../tags/tag204.xml"/><Relationship Id="rId27" Type="http://schemas.openxmlformats.org/officeDocument/2006/relationships/tags" Target="../tags/tag209.xml"/><Relationship Id="rId30" Type="http://schemas.openxmlformats.org/officeDocument/2006/relationships/tags" Target="../tags/tag212.xml"/><Relationship Id="rId35" Type="http://schemas.openxmlformats.org/officeDocument/2006/relationships/tags" Target="../tags/tag217.xml"/><Relationship Id="rId43" Type="http://schemas.openxmlformats.org/officeDocument/2006/relationships/tags" Target="../tags/tag225.xml"/><Relationship Id="rId48" Type="http://schemas.openxmlformats.org/officeDocument/2006/relationships/tags" Target="../tags/tag230.xml"/><Relationship Id="rId56" Type="http://schemas.openxmlformats.org/officeDocument/2006/relationships/tags" Target="../tags/tag238.xml"/><Relationship Id="rId8" Type="http://schemas.openxmlformats.org/officeDocument/2006/relationships/tags" Target="../tags/tag190.xml"/><Relationship Id="rId51" Type="http://schemas.openxmlformats.org/officeDocument/2006/relationships/tags" Target="../tags/tag233.xml"/><Relationship Id="rId3" Type="http://schemas.openxmlformats.org/officeDocument/2006/relationships/tags" Target="../tags/tag185.xml"/><Relationship Id="rId12" Type="http://schemas.openxmlformats.org/officeDocument/2006/relationships/tags" Target="../tags/tag194.xml"/><Relationship Id="rId17" Type="http://schemas.openxmlformats.org/officeDocument/2006/relationships/tags" Target="../tags/tag199.xml"/><Relationship Id="rId25" Type="http://schemas.openxmlformats.org/officeDocument/2006/relationships/tags" Target="../tags/tag207.xml"/><Relationship Id="rId33" Type="http://schemas.openxmlformats.org/officeDocument/2006/relationships/tags" Target="../tags/tag215.xml"/><Relationship Id="rId38" Type="http://schemas.openxmlformats.org/officeDocument/2006/relationships/tags" Target="../tags/tag220.xml"/><Relationship Id="rId46" Type="http://schemas.openxmlformats.org/officeDocument/2006/relationships/tags" Target="../tags/tag228.xml"/><Relationship Id="rId59" Type="http://schemas.openxmlformats.org/officeDocument/2006/relationships/image" Target="../media/image18.emf"/><Relationship Id="rId20" Type="http://schemas.openxmlformats.org/officeDocument/2006/relationships/tags" Target="../tags/tag202.xml"/><Relationship Id="rId41" Type="http://schemas.openxmlformats.org/officeDocument/2006/relationships/tags" Target="../tags/tag223.xml"/><Relationship Id="rId54" Type="http://schemas.openxmlformats.org/officeDocument/2006/relationships/tags" Target="../tags/tag236.xml"/><Relationship Id="rId1" Type="http://schemas.openxmlformats.org/officeDocument/2006/relationships/tags" Target="../tags/tag183.xml"/><Relationship Id="rId6" Type="http://schemas.openxmlformats.org/officeDocument/2006/relationships/tags" Target="../tags/tag188.xml"/><Relationship Id="rId15" Type="http://schemas.openxmlformats.org/officeDocument/2006/relationships/tags" Target="../tags/tag197.xml"/><Relationship Id="rId23" Type="http://schemas.openxmlformats.org/officeDocument/2006/relationships/tags" Target="../tags/tag205.xml"/><Relationship Id="rId28" Type="http://schemas.openxmlformats.org/officeDocument/2006/relationships/tags" Target="../tags/tag210.xml"/><Relationship Id="rId36" Type="http://schemas.openxmlformats.org/officeDocument/2006/relationships/tags" Target="../tags/tag218.xml"/><Relationship Id="rId49" Type="http://schemas.openxmlformats.org/officeDocument/2006/relationships/tags" Target="../tags/tag231.xml"/><Relationship Id="rId57" Type="http://schemas.openxmlformats.org/officeDocument/2006/relationships/slideLayout" Target="../slideLayouts/slideLayout3.xml"/><Relationship Id="rId10" Type="http://schemas.openxmlformats.org/officeDocument/2006/relationships/tags" Target="../tags/tag192.xml"/><Relationship Id="rId31" Type="http://schemas.openxmlformats.org/officeDocument/2006/relationships/tags" Target="../tags/tag213.xml"/><Relationship Id="rId44" Type="http://schemas.openxmlformats.org/officeDocument/2006/relationships/tags" Target="../tags/tag226.xml"/><Relationship Id="rId52" Type="http://schemas.openxmlformats.org/officeDocument/2006/relationships/tags" Target="../tags/tag234.xml"/><Relationship Id="rId60" Type="http://schemas.openxmlformats.org/officeDocument/2006/relationships/chart" Target="../charts/chart5.xml"/><Relationship Id="rId4" Type="http://schemas.openxmlformats.org/officeDocument/2006/relationships/tags" Target="../tags/tag186.xml"/><Relationship Id="rId9" Type="http://schemas.openxmlformats.org/officeDocument/2006/relationships/tags" Target="../tags/tag191.xml"/></Relationships>
</file>

<file path=ppt/slides/_rels/slide9.xml.rels><?xml version="1.0" encoding="UTF-8" standalone="yes"?>
<Relationships xmlns="http://schemas.openxmlformats.org/package/2006/relationships"><Relationship Id="rId8" Type="http://schemas.openxmlformats.org/officeDocument/2006/relationships/chart" Target="../charts/chart7.xml"/><Relationship Id="rId3" Type="http://schemas.openxmlformats.org/officeDocument/2006/relationships/tags" Target="../tags/tag241.xml"/><Relationship Id="rId7" Type="http://schemas.openxmlformats.org/officeDocument/2006/relationships/image" Target="../media/image18.emf"/><Relationship Id="rId2" Type="http://schemas.openxmlformats.org/officeDocument/2006/relationships/tags" Target="../tags/tag240.xml"/><Relationship Id="rId1" Type="http://schemas.openxmlformats.org/officeDocument/2006/relationships/tags" Target="../tags/tag239.xml"/><Relationship Id="rId6" Type="http://schemas.openxmlformats.org/officeDocument/2006/relationships/oleObject" Target="../embeddings/oleObject9.bin"/><Relationship Id="rId5" Type="http://schemas.openxmlformats.org/officeDocument/2006/relationships/slideLayout" Target="../slideLayouts/slideLayout3.xml"/><Relationship Id="rId4" Type="http://schemas.openxmlformats.org/officeDocument/2006/relationships/tags" Target="../tags/tag2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1"/>
          </p:nvPr>
        </p:nvSpPr>
        <p:spPr>
          <a:xfrm>
            <a:off x="3440833" y="5419963"/>
            <a:ext cx="3024336" cy="338554"/>
          </a:xfrm>
          <a:noFill/>
          <a:ln/>
          <a:extLst>
            <a:ext uri="{909E8E84-426E-40DD-AFC4-6F175D3DCCD1}">
              <a14:hiddenFill xmlns:a14="http://schemas.microsoft.com/office/drawing/2010/main">
                <a:solidFill>
                  <a:srgbClr val="FFFFFF"/>
                </a:solidFill>
              </a14:hiddenFill>
            </a:ext>
          </a:extLst>
        </p:spPr>
        <p:txBody>
          <a:bodyPr wrap="square" anchor="ctr" anchorCtr="0">
            <a:spAutoFit/>
          </a:bodyPr>
          <a:lstStyle/>
          <a:p>
            <a:r>
              <a:rPr lang="en-US" altLang="ja-JP" dirty="0">
                <a:latin typeface="+mn-lt"/>
              </a:rPr>
              <a:t>2024</a:t>
            </a:r>
            <a:r>
              <a:rPr lang="ja-JP" altLang="en-US" dirty="0">
                <a:latin typeface="+mn-lt"/>
              </a:rPr>
              <a:t>年</a:t>
            </a:r>
            <a:r>
              <a:rPr lang="en-US" altLang="ja-JP" dirty="0">
                <a:latin typeface="+mn-lt"/>
              </a:rPr>
              <a:t>3</a:t>
            </a:r>
            <a:r>
              <a:rPr lang="ja-JP" altLang="en-US" dirty="0">
                <a:latin typeface="+mn-lt"/>
              </a:rPr>
              <a:t>月</a:t>
            </a:r>
            <a:endParaRPr lang="en-US" altLang="ja-JP" dirty="0">
              <a:latin typeface="+mn-lt"/>
            </a:endParaRPr>
          </a:p>
        </p:txBody>
      </p:sp>
      <p:sp>
        <p:nvSpPr>
          <p:cNvPr id="7" name="テキスト プレースホルダー 6"/>
          <p:cNvSpPr>
            <a:spLocks noGrp="1"/>
          </p:cNvSpPr>
          <p:nvPr>
            <p:ph type="body" sz="quarter" idx="12"/>
          </p:nvPr>
        </p:nvSpPr>
        <p:spPr>
          <a:xfrm>
            <a:off x="3440833" y="5747605"/>
            <a:ext cx="3024336" cy="338554"/>
          </a:xfrm>
          <a:noFill/>
          <a:ln/>
          <a:extLst>
            <a:ext uri="{909E8E84-426E-40DD-AFC4-6F175D3DCCD1}">
              <a14:hiddenFill xmlns:a14="http://schemas.microsoft.com/office/drawing/2010/main">
                <a:solidFill>
                  <a:srgbClr val="FFFFFF"/>
                </a:solidFill>
              </a14:hiddenFill>
            </a:ext>
          </a:extLst>
        </p:spPr>
        <p:txBody>
          <a:bodyPr wrap="square" anchor="ctr" anchorCtr="0">
            <a:spAutoFit/>
          </a:bodyPr>
          <a:lstStyle/>
          <a:p>
            <a:r>
              <a:rPr lang="ja-JP" altLang="en-US" sz="1600" b="0" dirty="0">
                <a:latin typeface="+mn-lt"/>
              </a:rPr>
              <a:t>経済産業省</a:t>
            </a:r>
          </a:p>
        </p:txBody>
      </p:sp>
      <p:sp>
        <p:nvSpPr>
          <p:cNvPr id="9" name="タイトル 2"/>
          <p:cNvSpPr txBox="1">
            <a:spLocks/>
          </p:cNvSpPr>
          <p:nvPr/>
        </p:nvSpPr>
        <p:spPr bwMode="gray">
          <a:xfrm>
            <a:off x="0" y="1700808"/>
            <a:ext cx="9906000" cy="1800200"/>
          </a:xfrm>
          <a:prstGeom prst="rect">
            <a:avLst/>
          </a:prstGeom>
        </p:spPr>
        <p:txBody>
          <a:bodyPr vert="horz" lIns="91440" tIns="43193" rIns="91440" bIns="43193" rtlCol="0" anchor="ctr" anchorCtr="0">
            <a:normAutofit/>
          </a:bodyPr>
          <a:lstStyle>
            <a:lvl1pPr marL="0" marR="0" indent="0" algn="ctr" defTabSz="914400" rtl="0" eaLnBrk="1" fontAlgn="ctr" latinLnBrk="0" hangingPunct="1">
              <a:lnSpc>
                <a:spcPct val="125000"/>
              </a:lnSpc>
              <a:spcBef>
                <a:spcPct val="50000"/>
              </a:spcBef>
              <a:spcAft>
                <a:spcPts val="0"/>
              </a:spcAft>
              <a:buClrTx/>
              <a:buSzTx/>
              <a:buFontTx/>
              <a:buNone/>
              <a:tabLst/>
              <a:defRPr kumimoji="1" sz="2600" kern="1200">
                <a:solidFill>
                  <a:schemeClr val="bg1"/>
                </a:solidFill>
                <a:latin typeface="HGP創英角ｺﾞｼｯｸUB" pitchFamily="50" charset="-128"/>
                <a:ea typeface="HGP創英角ｺﾞｼｯｸUB" pitchFamily="50" charset="-128"/>
                <a:cs typeface="+mj-cs"/>
              </a:defRPr>
            </a:lvl1pPr>
          </a:lstStyle>
          <a:p>
            <a:pPr>
              <a:spcBef>
                <a:spcPts val="2400"/>
              </a:spcBef>
            </a:pPr>
            <a:r>
              <a:rPr lang="ja-JP" altLang="en-US" sz="2400" dirty="0">
                <a:solidFill>
                  <a:srgbClr val="FFFFFF"/>
                </a:solidFill>
              </a:rPr>
              <a:t>医療国際展開カントリーレポート</a:t>
            </a:r>
            <a:br>
              <a:rPr lang="en-US" altLang="ja-JP" sz="2400" dirty="0">
                <a:solidFill>
                  <a:srgbClr val="FFFFFF"/>
                </a:solidFill>
              </a:rPr>
            </a:br>
            <a:r>
              <a:rPr lang="ja-JP" altLang="en-US" sz="1600" b="1" spc="40" dirty="0">
                <a:solidFill>
                  <a:srgbClr val="FFFFFF"/>
                </a:solidFill>
                <a:latin typeface="ＭＳ Ｐゴシック" panose="020B0600070205080204" pitchFamily="50" charset="-128"/>
                <a:ea typeface="ＭＳ Ｐゴシック" panose="020B0600070205080204" pitchFamily="50" charset="-128"/>
              </a:rPr>
              <a:t>新興国等のヘルスケア市場環境に関する基本情報</a:t>
            </a:r>
            <a:br>
              <a:rPr lang="ja-JP" altLang="en-US" sz="1600" b="1" spc="40" dirty="0">
                <a:solidFill>
                  <a:srgbClr val="FFFFFF"/>
                </a:solidFill>
                <a:latin typeface="ＭＳ Ｐゴシック" panose="020B0600070205080204" pitchFamily="50" charset="-128"/>
                <a:ea typeface="ＭＳ Ｐゴシック" panose="020B0600070205080204" pitchFamily="50" charset="-128"/>
              </a:rPr>
            </a:br>
            <a:r>
              <a:rPr lang="ja-JP" altLang="en-US" sz="3600" b="1" spc="-200" dirty="0">
                <a:solidFill>
                  <a:srgbClr val="FFFFFF"/>
                </a:solidFill>
                <a:latin typeface="ＭＳ Ｐゴシック" panose="020B0600070205080204" pitchFamily="50" charset="-128"/>
                <a:ea typeface="ＭＳ Ｐゴシック" panose="020B0600070205080204" pitchFamily="50" charset="-128"/>
                <a:cs typeface="Arial" panose="020B0604020202020204" pitchFamily="34" charset="0"/>
              </a:rPr>
              <a:t>ナイジェリア</a:t>
            </a:r>
            <a:r>
              <a:rPr lang="ja-JP" altLang="en-US" sz="3400" dirty="0">
                <a:solidFill>
                  <a:srgbClr val="FFFFFF"/>
                </a:solidFill>
              </a:rPr>
              <a:t>編</a:t>
            </a:r>
          </a:p>
        </p:txBody>
      </p:sp>
    </p:spTree>
    <p:extLst>
      <p:ext uri="{BB962C8B-B14F-4D97-AF65-F5344CB8AC3E}">
        <p14:creationId xmlns:p14="http://schemas.microsoft.com/office/powerpoint/2010/main" val="31235812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1"/>
            </p:custDataLst>
            <p:extLst>
              <p:ext uri="{D42A27DB-BD31-4B8C-83A1-F6EECF244321}">
                <p14:modId xmlns:p14="http://schemas.microsoft.com/office/powerpoint/2010/main" val="269452671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360" imgH="360" progId="TCLayout.ActiveDocument.1">
                  <p:embed/>
                </p:oleObj>
              </mc:Choice>
              <mc:Fallback>
                <p:oleObj name="think-cell Slide" r:id="rId5" imgW="360" imgH="360" progId="TCLayout.ActiveDocument.1">
                  <p:embed/>
                  <p:pic>
                    <p:nvPicPr>
                      <p:cNvPr id="7" name="Object 6"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ナイジェリア／一般概況／経済</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為替レート</a:t>
            </a:r>
          </a:p>
        </p:txBody>
      </p:sp>
      <p:sp>
        <p:nvSpPr>
          <p:cNvPr id="33" name="テキスト ボックス 32"/>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対円為替レートはおおむね上昇している。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9" name="グループ化 7">
            <a:extLst>
              <a:ext uri="{FF2B5EF4-FFF2-40B4-BE49-F238E27FC236}">
                <a16:creationId xmlns:a16="http://schemas.microsoft.com/office/drawing/2014/main" id="{413A845E-C098-1616-F41D-045877B45DD9}"/>
              </a:ext>
            </a:extLst>
          </p:cNvPr>
          <p:cNvGrpSpPr/>
          <p:nvPr/>
        </p:nvGrpSpPr>
        <p:grpSpPr>
          <a:xfrm>
            <a:off x="211264" y="1914302"/>
            <a:ext cx="9505950" cy="288032"/>
            <a:chOff x="4803500" y="2113806"/>
            <a:chExt cx="2954133" cy="288032"/>
          </a:xfrm>
        </p:grpSpPr>
        <p:cxnSp>
          <p:nvCxnSpPr>
            <p:cNvPr id="10" name="直線コネクタ 29">
              <a:extLst>
                <a:ext uri="{FF2B5EF4-FFF2-40B4-BE49-F238E27FC236}">
                  <a16:creationId xmlns:a16="http://schemas.microsoft.com/office/drawing/2014/main" id="{48D86791-F4D2-8FDA-7687-C7340B6074AB}"/>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1" name="Rectangle 6">
              <a:extLst>
                <a:ext uri="{FF2B5EF4-FFF2-40B4-BE49-F238E27FC236}">
                  <a16:creationId xmlns:a16="http://schemas.microsoft.com/office/drawing/2014/main" id="{4DF3C280-EC1D-04AF-5AD5-73C580FED6E3}"/>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noProof="1">
                  <a:solidFill>
                    <a:srgbClr val="000000"/>
                  </a:solidFill>
                  <a:latin typeface="Arial Black" pitchFamily="34" charset="0"/>
                  <a:ea typeface="HGP創英角ｺﾞｼｯｸUB" pitchFamily="50" charset="-128"/>
                </a:rPr>
                <a:t>為替レート</a:t>
              </a:r>
              <a:endParaRPr lang="zh-TW" altLang="en-US" sz="1400" noProof="1">
                <a:solidFill>
                  <a:srgbClr val="000000"/>
                </a:solidFill>
                <a:latin typeface="Arial Black" pitchFamily="34" charset="0"/>
                <a:ea typeface="HGP創英角ｺﾞｼｯｸUB" pitchFamily="50" charset="-128"/>
              </a:endParaRPr>
            </a:p>
          </p:txBody>
        </p:sp>
      </p:grpSp>
      <p:sp>
        <p:nvSpPr>
          <p:cNvPr id="13" name="4. Footnote">
            <a:extLst>
              <a:ext uri="{FF2B5EF4-FFF2-40B4-BE49-F238E27FC236}">
                <a16:creationId xmlns:a16="http://schemas.microsoft.com/office/drawing/2014/main" id="{E54527DF-5065-D497-FFD2-4E69485C90A5}"/>
              </a:ext>
            </a:extLst>
          </p:cNvPr>
          <p:cNvSpPr txBox="1"/>
          <p:nvPr>
            <p:custDataLst>
              <p:tags r:id="rId3"/>
            </p:custDataLst>
          </p:nvPr>
        </p:nvSpPr>
        <p:spPr>
          <a:xfrm>
            <a:off x="217783" y="6237312"/>
            <a:ext cx="2168208" cy="295466"/>
          </a:xfrm>
          <a:prstGeom prst="rect">
            <a:avLst/>
          </a:prstGeom>
          <a:noFill/>
        </p:spPr>
        <p:txBody>
          <a:bodyPr vert="horz" wrap="square" lIns="0" tIns="0" rIns="0" bIns="0" rtlCol="0" anchor="b" anchorCtr="0">
            <a:spAutoFit/>
          </a:bodyPr>
          <a:lstStyle/>
          <a:p>
            <a:pPr marL="219075" indent="-228600">
              <a:buAutoNum type="arabicPeriod"/>
            </a:pPr>
            <a:r>
              <a:rPr kumimoji="1" lang="en-US" altLang="ja-JP" sz="640" dirty="0">
                <a:latin typeface="Arial" panose="020B0604020202020204" pitchFamily="34" charset="0"/>
                <a:ea typeface="ＭＳ Ｐゴシック" panose="020B0600070205080204" pitchFamily="50" charset="-128"/>
                <a:cs typeface="Arial" panose="020B0604020202020204" pitchFamily="34" charset="0"/>
              </a:rPr>
              <a:t>2023</a:t>
            </a:r>
            <a:r>
              <a:rPr kumimoji="1" lang="ja-JP" altLang="en-US" sz="640" dirty="0">
                <a:latin typeface="Arial" panose="020B0604020202020204" pitchFamily="34" charset="0"/>
                <a:ea typeface="ＭＳ Ｐゴシック" panose="020B0600070205080204" pitchFamily="50" charset="-128"/>
                <a:cs typeface="Arial" panose="020B0604020202020204" pitchFamily="34" charset="0"/>
              </a:rPr>
              <a:t>年に関しては、</a:t>
            </a:r>
            <a:r>
              <a:rPr kumimoji="1" lang="en-US" altLang="ja-JP" sz="640" dirty="0">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640" dirty="0">
                <a:latin typeface="Arial" panose="020B0604020202020204" pitchFamily="34" charset="0"/>
                <a:ea typeface="ＭＳ Ｐゴシック" panose="020B0600070205080204" pitchFamily="50" charset="-128"/>
                <a:cs typeface="Arial" panose="020B0604020202020204" pitchFamily="34" charset="0"/>
              </a:rPr>
              <a:t>月から</a:t>
            </a:r>
            <a:r>
              <a:rPr kumimoji="1" lang="en-US" altLang="ja-JP" sz="640" dirty="0">
                <a:latin typeface="Arial" panose="020B0604020202020204" pitchFamily="34" charset="0"/>
                <a:ea typeface="ＭＳ Ｐゴシック" panose="020B0600070205080204" pitchFamily="50" charset="-128"/>
                <a:cs typeface="Arial" panose="020B0604020202020204" pitchFamily="34" charset="0"/>
              </a:rPr>
              <a:t>8</a:t>
            </a:r>
            <a:r>
              <a:rPr kumimoji="1" lang="ja-JP" altLang="en-US" sz="640" dirty="0">
                <a:latin typeface="Arial" panose="020B0604020202020204" pitchFamily="34" charset="0"/>
                <a:ea typeface="ＭＳ Ｐゴシック" panose="020B0600070205080204" pitchFamily="50" charset="-128"/>
                <a:cs typeface="Arial" panose="020B0604020202020204" pitchFamily="34" charset="0"/>
              </a:rPr>
              <a:t>月までの平均値</a:t>
            </a:r>
            <a:endParaRPr kumimoji="1" lang="en-US" altLang="ja-JP" sz="640" dirty="0">
              <a:latin typeface="Arial" panose="020B0604020202020204" pitchFamily="34" charset="0"/>
              <a:ea typeface="ＭＳ Ｐゴシック" panose="020B0600070205080204" pitchFamily="50" charset="-128"/>
              <a:cs typeface="Arial" panose="020B0604020202020204" pitchFamily="34" charset="0"/>
            </a:endParaRPr>
          </a:p>
          <a:p>
            <a:pPr marL="219075" indent="-228600">
              <a:buAutoNum type="arabicPeriod"/>
            </a:pPr>
            <a:r>
              <a:rPr lang="en-US" altLang="ja-JP" sz="640" dirty="0">
                <a:latin typeface="Arial" panose="020B0604020202020204" pitchFamily="34" charset="0"/>
                <a:ea typeface="ＭＳ Ｐゴシック" panose="020B0600070205080204" pitchFamily="50" charset="-128"/>
                <a:cs typeface="Arial" panose="020B0604020202020204" pitchFamily="34" charset="0"/>
              </a:rPr>
              <a:t>2001</a:t>
            </a:r>
            <a:r>
              <a:rPr lang="ja-JP" altLang="en-US" sz="640" dirty="0">
                <a:latin typeface="Arial" panose="020B0604020202020204" pitchFamily="34" charset="0"/>
                <a:ea typeface="ＭＳ Ｐゴシック" panose="020B0600070205080204" pitchFamily="50" charset="-128"/>
                <a:cs typeface="Arial" panose="020B0604020202020204" pitchFamily="34" charset="0"/>
              </a:rPr>
              <a:t>年に関しては</a:t>
            </a:r>
            <a:r>
              <a:rPr lang="en-US" altLang="ja-JP" sz="64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640" dirty="0">
                <a:latin typeface="Arial" panose="020B0604020202020204" pitchFamily="34" charset="0"/>
                <a:ea typeface="ＭＳ Ｐゴシック" panose="020B0600070205080204" pitchFamily="50" charset="-128"/>
                <a:cs typeface="Arial" panose="020B0604020202020204" pitchFamily="34" charset="0"/>
              </a:rPr>
              <a:t>月分の</a:t>
            </a:r>
            <a:r>
              <a:rPr kumimoji="1" lang="ja-JP" altLang="en-US" sz="640" dirty="0">
                <a:latin typeface="Arial" panose="020B0604020202020204" pitchFamily="34" charset="0"/>
                <a:ea typeface="ＭＳ Ｐゴシック" panose="020B0600070205080204" pitchFamily="50" charset="-128"/>
                <a:cs typeface="Arial" panose="020B0604020202020204" pitchFamily="34" charset="0"/>
              </a:rPr>
              <a:t>平均値</a:t>
            </a:r>
            <a:endParaRPr lang="en-US" altLang="ja-JP" sz="640" dirty="0">
              <a:latin typeface="Arial" panose="020B0604020202020204" pitchFamily="34" charset="0"/>
              <a:ea typeface="ＭＳ Ｐゴシック" panose="020B0600070205080204" pitchFamily="50" charset="-128"/>
              <a:cs typeface="Arial" panose="020B0604020202020204" pitchFamily="34" charset="0"/>
            </a:endParaRPr>
          </a:p>
          <a:p>
            <a:pPr marL="219075" indent="-228600">
              <a:buAutoNum type="arabicPeriod"/>
            </a:pPr>
            <a:r>
              <a:rPr kumimoji="1" lang="ja-JP" altLang="en-US" sz="640" dirty="0">
                <a:latin typeface="Arial" panose="020B0604020202020204" pitchFamily="34" charset="0"/>
                <a:ea typeface="ＭＳ Ｐゴシック" panose="020B0600070205080204" pitchFamily="50" charset="-128"/>
                <a:cs typeface="Arial" panose="020B0604020202020204" pitchFamily="34" charset="0"/>
              </a:rPr>
              <a:t>その他年度は</a:t>
            </a:r>
            <a:r>
              <a:rPr kumimoji="1" lang="en-US" altLang="ja-JP" sz="640" dirty="0">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640" dirty="0">
                <a:latin typeface="Arial" panose="020B0604020202020204" pitchFamily="34" charset="0"/>
                <a:ea typeface="ＭＳ Ｐゴシック" panose="020B0600070205080204" pitchFamily="50" charset="-128"/>
                <a:cs typeface="Arial" panose="020B0604020202020204" pitchFamily="34" charset="0"/>
              </a:rPr>
              <a:t>月から</a:t>
            </a:r>
            <a:r>
              <a:rPr kumimoji="1" lang="en-US" altLang="ja-JP" sz="640" dirty="0">
                <a:latin typeface="Arial" panose="020B0604020202020204" pitchFamily="34" charset="0"/>
                <a:ea typeface="ＭＳ Ｐゴシック" panose="020B0600070205080204" pitchFamily="50" charset="-128"/>
                <a:cs typeface="Arial" panose="020B0604020202020204" pitchFamily="34" charset="0"/>
              </a:rPr>
              <a:t>12</a:t>
            </a:r>
            <a:r>
              <a:rPr kumimoji="1" lang="ja-JP" altLang="en-US" sz="640" dirty="0">
                <a:latin typeface="Arial" panose="020B0604020202020204" pitchFamily="34" charset="0"/>
                <a:ea typeface="ＭＳ Ｐゴシック" panose="020B0600070205080204" pitchFamily="50" charset="-128"/>
                <a:cs typeface="Arial" panose="020B0604020202020204" pitchFamily="34" charset="0"/>
              </a:rPr>
              <a:t>月分の平均値</a:t>
            </a:r>
            <a:endParaRPr kumimoji="1" lang="en-US" sz="64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2" name="Chart 15">
            <a:extLst>
              <a:ext uri="{FF2B5EF4-FFF2-40B4-BE49-F238E27FC236}">
                <a16:creationId xmlns:a16="http://schemas.microsoft.com/office/drawing/2014/main" id="{9A16A4DF-0CD5-7EB2-4B6D-7CC86EC1F55E}"/>
              </a:ext>
            </a:extLst>
          </p:cNvPr>
          <p:cNvGraphicFramePr/>
          <p:nvPr>
            <p:extLst>
              <p:ext uri="{D42A27DB-BD31-4B8C-83A1-F6EECF244321}">
                <p14:modId xmlns:p14="http://schemas.microsoft.com/office/powerpoint/2010/main" val="3608636901"/>
              </p:ext>
            </p:extLst>
          </p:nvPr>
        </p:nvGraphicFramePr>
        <p:xfrm>
          <a:off x="344488" y="2564904"/>
          <a:ext cx="9217024" cy="3650922"/>
        </p:xfrm>
        <a:graphic>
          <a:graphicData uri="http://schemas.openxmlformats.org/drawingml/2006/chart">
            <c:chart xmlns:c="http://schemas.openxmlformats.org/drawingml/2006/chart" xmlns:r="http://schemas.openxmlformats.org/officeDocument/2006/relationships" r:id="rId7"/>
          </a:graphicData>
        </a:graphic>
      </p:graphicFrame>
      <p:sp>
        <p:nvSpPr>
          <p:cNvPr id="3" name="テキスト ボックス 24">
            <a:extLst>
              <a:ext uri="{FF2B5EF4-FFF2-40B4-BE49-F238E27FC236}">
                <a16:creationId xmlns:a16="http://schemas.microsoft.com/office/drawing/2014/main" id="{FF4A3C0D-A03B-F214-9B0F-6AB9B0E63F57}"/>
              </a:ext>
            </a:extLst>
          </p:cNvPr>
          <p:cNvSpPr txBox="1"/>
          <p:nvPr/>
        </p:nvSpPr>
        <p:spPr>
          <a:xfrm>
            <a:off x="344488" y="6597352"/>
            <a:ext cx="5616624" cy="144016"/>
          </a:xfrm>
          <a:prstGeom prst="rect">
            <a:avLst/>
          </a:prstGeom>
          <a:noFill/>
        </p:spPr>
        <p:txBody>
          <a:bodyPr wrap="square" lIns="0" tIns="0" rIns="0" bIns="0" rtlCol="0">
            <a:noAutofit/>
          </a:bodyPr>
          <a:lstStyle/>
          <a:p>
            <a:pPr>
              <a:spcAft>
                <a:spcPts val="100"/>
              </a:spcAft>
            </a:pPr>
            <a:r>
              <a:rPr lang="ja-JP" altLang="en-US" sz="64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64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640" dirty="0">
                <a:latin typeface="Arial" panose="020B0604020202020204" pitchFamily="34" charset="0"/>
                <a:ea typeface="ＭＳ Ｐゴシック" panose="020B0600070205080204" pitchFamily="50" charset="-128"/>
                <a:cs typeface="Arial" panose="020B0604020202020204" pitchFamily="34" charset="0"/>
              </a:rPr>
              <a:t>ナイジェリア中央銀行</a:t>
            </a:r>
          </a:p>
        </p:txBody>
      </p:sp>
      <p:sp>
        <p:nvSpPr>
          <p:cNvPr id="12" name="テキスト ボックス 11">
            <a:extLst>
              <a:ext uri="{FF2B5EF4-FFF2-40B4-BE49-F238E27FC236}">
                <a16:creationId xmlns:a16="http://schemas.microsoft.com/office/drawing/2014/main" id="{C22099F7-1A83-D85C-5383-D57CD98D5166}"/>
              </a:ext>
            </a:extLst>
          </p:cNvPr>
          <p:cNvSpPr txBox="1"/>
          <p:nvPr/>
        </p:nvSpPr>
        <p:spPr>
          <a:xfrm>
            <a:off x="416496" y="2564904"/>
            <a:ext cx="504056" cy="230832"/>
          </a:xfrm>
          <a:prstGeom prst="rect">
            <a:avLst/>
          </a:prstGeom>
          <a:noFill/>
        </p:spPr>
        <p:txBody>
          <a:bodyPr wrap="square" rtlCol="0">
            <a:spAutoFit/>
          </a:bodyPr>
          <a:lstStyle/>
          <a:p>
            <a:r>
              <a:rPr kumimoji="1" lang="en-US" altLang="ja-JP" sz="900" dirty="0">
                <a:solidFill>
                  <a:srgbClr val="595959"/>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900" dirty="0" err="1">
                <a:solidFill>
                  <a:srgbClr val="595959"/>
                </a:solidFill>
                <a:latin typeface="Arial" panose="020B0604020202020204" pitchFamily="34" charset="0"/>
                <a:ea typeface="ＭＳ Ｐゴシック" panose="020B0600070205080204" pitchFamily="50" charset="-128"/>
                <a:cs typeface="Arial" panose="020B0604020202020204" pitchFamily="34" charset="0"/>
              </a:rPr>
              <a:t>Nira</a:t>
            </a:r>
            <a:r>
              <a:rPr kumimoji="1" lang="en-US" altLang="ja-JP" sz="900" dirty="0">
                <a:solidFill>
                  <a:srgbClr val="595959"/>
                </a:solidFill>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900" dirty="0">
              <a:solidFill>
                <a:srgbClr val="595959"/>
              </a:solidFill>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3735765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408C088B-28CE-4235-BBF7-6D6373A61BCD}"/>
              </a:ext>
            </a:extLst>
          </p:cNvPr>
          <p:cNvGraphicFramePr>
            <a:graphicFrameLocks noChangeAspect="1"/>
          </p:cNvGraphicFramePr>
          <p:nvPr>
            <p:custDataLst>
              <p:tags r:id="rId1"/>
            </p:custDataLst>
            <p:extLst>
              <p:ext uri="{D42A27DB-BD31-4B8C-83A1-F6EECF244321}">
                <p14:modId xmlns:p14="http://schemas.microsoft.com/office/powerpoint/2010/main" val="2155402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6" name="Object 5" hidden="1">
                        <a:extLst>
                          <a:ext uri="{FF2B5EF4-FFF2-40B4-BE49-F238E27FC236}">
                            <a16:creationId xmlns:a16="http://schemas.microsoft.com/office/drawing/2014/main" id="{408C088B-28CE-4235-BBF7-6D6373A61BC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ナイジェリア／一般概況／規制</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外国投資法</a:t>
            </a:r>
          </a:p>
        </p:txBody>
      </p:sp>
      <p:graphicFrame>
        <p:nvGraphicFramePr>
          <p:cNvPr id="4" name="表 3"/>
          <p:cNvGraphicFramePr>
            <a:graphicFrameLocks noGrp="1"/>
          </p:cNvGraphicFramePr>
          <p:nvPr>
            <p:extLst>
              <p:ext uri="{D42A27DB-BD31-4B8C-83A1-F6EECF244321}">
                <p14:modId xmlns:p14="http://schemas.microsoft.com/office/powerpoint/2010/main" val="2264230184"/>
              </p:ext>
            </p:extLst>
          </p:nvPr>
        </p:nvGraphicFramePr>
        <p:xfrm>
          <a:off x="187115" y="2266617"/>
          <a:ext cx="9505056" cy="4258008"/>
        </p:xfrm>
        <a:graphic>
          <a:graphicData uri="http://schemas.openxmlformats.org/drawingml/2006/table">
            <a:tbl>
              <a:tblPr firstRow="1" bandRow="1">
                <a:tableStyleId>{5C22544A-7EE6-4342-B048-85BDC9FD1C3A}</a:tableStyleId>
              </a:tblPr>
              <a:tblGrid>
                <a:gridCol w="1381509">
                  <a:extLst>
                    <a:ext uri="{9D8B030D-6E8A-4147-A177-3AD203B41FA5}">
                      <a16:colId xmlns:a16="http://schemas.microsoft.com/office/drawing/2014/main" val="20000"/>
                    </a:ext>
                  </a:extLst>
                </a:gridCol>
                <a:gridCol w="8123547">
                  <a:extLst>
                    <a:ext uri="{9D8B030D-6E8A-4147-A177-3AD203B41FA5}">
                      <a16:colId xmlns:a16="http://schemas.microsoft.com/office/drawing/2014/main" val="20001"/>
                    </a:ext>
                  </a:extLst>
                </a:gridCol>
              </a:tblGrid>
              <a:tr h="738099">
                <a:tc>
                  <a:txBody>
                    <a:bodyPr/>
                    <a:lstStyle/>
                    <a:p>
                      <a:pPr marL="0" marR="0" indent="0" algn="dist" defTabSz="914400" rtl="0" eaLnBrk="1" fontAlgn="base" latinLnBrk="0" hangingPunct="1">
                        <a:lnSpc>
                          <a:spcPct val="100000"/>
                        </a:lnSpc>
                        <a:spcBef>
                          <a:spcPts val="0"/>
                        </a:spcBef>
                        <a:spcAft>
                          <a:spcPct val="0"/>
                        </a:spcAft>
                        <a:buClr>
                          <a:schemeClr val="bg1">
                            <a:lumMod val="75000"/>
                          </a:schemeClr>
                        </a:buClr>
                        <a:buSzTx/>
                        <a:buFont typeface="Wingdings" pitchFamily="2" charset="2"/>
                        <a:buNone/>
                        <a:tabLst/>
                      </a:pPr>
                      <a:r>
                        <a:rPr kumimoji="1" lang="ja-JP" altLang="en-US" sz="1300" b="0" kern="1200" dirty="0">
                          <a:solidFill>
                            <a:schemeClr val="bg1"/>
                          </a:solidFill>
                          <a:latin typeface="HGP創英角ｺﾞｼｯｸUB" panose="020B0900000000000000" pitchFamily="50" charset="-128"/>
                          <a:ea typeface="HGP創英角ｺﾞｼｯｸUB" panose="020B0900000000000000" pitchFamily="50" charset="-128"/>
                          <a:cs typeface="+mn-cs"/>
                        </a:rPr>
                        <a:t>規制業種・</a:t>
                      </a:r>
                      <a:br>
                        <a:rPr kumimoji="1" lang="en-US" altLang="ja-JP" sz="1300" b="0" kern="1200" dirty="0">
                          <a:solidFill>
                            <a:schemeClr val="bg1"/>
                          </a:solidFill>
                          <a:latin typeface="HGP創英角ｺﾞｼｯｸUB" panose="020B0900000000000000" pitchFamily="50" charset="-128"/>
                          <a:ea typeface="HGP創英角ｺﾞｼｯｸUB" panose="020B0900000000000000" pitchFamily="50" charset="-128"/>
                          <a:cs typeface="+mn-cs"/>
                        </a:rPr>
                      </a:br>
                      <a:r>
                        <a:rPr kumimoji="1" lang="ja-JP" altLang="en-US" sz="1300" b="0" kern="1200" dirty="0">
                          <a:solidFill>
                            <a:schemeClr val="bg1"/>
                          </a:solidFill>
                          <a:latin typeface="HGP創英角ｺﾞｼｯｸUB" panose="020B0900000000000000" pitchFamily="50" charset="-128"/>
                          <a:ea typeface="HGP創英角ｺﾞｼｯｸUB" panose="020B0900000000000000" pitchFamily="50" charset="-128"/>
                          <a:cs typeface="+mn-cs"/>
                        </a:rPr>
                        <a:t>禁止業種</a:t>
                      </a:r>
                    </a:p>
                  </a:txBody>
                  <a:tcPr anchor="ctr">
                    <a:lnL w="12700" cmpd="sng">
                      <a:noFill/>
                    </a:lnL>
                    <a:lnR w="12700" cmpd="sng">
                      <a:noFill/>
                    </a:ln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dirty="0">
                          <a:solidFill>
                            <a:srgbClr val="000000"/>
                          </a:solidFill>
                          <a:latin typeface="+mn-lt"/>
                          <a:ea typeface="ＭＳ Ｐゴシック" charset="-128"/>
                          <a:cs typeface="Arial" pitchFamily="34" charset="0"/>
                        </a:rPr>
                        <a:t>ナイジェリア投資促進委員会法で、</a:t>
                      </a:r>
                      <a:r>
                        <a:rPr kumimoji="1" lang="en-US" altLang="ja-JP" sz="1000" b="0" kern="1200" dirty="0">
                          <a:solidFill>
                            <a:srgbClr val="000000"/>
                          </a:solidFill>
                          <a:latin typeface="+mn-lt"/>
                          <a:ea typeface="ＭＳ Ｐゴシック" charset="-128"/>
                          <a:cs typeface="Arial" pitchFamily="34" charset="0"/>
                        </a:rPr>
                        <a:t>4</a:t>
                      </a:r>
                      <a:r>
                        <a:rPr kumimoji="1" lang="ja-JP" altLang="en-US" sz="1000" b="0" kern="1200" dirty="0">
                          <a:solidFill>
                            <a:srgbClr val="000000"/>
                          </a:solidFill>
                          <a:latin typeface="+mn-lt"/>
                          <a:ea typeface="ＭＳ Ｐゴシック" charset="-128"/>
                          <a:cs typeface="Arial" pitchFamily="34" charset="0"/>
                        </a:rPr>
                        <a:t>業種を禁止としている。</a:t>
                      </a:r>
                      <a:endParaRPr kumimoji="1" lang="en-US" altLang="ja-JP" sz="1000" b="0" kern="1200" dirty="0">
                        <a:solidFill>
                          <a:srgbClr val="000000"/>
                        </a:solidFill>
                        <a:latin typeface="+mn-lt"/>
                        <a:ea typeface="ＭＳ Ｐゴシック" charset="-128"/>
                        <a:cs typeface="Arial" pitchFamily="34" charset="0"/>
                      </a:endParaRPr>
                    </a:p>
                    <a:p>
                      <a:pPr marL="0" lvl="1" indent="0"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None/>
                        <a:tabLst/>
                      </a:pPr>
                      <a:r>
                        <a:rPr kumimoji="1" lang="ja-JP" altLang="en-US" sz="1000" b="0" kern="1200" dirty="0">
                          <a:solidFill>
                            <a:srgbClr val="000000"/>
                          </a:solidFill>
                          <a:latin typeface="+mn-lt"/>
                          <a:ea typeface="ＭＳ Ｐゴシック" charset="-128"/>
                          <a:cs typeface="Arial" pitchFamily="34" charset="0"/>
                        </a:rPr>
                        <a:t>　　１．武器・弾薬等の製造業</a:t>
                      </a:r>
                    </a:p>
                    <a:p>
                      <a:pPr marL="0" lvl="1" indent="0"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None/>
                        <a:tabLst/>
                      </a:pPr>
                      <a:r>
                        <a:rPr kumimoji="1" lang="ja-JP" altLang="en-US" sz="1000" b="0" kern="1200" dirty="0">
                          <a:solidFill>
                            <a:srgbClr val="000000"/>
                          </a:solidFill>
                          <a:latin typeface="+mn-lt"/>
                          <a:ea typeface="ＭＳ Ｐゴシック" charset="-128"/>
                          <a:cs typeface="Arial" pitchFamily="34" charset="0"/>
                        </a:rPr>
                        <a:t>　　２．麻薬および向精神薬の製造・販売業</a:t>
                      </a:r>
                    </a:p>
                    <a:p>
                      <a:pPr marL="0" lvl="1" indent="0"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None/>
                        <a:tabLst/>
                      </a:pPr>
                      <a:r>
                        <a:rPr kumimoji="1" lang="ja-JP" altLang="en-US" sz="1000" b="0" kern="1200" dirty="0">
                          <a:solidFill>
                            <a:srgbClr val="000000"/>
                          </a:solidFill>
                          <a:latin typeface="+mn-lt"/>
                          <a:ea typeface="ＭＳ Ｐゴシック" charset="-128"/>
                          <a:cs typeface="Arial" pitchFamily="34" charset="0"/>
                        </a:rPr>
                        <a:t>　　３．軍事・準軍事的な衣類および携行品の製造（警察、税関、出入国管理、刑務所業務に関する衣類および携行品を含む）</a:t>
                      </a:r>
                    </a:p>
                    <a:p>
                      <a:pPr marL="0" lvl="1" indent="0"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None/>
                        <a:tabLst/>
                      </a:pPr>
                      <a:r>
                        <a:rPr kumimoji="1" lang="ja-JP" altLang="en-US" sz="1000" b="0" kern="1200" dirty="0">
                          <a:solidFill>
                            <a:srgbClr val="000000"/>
                          </a:solidFill>
                          <a:latin typeface="+mn-lt"/>
                          <a:ea typeface="ＭＳ Ｐゴシック" charset="-128"/>
                          <a:cs typeface="Arial" pitchFamily="34" charset="0"/>
                        </a:rPr>
                        <a:t>　　４．連邦評議会（</a:t>
                      </a:r>
                      <a:r>
                        <a:rPr kumimoji="1" lang="en-US" altLang="ja-JP" sz="1000" b="0" kern="1200" dirty="0">
                          <a:solidFill>
                            <a:srgbClr val="000000"/>
                          </a:solidFill>
                          <a:latin typeface="+mn-lt"/>
                          <a:ea typeface="ＭＳ Ｐゴシック" charset="-128"/>
                          <a:cs typeface="Arial" pitchFamily="34" charset="0"/>
                        </a:rPr>
                        <a:t>The Executive Council of The Federation</a:t>
                      </a:r>
                      <a:r>
                        <a:rPr kumimoji="1" lang="ja-JP" altLang="en-US" sz="1000" b="0" kern="1200" dirty="0">
                          <a:solidFill>
                            <a:srgbClr val="000000"/>
                          </a:solidFill>
                          <a:latin typeface="+mn-lt"/>
                          <a:ea typeface="ＭＳ Ｐゴシック" charset="-128"/>
                          <a:cs typeface="Arial" pitchFamily="34" charset="0"/>
                        </a:rPr>
                        <a:t>）が随時決定するその他の事項</a:t>
                      </a:r>
                      <a:endParaRPr kumimoji="1" lang="en-US" altLang="ja-JP" sz="1000" b="0" kern="1200" dirty="0">
                        <a:solidFill>
                          <a:srgbClr val="000000"/>
                        </a:solidFill>
                        <a:latin typeface="+mn-lt"/>
                        <a:ea typeface="ＭＳ Ｐゴシック" charset="-128"/>
                        <a:cs typeface="Arial" pitchFamily="34" charset="0"/>
                      </a:endParaRPr>
                    </a:p>
                    <a:p>
                      <a:pPr marL="0" lvl="1" indent="0"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None/>
                        <a:tabLst/>
                      </a:pPr>
                      <a:endParaRPr kumimoji="1" lang="en-US" altLang="ja-JP" sz="1000" b="0" kern="1200" dirty="0">
                        <a:solidFill>
                          <a:srgbClr val="000000"/>
                        </a:solidFill>
                        <a:latin typeface="+mn-lt"/>
                        <a:ea typeface="ＭＳ Ｐゴシック" charset="-128"/>
                        <a:cs typeface="Arial" pitchFamily="34" charset="0"/>
                      </a:endParaRPr>
                    </a:p>
                    <a:p>
                      <a:pPr marL="171450" lvl="1" indent="-171450"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dirty="0">
                          <a:solidFill>
                            <a:srgbClr val="000000"/>
                          </a:solidFill>
                          <a:latin typeface="+mn-lt"/>
                          <a:ea typeface="ＭＳ Ｐゴシック" charset="-128"/>
                          <a:cs typeface="Arial" pitchFamily="34" charset="0"/>
                        </a:rPr>
                        <a:t>下記</a:t>
                      </a:r>
                      <a:r>
                        <a:rPr kumimoji="1" lang="en-US" altLang="ja-JP" sz="1000" b="0" kern="1200" dirty="0">
                          <a:solidFill>
                            <a:srgbClr val="000000"/>
                          </a:solidFill>
                          <a:latin typeface="+mn-lt"/>
                          <a:ea typeface="ＭＳ Ｐゴシック" charset="-128"/>
                          <a:cs typeface="Arial" pitchFamily="34" charset="0"/>
                        </a:rPr>
                        <a:t>2</a:t>
                      </a:r>
                      <a:r>
                        <a:rPr kumimoji="1" lang="ja-JP" altLang="en-US" sz="1000" b="0" kern="1200" dirty="0">
                          <a:solidFill>
                            <a:srgbClr val="000000"/>
                          </a:solidFill>
                          <a:latin typeface="+mn-lt"/>
                          <a:ea typeface="ＭＳ Ｐゴシック" charset="-128"/>
                          <a:cs typeface="Arial" pitchFamily="34" charset="0"/>
                        </a:rPr>
                        <a:t>業種は外国人による投資は認められていない。</a:t>
                      </a:r>
                      <a:endParaRPr kumimoji="1" lang="en-US" altLang="ja-JP" sz="1000" b="0" kern="1200" dirty="0">
                        <a:solidFill>
                          <a:srgbClr val="000000"/>
                        </a:solidFill>
                        <a:latin typeface="+mn-lt"/>
                        <a:ea typeface="ＭＳ Ｐゴシック" charset="-128"/>
                        <a:cs typeface="Arial" pitchFamily="34" charset="0"/>
                      </a:endParaRPr>
                    </a:p>
                    <a:p>
                      <a:pPr marL="0" lvl="1" indent="0"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None/>
                        <a:tabLst/>
                      </a:pPr>
                      <a:r>
                        <a:rPr kumimoji="1" lang="ja-JP" altLang="en-US" sz="1000" b="0" kern="1200" dirty="0">
                          <a:solidFill>
                            <a:srgbClr val="000000"/>
                          </a:solidFill>
                          <a:latin typeface="+mn-lt"/>
                          <a:ea typeface="ＭＳ Ｐゴシック" charset="-128"/>
                          <a:cs typeface="Arial" pitchFamily="34" charset="0"/>
                        </a:rPr>
                        <a:t>　　１．民間警備会社</a:t>
                      </a:r>
                      <a:endParaRPr kumimoji="1" lang="en-US" altLang="ja-JP" sz="1000" b="0" kern="1200" dirty="0">
                        <a:solidFill>
                          <a:srgbClr val="000000"/>
                        </a:solidFill>
                        <a:latin typeface="+mn-lt"/>
                        <a:ea typeface="ＭＳ Ｐゴシック" charset="-128"/>
                        <a:cs typeface="Arial" pitchFamily="34" charset="0"/>
                      </a:endParaRPr>
                    </a:p>
                    <a:p>
                      <a:pPr marL="0" lvl="1" indent="0"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None/>
                        <a:tabLst/>
                      </a:pPr>
                      <a:r>
                        <a:rPr kumimoji="1" lang="ja-JP" altLang="en-US" sz="1000" b="0" kern="1200" dirty="0">
                          <a:solidFill>
                            <a:srgbClr val="000000"/>
                          </a:solidFill>
                          <a:latin typeface="+mn-lt"/>
                          <a:ea typeface="ＭＳ Ｐゴシック" charset="-128"/>
                          <a:cs typeface="Arial" pitchFamily="34" charset="0"/>
                        </a:rPr>
                        <a:t>　　２．国内海上輸送業</a:t>
                      </a:r>
                      <a:endParaRPr kumimoji="1" lang="en-US" altLang="ja-JP" sz="1000" b="0" kern="1200" dirty="0">
                        <a:solidFill>
                          <a:srgbClr val="000000"/>
                        </a:solidFill>
                        <a:latin typeface="+mn-lt"/>
                        <a:ea typeface="ＭＳ Ｐゴシック" charset="-128"/>
                        <a:cs typeface="Arial" pitchFamily="34" charset="0"/>
                      </a:endParaRPr>
                    </a:p>
                  </a:txBody>
                  <a:tcPr marR="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10144">
                <a:tc>
                  <a:txBody>
                    <a:bodyPr/>
                    <a:lstStyle/>
                    <a:p>
                      <a:pPr marL="0" marR="0" indent="0" algn="dist" defTabSz="914400" rtl="0" eaLnBrk="1" fontAlgn="base" latinLnBrk="0" hangingPunct="1">
                        <a:lnSpc>
                          <a:spcPct val="100000"/>
                        </a:lnSpc>
                        <a:spcBef>
                          <a:spcPts val="0"/>
                        </a:spcBef>
                        <a:spcAft>
                          <a:spcPct val="0"/>
                        </a:spcAft>
                        <a:buClr>
                          <a:schemeClr val="bg1">
                            <a:lumMod val="75000"/>
                          </a:schemeClr>
                        </a:buClr>
                        <a:buSzTx/>
                        <a:buFont typeface="Wingdings" pitchFamily="2" charset="2"/>
                        <a:buNone/>
                        <a:tabLst/>
                      </a:pPr>
                      <a:r>
                        <a:rPr kumimoji="1" lang="ja-JP" altLang="en-US" sz="1300" b="0" kern="1200" dirty="0">
                          <a:solidFill>
                            <a:schemeClr val="bg1"/>
                          </a:solidFill>
                          <a:latin typeface="HGP創英角ｺﾞｼｯｸUB" panose="020B0900000000000000" pitchFamily="50" charset="-128"/>
                          <a:ea typeface="HGP創英角ｺﾞｼｯｸUB" panose="020B0900000000000000" pitchFamily="50" charset="-128"/>
                          <a:cs typeface="+mn-cs"/>
                        </a:rPr>
                        <a:t>出資比率</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lang="ja-JP" altLang="en-US" sz="1000" b="0" i="0" dirty="0">
                          <a:solidFill>
                            <a:srgbClr val="000000"/>
                          </a:solidFill>
                          <a:effectLst/>
                          <a:latin typeface="ヒラギノ角ゴ Pro W3"/>
                        </a:rPr>
                        <a:t>特に制限はない。</a:t>
                      </a:r>
                      <a:endParaRPr lang="en-US" altLang="ja-JP" sz="1000" b="0" i="0" dirty="0">
                        <a:solidFill>
                          <a:srgbClr val="000000"/>
                        </a:solidFill>
                        <a:effectLst/>
                        <a:latin typeface="ヒラギノ角ゴ Pro W3"/>
                      </a:endParaRPr>
                    </a:p>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i="0" kern="1200" dirty="0">
                          <a:solidFill>
                            <a:srgbClr val="000000"/>
                          </a:solidFill>
                          <a:effectLst/>
                          <a:latin typeface="ヒラギノ角ゴ Pro W3"/>
                          <a:ea typeface="ＭＳ Ｐゴシック" charset="-128"/>
                          <a:cs typeface="Arial" pitchFamily="34" charset="0"/>
                        </a:rPr>
                        <a:t>外資による</a:t>
                      </a:r>
                      <a:r>
                        <a:rPr kumimoji="1" lang="en-US" altLang="ja-JP" sz="1000" b="0" i="0" kern="1200" dirty="0">
                          <a:solidFill>
                            <a:srgbClr val="000000"/>
                          </a:solidFill>
                          <a:effectLst/>
                          <a:latin typeface="ヒラギノ角ゴ Pro W3"/>
                          <a:ea typeface="ＭＳ Ｐゴシック" charset="-128"/>
                          <a:cs typeface="Arial" pitchFamily="34" charset="0"/>
                        </a:rPr>
                        <a:t>100</a:t>
                      </a:r>
                      <a:r>
                        <a:rPr kumimoji="1" lang="ja-JP" altLang="en-US" sz="1000" b="0" i="0" kern="1200" dirty="0">
                          <a:solidFill>
                            <a:srgbClr val="000000"/>
                          </a:solidFill>
                          <a:effectLst/>
                          <a:latin typeface="ヒラギノ角ゴ Pro W3"/>
                          <a:ea typeface="ＭＳ Ｐゴシック" charset="-128"/>
                          <a:cs typeface="Arial" pitchFamily="34" charset="0"/>
                        </a:rPr>
                        <a:t>％による投資も可能（ただし、石油・ガス・エンジニアリング分野には出資規制あり）。</a:t>
                      </a:r>
                      <a:endParaRPr kumimoji="1" lang="ja-JP" altLang="en-US" sz="1000" b="0" kern="1200" dirty="0">
                        <a:solidFill>
                          <a:srgbClr val="000000"/>
                        </a:solidFill>
                        <a:latin typeface="+mn-lt"/>
                        <a:ea typeface="ＭＳ Ｐゴシック" charset="-128"/>
                        <a:cs typeface="Arial" pitchFamily="34" charset="0"/>
                      </a:endParaRPr>
                    </a:p>
                  </a:txBody>
                  <a:tcPr marR="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38624">
                <a:tc>
                  <a:txBody>
                    <a:bodyPr/>
                    <a:lstStyle/>
                    <a:p>
                      <a:pPr marL="0" marR="0" indent="0" algn="dist" defTabSz="914400" rtl="0" eaLnBrk="1" fontAlgn="base" latinLnBrk="0" hangingPunct="1">
                        <a:lnSpc>
                          <a:spcPct val="100000"/>
                        </a:lnSpc>
                        <a:spcBef>
                          <a:spcPts val="0"/>
                        </a:spcBef>
                        <a:spcAft>
                          <a:spcPct val="0"/>
                        </a:spcAft>
                        <a:buClr>
                          <a:schemeClr val="bg1">
                            <a:lumMod val="75000"/>
                          </a:schemeClr>
                        </a:buClr>
                        <a:buSzTx/>
                        <a:buFont typeface="Wingdings" pitchFamily="2" charset="2"/>
                        <a:buNone/>
                        <a:tabLst/>
                      </a:pPr>
                      <a:r>
                        <a:rPr kumimoji="1" lang="ja-JP" altLang="en-US" sz="1300" b="0" kern="1200" dirty="0">
                          <a:solidFill>
                            <a:schemeClr val="bg1"/>
                          </a:solidFill>
                          <a:latin typeface="HGP創英角ｺﾞｼｯｸUB" panose="020B0900000000000000" pitchFamily="50" charset="-128"/>
                          <a:ea typeface="HGP創英角ｺﾞｼｯｸUB" panose="020B0900000000000000" pitchFamily="50" charset="-128"/>
                          <a:cs typeface="+mn-cs"/>
                        </a:rPr>
                        <a:t>資本金に関する</a:t>
                      </a:r>
                      <a:br>
                        <a:rPr kumimoji="1" lang="en-US" altLang="ja-JP" sz="1300" b="0" kern="1200" dirty="0">
                          <a:solidFill>
                            <a:schemeClr val="bg1"/>
                          </a:solidFill>
                          <a:latin typeface="HGP創英角ｺﾞｼｯｸUB" panose="020B0900000000000000" pitchFamily="50" charset="-128"/>
                          <a:ea typeface="HGP創英角ｺﾞｼｯｸUB" panose="020B0900000000000000" pitchFamily="50" charset="-128"/>
                          <a:cs typeface="+mn-cs"/>
                        </a:rPr>
                      </a:br>
                      <a:r>
                        <a:rPr kumimoji="1" lang="ja-JP" altLang="en-US" sz="1300" b="0" kern="1200" dirty="0">
                          <a:solidFill>
                            <a:schemeClr val="bg1"/>
                          </a:solidFill>
                          <a:latin typeface="HGP創英角ｺﾞｼｯｸUB" panose="020B0900000000000000" pitchFamily="50" charset="-128"/>
                          <a:ea typeface="HGP創英角ｺﾞｼｯｸUB" panose="020B0900000000000000" pitchFamily="50" charset="-128"/>
                          <a:cs typeface="+mn-cs"/>
                        </a:rPr>
                        <a:t>規制 </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8113" lvl="1" indent="-138113" algn="l"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lang="ja-JP" altLang="en-US" sz="1000" dirty="0"/>
                        <a:t>ナイジェリアの投資に関して、外国資本が入る場合は、最低株式資本</a:t>
                      </a:r>
                      <a:r>
                        <a:rPr lang="en-US" altLang="ja-JP" sz="1000" dirty="0"/>
                        <a:t>1,000</a:t>
                      </a:r>
                      <a:r>
                        <a:rPr lang="ja-JP" altLang="en-US" sz="1000" dirty="0"/>
                        <a:t>万ナイラが必要。</a:t>
                      </a:r>
                      <a:endParaRPr lang="en-US" altLang="ja-JP" sz="1000" dirty="0"/>
                    </a:p>
                    <a:p>
                      <a:pPr marL="355600" lvl="1" indent="-355600" algn="l"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None/>
                        <a:tabLst/>
                      </a:pPr>
                      <a:r>
                        <a:rPr kumimoji="1" lang="ja-JP" altLang="en-US" sz="1000" b="0" kern="1200" dirty="0">
                          <a:solidFill>
                            <a:srgbClr val="000000"/>
                          </a:solidFill>
                          <a:latin typeface="+mn-lt"/>
                          <a:ea typeface="ＭＳ Ｐゴシック" charset="-128"/>
                          <a:cs typeface="Arial" pitchFamily="34" charset="0"/>
                        </a:rPr>
                        <a:t>　　→　会社および関連事項に関する法律（</a:t>
                      </a:r>
                      <a:r>
                        <a:rPr kumimoji="1" lang="en-US" altLang="ja-JP" sz="1000" b="0" kern="1200" dirty="0">
                          <a:solidFill>
                            <a:srgbClr val="000000"/>
                          </a:solidFill>
                          <a:latin typeface="+mn-lt"/>
                          <a:ea typeface="ＭＳ Ｐゴシック" charset="-128"/>
                          <a:cs typeface="Arial" pitchFamily="34" charset="0"/>
                        </a:rPr>
                        <a:t>Companies and Allied Matters Act</a:t>
                      </a:r>
                      <a:r>
                        <a:rPr kumimoji="1" lang="ja-JP" altLang="en-US" sz="1000" b="0" kern="1200" dirty="0">
                          <a:solidFill>
                            <a:srgbClr val="000000"/>
                          </a:solidFill>
                          <a:latin typeface="+mn-lt"/>
                          <a:ea typeface="ＭＳ Ｐゴシック" charset="-128"/>
                          <a:cs typeface="Arial" pitchFamily="34" charset="0"/>
                        </a:rPr>
                        <a:t>：</a:t>
                      </a:r>
                      <a:r>
                        <a:rPr kumimoji="1" lang="en-US" altLang="ja-JP" sz="1000" b="0" kern="1200" dirty="0">
                          <a:solidFill>
                            <a:srgbClr val="000000"/>
                          </a:solidFill>
                          <a:latin typeface="+mn-lt"/>
                          <a:ea typeface="ＭＳ Ｐゴシック" charset="-128"/>
                          <a:cs typeface="Arial" pitchFamily="34" charset="0"/>
                        </a:rPr>
                        <a:t>CAMA2020</a:t>
                      </a:r>
                      <a:r>
                        <a:rPr kumimoji="1" lang="ja-JP" altLang="en-US" sz="1000" b="0" kern="1200" dirty="0">
                          <a:solidFill>
                            <a:srgbClr val="000000"/>
                          </a:solidFill>
                          <a:latin typeface="+mn-lt"/>
                          <a:ea typeface="ＭＳ Ｐゴシック" charset="-128"/>
                          <a:cs typeface="Arial" pitchFamily="34" charset="0"/>
                        </a:rPr>
                        <a:t>）において、ナイジェリアで株式会社を設立する場合の最低株　式資本額を、非公開会社で</a:t>
                      </a:r>
                      <a:r>
                        <a:rPr kumimoji="1" lang="en-US" altLang="ja-JP" sz="1000" b="0" kern="1200" dirty="0">
                          <a:solidFill>
                            <a:srgbClr val="000000"/>
                          </a:solidFill>
                          <a:latin typeface="+mn-lt"/>
                          <a:ea typeface="ＭＳ Ｐゴシック" charset="-128"/>
                          <a:cs typeface="Arial" pitchFamily="34" charset="0"/>
                        </a:rPr>
                        <a:t>10</a:t>
                      </a:r>
                      <a:r>
                        <a:rPr kumimoji="1" lang="ja-JP" altLang="en-US" sz="1000" b="0" kern="1200" dirty="0">
                          <a:solidFill>
                            <a:srgbClr val="000000"/>
                          </a:solidFill>
                          <a:latin typeface="+mn-lt"/>
                          <a:ea typeface="ＭＳ Ｐゴシック" charset="-128"/>
                          <a:cs typeface="Arial" pitchFamily="34" charset="0"/>
                        </a:rPr>
                        <a:t>万ナイラ、公開会社で</a:t>
                      </a:r>
                      <a:r>
                        <a:rPr kumimoji="1" lang="en-US" altLang="ja-JP" sz="1000" b="0" kern="1200" dirty="0">
                          <a:solidFill>
                            <a:srgbClr val="000000"/>
                          </a:solidFill>
                          <a:latin typeface="+mn-lt"/>
                          <a:ea typeface="ＭＳ Ｐゴシック" charset="-128"/>
                          <a:cs typeface="Arial" pitchFamily="34" charset="0"/>
                        </a:rPr>
                        <a:t>20</a:t>
                      </a:r>
                      <a:r>
                        <a:rPr kumimoji="1" lang="ja-JP" altLang="en-US" sz="1000" b="0" kern="1200" dirty="0">
                          <a:solidFill>
                            <a:srgbClr val="000000"/>
                          </a:solidFill>
                          <a:latin typeface="+mn-lt"/>
                          <a:ea typeface="ＭＳ Ｐゴシック" charset="-128"/>
                          <a:cs typeface="Arial" pitchFamily="34" charset="0"/>
                        </a:rPr>
                        <a:t>万ナイラと定めている（独資による外国企業の参入に対しても同様）。</a:t>
                      </a:r>
                    </a:p>
                    <a:p>
                      <a:pPr marL="355600" lvl="1" indent="0" algn="l"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None/>
                        <a:tabLst/>
                      </a:pPr>
                      <a:r>
                        <a:rPr kumimoji="1" lang="ja-JP" altLang="en-US" sz="1000" b="0" kern="1200" dirty="0">
                          <a:solidFill>
                            <a:srgbClr val="000000"/>
                          </a:solidFill>
                          <a:latin typeface="+mn-lt"/>
                          <a:ea typeface="ＭＳ Ｐゴシック" charset="-128"/>
                          <a:cs typeface="Arial" pitchFamily="34" charset="0"/>
                        </a:rPr>
                        <a:t>ただし、現地企業と外国企業との合弁の場合、最低株式資本</a:t>
                      </a:r>
                      <a:r>
                        <a:rPr kumimoji="1" lang="en-US" altLang="ja-JP" sz="1000" b="0" kern="1200" dirty="0">
                          <a:solidFill>
                            <a:srgbClr val="000000"/>
                          </a:solidFill>
                          <a:latin typeface="+mn-lt"/>
                          <a:ea typeface="ＭＳ Ｐゴシック" charset="-128"/>
                          <a:cs typeface="Arial" pitchFamily="34" charset="0"/>
                        </a:rPr>
                        <a:t>1,000</a:t>
                      </a:r>
                      <a:r>
                        <a:rPr kumimoji="1" lang="ja-JP" altLang="en-US" sz="1000" b="0" kern="1200" dirty="0">
                          <a:solidFill>
                            <a:srgbClr val="000000"/>
                          </a:solidFill>
                          <a:latin typeface="+mn-lt"/>
                          <a:ea typeface="ＭＳ Ｐゴシック" charset="-128"/>
                          <a:cs typeface="Arial" pitchFamily="34" charset="0"/>
                        </a:rPr>
                        <a:t>万ナイラが必要。</a:t>
                      </a:r>
                    </a:p>
                    <a:p>
                      <a:pPr marL="0" lvl="1" indent="355600" algn="l"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None/>
                        <a:tabLst/>
                      </a:pPr>
                      <a:r>
                        <a:rPr kumimoji="1" lang="ja-JP" altLang="en-US" sz="1000" b="0" kern="1200" dirty="0">
                          <a:solidFill>
                            <a:srgbClr val="000000"/>
                          </a:solidFill>
                          <a:latin typeface="+mn-lt"/>
                          <a:ea typeface="ＭＳ Ｐゴシック" charset="-128"/>
                          <a:cs typeface="Arial" pitchFamily="34" charset="0"/>
                        </a:rPr>
                        <a:t>金融など一部産業には、別途設定あり。</a:t>
                      </a:r>
                      <a:endParaRPr kumimoji="1" lang="en-US" altLang="ja-JP" sz="1000" b="0" kern="1200" dirty="0">
                        <a:solidFill>
                          <a:srgbClr val="000000"/>
                        </a:solidFill>
                        <a:latin typeface="+mn-lt"/>
                        <a:ea typeface="ＭＳ Ｐゴシック" charset="-128"/>
                        <a:cs typeface="Arial" pitchFamily="34" charset="0"/>
                      </a:endParaRPr>
                    </a:p>
                  </a:txBody>
                  <a:tcPr marR="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38624">
                <a:tc>
                  <a:txBody>
                    <a:bodyPr/>
                    <a:lstStyle/>
                    <a:p>
                      <a:pPr marL="0" marR="0" indent="0" algn="dist" defTabSz="914400" rtl="0" eaLnBrk="1" fontAlgn="base" latinLnBrk="0" hangingPunct="1">
                        <a:lnSpc>
                          <a:spcPct val="100000"/>
                        </a:lnSpc>
                        <a:spcBef>
                          <a:spcPts val="0"/>
                        </a:spcBef>
                        <a:spcAft>
                          <a:spcPct val="0"/>
                        </a:spcAft>
                        <a:buClr>
                          <a:schemeClr val="bg1">
                            <a:lumMod val="75000"/>
                          </a:schemeClr>
                        </a:buClr>
                        <a:buSzTx/>
                        <a:buFont typeface="Wingdings" pitchFamily="2" charset="2"/>
                        <a:buNone/>
                        <a:tabLst/>
                      </a:pPr>
                      <a:r>
                        <a:rPr kumimoji="1" lang="ja-JP" altLang="en-US" sz="1300" b="0" kern="1200" dirty="0">
                          <a:solidFill>
                            <a:schemeClr val="bg1"/>
                          </a:solidFill>
                          <a:latin typeface="HGP創英角ｺﾞｼｯｸUB" panose="020B0900000000000000" pitchFamily="50" charset="-128"/>
                          <a:ea typeface="HGP創英角ｺﾞｼｯｸUB" panose="020B0900000000000000" pitchFamily="50" charset="-128"/>
                          <a:cs typeface="+mn-cs"/>
                        </a:rPr>
                        <a:t>外国企業の</a:t>
                      </a:r>
                      <a:br>
                        <a:rPr kumimoji="1" lang="en-US" altLang="ja-JP" sz="1300" b="0" kern="1200" dirty="0">
                          <a:solidFill>
                            <a:schemeClr val="bg1"/>
                          </a:solidFill>
                          <a:latin typeface="HGP創英角ｺﾞｼｯｸUB" panose="020B0900000000000000" pitchFamily="50" charset="-128"/>
                          <a:ea typeface="HGP創英角ｺﾞｼｯｸUB" panose="020B0900000000000000" pitchFamily="50" charset="-128"/>
                          <a:cs typeface="+mn-cs"/>
                        </a:rPr>
                      </a:br>
                      <a:r>
                        <a:rPr kumimoji="1" lang="ja-JP" altLang="en-US" sz="1300" b="0" kern="1200" dirty="0">
                          <a:solidFill>
                            <a:schemeClr val="bg1"/>
                          </a:solidFill>
                          <a:latin typeface="HGP創英角ｺﾞｼｯｸUB" panose="020B0900000000000000" pitchFamily="50" charset="-128"/>
                          <a:ea typeface="HGP創英角ｺﾞｼｯｸUB" panose="020B0900000000000000" pitchFamily="50" charset="-128"/>
                          <a:cs typeface="+mn-cs"/>
                        </a:rPr>
                        <a:t>土地所有の可否</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lang="ja-JP" altLang="en-US" sz="1000" dirty="0"/>
                        <a:t>所有は原則不可。</a:t>
                      </a:r>
                      <a:r>
                        <a:rPr lang="en-US" altLang="ja-JP" sz="1000" dirty="0"/>
                        <a:t>99</a:t>
                      </a:r>
                      <a:r>
                        <a:rPr lang="ja-JP" altLang="en-US" sz="1000" dirty="0"/>
                        <a:t>年間を上限にリース可能。</a:t>
                      </a:r>
                      <a:endParaRPr kumimoji="1" lang="ja-JP" altLang="en-US" sz="1000" b="0" kern="1200" dirty="0">
                        <a:solidFill>
                          <a:srgbClr val="000000"/>
                        </a:solidFill>
                        <a:latin typeface="+mn-lt"/>
                        <a:ea typeface="ＭＳ Ｐゴシック" charset="-128"/>
                        <a:cs typeface="Arial" pitchFamily="34" charset="0"/>
                      </a:endParaRPr>
                    </a:p>
                  </a:txBody>
                  <a:tcPr marR="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5" name="テキスト ボックス 4"/>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禁止</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業種を定めている。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特定分野以外は外資による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％投資も可能。</a:t>
            </a:r>
          </a:p>
        </p:txBody>
      </p:sp>
      <p:sp>
        <p:nvSpPr>
          <p:cNvPr id="8" name="Rectangle 6"/>
          <p:cNvSpPr>
            <a:spLocks noChangeArrowheads="1"/>
          </p:cNvSpPr>
          <p:nvPr/>
        </p:nvSpPr>
        <p:spPr bwMode="auto">
          <a:xfrm>
            <a:off x="213829" y="1948536"/>
            <a:ext cx="95049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海外からの直接投資に関する規制について</a:t>
            </a:r>
            <a:endParaRPr lang="zh-TW" altLang="en-US" sz="1400" dirty="0">
              <a:solidFill>
                <a:srgbClr val="000000"/>
              </a:solidFill>
              <a:latin typeface="Arial Black" pitchFamily="34" charset="0"/>
              <a:ea typeface="HGP創英角ｺﾞｼｯｸUB" pitchFamily="50" charset="-128"/>
            </a:endParaRPr>
          </a:p>
        </p:txBody>
      </p:sp>
      <p:sp>
        <p:nvSpPr>
          <p:cNvPr id="9" name="テキスト ボックス 8"/>
          <p:cNvSpPr txBox="1"/>
          <p:nvPr/>
        </p:nvSpPr>
        <p:spPr>
          <a:xfrm>
            <a:off x="200472" y="6669360"/>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600968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17DCC737-EFE6-45BB-8248-D83E4186D762}"/>
              </a:ext>
            </a:extLst>
          </p:cNvPr>
          <p:cNvGraphicFramePr>
            <a:graphicFrameLocks noChangeAspect="1"/>
          </p:cNvGraphicFramePr>
          <p:nvPr>
            <p:custDataLst>
              <p:tags r:id="rId1"/>
            </p:custDataLst>
            <p:extLst>
              <p:ext uri="{D42A27DB-BD31-4B8C-83A1-F6EECF244321}">
                <p14:modId xmlns:p14="http://schemas.microsoft.com/office/powerpoint/2010/main" val="33995524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5" name="Object 4" hidden="1">
                        <a:extLst>
                          <a:ext uri="{FF2B5EF4-FFF2-40B4-BE49-F238E27FC236}">
                            <a16:creationId xmlns:a16="http://schemas.microsoft.com/office/drawing/2014/main" id="{17DCC737-EFE6-45BB-8248-D83E4186D76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会社法</a:t>
            </a:r>
            <a:r>
              <a:rPr lang="en-US" altLang="ja-JP" dirty="0"/>
              <a:t>(1/2)</a:t>
            </a:r>
            <a:endParaRPr lang="ja-JP" altLang="en-US" dirty="0"/>
          </a:p>
        </p:txBody>
      </p:sp>
      <p:sp>
        <p:nvSpPr>
          <p:cNvPr id="4" name="テキスト プレースホルダ 1"/>
          <p:cNvSpPr txBox="1">
            <a:spLocks/>
          </p:cNvSpPr>
          <p:nvPr/>
        </p:nvSpPr>
        <p:spPr>
          <a:xfrm>
            <a:off x="199710" y="1124744"/>
            <a:ext cx="9505950" cy="1190262"/>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外国会社は、ナイジェリアにおいて個別主体として事前登記しない限り、ナイジェリアで事業を営むこと、または登記済み会社の権限を行使することが禁止される。</a:t>
            </a:r>
            <a:endParaRPr lang="en-US" altLang="ja-JP" dirty="0"/>
          </a:p>
          <a:p>
            <a:r>
              <a:rPr lang="ja-JP" altLang="en-US" dirty="0"/>
              <a:t>昨今、ナイジェリア連邦政府は、</a:t>
            </a:r>
            <a:r>
              <a:rPr lang="en-US" altLang="ja-JP" dirty="0"/>
              <a:t>CAC </a:t>
            </a:r>
            <a:r>
              <a:rPr lang="ja-JP" altLang="en-US" dirty="0"/>
              <a:t>登記企業ポータル（以下、「</a:t>
            </a:r>
            <a:r>
              <a:rPr lang="en-US" altLang="ja-JP" dirty="0"/>
              <a:t>CRP</a:t>
            </a:r>
            <a:r>
              <a:rPr lang="ja-JP" altLang="en-US" dirty="0"/>
              <a:t>」）を介してナイジェリアでの会社法人化を最大</a:t>
            </a:r>
            <a:r>
              <a:rPr lang="en-US" altLang="ja-JP" dirty="0"/>
              <a:t>48</a:t>
            </a:r>
            <a:r>
              <a:rPr lang="ja-JP" altLang="en-US" dirty="0"/>
              <a:t>時間で可能とするべく、より円滑な設立手続きの促進に乗り出している。しかし、実務的な視点から考えるに、会社法人設立手続きの完了には、予測不能の遅延が生じた場合を除き、登録書類が</a:t>
            </a:r>
            <a:r>
              <a:rPr lang="en-US" altLang="ja-JP" dirty="0"/>
              <a:t>CRP</a:t>
            </a:r>
            <a:r>
              <a:rPr lang="ja-JP" altLang="en-US" dirty="0"/>
              <a:t>にアップロードされてから</a:t>
            </a:r>
            <a:r>
              <a:rPr lang="en-US" altLang="ja-JP" dirty="0"/>
              <a:t>21</a:t>
            </a:r>
            <a:r>
              <a:rPr lang="ja-JP" altLang="en-US" dirty="0"/>
              <a:t>営業日を要すると考えられる。</a:t>
            </a:r>
            <a:endParaRPr lang="en-US" altLang="ja-JP" dirty="0"/>
          </a:p>
        </p:txBody>
      </p:sp>
      <p:sp>
        <p:nvSpPr>
          <p:cNvPr id="10" name="テキスト ボックス 9"/>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「ナイジェリア会社設立ガイドブック」</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TextBox 7">
            <a:extLst>
              <a:ext uri="{FF2B5EF4-FFF2-40B4-BE49-F238E27FC236}">
                <a16:creationId xmlns:a16="http://schemas.microsoft.com/office/drawing/2014/main" id="{374F46AC-383C-4F64-8C95-1225D3BAB327}"/>
              </a:ext>
            </a:extLst>
          </p:cNvPr>
          <p:cNvSpPr txBox="1"/>
          <p:nvPr/>
        </p:nvSpPr>
        <p:spPr>
          <a:xfrm>
            <a:off x="200472" y="2348880"/>
            <a:ext cx="8640960" cy="1157240"/>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altLang="ja-JP" sz="1400" b="1" dirty="0">
                <a:solidFill>
                  <a:srgbClr val="000000"/>
                </a:solidFill>
                <a:latin typeface="Arial Black" pitchFamily="34" charset="0"/>
                <a:ea typeface="HGP創英角ｺﾞｼｯｸUB" pitchFamily="50" charset="-128"/>
              </a:rPr>
              <a:t>Companies and Allied Matters Act</a:t>
            </a:r>
            <a:r>
              <a:rPr lang="ja-JP" altLang="en-US" sz="1400" b="1" dirty="0">
                <a:solidFill>
                  <a:srgbClr val="000000"/>
                </a:solidFill>
                <a:latin typeface="Arial Black" pitchFamily="34" charset="0"/>
                <a:ea typeface="HGP創英角ｺﾞｼｯｸUB" pitchFamily="50" charset="-128"/>
                <a:sym typeface="Wingdings" panose="05000000000000000000" pitchFamily="2" charset="2"/>
              </a:rPr>
              <a:t>（</a:t>
            </a:r>
            <a:r>
              <a:rPr lang="ja-JP" altLang="en-US" sz="1400" b="1" dirty="0">
                <a:solidFill>
                  <a:srgbClr val="000000"/>
                </a:solidFill>
                <a:latin typeface="Arial Black" pitchFamily="34" charset="0"/>
                <a:ea typeface="HGP創英角ｺﾞｼｯｸUB" pitchFamily="50" charset="-128"/>
              </a:rPr>
              <a:t>以下、「</a:t>
            </a:r>
            <a:r>
              <a:rPr lang="en-US" altLang="ja-JP" sz="1400" b="1" dirty="0">
                <a:solidFill>
                  <a:srgbClr val="000000"/>
                </a:solidFill>
                <a:latin typeface="Arial Black" pitchFamily="34" charset="0"/>
                <a:ea typeface="HGP創英角ｺﾞｼｯｸUB" pitchFamily="50" charset="-128"/>
              </a:rPr>
              <a:t>CAMA</a:t>
            </a:r>
            <a:r>
              <a:rPr lang="ja-JP" altLang="en-US" sz="1400" b="1" dirty="0">
                <a:solidFill>
                  <a:srgbClr val="000000"/>
                </a:solidFill>
                <a:latin typeface="Arial Black" pitchFamily="34" charset="0"/>
                <a:ea typeface="HGP創英角ｺﾞｼｯｸUB" pitchFamily="50" charset="-128"/>
              </a:rPr>
              <a:t>」）</a:t>
            </a:r>
            <a:endParaRPr lang="en-US" altLang="ja-JP" sz="1400" b="1" dirty="0">
              <a:solidFill>
                <a:srgbClr val="000000"/>
              </a:solidFill>
              <a:latin typeface="Arial Black" pitchFamily="34" charset="0"/>
              <a:ea typeface="HGP創英角ｺﾞｼｯｸUB" pitchFamily="50" charset="-128"/>
            </a:endParaRPr>
          </a:p>
          <a:p>
            <a:pPr>
              <a:buClrTx/>
              <a:buFont typeface="Wingdings" panose="05000000000000000000" pitchFamily="2" charset="2"/>
              <a:buChar char="Ø"/>
            </a:pPr>
            <a:r>
              <a:rPr lang="ja-JP" altLang="en-US" sz="1200" dirty="0">
                <a:solidFill>
                  <a:srgbClr val="000000"/>
                </a:solidFill>
                <a:latin typeface="+mn-ea"/>
              </a:rPr>
              <a:t>ナイジェリア国内のすべての会社を管理する主要法令であり、ナイジェリアにおける 会社の法人化、規制および清算に関する法的枠組について定めている法律。</a:t>
            </a:r>
            <a:endParaRPr lang="en-US" altLang="ja-JP" sz="1200" dirty="0">
              <a:solidFill>
                <a:srgbClr val="000000"/>
              </a:solidFill>
              <a:latin typeface="+mn-ea"/>
            </a:endParaRPr>
          </a:p>
          <a:p>
            <a:pPr>
              <a:buClrTx/>
              <a:buFont typeface="Wingdings" panose="05000000000000000000" pitchFamily="2" charset="2"/>
              <a:buChar char="Ø"/>
            </a:pPr>
            <a:r>
              <a:rPr lang="ja-JP" altLang="en-US" sz="1200" dirty="0">
                <a:solidFill>
                  <a:srgbClr val="000000"/>
                </a:solidFill>
                <a:latin typeface="+mn-ea"/>
              </a:rPr>
              <a:t>ナイジェリアの会社登記機関である商事委員会（</a:t>
            </a:r>
            <a:r>
              <a:rPr lang="en-US" altLang="ja-JP" sz="1200" dirty="0">
                <a:solidFill>
                  <a:srgbClr val="000000"/>
                </a:solidFill>
                <a:latin typeface="+mn-ea"/>
              </a:rPr>
              <a:t>Corporate Affairs Commission</a:t>
            </a:r>
            <a:r>
              <a:rPr lang="ja-JP" altLang="en-US" sz="1200" dirty="0">
                <a:solidFill>
                  <a:srgbClr val="000000"/>
                </a:solidFill>
                <a:latin typeface="+mn-ea"/>
              </a:rPr>
              <a:t>：以下、 「</a:t>
            </a:r>
            <a:r>
              <a:rPr lang="en-US" altLang="ja-JP" sz="1200" dirty="0">
                <a:solidFill>
                  <a:srgbClr val="000000"/>
                </a:solidFill>
                <a:latin typeface="+mn-ea"/>
              </a:rPr>
              <a:t>CAC</a:t>
            </a:r>
            <a:r>
              <a:rPr lang="ja-JP" altLang="en-US" sz="1200" dirty="0">
                <a:solidFill>
                  <a:srgbClr val="000000"/>
                </a:solidFill>
                <a:latin typeface="+mn-ea"/>
              </a:rPr>
              <a:t>」）は、ナイジェリアにおける会社登記および規制に責任を負っている。</a:t>
            </a:r>
            <a:r>
              <a:rPr lang="en-US" altLang="ja-JP" sz="1200" dirty="0">
                <a:solidFill>
                  <a:srgbClr val="000000"/>
                </a:solidFill>
                <a:latin typeface="+mn-ea"/>
              </a:rPr>
              <a:t>CAC </a:t>
            </a:r>
            <a:r>
              <a:rPr lang="ja-JP" altLang="en-US" sz="1200" dirty="0">
                <a:solidFill>
                  <a:srgbClr val="000000"/>
                </a:solidFill>
                <a:latin typeface="+mn-ea"/>
              </a:rPr>
              <a:t>はアブジャに本部を有している。</a:t>
            </a:r>
            <a:endParaRPr lang="en-US" altLang="ja-JP" sz="1200" dirty="0">
              <a:solidFill>
                <a:srgbClr val="000000"/>
              </a:solidFill>
              <a:latin typeface="+mn-ea"/>
            </a:endParaRPr>
          </a:p>
        </p:txBody>
      </p:sp>
      <p:sp>
        <p:nvSpPr>
          <p:cNvPr id="13" name="タイトル 1">
            <a:extLst>
              <a:ext uri="{FF2B5EF4-FFF2-40B4-BE49-F238E27FC236}">
                <a16:creationId xmlns:a16="http://schemas.microsoft.com/office/drawing/2014/main" id="{DEC0B8EB-D6B0-4C6C-9794-6ACC1BA8FA36}"/>
              </a:ext>
            </a:extLst>
          </p:cNvPr>
          <p:cNvSpPr>
            <a:spLocks noGrp="1"/>
          </p:cNvSpPr>
          <p:nvPr>
            <p:ph type="title"/>
          </p:nvPr>
        </p:nvSpPr>
        <p:spPr>
          <a:xfrm>
            <a:off x="200025" y="241498"/>
            <a:ext cx="9505950"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ナイジェリア／一般概況／規制</a:t>
            </a:r>
            <a:endParaRPr kumimoji="1" lang="ja-JP" altLang="en-US" dirty="0"/>
          </a:p>
        </p:txBody>
      </p:sp>
      <p:sp>
        <p:nvSpPr>
          <p:cNvPr id="2" name="TextBox 7">
            <a:extLst>
              <a:ext uri="{FF2B5EF4-FFF2-40B4-BE49-F238E27FC236}">
                <a16:creationId xmlns:a16="http://schemas.microsoft.com/office/drawing/2014/main" id="{E5B49204-8963-D202-B54A-E2E4601FFBD7}"/>
              </a:ext>
            </a:extLst>
          </p:cNvPr>
          <p:cNvSpPr txBox="1"/>
          <p:nvPr/>
        </p:nvSpPr>
        <p:spPr>
          <a:xfrm>
            <a:off x="525301" y="3573016"/>
            <a:ext cx="4731151" cy="307777"/>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ja-JP" altLang="en-US" sz="1400" dirty="0">
                <a:solidFill>
                  <a:srgbClr val="000000"/>
                </a:solidFill>
                <a:latin typeface="Arial Black" pitchFamily="34" charset="0"/>
                <a:ea typeface="HGP創英角ｺﾞｼｯｸUB" pitchFamily="50" charset="-128"/>
              </a:rPr>
              <a:t>法人化をするにあたり以下のステップを踏む必要がある。</a:t>
            </a:r>
            <a:endParaRPr lang="en-US" altLang="ja-JP" sz="1400" dirty="0">
              <a:solidFill>
                <a:srgbClr val="000000"/>
              </a:solidFill>
              <a:latin typeface="Arial Black" pitchFamily="34" charset="0"/>
              <a:ea typeface="HGP創英角ｺﾞｼｯｸUB" pitchFamily="50" charset="-128"/>
            </a:endParaRPr>
          </a:p>
        </p:txBody>
      </p:sp>
      <p:sp>
        <p:nvSpPr>
          <p:cNvPr id="6" name="TextBox 7">
            <a:extLst>
              <a:ext uri="{FF2B5EF4-FFF2-40B4-BE49-F238E27FC236}">
                <a16:creationId xmlns:a16="http://schemas.microsoft.com/office/drawing/2014/main" id="{9E504118-9710-D346-34A7-6B0B855CA4F6}"/>
              </a:ext>
            </a:extLst>
          </p:cNvPr>
          <p:cNvSpPr txBox="1"/>
          <p:nvPr/>
        </p:nvSpPr>
        <p:spPr>
          <a:xfrm>
            <a:off x="525301" y="3856421"/>
            <a:ext cx="9180673" cy="1735860"/>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a:buClrTx/>
              <a:buFont typeface="Wingdings" panose="05000000000000000000" pitchFamily="2" charset="2"/>
              <a:buChar char="p"/>
            </a:pPr>
            <a:r>
              <a:rPr lang="en-US" altLang="ja-JP" sz="1200" dirty="0">
                <a:solidFill>
                  <a:srgbClr val="000000"/>
                </a:solidFill>
                <a:latin typeface="+mn-ea"/>
              </a:rPr>
              <a:t>CAC </a:t>
            </a:r>
            <a:r>
              <a:rPr lang="ja-JP" altLang="en-US" sz="1200" dirty="0">
                <a:solidFill>
                  <a:srgbClr val="000000"/>
                </a:solidFill>
                <a:latin typeface="+mn-ea"/>
              </a:rPr>
              <a:t>における新設会社の名称案の利用可能性の検索を事前に行う。名称案が登記可能な場合、当初 </a:t>
            </a:r>
            <a:r>
              <a:rPr lang="en-US" altLang="ja-JP" sz="1200" dirty="0">
                <a:solidFill>
                  <a:srgbClr val="000000"/>
                </a:solidFill>
                <a:latin typeface="+mn-ea"/>
              </a:rPr>
              <a:t>60 </a:t>
            </a:r>
            <a:r>
              <a:rPr lang="ja-JP" altLang="en-US" sz="1200" dirty="0">
                <a:solidFill>
                  <a:srgbClr val="000000"/>
                </a:solidFill>
                <a:latin typeface="+mn-ea"/>
              </a:rPr>
              <a:t>日間、その後さらに </a:t>
            </a:r>
            <a:r>
              <a:rPr lang="en-US" altLang="ja-JP" sz="1200" dirty="0">
                <a:solidFill>
                  <a:srgbClr val="000000"/>
                </a:solidFill>
                <a:latin typeface="+mn-ea"/>
              </a:rPr>
              <a:t>30 </a:t>
            </a:r>
            <a:r>
              <a:rPr lang="ja-JP" altLang="en-US" sz="1200" dirty="0">
                <a:solidFill>
                  <a:srgbClr val="000000"/>
                </a:solidFill>
                <a:latin typeface="+mn-ea"/>
              </a:rPr>
              <a:t>日間隔で、当該名称を確保するための申請 を行うことができる。名称案が使用不可能な場合には、</a:t>
            </a:r>
            <a:r>
              <a:rPr lang="en-US" altLang="ja-JP" sz="1200" dirty="0">
                <a:solidFill>
                  <a:srgbClr val="000000"/>
                </a:solidFill>
                <a:latin typeface="+mn-ea"/>
              </a:rPr>
              <a:t>CAC </a:t>
            </a:r>
            <a:r>
              <a:rPr lang="ja-JP" altLang="en-US" sz="1200" dirty="0">
                <a:solidFill>
                  <a:srgbClr val="000000"/>
                </a:solidFill>
                <a:latin typeface="+mn-ea"/>
              </a:rPr>
              <a:t>の承認を得るため代替名称を提供する。</a:t>
            </a:r>
            <a:endParaRPr lang="en-US" altLang="ja-JP" sz="1200" dirty="0">
              <a:solidFill>
                <a:srgbClr val="000000"/>
              </a:solidFill>
              <a:latin typeface="+mn-ea"/>
            </a:endParaRPr>
          </a:p>
          <a:p>
            <a:pPr>
              <a:buClrTx/>
              <a:buFont typeface="Wingdings" panose="05000000000000000000" pitchFamily="2" charset="2"/>
              <a:buChar char="p"/>
            </a:pPr>
            <a:r>
              <a:rPr lang="ja-JP" altLang="en-US" sz="1200" dirty="0">
                <a:solidFill>
                  <a:srgbClr val="000000"/>
                </a:solidFill>
                <a:latin typeface="+mn-ea"/>
              </a:rPr>
              <a:t>名称の確保時に、</a:t>
            </a:r>
            <a:r>
              <a:rPr lang="en-US" altLang="ja-JP" sz="1200" dirty="0">
                <a:solidFill>
                  <a:srgbClr val="000000"/>
                </a:solidFill>
                <a:latin typeface="+mn-ea"/>
              </a:rPr>
              <a:t>CAC </a:t>
            </a:r>
            <a:r>
              <a:rPr lang="ja-JP" altLang="en-US" sz="1200" dirty="0">
                <a:solidFill>
                  <a:srgbClr val="000000"/>
                </a:solidFill>
                <a:latin typeface="+mn-ea"/>
              </a:rPr>
              <a:t>登記企業ポータル（以下、「</a:t>
            </a:r>
            <a:r>
              <a:rPr lang="en-US" altLang="ja-JP" sz="1200" dirty="0">
                <a:solidFill>
                  <a:srgbClr val="000000"/>
                </a:solidFill>
                <a:latin typeface="+mn-ea"/>
              </a:rPr>
              <a:t>CRP</a:t>
            </a:r>
            <a:r>
              <a:rPr lang="ja-JP" altLang="en-US" sz="1200" dirty="0">
                <a:solidFill>
                  <a:srgbClr val="000000"/>
                </a:solidFill>
                <a:latin typeface="+mn-ea"/>
              </a:rPr>
              <a:t>」）において、新設会社の株主、資本金、株式保有比率、取締役リスト、会社秘書、実質的支配者（</a:t>
            </a:r>
            <a:r>
              <a:rPr lang="en-US" altLang="ja-JP" sz="1200" dirty="0">
                <a:solidFill>
                  <a:srgbClr val="000000"/>
                </a:solidFill>
                <a:latin typeface="+mn-ea"/>
              </a:rPr>
              <a:t>PSC</a:t>
            </a:r>
            <a:r>
              <a:rPr lang="ja-JP" altLang="en-US" sz="1200" dirty="0">
                <a:solidFill>
                  <a:srgbClr val="000000"/>
                </a:solidFill>
                <a:latin typeface="+mn-ea"/>
              </a:rPr>
              <a:t>）、事業目標、事業所予定地住所を含む必須情報を記載の、事前登記フォームを登録する。</a:t>
            </a:r>
            <a:endParaRPr lang="en-US" altLang="ja-JP" sz="1200" dirty="0">
              <a:solidFill>
                <a:srgbClr val="000000"/>
              </a:solidFill>
              <a:latin typeface="+mn-ea"/>
            </a:endParaRPr>
          </a:p>
          <a:p>
            <a:pPr>
              <a:buClrTx/>
              <a:buFont typeface="Wingdings" panose="05000000000000000000" pitchFamily="2" charset="2"/>
              <a:buChar char="p"/>
            </a:pPr>
            <a:r>
              <a:rPr lang="en-US" altLang="ja-JP" sz="1200" dirty="0">
                <a:solidFill>
                  <a:srgbClr val="000000"/>
                </a:solidFill>
                <a:latin typeface="+mn-ea"/>
              </a:rPr>
              <a:t>CRP</a:t>
            </a:r>
            <a:r>
              <a:rPr lang="ja-JP" altLang="en-US" sz="1200" dirty="0">
                <a:solidFill>
                  <a:srgbClr val="000000"/>
                </a:solidFill>
                <a:latin typeface="+mn-ea"/>
              </a:rPr>
              <a:t>に新設会社の取締役、株主などの身分証明書・電子署名や登記手数料や印紙税の支払い証明書などの提出。</a:t>
            </a:r>
            <a:endParaRPr lang="en-US" altLang="ja-JP" sz="1200" dirty="0">
              <a:solidFill>
                <a:srgbClr val="000000"/>
              </a:solidFill>
              <a:latin typeface="+mn-ea"/>
            </a:endParaRPr>
          </a:p>
          <a:p>
            <a:pPr>
              <a:buClrTx/>
              <a:buFont typeface="Wingdings" panose="05000000000000000000" pitchFamily="2" charset="2"/>
              <a:buChar char="p"/>
            </a:pPr>
            <a:r>
              <a:rPr lang="en-US" altLang="ja-JP" sz="1200" dirty="0">
                <a:solidFill>
                  <a:srgbClr val="000000"/>
                </a:solidFill>
                <a:latin typeface="+mn-ea"/>
              </a:rPr>
              <a:t>CAC </a:t>
            </a:r>
            <a:r>
              <a:rPr lang="ja-JP" altLang="en-US" sz="1200" dirty="0">
                <a:solidFill>
                  <a:srgbClr val="000000"/>
                </a:solidFill>
                <a:latin typeface="+mn-ea"/>
              </a:rPr>
              <a:t>に支払うべき登記手数料およびナイジェリアの連邦税務当局である連邦歳入庁（以下、「</a:t>
            </a:r>
            <a:r>
              <a:rPr lang="en-US" altLang="ja-JP" sz="1200" dirty="0">
                <a:solidFill>
                  <a:srgbClr val="000000"/>
                </a:solidFill>
                <a:latin typeface="+mn-ea"/>
              </a:rPr>
              <a:t>FIRS</a:t>
            </a:r>
            <a:r>
              <a:rPr lang="ja-JP" altLang="en-US" sz="1200" dirty="0">
                <a:solidFill>
                  <a:srgbClr val="000000"/>
                </a:solidFill>
                <a:latin typeface="+mn-ea"/>
              </a:rPr>
              <a:t>」）に支払うべき印紙税の支払いは、</a:t>
            </a:r>
            <a:r>
              <a:rPr lang="en-US" altLang="ja-JP" sz="1200" dirty="0">
                <a:solidFill>
                  <a:srgbClr val="000000"/>
                </a:solidFill>
                <a:latin typeface="+mn-ea"/>
              </a:rPr>
              <a:t>CRP </a:t>
            </a:r>
            <a:r>
              <a:rPr lang="ja-JP" altLang="en-US" sz="1200" dirty="0">
                <a:solidFill>
                  <a:srgbClr val="000000"/>
                </a:solidFill>
                <a:latin typeface="+mn-ea"/>
              </a:rPr>
              <a:t>において履行する。</a:t>
            </a:r>
            <a:r>
              <a:rPr lang="en-US" altLang="ja-JP" sz="1200" dirty="0">
                <a:solidFill>
                  <a:srgbClr val="000000"/>
                </a:solidFill>
                <a:latin typeface="+mn-ea"/>
              </a:rPr>
              <a:t>CAC</a:t>
            </a:r>
            <a:r>
              <a:rPr lang="ja-JP" altLang="en-US" sz="1200" dirty="0">
                <a:solidFill>
                  <a:srgbClr val="000000"/>
                </a:solidFill>
                <a:latin typeface="+mn-ea"/>
              </a:rPr>
              <a:t>による承認後、新設会社の基本定款および付属定款（</a:t>
            </a:r>
            <a:r>
              <a:rPr lang="en-US" altLang="ja-JP" sz="1200" dirty="0">
                <a:solidFill>
                  <a:srgbClr val="000000"/>
                </a:solidFill>
                <a:latin typeface="+mn-ea"/>
              </a:rPr>
              <a:t>Memorandum and Articles of</a:t>
            </a:r>
            <a:r>
              <a:rPr lang="ja-JP" altLang="en-US" sz="1200" dirty="0">
                <a:solidFill>
                  <a:srgbClr val="000000"/>
                </a:solidFill>
                <a:latin typeface="+mn-ea"/>
              </a:rPr>
              <a:t> </a:t>
            </a:r>
            <a:r>
              <a:rPr lang="en-US" altLang="ja-JP" sz="1200" dirty="0">
                <a:solidFill>
                  <a:srgbClr val="000000"/>
                </a:solidFill>
                <a:latin typeface="+mn-ea"/>
              </a:rPr>
              <a:t>Association</a:t>
            </a:r>
            <a:r>
              <a:rPr lang="ja-JP" altLang="en-US" sz="1200" dirty="0">
                <a:solidFill>
                  <a:srgbClr val="000000"/>
                </a:solidFill>
                <a:latin typeface="+mn-ea"/>
              </a:rPr>
              <a:t>）の抄本および設立証書のソフトコピーとともに、新設会社の登記情報の抄本（現状報告書 </a:t>
            </a:r>
            <a:r>
              <a:rPr lang="en-US" altLang="ja-JP" sz="1200" dirty="0">
                <a:solidFill>
                  <a:srgbClr val="000000"/>
                </a:solidFill>
                <a:latin typeface="+mn-ea"/>
              </a:rPr>
              <a:t>(Status Report) </a:t>
            </a:r>
            <a:r>
              <a:rPr lang="ja-JP" altLang="en-US" sz="1200" dirty="0">
                <a:solidFill>
                  <a:srgbClr val="000000"/>
                </a:solidFill>
                <a:latin typeface="+mn-ea"/>
              </a:rPr>
              <a:t>として認識されている）が発行される。</a:t>
            </a:r>
          </a:p>
        </p:txBody>
      </p:sp>
    </p:spTree>
    <p:extLst>
      <p:ext uri="{BB962C8B-B14F-4D97-AF65-F5344CB8AC3E}">
        <p14:creationId xmlns:p14="http://schemas.microsoft.com/office/powerpoint/2010/main" val="2202653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17DCC737-EFE6-45BB-8248-D83E4186D76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5" name="Object 4" hidden="1">
                        <a:extLst>
                          <a:ext uri="{FF2B5EF4-FFF2-40B4-BE49-F238E27FC236}">
                            <a16:creationId xmlns:a16="http://schemas.microsoft.com/office/drawing/2014/main" id="{17DCC737-EFE6-45BB-8248-D83E4186D76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会社法</a:t>
            </a:r>
            <a:r>
              <a:rPr lang="en-US" altLang="ja-JP" dirty="0"/>
              <a:t>(2/2)</a:t>
            </a:r>
            <a:endParaRPr lang="ja-JP" altLang="en-US" dirty="0"/>
          </a:p>
        </p:txBody>
      </p:sp>
      <p:sp>
        <p:nvSpPr>
          <p:cNvPr id="4" name="テキスト プレースホルダ 1"/>
          <p:cNvSpPr txBox="1">
            <a:spLocks/>
          </p:cNvSpPr>
          <p:nvPr/>
        </p:nvSpPr>
        <p:spPr>
          <a:xfrm>
            <a:off x="199710" y="1124744"/>
            <a:ext cx="9505950" cy="458587"/>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ナイジェリアにおけるフィンテック・スタートアップの発展のための法的・制度的枠組みを定めることを目的として、</a:t>
            </a:r>
            <a:r>
              <a:rPr lang="en-US" altLang="ja-JP" dirty="0"/>
              <a:t>2022</a:t>
            </a:r>
            <a:r>
              <a:rPr lang="ja-JP" altLang="en-US" dirty="0"/>
              <a:t>年にスタートアップ法</a:t>
            </a:r>
            <a:r>
              <a:rPr lang="ja-JP" altLang="en-US" dirty="0">
                <a:latin typeface="Arial Black" panose="020B0A04020102020204" pitchFamily="34" charset="0"/>
              </a:rPr>
              <a:t>（</a:t>
            </a:r>
            <a:r>
              <a:rPr lang="en-US" altLang="ja-JP" dirty="0">
                <a:latin typeface="Arial Black" panose="020B0A04020102020204" pitchFamily="34" charset="0"/>
              </a:rPr>
              <a:t>Startup Act</a:t>
            </a:r>
            <a:r>
              <a:rPr lang="ja-JP" altLang="en-US" dirty="0">
                <a:latin typeface="Arial Black" panose="020B0A04020102020204" pitchFamily="34" charset="0"/>
              </a:rPr>
              <a:t>）</a:t>
            </a:r>
            <a:r>
              <a:rPr lang="ja-JP" altLang="en-US" dirty="0"/>
              <a:t>が制定された。</a:t>
            </a:r>
            <a:endParaRPr lang="en-US" altLang="ja-JP" dirty="0"/>
          </a:p>
        </p:txBody>
      </p:sp>
      <p:sp>
        <p:nvSpPr>
          <p:cNvPr id="10" name="テキスト ボックス 9"/>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「ナイジェリア・スタートアップ法</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TextBox 7">
            <a:extLst>
              <a:ext uri="{FF2B5EF4-FFF2-40B4-BE49-F238E27FC236}">
                <a16:creationId xmlns:a16="http://schemas.microsoft.com/office/drawing/2014/main" id="{374F46AC-383C-4F64-8C95-1225D3BAB327}"/>
              </a:ext>
            </a:extLst>
          </p:cNvPr>
          <p:cNvSpPr txBox="1"/>
          <p:nvPr/>
        </p:nvSpPr>
        <p:spPr>
          <a:xfrm>
            <a:off x="200472" y="1700808"/>
            <a:ext cx="8640960" cy="3662541"/>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ja-JP" altLang="en-US" sz="1800" b="1" u="sng" dirty="0">
                <a:latin typeface="+mn-ea"/>
              </a:rPr>
              <a:t>スタートアップ法</a:t>
            </a:r>
            <a:r>
              <a:rPr lang="ja-JP" altLang="en-US" sz="1800" b="1" u="sng" dirty="0">
                <a:latin typeface="Arial Black" panose="020B0A04020102020204" pitchFamily="34" charset="0"/>
              </a:rPr>
              <a:t>（</a:t>
            </a:r>
            <a:r>
              <a:rPr lang="en-US" altLang="ja-JP" sz="1800" b="1" u="sng" dirty="0">
                <a:latin typeface="Arial Black" panose="020B0A04020102020204" pitchFamily="34" charset="0"/>
              </a:rPr>
              <a:t>Startup Act</a:t>
            </a:r>
            <a:r>
              <a:rPr lang="ja-JP" altLang="en-US" sz="1800" b="1" u="sng" dirty="0">
                <a:latin typeface="Arial Black" panose="020B0A04020102020204" pitchFamily="34" charset="0"/>
              </a:rPr>
              <a:t>）</a:t>
            </a:r>
          </a:p>
          <a:p>
            <a:pPr>
              <a:buClrTx/>
              <a:buFont typeface="Wingdings" panose="05000000000000000000" pitchFamily="2" charset="2"/>
              <a:buChar char="Ø"/>
            </a:pPr>
            <a:r>
              <a:rPr lang="ja-JP" altLang="en-US" sz="1400" dirty="0">
                <a:solidFill>
                  <a:srgbClr val="000000"/>
                </a:solidFill>
                <a:latin typeface="+mn-ea"/>
              </a:rPr>
              <a:t>スタートアップ法の目的はフィンテック・スタートアップの発展以外にも、以下の目的がある。</a:t>
            </a:r>
            <a:endParaRPr lang="en-US" altLang="ja-JP" sz="1400" dirty="0">
              <a:solidFill>
                <a:srgbClr val="000000"/>
              </a:solidFill>
              <a:latin typeface="+mn-ea"/>
            </a:endParaRPr>
          </a:p>
          <a:p>
            <a:pPr lvl="1">
              <a:buClrTx/>
              <a:buFont typeface="Wingdings" panose="05000000000000000000" pitchFamily="2" charset="2"/>
              <a:buChar char="p"/>
            </a:pPr>
            <a:r>
              <a:rPr lang="ja-JP" altLang="en-US" sz="1200" dirty="0"/>
              <a:t>ナイジェリアにおいてスタートアップの設立、発展、運営を可能にする環境を提供する。</a:t>
            </a:r>
            <a:endParaRPr lang="en-US" altLang="ja-JP" sz="1200" dirty="0"/>
          </a:p>
          <a:p>
            <a:pPr lvl="1">
              <a:buClrTx/>
              <a:buFont typeface="Wingdings" panose="05000000000000000000" pitchFamily="2" charset="2"/>
              <a:buChar char="p"/>
            </a:pPr>
            <a:r>
              <a:rPr lang="ja-JP" altLang="en-US" sz="1200" dirty="0"/>
              <a:t>テクノロジー関連の人材の育成および成長を促進する。 </a:t>
            </a:r>
            <a:endParaRPr lang="en-US" altLang="ja-JP" sz="1200" dirty="0"/>
          </a:p>
          <a:p>
            <a:pPr lvl="1">
              <a:buClrTx/>
              <a:buFont typeface="Wingdings" panose="05000000000000000000" pitchFamily="2" charset="2"/>
              <a:buChar char="p"/>
            </a:pPr>
            <a:r>
              <a:rPr lang="ja-JP" altLang="en-US" sz="1200" dirty="0"/>
              <a:t>ナイジェリアのスタートアップ・エコシステムを、最先端のスキルと輸出できる能力を備 えた優れたイノベーターを有するアフリカの主要なデジタル・テクノロジー・ハブとして 位置付ける。</a:t>
            </a:r>
            <a:endParaRPr lang="en-US" altLang="ja-JP" sz="1200" dirty="0"/>
          </a:p>
          <a:p>
            <a:pPr>
              <a:buClrTx/>
              <a:buFont typeface="Wingdings" panose="05000000000000000000" pitchFamily="2" charset="2"/>
              <a:buChar char="Ø"/>
            </a:pPr>
            <a:r>
              <a:rPr lang="ja-JP" altLang="en-US" sz="1400" dirty="0">
                <a:solidFill>
                  <a:srgbClr val="000000"/>
                </a:solidFill>
                <a:latin typeface="+mn-ea"/>
              </a:rPr>
              <a:t>スタートアップ法によりスタートアップが利用可能な財政上の優遇措置は以下のようなものがある。</a:t>
            </a:r>
            <a:endParaRPr lang="en-US" altLang="ja-JP" sz="1400" dirty="0">
              <a:solidFill>
                <a:srgbClr val="000000"/>
              </a:solidFill>
              <a:latin typeface="+mn-ea"/>
            </a:endParaRPr>
          </a:p>
          <a:p>
            <a:pPr lvl="1">
              <a:buClrTx/>
              <a:buFont typeface="Wingdings" panose="05000000000000000000" pitchFamily="2" charset="2"/>
              <a:buChar char="p"/>
            </a:pPr>
            <a:r>
              <a:rPr lang="ja-JP" altLang="en-US" sz="1200" dirty="0">
                <a:solidFill>
                  <a:srgbClr val="000000"/>
                </a:solidFill>
                <a:latin typeface="+mn-ea"/>
              </a:rPr>
              <a:t>優遇を受ける前提として、国家情報技術開発庁（</a:t>
            </a:r>
            <a:r>
              <a:rPr lang="en-US" altLang="ja-JP" sz="1200" dirty="0">
                <a:solidFill>
                  <a:srgbClr val="000000"/>
                </a:solidFill>
                <a:latin typeface="+mn-ea"/>
              </a:rPr>
              <a:t>NITDA)</a:t>
            </a:r>
            <a:r>
              <a:rPr lang="ja-JP" altLang="en-US" sz="1200" dirty="0">
                <a:solidFill>
                  <a:srgbClr val="000000"/>
                </a:solidFill>
                <a:latin typeface="+mn-ea"/>
              </a:rPr>
              <a:t>が発行する証明書により、「ラベル取得スタートアップ」である必要がある。条件には、有限責任会社の場合は設立日から</a:t>
            </a:r>
            <a:r>
              <a:rPr lang="en-US" altLang="ja-JP" sz="1200" dirty="0">
                <a:solidFill>
                  <a:srgbClr val="000000"/>
                </a:solidFill>
                <a:latin typeface="+mn-ea"/>
              </a:rPr>
              <a:t>10</a:t>
            </a:r>
            <a:r>
              <a:rPr lang="ja-JP" altLang="en-US" sz="1200" dirty="0">
                <a:solidFill>
                  <a:srgbClr val="000000"/>
                </a:solidFill>
                <a:latin typeface="+mn-ea"/>
              </a:rPr>
              <a:t>年以内であること、事業目的にデジタル技術の革新的な製品またはプロセスのイノベーション、開発、生産などが含まれていることなどがある。</a:t>
            </a:r>
            <a:endParaRPr lang="en-US" altLang="ja-JP" sz="1200" dirty="0">
              <a:solidFill>
                <a:srgbClr val="000000"/>
              </a:solidFill>
              <a:latin typeface="+mn-ea"/>
            </a:endParaRPr>
          </a:p>
          <a:p>
            <a:pPr lvl="1">
              <a:buClrTx/>
              <a:buFont typeface="Wingdings" panose="05000000000000000000" pitchFamily="2" charset="2"/>
              <a:buChar char="p"/>
            </a:pPr>
            <a:r>
              <a:rPr lang="ja-JP" altLang="en-US" sz="1200" dirty="0">
                <a:solidFill>
                  <a:srgbClr val="000000"/>
                </a:solidFill>
                <a:latin typeface="+mn-ea"/>
              </a:rPr>
              <a:t>税制上の優遇措置としては、取引高の規模にかかわらず、スタートアップは </a:t>
            </a:r>
            <a:r>
              <a:rPr lang="en-US" altLang="ja-JP" sz="1200" dirty="0">
                <a:solidFill>
                  <a:srgbClr val="000000"/>
                </a:solidFill>
                <a:latin typeface="+mn-ea"/>
              </a:rPr>
              <a:t>3 </a:t>
            </a:r>
            <a:r>
              <a:rPr lang="ja-JP" altLang="en-US" sz="1200" dirty="0">
                <a:solidFill>
                  <a:srgbClr val="000000"/>
                </a:solidFill>
                <a:latin typeface="+mn-ea"/>
              </a:rPr>
              <a:t>年間、所得税およびその他の所得または収益に課されるその他の税金の支払を免除され、引き続きラベル取得スタートアップに分類されれば、さらに </a:t>
            </a:r>
            <a:r>
              <a:rPr lang="en-US" altLang="ja-JP" sz="1200" dirty="0">
                <a:solidFill>
                  <a:srgbClr val="000000"/>
                </a:solidFill>
                <a:latin typeface="+mn-ea"/>
              </a:rPr>
              <a:t>2 </a:t>
            </a:r>
            <a:r>
              <a:rPr lang="ja-JP" altLang="en-US" sz="1200" dirty="0">
                <a:solidFill>
                  <a:srgbClr val="000000"/>
                </a:solidFill>
                <a:latin typeface="+mn-ea"/>
              </a:rPr>
              <a:t>年間この減税が継続される。</a:t>
            </a:r>
            <a:endParaRPr lang="en-US" altLang="ja-JP" sz="1200" dirty="0">
              <a:solidFill>
                <a:srgbClr val="000000"/>
              </a:solidFill>
              <a:latin typeface="+mn-ea"/>
            </a:endParaRPr>
          </a:p>
          <a:p>
            <a:pPr lvl="1">
              <a:buClrTx/>
              <a:buFont typeface="Wingdings" panose="05000000000000000000" pitchFamily="2" charset="2"/>
              <a:buChar char="p"/>
            </a:pPr>
            <a:r>
              <a:rPr lang="ja-JP" altLang="en-US" sz="1200" dirty="0">
                <a:solidFill>
                  <a:srgbClr val="000000"/>
                </a:solidFill>
                <a:latin typeface="+mn-ea"/>
              </a:rPr>
              <a:t>その他、輸出（優遇措置および雑則）法（</a:t>
            </a:r>
            <a:r>
              <a:rPr lang="en-US" altLang="ja-JP" sz="1200" dirty="0">
                <a:solidFill>
                  <a:srgbClr val="000000"/>
                </a:solidFill>
                <a:latin typeface="+mn-ea"/>
              </a:rPr>
              <a:t>Export (Incentives and Miscellaneous Provisions) Act</a:t>
            </a:r>
            <a:r>
              <a:rPr lang="ja-JP" altLang="en-US" sz="1200" dirty="0">
                <a:solidFill>
                  <a:srgbClr val="000000"/>
                </a:solidFill>
                <a:latin typeface="+mn-ea"/>
              </a:rPr>
              <a:t>）に基づく対象とみなされる製品およびサービスの輸出に携わっている場合、資金援助を受けることができる場合やナイジェリア中央銀行などからの助成金を受ける制度、研究開発の控除などがある。</a:t>
            </a:r>
            <a:endParaRPr lang="en-US" altLang="ja-JP" sz="1200" dirty="0">
              <a:solidFill>
                <a:srgbClr val="000000"/>
              </a:solidFill>
              <a:latin typeface="+mn-ea"/>
            </a:endParaRPr>
          </a:p>
        </p:txBody>
      </p:sp>
      <p:sp>
        <p:nvSpPr>
          <p:cNvPr id="13" name="タイトル 1">
            <a:extLst>
              <a:ext uri="{FF2B5EF4-FFF2-40B4-BE49-F238E27FC236}">
                <a16:creationId xmlns:a16="http://schemas.microsoft.com/office/drawing/2014/main" id="{DEC0B8EB-D6B0-4C6C-9794-6ACC1BA8FA36}"/>
              </a:ext>
            </a:extLst>
          </p:cNvPr>
          <p:cNvSpPr>
            <a:spLocks noGrp="1"/>
          </p:cNvSpPr>
          <p:nvPr>
            <p:ph type="title"/>
          </p:nvPr>
        </p:nvSpPr>
        <p:spPr>
          <a:xfrm>
            <a:off x="200025" y="241498"/>
            <a:ext cx="9505950"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ナイジェリア／一般概況／規制</a:t>
            </a:r>
            <a:endParaRPr kumimoji="1" lang="ja-JP" altLang="en-US" dirty="0"/>
          </a:p>
        </p:txBody>
      </p:sp>
    </p:spTree>
    <p:extLst>
      <p:ext uri="{BB962C8B-B14F-4D97-AF65-F5344CB8AC3E}">
        <p14:creationId xmlns:p14="http://schemas.microsoft.com/office/powerpoint/2010/main" val="2309750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Shape 115">
            <a:extLst>
              <a:ext uri="{FF2B5EF4-FFF2-40B4-BE49-F238E27FC236}">
                <a16:creationId xmlns:a16="http://schemas.microsoft.com/office/drawing/2014/main" id="{AF272EBD-75CD-ED46-D11C-3BAE3CC512EE}"/>
              </a:ext>
            </a:extLst>
          </p:cNvPr>
          <p:cNvSpPr/>
          <p:nvPr/>
        </p:nvSpPr>
        <p:spPr>
          <a:xfrm>
            <a:off x="6465168" y="2428846"/>
            <a:ext cx="3225250" cy="2823120"/>
          </a:xfrm>
          <a:custGeom>
            <a:avLst/>
            <a:gdLst>
              <a:gd name="connsiteX0" fmla="*/ 497396 w 519112"/>
              <a:gd name="connsiteY0" fmla="*/ 70295 h 427863"/>
              <a:gd name="connsiteX1" fmla="*/ 492823 w 519112"/>
              <a:gd name="connsiteY1" fmla="*/ 36481 h 427863"/>
              <a:gd name="connsiteX2" fmla="*/ 474536 w 519112"/>
              <a:gd name="connsiteY2" fmla="*/ 6096 h 427863"/>
              <a:gd name="connsiteX3" fmla="*/ 459391 w 519112"/>
              <a:gd name="connsiteY3" fmla="*/ 6096 h 427863"/>
              <a:gd name="connsiteX4" fmla="*/ 454247 w 519112"/>
              <a:gd name="connsiteY4" fmla="*/ 17526 h 427863"/>
              <a:gd name="connsiteX5" fmla="*/ 434530 w 519112"/>
              <a:gd name="connsiteY5" fmla="*/ 24575 h 427863"/>
              <a:gd name="connsiteX6" fmla="*/ 423386 w 519112"/>
              <a:gd name="connsiteY6" fmla="*/ 42005 h 427863"/>
              <a:gd name="connsiteX7" fmla="*/ 378905 w 519112"/>
              <a:gd name="connsiteY7" fmla="*/ 23622 h 427863"/>
              <a:gd name="connsiteX8" fmla="*/ 321469 w 519112"/>
              <a:gd name="connsiteY8" fmla="*/ 29813 h 427863"/>
              <a:gd name="connsiteX9" fmla="*/ 300133 w 519112"/>
              <a:gd name="connsiteY9" fmla="*/ 52483 h 427863"/>
              <a:gd name="connsiteX10" fmla="*/ 261556 w 519112"/>
              <a:gd name="connsiteY10" fmla="*/ 49054 h 427863"/>
              <a:gd name="connsiteX11" fmla="*/ 252127 w 519112"/>
              <a:gd name="connsiteY11" fmla="*/ 36767 h 427863"/>
              <a:gd name="connsiteX12" fmla="*/ 221266 w 519112"/>
              <a:gd name="connsiteY12" fmla="*/ 25432 h 427863"/>
              <a:gd name="connsiteX13" fmla="*/ 196405 w 519112"/>
              <a:gd name="connsiteY13" fmla="*/ 35052 h 427863"/>
              <a:gd name="connsiteX14" fmla="*/ 181832 w 519112"/>
              <a:gd name="connsiteY14" fmla="*/ 42863 h 427863"/>
              <a:gd name="connsiteX15" fmla="*/ 171640 w 519112"/>
              <a:gd name="connsiteY15" fmla="*/ 21050 h 427863"/>
              <a:gd name="connsiteX16" fmla="*/ 156210 w 519112"/>
              <a:gd name="connsiteY16" fmla="*/ 7048 h 427863"/>
              <a:gd name="connsiteX17" fmla="*/ 145923 w 519112"/>
              <a:gd name="connsiteY17" fmla="*/ 16669 h 427863"/>
              <a:gd name="connsiteX18" fmla="*/ 121920 w 519112"/>
              <a:gd name="connsiteY18" fmla="*/ 0 h 427863"/>
              <a:gd name="connsiteX19" fmla="*/ 109061 w 519112"/>
              <a:gd name="connsiteY19" fmla="*/ 12287 h 427863"/>
              <a:gd name="connsiteX20" fmla="*/ 93631 w 519112"/>
              <a:gd name="connsiteY20" fmla="*/ 13145 h 427863"/>
              <a:gd name="connsiteX21" fmla="*/ 86773 w 519112"/>
              <a:gd name="connsiteY21" fmla="*/ 2667 h 427863"/>
              <a:gd name="connsiteX22" fmla="*/ 61055 w 519112"/>
              <a:gd name="connsiteY22" fmla="*/ 18383 h 427863"/>
              <a:gd name="connsiteX23" fmla="*/ 58579 w 519112"/>
              <a:gd name="connsiteY23" fmla="*/ 43815 h 427863"/>
              <a:gd name="connsiteX24" fmla="*/ 39719 w 519112"/>
              <a:gd name="connsiteY24" fmla="*/ 61246 h 427863"/>
              <a:gd name="connsiteX25" fmla="*/ 41434 w 519112"/>
              <a:gd name="connsiteY25" fmla="*/ 90202 h 427863"/>
              <a:gd name="connsiteX26" fmla="*/ 33719 w 519112"/>
              <a:gd name="connsiteY26" fmla="*/ 112967 h 427863"/>
              <a:gd name="connsiteX27" fmla="*/ 43148 w 519112"/>
              <a:gd name="connsiteY27" fmla="*/ 121634 h 427863"/>
              <a:gd name="connsiteX28" fmla="*/ 39719 w 519112"/>
              <a:gd name="connsiteY28" fmla="*/ 131350 h 427863"/>
              <a:gd name="connsiteX29" fmla="*/ 51435 w 519112"/>
              <a:gd name="connsiteY29" fmla="*/ 140398 h 427863"/>
              <a:gd name="connsiteX30" fmla="*/ 49149 w 519112"/>
              <a:gd name="connsiteY30" fmla="*/ 159448 h 427863"/>
              <a:gd name="connsiteX31" fmla="*/ 35433 w 519112"/>
              <a:gd name="connsiteY31" fmla="*/ 159448 h 427863"/>
              <a:gd name="connsiteX32" fmla="*/ 35433 w 519112"/>
              <a:gd name="connsiteY32" fmla="*/ 182309 h 427863"/>
              <a:gd name="connsiteX33" fmla="*/ 18288 w 519112"/>
              <a:gd name="connsiteY33" fmla="*/ 192500 h 427863"/>
              <a:gd name="connsiteX34" fmla="*/ 18288 w 519112"/>
              <a:gd name="connsiteY34" fmla="*/ 216503 h 427863"/>
              <a:gd name="connsiteX35" fmla="*/ 1143 w 519112"/>
              <a:gd name="connsiteY35" fmla="*/ 219932 h 427863"/>
              <a:gd name="connsiteX36" fmla="*/ 0 w 519112"/>
              <a:gd name="connsiteY36" fmla="*/ 335661 h 427863"/>
              <a:gd name="connsiteX37" fmla="*/ 0 w 519112"/>
              <a:gd name="connsiteY37" fmla="*/ 335756 h 427863"/>
              <a:gd name="connsiteX38" fmla="*/ 71342 w 519112"/>
              <a:gd name="connsiteY38" fmla="*/ 335756 h 427863"/>
              <a:gd name="connsiteX39" fmla="*/ 99822 w 519112"/>
              <a:gd name="connsiteY39" fmla="*/ 362807 h 427863"/>
              <a:gd name="connsiteX40" fmla="*/ 123920 w 519112"/>
              <a:gd name="connsiteY40" fmla="*/ 356426 h 427863"/>
              <a:gd name="connsiteX41" fmla="*/ 118110 w 519112"/>
              <a:gd name="connsiteY41" fmla="*/ 402241 h 427863"/>
              <a:gd name="connsiteX42" fmla="*/ 145923 w 519112"/>
              <a:gd name="connsiteY42" fmla="*/ 427863 h 427863"/>
              <a:gd name="connsiteX43" fmla="*/ 197834 w 519112"/>
              <a:gd name="connsiteY43" fmla="*/ 417576 h 427863"/>
              <a:gd name="connsiteX44" fmla="*/ 204978 w 519112"/>
              <a:gd name="connsiteY44" fmla="*/ 401574 h 427863"/>
              <a:gd name="connsiteX45" fmla="*/ 214598 w 519112"/>
              <a:gd name="connsiteY45" fmla="*/ 417576 h 427863"/>
              <a:gd name="connsiteX46" fmla="*/ 242411 w 519112"/>
              <a:gd name="connsiteY46" fmla="*/ 415480 h 427863"/>
              <a:gd name="connsiteX47" fmla="*/ 237268 w 519112"/>
              <a:gd name="connsiteY47" fmla="*/ 396430 h 427863"/>
              <a:gd name="connsiteX48" fmla="*/ 253365 w 519112"/>
              <a:gd name="connsiteY48" fmla="*/ 405194 h 427863"/>
              <a:gd name="connsiteX49" fmla="*/ 265557 w 519112"/>
              <a:gd name="connsiteY49" fmla="*/ 388430 h 427863"/>
              <a:gd name="connsiteX50" fmla="*/ 270129 w 519112"/>
              <a:gd name="connsiteY50" fmla="*/ 371285 h 427863"/>
              <a:gd name="connsiteX51" fmla="*/ 266129 w 519112"/>
              <a:gd name="connsiteY51" fmla="*/ 358712 h 427863"/>
              <a:gd name="connsiteX52" fmla="*/ 287846 w 519112"/>
              <a:gd name="connsiteY52" fmla="*/ 337566 h 427863"/>
              <a:gd name="connsiteX53" fmla="*/ 305467 w 519112"/>
              <a:gd name="connsiteY53" fmla="*/ 331851 h 427863"/>
              <a:gd name="connsiteX54" fmla="*/ 306705 w 519112"/>
              <a:gd name="connsiteY54" fmla="*/ 315849 h 427863"/>
              <a:gd name="connsiteX55" fmla="*/ 322612 w 519112"/>
              <a:gd name="connsiteY55" fmla="*/ 304419 h 427863"/>
              <a:gd name="connsiteX56" fmla="*/ 326041 w 519112"/>
              <a:gd name="connsiteY56" fmla="*/ 315849 h 427863"/>
              <a:gd name="connsiteX57" fmla="*/ 339185 w 519112"/>
              <a:gd name="connsiteY57" fmla="*/ 316421 h 427863"/>
              <a:gd name="connsiteX58" fmla="*/ 343757 w 519112"/>
              <a:gd name="connsiteY58" fmla="*/ 302800 h 427863"/>
              <a:gd name="connsiteX59" fmla="*/ 362045 w 519112"/>
              <a:gd name="connsiteY59" fmla="*/ 317563 h 427863"/>
              <a:gd name="connsiteX60" fmla="*/ 363760 w 519112"/>
              <a:gd name="connsiteY60" fmla="*/ 332422 h 427863"/>
              <a:gd name="connsiteX61" fmla="*/ 380905 w 519112"/>
              <a:gd name="connsiteY61" fmla="*/ 330137 h 427863"/>
              <a:gd name="connsiteX62" fmla="*/ 386048 w 519112"/>
              <a:gd name="connsiteY62" fmla="*/ 312420 h 427863"/>
              <a:gd name="connsiteX63" fmla="*/ 402622 w 519112"/>
              <a:gd name="connsiteY63" fmla="*/ 302800 h 427863"/>
              <a:gd name="connsiteX64" fmla="*/ 395764 w 519112"/>
              <a:gd name="connsiteY64" fmla="*/ 291941 h 427863"/>
              <a:gd name="connsiteX65" fmla="*/ 413480 w 519112"/>
              <a:gd name="connsiteY65" fmla="*/ 266795 h 427863"/>
              <a:gd name="connsiteX66" fmla="*/ 414052 w 519112"/>
              <a:gd name="connsiteY66" fmla="*/ 246221 h 427863"/>
              <a:gd name="connsiteX67" fmla="*/ 424815 w 519112"/>
              <a:gd name="connsiteY67" fmla="*/ 243935 h 427863"/>
              <a:gd name="connsiteX68" fmla="*/ 424815 w 519112"/>
              <a:gd name="connsiteY68" fmla="*/ 232505 h 427863"/>
              <a:gd name="connsiteX69" fmla="*/ 440817 w 519112"/>
              <a:gd name="connsiteY69" fmla="*/ 231362 h 427863"/>
              <a:gd name="connsiteX70" fmla="*/ 441388 w 519112"/>
              <a:gd name="connsiteY70" fmla="*/ 202787 h 427863"/>
              <a:gd name="connsiteX71" fmla="*/ 459105 w 519112"/>
              <a:gd name="connsiteY71" fmla="*/ 197644 h 427863"/>
              <a:gd name="connsiteX72" fmla="*/ 457390 w 519112"/>
              <a:gd name="connsiteY72" fmla="*/ 174879 h 427863"/>
              <a:gd name="connsiteX73" fmla="*/ 469392 w 519112"/>
              <a:gd name="connsiteY73" fmla="*/ 170307 h 427863"/>
              <a:gd name="connsiteX74" fmla="*/ 471678 w 519112"/>
              <a:gd name="connsiteY74" fmla="*/ 148495 h 427863"/>
              <a:gd name="connsiteX75" fmla="*/ 489966 w 519112"/>
              <a:gd name="connsiteY75" fmla="*/ 117634 h 427863"/>
              <a:gd name="connsiteX76" fmla="*/ 501396 w 519112"/>
              <a:gd name="connsiteY76" fmla="*/ 120491 h 427863"/>
              <a:gd name="connsiteX77" fmla="*/ 517398 w 519112"/>
              <a:gd name="connsiteY77" fmla="*/ 109442 h 427863"/>
              <a:gd name="connsiteX78" fmla="*/ 519113 w 519112"/>
              <a:gd name="connsiteY78" fmla="*/ 77914 h 427863"/>
              <a:gd name="connsiteX79" fmla="*/ 497396 w 519112"/>
              <a:gd name="connsiteY79" fmla="*/ 70295 h 427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519112" h="427863">
                <a:moveTo>
                  <a:pt x="497396" y="70295"/>
                </a:moveTo>
                <a:lnTo>
                  <a:pt x="492823" y="36481"/>
                </a:lnTo>
                <a:lnTo>
                  <a:pt x="474536" y="6096"/>
                </a:lnTo>
                <a:lnTo>
                  <a:pt x="459391" y="6096"/>
                </a:lnTo>
                <a:lnTo>
                  <a:pt x="454247" y="17526"/>
                </a:lnTo>
                <a:lnTo>
                  <a:pt x="434530" y="24575"/>
                </a:lnTo>
                <a:lnTo>
                  <a:pt x="423386" y="42005"/>
                </a:lnTo>
                <a:lnTo>
                  <a:pt x="378905" y="23622"/>
                </a:lnTo>
                <a:lnTo>
                  <a:pt x="321469" y="29813"/>
                </a:lnTo>
                <a:lnTo>
                  <a:pt x="300133" y="52483"/>
                </a:lnTo>
                <a:lnTo>
                  <a:pt x="261556" y="49054"/>
                </a:lnTo>
                <a:lnTo>
                  <a:pt x="252127" y="36767"/>
                </a:lnTo>
                <a:lnTo>
                  <a:pt x="221266" y="25432"/>
                </a:lnTo>
                <a:lnTo>
                  <a:pt x="196405" y="35052"/>
                </a:lnTo>
                <a:lnTo>
                  <a:pt x="181832" y="42863"/>
                </a:lnTo>
                <a:lnTo>
                  <a:pt x="171640" y="21050"/>
                </a:lnTo>
                <a:lnTo>
                  <a:pt x="156210" y="7048"/>
                </a:lnTo>
                <a:lnTo>
                  <a:pt x="145923" y="16669"/>
                </a:lnTo>
                <a:lnTo>
                  <a:pt x="121920" y="0"/>
                </a:lnTo>
                <a:lnTo>
                  <a:pt x="109061" y="12287"/>
                </a:lnTo>
                <a:lnTo>
                  <a:pt x="93631" y="13145"/>
                </a:lnTo>
                <a:lnTo>
                  <a:pt x="86773" y="2667"/>
                </a:lnTo>
                <a:lnTo>
                  <a:pt x="61055" y="18383"/>
                </a:lnTo>
                <a:lnTo>
                  <a:pt x="58579" y="43815"/>
                </a:lnTo>
                <a:lnTo>
                  <a:pt x="39719" y="61246"/>
                </a:lnTo>
                <a:lnTo>
                  <a:pt x="41434" y="90202"/>
                </a:lnTo>
                <a:lnTo>
                  <a:pt x="33719" y="112967"/>
                </a:lnTo>
                <a:lnTo>
                  <a:pt x="43148" y="121634"/>
                </a:lnTo>
                <a:lnTo>
                  <a:pt x="39719" y="131350"/>
                </a:lnTo>
                <a:lnTo>
                  <a:pt x="51435" y="140398"/>
                </a:lnTo>
                <a:lnTo>
                  <a:pt x="49149" y="159448"/>
                </a:lnTo>
                <a:lnTo>
                  <a:pt x="35433" y="159448"/>
                </a:lnTo>
                <a:lnTo>
                  <a:pt x="35433" y="182309"/>
                </a:lnTo>
                <a:lnTo>
                  <a:pt x="18288" y="192500"/>
                </a:lnTo>
                <a:lnTo>
                  <a:pt x="18288" y="216503"/>
                </a:lnTo>
                <a:lnTo>
                  <a:pt x="1143" y="219932"/>
                </a:lnTo>
                <a:lnTo>
                  <a:pt x="0" y="335661"/>
                </a:lnTo>
                <a:lnTo>
                  <a:pt x="0" y="335756"/>
                </a:lnTo>
                <a:lnTo>
                  <a:pt x="71342" y="335756"/>
                </a:lnTo>
                <a:lnTo>
                  <a:pt x="99822" y="362807"/>
                </a:lnTo>
                <a:lnTo>
                  <a:pt x="123920" y="356426"/>
                </a:lnTo>
                <a:lnTo>
                  <a:pt x="118110" y="402241"/>
                </a:lnTo>
                <a:lnTo>
                  <a:pt x="145923" y="427863"/>
                </a:lnTo>
                <a:lnTo>
                  <a:pt x="197834" y="417576"/>
                </a:lnTo>
                <a:lnTo>
                  <a:pt x="204978" y="401574"/>
                </a:lnTo>
                <a:lnTo>
                  <a:pt x="214598" y="417576"/>
                </a:lnTo>
                <a:lnTo>
                  <a:pt x="242411" y="415480"/>
                </a:lnTo>
                <a:lnTo>
                  <a:pt x="237268" y="396430"/>
                </a:lnTo>
                <a:lnTo>
                  <a:pt x="253365" y="405194"/>
                </a:lnTo>
                <a:lnTo>
                  <a:pt x="265557" y="388430"/>
                </a:lnTo>
                <a:lnTo>
                  <a:pt x="270129" y="371285"/>
                </a:lnTo>
                <a:lnTo>
                  <a:pt x="266129" y="358712"/>
                </a:lnTo>
                <a:lnTo>
                  <a:pt x="287846" y="337566"/>
                </a:lnTo>
                <a:lnTo>
                  <a:pt x="305467" y="331851"/>
                </a:lnTo>
                <a:lnTo>
                  <a:pt x="306705" y="315849"/>
                </a:lnTo>
                <a:lnTo>
                  <a:pt x="322612" y="304419"/>
                </a:lnTo>
                <a:lnTo>
                  <a:pt x="326041" y="315849"/>
                </a:lnTo>
                <a:lnTo>
                  <a:pt x="339185" y="316421"/>
                </a:lnTo>
                <a:lnTo>
                  <a:pt x="343757" y="302800"/>
                </a:lnTo>
                <a:lnTo>
                  <a:pt x="362045" y="317563"/>
                </a:lnTo>
                <a:lnTo>
                  <a:pt x="363760" y="332422"/>
                </a:lnTo>
                <a:lnTo>
                  <a:pt x="380905" y="330137"/>
                </a:lnTo>
                <a:lnTo>
                  <a:pt x="386048" y="312420"/>
                </a:lnTo>
                <a:lnTo>
                  <a:pt x="402622" y="302800"/>
                </a:lnTo>
                <a:lnTo>
                  <a:pt x="395764" y="291941"/>
                </a:lnTo>
                <a:lnTo>
                  <a:pt x="413480" y="266795"/>
                </a:lnTo>
                <a:lnTo>
                  <a:pt x="414052" y="246221"/>
                </a:lnTo>
                <a:lnTo>
                  <a:pt x="424815" y="243935"/>
                </a:lnTo>
                <a:lnTo>
                  <a:pt x="424815" y="232505"/>
                </a:lnTo>
                <a:lnTo>
                  <a:pt x="440817" y="231362"/>
                </a:lnTo>
                <a:lnTo>
                  <a:pt x="441388" y="202787"/>
                </a:lnTo>
                <a:lnTo>
                  <a:pt x="459105" y="197644"/>
                </a:lnTo>
                <a:lnTo>
                  <a:pt x="457390" y="174879"/>
                </a:lnTo>
                <a:lnTo>
                  <a:pt x="469392" y="170307"/>
                </a:lnTo>
                <a:lnTo>
                  <a:pt x="471678" y="148495"/>
                </a:lnTo>
                <a:lnTo>
                  <a:pt x="489966" y="117634"/>
                </a:lnTo>
                <a:lnTo>
                  <a:pt x="501396" y="120491"/>
                </a:lnTo>
                <a:lnTo>
                  <a:pt x="517398" y="109442"/>
                </a:lnTo>
                <a:lnTo>
                  <a:pt x="519113" y="77914"/>
                </a:lnTo>
                <a:lnTo>
                  <a:pt x="497396" y="70295"/>
                </a:lnTo>
                <a:close/>
              </a:path>
            </a:pathLst>
          </a:custGeom>
          <a:solidFill>
            <a:schemeClr val="bg1">
              <a:lumMod val="85000"/>
            </a:schemeClr>
          </a:solidFill>
          <a:ln w="9525" cap="flat">
            <a:solidFill>
              <a:srgbClr val="A7A8AA"/>
            </a:solidFill>
            <a:prstDash val="solid"/>
            <a:miter/>
          </a:ln>
        </p:spPr>
        <p:txBody>
          <a:bodyPr wrap="none" lIns="0" tIns="0" rIns="0" bIns="0" rtlCol="0" anchor="ctr"/>
          <a:lstStyle/>
          <a:p>
            <a:endParaRPr lang="en-GB" dirty="0"/>
          </a:p>
        </p:txBody>
      </p:sp>
      <p:graphicFrame>
        <p:nvGraphicFramePr>
          <p:cNvPr id="2" name="Object 1" hidden="1">
            <a:extLst>
              <a:ext uri="{FF2B5EF4-FFF2-40B4-BE49-F238E27FC236}">
                <a16:creationId xmlns:a16="http://schemas.microsoft.com/office/drawing/2014/main" id="{86815762-6244-4419-93EB-C13D0474E8A1}"/>
              </a:ext>
            </a:extLst>
          </p:cNvPr>
          <p:cNvGraphicFramePr>
            <a:graphicFrameLocks noChangeAspect="1"/>
          </p:cNvGraphicFramePr>
          <p:nvPr>
            <p:custDataLst>
              <p:tags r:id="rId1"/>
            </p:custDataLst>
            <p:extLst>
              <p:ext uri="{D42A27DB-BD31-4B8C-83A1-F6EECF244321}">
                <p14:modId xmlns:p14="http://schemas.microsoft.com/office/powerpoint/2010/main" val="29092692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2" name="Object 1" hidden="1">
                        <a:extLst>
                          <a:ext uri="{FF2B5EF4-FFF2-40B4-BE49-F238E27FC236}">
                            <a16:creationId xmlns:a16="http://schemas.microsoft.com/office/drawing/2014/main" id="{86815762-6244-4419-93EB-C13D0474E8A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ナイジェリア／一般概況／規制</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外貨持出規制</a:t>
            </a:r>
          </a:p>
        </p:txBody>
      </p:sp>
      <p:sp>
        <p:nvSpPr>
          <p:cNvPr id="7" name="テキスト プレースホルダー 1"/>
          <p:cNvSpPr txBox="1">
            <a:spLocks/>
          </p:cNvSpPr>
          <p:nvPr/>
        </p:nvSpPr>
        <p:spPr>
          <a:xfrm>
            <a:off x="199710" y="1124744"/>
            <a:ext cx="9505950" cy="216662"/>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１万米ドル相当額以上の外貨および高額な貴重品等の持込みおよび持出しには、空港等で申告が必要である。</a:t>
            </a:r>
            <a:endParaRPr lang="en-US" altLang="ja-JP" dirty="0"/>
          </a:p>
        </p:txBody>
      </p:sp>
      <p:sp>
        <p:nvSpPr>
          <p:cNvPr id="28" name="角丸四角形 27"/>
          <p:cNvSpPr/>
          <p:nvPr/>
        </p:nvSpPr>
        <p:spPr>
          <a:xfrm>
            <a:off x="848544" y="2060848"/>
            <a:ext cx="1296144" cy="1800200"/>
          </a:xfrm>
          <a:prstGeom prst="roundRect">
            <a:avLst>
              <a:gd name="adj" fmla="val 5321"/>
            </a:avLst>
          </a:prstGeom>
          <a:gradFill flip="none" rotWithShape="1">
            <a:gsLst>
              <a:gs pos="0">
                <a:srgbClr val="83A4D1"/>
              </a:gs>
              <a:gs pos="100000">
                <a:schemeClr val="bg1"/>
              </a:gs>
            </a:gsLst>
            <a:lin ang="0" scaled="1"/>
            <a:tileRect/>
          </a:gradFill>
        </p:spPr>
        <p:txBody>
          <a:bodyPr wrap="square" rtlCol="0" anchor="ctr">
            <a:noAutofit/>
          </a:bodyPr>
          <a:lstStyle/>
          <a:p>
            <a:pPr fontAlgn="ct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入国時</a:t>
            </a:r>
            <a:br>
              <a:rPr kumimoji="1" lang="en-US" altLang="ja-JP"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b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（持ち込み）</a:t>
            </a:r>
          </a:p>
        </p:txBody>
      </p:sp>
      <p:sp>
        <p:nvSpPr>
          <p:cNvPr id="29" name="角丸四角形 28"/>
          <p:cNvSpPr/>
          <p:nvPr/>
        </p:nvSpPr>
        <p:spPr>
          <a:xfrm>
            <a:off x="848544" y="3933056"/>
            <a:ext cx="1296144" cy="1764000"/>
          </a:xfrm>
          <a:prstGeom prst="roundRect">
            <a:avLst>
              <a:gd name="adj" fmla="val 6033"/>
            </a:avLst>
          </a:prstGeom>
          <a:gradFill flip="none" rotWithShape="1">
            <a:gsLst>
              <a:gs pos="0">
                <a:srgbClr val="AA9BC9"/>
              </a:gs>
              <a:gs pos="100000">
                <a:schemeClr val="bg1"/>
              </a:gs>
            </a:gsLst>
            <a:lin ang="0" scaled="1"/>
            <a:tileRect/>
          </a:gradFill>
        </p:spPr>
        <p:txBody>
          <a:bodyPr wrap="square" rtlCol="0" anchor="ctr">
            <a:noAutofit/>
          </a:bodyPr>
          <a:lstStyle/>
          <a:p>
            <a:pPr fontAlgn="ct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出国時</a:t>
            </a:r>
            <a:br>
              <a:rPr kumimoji="1" lang="en-US" altLang="ja-JP"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b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（持ち出し）</a:t>
            </a:r>
          </a:p>
        </p:txBody>
      </p:sp>
      <p:sp>
        <p:nvSpPr>
          <p:cNvPr id="30" name="Freeform 7"/>
          <p:cNvSpPr>
            <a:spLocks/>
          </p:cNvSpPr>
          <p:nvPr/>
        </p:nvSpPr>
        <p:spPr bwMode="auto">
          <a:xfrm>
            <a:off x="2144688" y="4282451"/>
            <a:ext cx="5274451" cy="802733"/>
          </a:xfrm>
          <a:custGeom>
            <a:avLst/>
            <a:gdLst>
              <a:gd name="T0" fmla="*/ 295 w 546"/>
              <a:gd name="T1" fmla="*/ 7 h 124"/>
              <a:gd name="T2" fmla="*/ 45 w 546"/>
              <a:gd name="T3" fmla="*/ 54 h 124"/>
              <a:gd name="T4" fmla="*/ 12 w 546"/>
              <a:gd name="T5" fmla="*/ 32 h 124"/>
              <a:gd name="T6" fmla="*/ 0 w 546"/>
              <a:gd name="T7" fmla="*/ 124 h 124"/>
              <a:gd name="T8" fmla="*/ 123 w 546"/>
              <a:gd name="T9" fmla="*/ 107 h 124"/>
              <a:gd name="T10" fmla="*/ 96 w 546"/>
              <a:gd name="T11" fmla="*/ 89 h 124"/>
              <a:gd name="T12" fmla="*/ 291 w 546"/>
              <a:gd name="T13" fmla="*/ 58 h 124"/>
              <a:gd name="T14" fmla="*/ 489 w 546"/>
              <a:gd name="T15" fmla="*/ 123 h 124"/>
              <a:gd name="T16" fmla="*/ 546 w 546"/>
              <a:gd name="T17" fmla="*/ 99 h 124"/>
              <a:gd name="T18" fmla="*/ 295 w 546"/>
              <a:gd name="T19" fmla="*/ 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6" h="124">
                <a:moveTo>
                  <a:pt x="295" y="7"/>
                </a:moveTo>
                <a:cubicBezTo>
                  <a:pt x="198" y="0"/>
                  <a:pt x="109" y="19"/>
                  <a:pt x="45" y="54"/>
                </a:cubicBezTo>
                <a:cubicBezTo>
                  <a:pt x="12" y="32"/>
                  <a:pt x="12" y="32"/>
                  <a:pt x="12" y="32"/>
                </a:cubicBezTo>
                <a:cubicBezTo>
                  <a:pt x="0" y="124"/>
                  <a:pt x="0" y="124"/>
                  <a:pt x="0" y="124"/>
                </a:cubicBezTo>
                <a:cubicBezTo>
                  <a:pt x="123" y="107"/>
                  <a:pt x="123" y="107"/>
                  <a:pt x="123" y="107"/>
                </a:cubicBezTo>
                <a:cubicBezTo>
                  <a:pt x="96" y="89"/>
                  <a:pt x="96" y="89"/>
                  <a:pt x="96" y="89"/>
                </a:cubicBezTo>
                <a:cubicBezTo>
                  <a:pt x="148" y="67"/>
                  <a:pt x="217" y="53"/>
                  <a:pt x="291" y="58"/>
                </a:cubicBezTo>
                <a:cubicBezTo>
                  <a:pt x="370" y="64"/>
                  <a:pt x="440" y="91"/>
                  <a:pt x="489" y="123"/>
                </a:cubicBezTo>
                <a:cubicBezTo>
                  <a:pt x="546" y="99"/>
                  <a:pt x="546" y="99"/>
                  <a:pt x="546" y="99"/>
                </a:cubicBezTo>
                <a:cubicBezTo>
                  <a:pt x="489" y="50"/>
                  <a:pt x="398" y="15"/>
                  <a:pt x="295" y="7"/>
                </a:cubicBezTo>
                <a:close/>
              </a:path>
            </a:pathLst>
          </a:custGeom>
          <a:gradFill flip="none" rotWithShape="1">
            <a:gsLst>
              <a:gs pos="0">
                <a:srgbClr val="7157A5"/>
              </a:gs>
              <a:gs pos="64000">
                <a:srgbClr val="A2BBDC"/>
              </a:gs>
              <a:gs pos="92000">
                <a:schemeClr val="bg1"/>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6"/>
          <p:cNvSpPr>
            <a:spLocks/>
          </p:cNvSpPr>
          <p:nvPr/>
        </p:nvSpPr>
        <p:spPr bwMode="auto">
          <a:xfrm>
            <a:off x="1856656" y="2852936"/>
            <a:ext cx="5244997" cy="892432"/>
          </a:xfrm>
          <a:custGeom>
            <a:avLst/>
            <a:gdLst>
              <a:gd name="T0" fmla="*/ 543 w 543"/>
              <a:gd name="T1" fmla="*/ 138 h 138"/>
              <a:gd name="T2" fmla="*/ 538 w 543"/>
              <a:gd name="T3" fmla="*/ 46 h 138"/>
              <a:gd name="T4" fmla="*/ 503 w 543"/>
              <a:gd name="T5" fmla="*/ 65 h 138"/>
              <a:gd name="T6" fmla="*/ 257 w 543"/>
              <a:gd name="T7" fmla="*/ 0 h 138"/>
              <a:gd name="T8" fmla="*/ 0 w 543"/>
              <a:gd name="T9" fmla="*/ 74 h 138"/>
              <a:gd name="T10" fmla="*/ 56 w 543"/>
              <a:gd name="T11" fmla="*/ 101 h 138"/>
              <a:gd name="T12" fmla="*/ 257 w 543"/>
              <a:gd name="T13" fmla="*/ 52 h 138"/>
              <a:gd name="T14" fmla="*/ 449 w 543"/>
              <a:gd name="T15" fmla="*/ 96 h 138"/>
              <a:gd name="T16" fmla="*/ 421 w 543"/>
              <a:gd name="T17" fmla="*/ 112 h 138"/>
              <a:gd name="T18" fmla="*/ 543 w 543"/>
              <a:gd name="T19"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3" h="138">
                <a:moveTo>
                  <a:pt x="543" y="138"/>
                </a:moveTo>
                <a:cubicBezTo>
                  <a:pt x="538" y="46"/>
                  <a:pt x="538" y="46"/>
                  <a:pt x="538" y="46"/>
                </a:cubicBezTo>
                <a:cubicBezTo>
                  <a:pt x="503" y="65"/>
                  <a:pt x="503" y="65"/>
                  <a:pt x="503" y="65"/>
                </a:cubicBezTo>
                <a:cubicBezTo>
                  <a:pt x="442" y="25"/>
                  <a:pt x="355" y="0"/>
                  <a:pt x="257" y="0"/>
                </a:cubicBezTo>
                <a:cubicBezTo>
                  <a:pt x="153" y="0"/>
                  <a:pt x="61" y="29"/>
                  <a:pt x="0" y="74"/>
                </a:cubicBezTo>
                <a:cubicBezTo>
                  <a:pt x="56" y="101"/>
                  <a:pt x="56" y="101"/>
                  <a:pt x="56" y="101"/>
                </a:cubicBezTo>
                <a:cubicBezTo>
                  <a:pt x="106" y="73"/>
                  <a:pt x="178" y="52"/>
                  <a:pt x="257" y="52"/>
                </a:cubicBezTo>
                <a:cubicBezTo>
                  <a:pt x="332" y="52"/>
                  <a:pt x="400" y="70"/>
                  <a:pt x="449" y="96"/>
                </a:cubicBezTo>
                <a:cubicBezTo>
                  <a:pt x="421" y="112"/>
                  <a:pt x="421" y="112"/>
                  <a:pt x="421" y="112"/>
                </a:cubicBezTo>
                <a:lnTo>
                  <a:pt x="543" y="138"/>
                </a:lnTo>
                <a:close/>
              </a:path>
            </a:pathLst>
          </a:custGeom>
          <a:gradFill flip="none" rotWithShape="1">
            <a:gsLst>
              <a:gs pos="0">
                <a:srgbClr val="3D6AA7"/>
              </a:gs>
              <a:gs pos="64000">
                <a:srgbClr val="A2BBDC"/>
              </a:gs>
              <a:gs pos="92000">
                <a:schemeClr val="bg1"/>
              </a:gs>
            </a:gsLst>
            <a:lin ang="108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nvGrpSpPr>
          <p:cNvPr id="32" name="グループ化 31"/>
          <p:cNvGrpSpPr/>
          <p:nvPr/>
        </p:nvGrpSpPr>
        <p:grpSpPr>
          <a:xfrm>
            <a:off x="2705642" y="1916832"/>
            <a:ext cx="2161184" cy="1926830"/>
            <a:chOff x="2287194" y="2575129"/>
            <a:chExt cx="2161184" cy="1926830"/>
          </a:xfrm>
        </p:grpSpPr>
        <p:sp>
          <p:nvSpPr>
            <p:cNvPr id="33" name="Freeform 12"/>
            <p:cNvSpPr>
              <a:spLocks/>
            </p:cNvSpPr>
            <p:nvPr/>
          </p:nvSpPr>
          <p:spPr bwMode="auto">
            <a:xfrm>
              <a:off x="2287194" y="2575129"/>
              <a:ext cx="2161184" cy="1821260"/>
            </a:xfrm>
            <a:custGeom>
              <a:avLst/>
              <a:gdLst>
                <a:gd name="T0" fmla="*/ 303 w 463"/>
                <a:gd name="T1" fmla="*/ 124 h 445"/>
                <a:gd name="T2" fmla="*/ 395 w 463"/>
                <a:gd name="T3" fmla="*/ 9 h 445"/>
                <a:gd name="T4" fmla="*/ 323 w 463"/>
                <a:gd name="T5" fmla="*/ 21 h 445"/>
                <a:gd name="T6" fmla="*/ 260 w 463"/>
                <a:gd name="T7" fmla="*/ 2 h 445"/>
                <a:gd name="T8" fmla="*/ 197 w 463"/>
                <a:gd name="T9" fmla="*/ 20 h 445"/>
                <a:gd name="T10" fmla="*/ 135 w 463"/>
                <a:gd name="T11" fmla="*/ 0 h 445"/>
                <a:gd name="T12" fmla="*/ 62 w 463"/>
                <a:gd name="T13" fmla="*/ 14 h 445"/>
                <a:gd name="T14" fmla="*/ 160 w 463"/>
                <a:gd name="T15" fmla="*/ 124 h 445"/>
                <a:gd name="T16" fmla="*/ 0 w 463"/>
                <a:gd name="T17" fmla="*/ 304 h 445"/>
                <a:gd name="T18" fmla="*/ 232 w 463"/>
                <a:gd name="T19" fmla="*/ 445 h 445"/>
                <a:gd name="T20" fmla="*/ 463 w 463"/>
                <a:gd name="T21" fmla="*/ 304 h 445"/>
                <a:gd name="T22" fmla="*/ 303 w 463"/>
                <a:gd name="T23" fmla="*/ 12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3" h="445">
                  <a:moveTo>
                    <a:pt x="303" y="124"/>
                  </a:moveTo>
                  <a:cubicBezTo>
                    <a:pt x="395" y="9"/>
                    <a:pt x="395" y="9"/>
                    <a:pt x="395" y="9"/>
                  </a:cubicBezTo>
                  <a:cubicBezTo>
                    <a:pt x="366" y="9"/>
                    <a:pt x="342" y="21"/>
                    <a:pt x="323" y="21"/>
                  </a:cubicBezTo>
                  <a:cubicBezTo>
                    <a:pt x="291" y="21"/>
                    <a:pt x="295" y="2"/>
                    <a:pt x="260" y="2"/>
                  </a:cubicBezTo>
                  <a:cubicBezTo>
                    <a:pt x="223" y="2"/>
                    <a:pt x="227" y="20"/>
                    <a:pt x="197" y="20"/>
                  </a:cubicBezTo>
                  <a:cubicBezTo>
                    <a:pt x="164" y="20"/>
                    <a:pt x="171" y="0"/>
                    <a:pt x="135" y="0"/>
                  </a:cubicBezTo>
                  <a:cubicBezTo>
                    <a:pt x="112" y="0"/>
                    <a:pt x="101" y="14"/>
                    <a:pt x="62" y="14"/>
                  </a:cubicBezTo>
                  <a:cubicBezTo>
                    <a:pt x="160" y="124"/>
                    <a:pt x="160" y="124"/>
                    <a:pt x="160" y="124"/>
                  </a:cubicBezTo>
                  <a:cubicBezTo>
                    <a:pt x="67" y="152"/>
                    <a:pt x="0" y="231"/>
                    <a:pt x="0" y="304"/>
                  </a:cubicBezTo>
                  <a:cubicBezTo>
                    <a:pt x="0" y="396"/>
                    <a:pt x="104" y="445"/>
                    <a:pt x="232" y="445"/>
                  </a:cubicBezTo>
                  <a:cubicBezTo>
                    <a:pt x="359" y="445"/>
                    <a:pt x="463" y="396"/>
                    <a:pt x="463" y="304"/>
                  </a:cubicBezTo>
                  <a:cubicBezTo>
                    <a:pt x="463" y="231"/>
                    <a:pt x="396" y="152"/>
                    <a:pt x="303" y="124"/>
                  </a:cubicBezTo>
                  <a:close/>
                </a:path>
              </a:pathLst>
            </a:custGeom>
            <a:solidFill>
              <a:srgbClr val="F1DB9D"/>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テキスト ボックス 33"/>
            <p:cNvSpPr txBox="1"/>
            <p:nvPr/>
          </p:nvSpPr>
          <p:spPr>
            <a:xfrm>
              <a:off x="2314455" y="3486296"/>
              <a:ext cx="2106667" cy="1015663"/>
            </a:xfrm>
            <a:prstGeom prst="rect">
              <a:avLst/>
            </a:prstGeom>
            <a:noFill/>
          </p:spPr>
          <p:txBody>
            <a:bodyPr wrap="none" rtlCol="0">
              <a:spAutoFit/>
            </a:bodyPr>
            <a:lstStyle/>
            <a:p>
              <a:pPr algn="ctr"/>
              <a:r>
                <a:rPr lang="en-US" altLang="ja-JP" sz="2400" b="1" spc="-100" dirty="0">
                  <a:latin typeface="Arial Black" panose="020B0A04020102020204" pitchFamily="34" charset="0"/>
                  <a:ea typeface="ＭＳ Ｐゴシック" panose="020B0600070205080204" pitchFamily="50" charset="-128"/>
                  <a:cs typeface="Arial" panose="020B0604020202020204" pitchFamily="34" charset="0"/>
                </a:rPr>
                <a:t>10</a:t>
              </a:r>
              <a:r>
                <a:rPr kumimoji="1" lang="en-US" altLang="ja-JP" sz="2400" b="1" spc="-100" dirty="0">
                  <a:latin typeface="Arial Black" panose="020B0A04020102020204" pitchFamily="34" charset="0"/>
                  <a:ea typeface="ＭＳ Ｐゴシック" panose="020B0600070205080204" pitchFamily="50" charset="-128"/>
                  <a:cs typeface="Arial" panose="020B0604020202020204" pitchFamily="34" charset="0"/>
                </a:rPr>
                <a:t>,00</a:t>
              </a:r>
              <a:r>
                <a:rPr kumimoji="1" lang="en-US" altLang="ja-JP" sz="2400" b="1" dirty="0">
                  <a:latin typeface="Arial Black" panose="020B0A04020102020204" pitchFamily="34" charset="0"/>
                  <a:ea typeface="ＭＳ Ｐゴシック" panose="020B0600070205080204" pitchFamily="50" charset="-128"/>
                  <a:cs typeface="Arial" panose="020B0604020202020204" pitchFamily="34" charset="0"/>
                </a:rPr>
                <a:t>0</a:t>
              </a:r>
              <a:r>
                <a:rPr kumimoji="1" lang="ja-JP" altLang="en-US" sz="1200" b="1" dirty="0">
                  <a:latin typeface="Arial Black" panose="020B0A04020102020204" pitchFamily="34" charset="0"/>
                  <a:ea typeface="ＭＳ Ｐゴシック" panose="020B0600070205080204" pitchFamily="50" charset="-128"/>
                  <a:cs typeface="Arial" panose="020B0604020202020204" pitchFamily="34" charset="0"/>
                </a:rPr>
                <a:t>米ドル相当を</a:t>
              </a:r>
            </a:p>
            <a:p>
              <a:pPr algn="ctr"/>
              <a:r>
                <a:rPr kumimoji="1" lang="ja-JP" altLang="en-US" sz="1200" b="1" dirty="0">
                  <a:latin typeface="Arial Black" panose="020B0A04020102020204" pitchFamily="34" charset="0"/>
                  <a:ea typeface="ＭＳ Ｐゴシック" panose="020B0600070205080204" pitchFamily="50" charset="-128"/>
                  <a:cs typeface="Arial" panose="020B0604020202020204" pitchFamily="34" charset="0"/>
                </a:rPr>
                <a:t>超える通貨・貴重品</a:t>
              </a:r>
              <a:endParaRPr kumimoji="1" lang="en-US" altLang="ja-JP" sz="1200" b="1" dirty="0">
                <a:latin typeface="Arial Black" panose="020B0A04020102020204" pitchFamily="34" charset="0"/>
                <a:ea typeface="ＭＳ Ｐゴシック" panose="020B0600070205080204" pitchFamily="50" charset="-128"/>
                <a:cs typeface="Arial" panose="020B0604020202020204" pitchFamily="34" charset="0"/>
              </a:endParaRPr>
            </a:p>
            <a:p>
              <a:pPr algn="ctr"/>
              <a:br>
                <a:rPr kumimoji="1" lang="en-US" altLang="ja-JP" sz="1200" b="1" dirty="0">
                  <a:latin typeface="Arial" panose="020B0604020202020204" pitchFamily="34" charset="0"/>
                  <a:ea typeface="ＭＳ Ｐゴシック" panose="020B0600070205080204" pitchFamily="50" charset="-128"/>
                  <a:cs typeface="Arial" panose="020B0604020202020204" pitchFamily="34" charset="0"/>
                </a:rPr>
              </a:br>
              <a:endParaRPr lang="en-US" altLang="ja-JP" sz="12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5" name="正方形/長方形 34"/>
            <p:cNvSpPr/>
            <p:nvPr/>
          </p:nvSpPr>
          <p:spPr>
            <a:xfrm>
              <a:off x="2515633" y="3079185"/>
              <a:ext cx="1704313" cy="276999"/>
            </a:xfrm>
            <a:prstGeom prst="rect">
              <a:avLst/>
            </a:prstGeom>
            <a:solidFill>
              <a:srgbClr val="E4BB46"/>
            </a:solidFill>
            <a:ln cmpd="sng">
              <a:solidFill>
                <a:srgbClr val="FFFFFF"/>
              </a:solidFill>
            </a:ln>
            <a:effectLst>
              <a:outerShdw blurRad="38100" sx="102000" sy="102000" algn="ctr" rotWithShape="0">
                <a:srgbClr val="876B1B">
                  <a:alpha val="85000"/>
                </a:srgbClr>
              </a:outerShdw>
            </a:effectLst>
          </p:spPr>
          <p:txBody>
            <a:bodyPr wrap="none">
              <a:spAutoFit/>
            </a:bodyPr>
            <a:lstStyle/>
            <a:p>
              <a:pPr lvl="0" algn="ctr" fontAlgn="ctr"/>
              <a:r>
                <a:rPr lang="ja-JP" altLang="en-US" sz="1200" b="1" spc="-100" dirty="0">
                  <a:latin typeface="ＭＳ Ｐゴシック" panose="020B0600070205080204" pitchFamily="50" charset="-128"/>
                  <a:ea typeface="ＭＳ Ｐゴシック" panose="020B0600070205080204" pitchFamily="50" charset="-128"/>
                  <a:cs typeface="Arial" panose="020B0604020202020204" pitchFamily="34" charset="0"/>
                </a:rPr>
                <a:t>空港などへの申告が必要</a:t>
              </a:r>
              <a:endParaRPr lang="en-US" altLang="ja-JP" sz="1200" b="1" spc="-1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grpSp>
      <p:grpSp>
        <p:nvGrpSpPr>
          <p:cNvPr id="43" name="グループ化 42"/>
          <p:cNvGrpSpPr/>
          <p:nvPr/>
        </p:nvGrpSpPr>
        <p:grpSpPr>
          <a:xfrm>
            <a:off x="4319092" y="3573016"/>
            <a:ext cx="2161184" cy="1821260"/>
            <a:chOff x="2287194" y="2575129"/>
            <a:chExt cx="2161184" cy="1821260"/>
          </a:xfrm>
        </p:grpSpPr>
        <p:sp>
          <p:nvSpPr>
            <p:cNvPr id="44" name="Freeform 12"/>
            <p:cNvSpPr>
              <a:spLocks/>
            </p:cNvSpPr>
            <p:nvPr/>
          </p:nvSpPr>
          <p:spPr bwMode="auto">
            <a:xfrm>
              <a:off x="2287194" y="2575129"/>
              <a:ext cx="2161184" cy="1821260"/>
            </a:xfrm>
            <a:custGeom>
              <a:avLst/>
              <a:gdLst>
                <a:gd name="T0" fmla="*/ 303 w 463"/>
                <a:gd name="T1" fmla="*/ 124 h 445"/>
                <a:gd name="T2" fmla="*/ 395 w 463"/>
                <a:gd name="T3" fmla="*/ 9 h 445"/>
                <a:gd name="T4" fmla="*/ 323 w 463"/>
                <a:gd name="T5" fmla="*/ 21 h 445"/>
                <a:gd name="T6" fmla="*/ 260 w 463"/>
                <a:gd name="T7" fmla="*/ 2 h 445"/>
                <a:gd name="T8" fmla="*/ 197 w 463"/>
                <a:gd name="T9" fmla="*/ 20 h 445"/>
                <a:gd name="T10" fmla="*/ 135 w 463"/>
                <a:gd name="T11" fmla="*/ 0 h 445"/>
                <a:gd name="T12" fmla="*/ 62 w 463"/>
                <a:gd name="T13" fmla="*/ 14 h 445"/>
                <a:gd name="T14" fmla="*/ 160 w 463"/>
                <a:gd name="T15" fmla="*/ 124 h 445"/>
                <a:gd name="T16" fmla="*/ 0 w 463"/>
                <a:gd name="T17" fmla="*/ 304 h 445"/>
                <a:gd name="T18" fmla="*/ 232 w 463"/>
                <a:gd name="T19" fmla="*/ 445 h 445"/>
                <a:gd name="T20" fmla="*/ 463 w 463"/>
                <a:gd name="T21" fmla="*/ 304 h 445"/>
                <a:gd name="T22" fmla="*/ 303 w 463"/>
                <a:gd name="T23" fmla="*/ 12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3" h="445">
                  <a:moveTo>
                    <a:pt x="303" y="124"/>
                  </a:moveTo>
                  <a:cubicBezTo>
                    <a:pt x="395" y="9"/>
                    <a:pt x="395" y="9"/>
                    <a:pt x="395" y="9"/>
                  </a:cubicBezTo>
                  <a:cubicBezTo>
                    <a:pt x="366" y="9"/>
                    <a:pt x="342" y="21"/>
                    <a:pt x="323" y="21"/>
                  </a:cubicBezTo>
                  <a:cubicBezTo>
                    <a:pt x="291" y="21"/>
                    <a:pt x="295" y="2"/>
                    <a:pt x="260" y="2"/>
                  </a:cubicBezTo>
                  <a:cubicBezTo>
                    <a:pt x="223" y="2"/>
                    <a:pt x="227" y="20"/>
                    <a:pt x="197" y="20"/>
                  </a:cubicBezTo>
                  <a:cubicBezTo>
                    <a:pt x="164" y="20"/>
                    <a:pt x="171" y="0"/>
                    <a:pt x="135" y="0"/>
                  </a:cubicBezTo>
                  <a:cubicBezTo>
                    <a:pt x="112" y="0"/>
                    <a:pt x="101" y="14"/>
                    <a:pt x="62" y="14"/>
                  </a:cubicBezTo>
                  <a:cubicBezTo>
                    <a:pt x="160" y="124"/>
                    <a:pt x="160" y="124"/>
                    <a:pt x="160" y="124"/>
                  </a:cubicBezTo>
                  <a:cubicBezTo>
                    <a:pt x="67" y="152"/>
                    <a:pt x="0" y="231"/>
                    <a:pt x="0" y="304"/>
                  </a:cubicBezTo>
                  <a:cubicBezTo>
                    <a:pt x="0" y="396"/>
                    <a:pt x="104" y="445"/>
                    <a:pt x="232" y="445"/>
                  </a:cubicBezTo>
                  <a:cubicBezTo>
                    <a:pt x="359" y="445"/>
                    <a:pt x="463" y="396"/>
                    <a:pt x="463" y="304"/>
                  </a:cubicBezTo>
                  <a:cubicBezTo>
                    <a:pt x="463" y="231"/>
                    <a:pt x="396" y="152"/>
                    <a:pt x="303" y="124"/>
                  </a:cubicBezTo>
                  <a:close/>
                </a:path>
              </a:pathLst>
            </a:custGeom>
            <a:solidFill>
              <a:srgbClr val="F1DB9D"/>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テキスト ボックス 44"/>
            <p:cNvSpPr txBox="1"/>
            <p:nvPr/>
          </p:nvSpPr>
          <p:spPr>
            <a:xfrm>
              <a:off x="2314462" y="3486296"/>
              <a:ext cx="2106667" cy="646331"/>
            </a:xfrm>
            <a:prstGeom prst="rect">
              <a:avLst/>
            </a:prstGeom>
            <a:noFill/>
          </p:spPr>
          <p:txBody>
            <a:bodyPr wrap="none" rtlCol="0">
              <a:spAutoFit/>
            </a:bodyPr>
            <a:lstStyle/>
            <a:p>
              <a:pPr algn="ctr"/>
              <a:r>
                <a:rPr lang="en-US" altLang="ja-JP" sz="2400" b="1" spc="-100" dirty="0">
                  <a:latin typeface="Arial Black" panose="020B0A04020102020204" pitchFamily="34" charset="0"/>
                  <a:ea typeface="ＭＳ Ｐゴシック" panose="020B0600070205080204" pitchFamily="50" charset="-128"/>
                  <a:cs typeface="Arial" panose="020B0604020202020204" pitchFamily="34" charset="0"/>
                </a:rPr>
                <a:t>10</a:t>
              </a:r>
              <a:r>
                <a:rPr kumimoji="1" lang="en-US" altLang="ja-JP" sz="2400" b="1" spc="-100" dirty="0">
                  <a:latin typeface="Arial Black" panose="020B0A04020102020204" pitchFamily="34" charset="0"/>
                  <a:ea typeface="ＭＳ Ｐゴシック" panose="020B0600070205080204" pitchFamily="50" charset="-128"/>
                  <a:cs typeface="Arial" panose="020B0604020202020204" pitchFamily="34" charset="0"/>
                </a:rPr>
                <a:t>,00</a:t>
              </a:r>
              <a:r>
                <a:rPr kumimoji="1" lang="en-US" altLang="ja-JP" sz="2400" b="1" dirty="0">
                  <a:latin typeface="Arial Black" panose="020B0A04020102020204" pitchFamily="34" charset="0"/>
                  <a:ea typeface="ＭＳ Ｐゴシック" panose="020B0600070205080204" pitchFamily="50" charset="-128"/>
                  <a:cs typeface="Arial" panose="020B0604020202020204" pitchFamily="34" charset="0"/>
                </a:rPr>
                <a:t>0</a:t>
              </a:r>
              <a:r>
                <a:rPr kumimoji="1" lang="ja-JP" altLang="en-US" sz="1200" b="1" dirty="0">
                  <a:latin typeface="Arial Black" panose="020B0A04020102020204" pitchFamily="34" charset="0"/>
                  <a:ea typeface="ＭＳ Ｐゴシック" panose="020B0600070205080204" pitchFamily="50" charset="-128"/>
                  <a:cs typeface="Arial" panose="020B0604020202020204" pitchFamily="34" charset="0"/>
                </a:rPr>
                <a:t>米ドル相当を</a:t>
              </a:r>
            </a:p>
            <a:p>
              <a:pPr algn="ctr"/>
              <a:r>
                <a:rPr kumimoji="1" lang="ja-JP" altLang="en-US" sz="1200" b="1" dirty="0">
                  <a:latin typeface="Arial Black" panose="020B0A04020102020204" pitchFamily="34" charset="0"/>
                  <a:ea typeface="ＭＳ Ｐゴシック" panose="020B0600070205080204" pitchFamily="50" charset="-128"/>
                  <a:cs typeface="Arial" panose="020B0604020202020204" pitchFamily="34" charset="0"/>
                </a:rPr>
                <a:t>超える</a:t>
              </a:r>
              <a:r>
                <a:rPr lang="ja-JP" altLang="en-US" sz="1200" b="1" dirty="0">
                  <a:latin typeface="Arial Black" panose="020B0A04020102020204" pitchFamily="34" charset="0"/>
                  <a:ea typeface="ＭＳ Ｐゴシック" panose="020B0600070205080204" pitchFamily="50" charset="-128"/>
                  <a:cs typeface="Arial" panose="020B0604020202020204" pitchFamily="34" charset="0"/>
                </a:rPr>
                <a:t>通貨</a:t>
              </a:r>
              <a:r>
                <a:rPr kumimoji="1" lang="ja-JP" altLang="en-US" sz="1200" b="1" dirty="0">
                  <a:latin typeface="Arial Black" panose="020B0A04020102020204" pitchFamily="34" charset="0"/>
                  <a:ea typeface="ＭＳ Ｐゴシック" panose="020B0600070205080204" pitchFamily="50" charset="-128"/>
                  <a:cs typeface="Arial" panose="020B0604020202020204" pitchFamily="34" charset="0"/>
                </a:rPr>
                <a:t>・貴重品</a:t>
              </a:r>
              <a:endParaRPr lang="en-US" altLang="ja-JP" sz="1200" b="1" baseline="30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6" name="正方形/長方形 45"/>
            <p:cNvSpPr/>
            <p:nvPr/>
          </p:nvSpPr>
          <p:spPr>
            <a:xfrm>
              <a:off x="2515635" y="3079185"/>
              <a:ext cx="1704313" cy="276999"/>
            </a:xfrm>
            <a:prstGeom prst="rect">
              <a:avLst/>
            </a:prstGeom>
            <a:solidFill>
              <a:srgbClr val="E4BB46"/>
            </a:solidFill>
            <a:ln cmpd="sng">
              <a:solidFill>
                <a:srgbClr val="FFFFFF"/>
              </a:solidFill>
            </a:ln>
            <a:effectLst>
              <a:outerShdw blurRad="38100" sx="102000" sy="102000" algn="ctr" rotWithShape="0">
                <a:srgbClr val="876B1B">
                  <a:alpha val="85000"/>
                </a:srgbClr>
              </a:outerShdw>
            </a:effectLst>
          </p:spPr>
          <p:txBody>
            <a:bodyPr wrap="none">
              <a:spAutoFit/>
            </a:bodyPr>
            <a:lstStyle/>
            <a:p>
              <a:pPr lvl="0" algn="ctr" fontAlgn="ctr"/>
              <a:r>
                <a:rPr lang="ja-JP" altLang="en-US" sz="1200" b="1" spc="-100" dirty="0">
                  <a:latin typeface="ＭＳ Ｐゴシック" panose="020B0600070205080204" pitchFamily="50" charset="-128"/>
                  <a:ea typeface="ＭＳ Ｐゴシック" panose="020B0600070205080204" pitchFamily="50" charset="-128"/>
                  <a:cs typeface="Arial" panose="020B0604020202020204" pitchFamily="34" charset="0"/>
                </a:rPr>
                <a:t>空港などへの申告が必要</a:t>
              </a:r>
              <a:endParaRPr lang="en-US" altLang="ja-JP" sz="1200" b="1" spc="-1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grpSp>
      <p:sp>
        <p:nvSpPr>
          <p:cNvPr id="66" name="テキスト ボックス 65"/>
          <p:cNvSpPr txBox="1"/>
          <p:nvPr/>
        </p:nvSpPr>
        <p:spPr>
          <a:xfrm>
            <a:off x="200472" y="6597352"/>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ナイジェリア税関「</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Passenger’s Concessions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2392485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027A8ED-4C07-4196-80E2-0186F34ED404}"/>
              </a:ext>
            </a:extLst>
          </p:cNvPr>
          <p:cNvGraphicFramePr>
            <a:graphicFrameLocks noChangeAspect="1"/>
          </p:cNvGraphicFramePr>
          <p:nvPr>
            <p:custDataLst>
              <p:tags r:id="rId1"/>
            </p:custDataLst>
            <p:extLst>
              <p:ext uri="{D42A27DB-BD31-4B8C-83A1-F6EECF244321}">
                <p14:modId xmlns:p14="http://schemas.microsoft.com/office/powerpoint/2010/main" val="38873285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2" name="Object 1" hidden="1">
                        <a:extLst>
                          <a:ext uri="{FF2B5EF4-FFF2-40B4-BE49-F238E27FC236}">
                            <a16:creationId xmlns:a16="http://schemas.microsoft.com/office/drawing/2014/main" id="{E027A8ED-4C07-4196-80E2-0186F34ED40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ナイジェリア／一般概況／規制</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外資優遇と経済特区</a:t>
            </a:r>
            <a:endParaRPr lang="en-US" altLang="ja-JP" dirty="0"/>
          </a:p>
        </p:txBody>
      </p:sp>
      <p:sp>
        <p:nvSpPr>
          <p:cNvPr id="20" name="テキスト ボックス 19"/>
          <p:cNvSpPr txBox="1"/>
          <p:nvPr/>
        </p:nvSpPr>
        <p:spPr>
          <a:xfrm>
            <a:off x="200472" y="6597352"/>
            <a:ext cx="8856984" cy="188640"/>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（出所）ナイジェリア投資促進委員会</a:t>
            </a:r>
          </a:p>
        </p:txBody>
      </p:sp>
      <p:sp>
        <p:nvSpPr>
          <p:cNvPr id="11" name="テキスト ボックス 4">
            <a:extLst>
              <a:ext uri="{FF2B5EF4-FFF2-40B4-BE49-F238E27FC236}">
                <a16:creationId xmlns:a16="http://schemas.microsoft.com/office/drawing/2014/main" id="{0EAFB490-0C6B-41F9-83C9-6671C5427900}"/>
              </a:ext>
            </a:extLst>
          </p:cNvPr>
          <p:cNvSpPr txBox="1"/>
          <p:nvPr/>
        </p:nvSpPr>
        <p:spPr>
          <a:xfrm>
            <a:off x="320185" y="1130096"/>
            <a:ext cx="9169319" cy="238424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b="0" i="0" dirty="0">
                <a:solidFill>
                  <a:srgbClr val="000000"/>
                </a:solidFill>
                <a:effectLst/>
                <a:latin typeface="ヒラギノ角ゴ Pro W3"/>
              </a:rPr>
              <a:t>ナイジェリア政府は</a:t>
            </a:r>
            <a:r>
              <a:rPr lang="en-US" altLang="ja-JP" sz="1400" b="0" i="0" dirty="0">
                <a:solidFill>
                  <a:srgbClr val="000000"/>
                </a:solidFill>
                <a:effectLst/>
                <a:latin typeface="ヒラギノ角ゴ Pro W3"/>
              </a:rPr>
              <a:t>NEPZA</a:t>
            </a:r>
            <a:r>
              <a:rPr lang="ja-JP" altLang="en-US" sz="1400" b="0" i="0" dirty="0">
                <a:solidFill>
                  <a:srgbClr val="000000"/>
                </a:solidFill>
                <a:effectLst/>
                <a:latin typeface="ヒラギノ角ゴ Pro W3"/>
              </a:rPr>
              <a:t>（</a:t>
            </a:r>
            <a:r>
              <a:rPr lang="en-US" altLang="ja-JP" sz="1400" b="0" i="0" dirty="0">
                <a:solidFill>
                  <a:srgbClr val="000000"/>
                </a:solidFill>
                <a:effectLst/>
                <a:latin typeface="ヒラギノ角ゴ Pro W3"/>
              </a:rPr>
              <a:t>Nigeria Export Processing Zones Authority</a:t>
            </a:r>
            <a:r>
              <a:rPr lang="ja-JP" altLang="en-US" sz="1400" b="0" i="0" dirty="0">
                <a:solidFill>
                  <a:srgbClr val="000000"/>
                </a:solidFill>
                <a:effectLst/>
                <a:latin typeface="ヒラギノ角ゴ Pro W3"/>
              </a:rPr>
              <a:t>）管轄の輸出促進区、</a:t>
            </a:r>
            <a:r>
              <a:rPr lang="en-US" altLang="ja-JP" sz="1400" b="0" i="0" dirty="0">
                <a:solidFill>
                  <a:srgbClr val="000000"/>
                </a:solidFill>
                <a:effectLst/>
                <a:latin typeface="ヒラギノ角ゴ Pro W3"/>
              </a:rPr>
              <a:t>Oil &amp; Gas Free Zones Authority</a:t>
            </a:r>
            <a:r>
              <a:rPr lang="ja-JP" altLang="en-US" sz="1400" b="0" i="0" dirty="0">
                <a:solidFill>
                  <a:srgbClr val="000000"/>
                </a:solidFill>
                <a:effectLst/>
                <a:latin typeface="ヒラギノ角ゴ Pro W3"/>
              </a:rPr>
              <a:t>管轄のオイル＆ガス促進区の</a:t>
            </a:r>
            <a:r>
              <a:rPr lang="en-US" altLang="ja-JP" sz="1400" b="0" i="0" dirty="0">
                <a:solidFill>
                  <a:srgbClr val="000000"/>
                </a:solidFill>
                <a:effectLst/>
                <a:latin typeface="ヒラギノ角ゴ Pro W3"/>
              </a:rPr>
              <a:t>SEZ</a:t>
            </a:r>
            <a:r>
              <a:rPr lang="ja-JP" altLang="en-US" sz="1400" b="0" i="0" dirty="0">
                <a:solidFill>
                  <a:srgbClr val="000000"/>
                </a:solidFill>
                <a:effectLst/>
                <a:latin typeface="ヒラギノ角ゴ Pro W3"/>
              </a:rPr>
              <a:t>が存在する。輸出促進区では工業商品やサービス、金融業などに関する活動が許可されインセンティブが与えられている。</a:t>
            </a:r>
            <a:endParaRPr lang="en-US" altLang="ja-JP" sz="1400" b="0" i="0" dirty="0">
              <a:solidFill>
                <a:srgbClr val="000000"/>
              </a:solidFill>
              <a:effectLst/>
              <a:latin typeface="ヒラギノ角ゴ Pro W3"/>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b="0" i="0" dirty="0">
                <a:solidFill>
                  <a:srgbClr val="000000"/>
                </a:solidFill>
                <a:effectLst/>
                <a:latin typeface="ヒラギノ角ゴ Pro W3"/>
              </a:rPr>
              <a:t>インセンティブとしては</a:t>
            </a:r>
            <a:r>
              <a:rPr lang="ja-JP" altLang="en-US" sz="1400" dirty="0">
                <a:solidFill>
                  <a:srgbClr val="000000"/>
                </a:solidFill>
                <a:latin typeface="ヒラギノ角ゴ Pro W3"/>
              </a:rPr>
              <a:t>、</a:t>
            </a:r>
            <a:endParaRPr lang="en-US" altLang="ja-JP" sz="1400" dirty="0">
              <a:solidFill>
                <a:srgbClr val="000000"/>
              </a:solidFill>
              <a:latin typeface="ヒラギノ角ゴ Pro W3"/>
            </a:endParaRPr>
          </a:p>
          <a:p>
            <a:pPr marL="742950" lvl="1" indent="-285750" algn="just">
              <a:lnSpc>
                <a:spcPts val="1200"/>
              </a:lnSpc>
              <a:spcAft>
                <a:spcPts val="200"/>
              </a:spcAft>
              <a:buClr>
                <a:srgbClr val="5F8AC3"/>
              </a:buClr>
              <a:buFont typeface="Arial" panose="020B0604020202020204" pitchFamily="34" charset="0"/>
              <a:buChar char="•"/>
            </a:pPr>
            <a:r>
              <a:rPr lang="ja-JP" altLang="en-US" sz="1200" b="0" i="0" dirty="0">
                <a:solidFill>
                  <a:srgbClr val="000000"/>
                </a:solidFill>
                <a:effectLst/>
                <a:latin typeface="+mn-ea"/>
              </a:rPr>
              <a:t>外国人による</a:t>
            </a:r>
            <a:r>
              <a:rPr lang="en-US" altLang="ja-JP" sz="1200" b="0" i="0" dirty="0">
                <a:solidFill>
                  <a:srgbClr val="000000"/>
                </a:solidFill>
                <a:effectLst/>
                <a:latin typeface="+mn-ea"/>
              </a:rPr>
              <a:t>100</a:t>
            </a:r>
            <a:r>
              <a:rPr lang="ja-JP" altLang="en-US" sz="1200" b="0" i="0" dirty="0">
                <a:solidFill>
                  <a:srgbClr val="000000"/>
                </a:solidFill>
                <a:effectLst/>
                <a:latin typeface="+mn-ea"/>
              </a:rPr>
              <a:t>％投資所有</a:t>
            </a:r>
          </a:p>
          <a:p>
            <a:pPr marL="742950" lvl="1" indent="-285750" algn="just">
              <a:lnSpc>
                <a:spcPts val="1200"/>
              </a:lnSpc>
              <a:spcAft>
                <a:spcPts val="200"/>
              </a:spcAft>
              <a:buClr>
                <a:srgbClr val="5F8AC3"/>
              </a:buClr>
              <a:buFont typeface="Arial" panose="020B0604020202020204" pitchFamily="34" charset="0"/>
              <a:buChar char="•"/>
            </a:pPr>
            <a:r>
              <a:rPr lang="ja-JP" altLang="en-US" sz="1200" b="0" i="0" dirty="0">
                <a:solidFill>
                  <a:srgbClr val="000000"/>
                </a:solidFill>
                <a:effectLst/>
                <a:latin typeface="+mn-ea"/>
              </a:rPr>
              <a:t>外国人投資家による資本、利益、配当の自由な譲渡</a:t>
            </a:r>
          </a:p>
          <a:p>
            <a:pPr marL="742950" lvl="1" indent="-285750" algn="just">
              <a:lnSpc>
                <a:spcPts val="1200"/>
              </a:lnSpc>
              <a:spcAft>
                <a:spcPts val="200"/>
              </a:spcAft>
              <a:buClr>
                <a:srgbClr val="5F8AC3"/>
              </a:buClr>
              <a:buFont typeface="Arial" panose="020B0604020202020204" pitchFamily="34" charset="0"/>
              <a:buChar char="•"/>
            </a:pPr>
            <a:r>
              <a:rPr lang="ja-JP" altLang="en-US" sz="1200" b="0" i="0" dirty="0">
                <a:solidFill>
                  <a:srgbClr val="000000"/>
                </a:solidFill>
                <a:effectLst/>
                <a:latin typeface="+mn-ea"/>
              </a:rPr>
              <a:t>建設段階での土地の賃借料は無料（その後は賃借料を支払う）</a:t>
            </a:r>
          </a:p>
          <a:p>
            <a:pPr marL="742950" lvl="1" indent="-285750" algn="just">
              <a:lnSpc>
                <a:spcPts val="1200"/>
              </a:lnSpc>
              <a:spcAft>
                <a:spcPts val="200"/>
              </a:spcAft>
              <a:buClr>
                <a:srgbClr val="5F8AC3"/>
              </a:buClr>
              <a:buFont typeface="Arial" panose="020B0604020202020204" pitchFamily="34" charset="0"/>
              <a:buChar char="•"/>
            </a:pPr>
            <a:r>
              <a:rPr lang="ja-JP" altLang="en-US" sz="1200" b="0" i="0" dirty="0">
                <a:solidFill>
                  <a:srgbClr val="000000"/>
                </a:solidFill>
                <a:effectLst/>
                <a:latin typeface="+mn-ea"/>
              </a:rPr>
              <a:t>輸出加工区で操業する外国企業および個人を含むすべての産業事業は、連邦政府、州政府、地方政府から全額免税を受けることができる</a:t>
            </a:r>
          </a:p>
          <a:p>
            <a:pPr marL="742950" lvl="1" indent="-285750" algn="just">
              <a:lnSpc>
                <a:spcPts val="1200"/>
              </a:lnSpc>
              <a:spcAft>
                <a:spcPts val="200"/>
              </a:spcAft>
              <a:buClr>
                <a:srgbClr val="5F8AC3"/>
              </a:buClr>
              <a:buFont typeface="Arial" panose="020B0604020202020204" pitchFamily="34" charset="0"/>
              <a:buChar char="•"/>
            </a:pPr>
            <a:r>
              <a:rPr lang="ja-JP" altLang="en-US" sz="1200" b="0" i="0" dirty="0">
                <a:solidFill>
                  <a:srgbClr val="000000"/>
                </a:solidFill>
                <a:effectLst/>
                <a:latin typeface="+mn-ea"/>
              </a:rPr>
              <a:t>再輸出を目的とした商品の原材料の輸入は免税、免税</a:t>
            </a:r>
          </a:p>
          <a:p>
            <a:pPr marL="742950" lvl="1" indent="-285750" algn="just">
              <a:lnSpc>
                <a:spcPts val="1200"/>
              </a:lnSpc>
              <a:spcAft>
                <a:spcPts val="200"/>
              </a:spcAft>
              <a:buClr>
                <a:srgbClr val="5F8AC3"/>
              </a:buClr>
              <a:buFont typeface="Arial" panose="020B0604020202020204" pitchFamily="34" charset="0"/>
              <a:buChar char="•"/>
            </a:pPr>
            <a:r>
              <a:rPr lang="ja-JP" altLang="en-US" sz="1200" b="0" i="0" dirty="0">
                <a:solidFill>
                  <a:srgbClr val="000000"/>
                </a:solidFill>
                <a:effectLst/>
                <a:latin typeface="+mn-ea"/>
              </a:rPr>
              <a:t>すべての輸出入ライセンスの免除</a:t>
            </a:r>
          </a:p>
          <a:p>
            <a:pPr marL="742950" lvl="1" indent="-285750" algn="just">
              <a:lnSpc>
                <a:spcPts val="1200"/>
              </a:lnSpc>
              <a:spcAft>
                <a:spcPts val="200"/>
              </a:spcAft>
              <a:buClr>
                <a:srgbClr val="5F8AC3"/>
              </a:buClr>
              <a:buFont typeface="Arial" panose="020B0604020202020204" pitchFamily="34" charset="0"/>
              <a:buChar char="•"/>
            </a:pPr>
            <a:r>
              <a:rPr lang="ja-JP" altLang="en-US" sz="1200" b="0" i="0" dirty="0">
                <a:solidFill>
                  <a:srgbClr val="000000"/>
                </a:solidFill>
                <a:effectLst/>
                <a:latin typeface="+mn-ea"/>
              </a:rPr>
              <a:t>輸出加工区で操業する企業に対するすべての駐在員割当の免除</a:t>
            </a:r>
            <a:endParaRPr lang="en-US" altLang="ja-JP" sz="1200" b="0" i="0" dirty="0">
              <a:solidFill>
                <a:srgbClr val="000000"/>
              </a:solidFill>
              <a:effectLst/>
              <a:latin typeface="+mn-ea"/>
            </a:endParaRPr>
          </a:p>
        </p:txBody>
      </p:sp>
      <p:sp>
        <p:nvSpPr>
          <p:cNvPr id="14" name="Rectangle 6">
            <a:extLst>
              <a:ext uri="{FF2B5EF4-FFF2-40B4-BE49-F238E27FC236}">
                <a16:creationId xmlns:a16="http://schemas.microsoft.com/office/drawing/2014/main" id="{D10B4F8A-DC71-402F-B108-F757223146D1}"/>
              </a:ext>
            </a:extLst>
          </p:cNvPr>
          <p:cNvSpPr>
            <a:spLocks noChangeArrowheads="1"/>
          </p:cNvSpPr>
          <p:nvPr/>
        </p:nvSpPr>
        <p:spPr bwMode="auto">
          <a:xfrm>
            <a:off x="320185" y="3645024"/>
            <a:ext cx="547260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認可された経済特区（</a:t>
            </a:r>
            <a:r>
              <a:rPr lang="en-US" altLang="ja-JP" sz="1400" dirty="0">
                <a:solidFill>
                  <a:srgbClr val="000000"/>
                </a:solidFill>
                <a:latin typeface="Arial Black" pitchFamily="34" charset="0"/>
                <a:ea typeface="HGP創英角ｺﾞｼｯｸUB" pitchFamily="50" charset="-128"/>
              </a:rPr>
              <a:t>SEZ</a:t>
            </a:r>
            <a:r>
              <a:rPr lang="ja-JP" altLang="en-US" sz="1400" dirty="0">
                <a:solidFill>
                  <a:srgbClr val="000000"/>
                </a:solidFill>
                <a:latin typeface="Arial Black" pitchFamily="34" charset="0"/>
                <a:ea typeface="HGP創英角ｺﾞｼｯｸUB" pitchFamily="50" charset="-128"/>
              </a:rPr>
              <a:t>）　</a:t>
            </a:r>
            <a:r>
              <a:rPr lang="en-US" altLang="ja-JP" sz="1400" dirty="0">
                <a:solidFill>
                  <a:srgbClr val="000000"/>
                </a:solidFill>
                <a:latin typeface="Arial Black" pitchFamily="34" charset="0"/>
                <a:ea typeface="HGP創英角ｺﾞｼｯｸUB" pitchFamily="50" charset="-128"/>
              </a:rPr>
              <a:t>*</a:t>
            </a:r>
            <a:r>
              <a:rPr lang="ja-JP" altLang="en-US" dirty="0">
                <a:solidFill>
                  <a:srgbClr val="000000"/>
                </a:solidFill>
                <a:latin typeface="Arial Black" pitchFamily="34" charset="0"/>
                <a:ea typeface="HGP創英角ｺﾞｼｯｸUB" pitchFamily="50" charset="-128"/>
              </a:rPr>
              <a:t>一部記載</a:t>
            </a:r>
            <a:endParaRPr lang="ja-JP" altLang="en-US" sz="1400" dirty="0">
              <a:solidFill>
                <a:srgbClr val="000000"/>
              </a:solidFill>
              <a:latin typeface="Arial Black" pitchFamily="34" charset="0"/>
              <a:ea typeface="HGP創英角ｺﾞｼｯｸUB" pitchFamily="50" charset="-128"/>
            </a:endParaRPr>
          </a:p>
        </p:txBody>
      </p:sp>
      <p:graphicFrame>
        <p:nvGraphicFramePr>
          <p:cNvPr id="3" name="表 2">
            <a:extLst>
              <a:ext uri="{FF2B5EF4-FFF2-40B4-BE49-F238E27FC236}">
                <a16:creationId xmlns:a16="http://schemas.microsoft.com/office/drawing/2014/main" id="{7DEE1562-8916-79FB-947C-0EC190B4C40A}"/>
              </a:ext>
            </a:extLst>
          </p:cNvPr>
          <p:cNvGraphicFramePr>
            <a:graphicFrameLocks noGrp="1"/>
          </p:cNvGraphicFramePr>
          <p:nvPr>
            <p:extLst>
              <p:ext uri="{D42A27DB-BD31-4B8C-83A1-F6EECF244321}">
                <p14:modId xmlns:p14="http://schemas.microsoft.com/office/powerpoint/2010/main" val="1399690784"/>
              </p:ext>
            </p:extLst>
          </p:nvPr>
        </p:nvGraphicFramePr>
        <p:xfrm>
          <a:off x="671238" y="3972205"/>
          <a:ext cx="8563520" cy="2461726"/>
        </p:xfrm>
        <a:graphic>
          <a:graphicData uri="http://schemas.openxmlformats.org/drawingml/2006/table">
            <a:tbl>
              <a:tblPr>
                <a:tableStyleId>{5C22544A-7EE6-4342-B048-85BDC9FD1C3A}</a:tableStyleId>
              </a:tblPr>
              <a:tblGrid>
                <a:gridCol w="3447200">
                  <a:extLst>
                    <a:ext uri="{9D8B030D-6E8A-4147-A177-3AD203B41FA5}">
                      <a16:colId xmlns:a16="http://schemas.microsoft.com/office/drawing/2014/main" val="3082047839"/>
                    </a:ext>
                  </a:extLst>
                </a:gridCol>
                <a:gridCol w="1410626">
                  <a:extLst>
                    <a:ext uri="{9D8B030D-6E8A-4147-A177-3AD203B41FA5}">
                      <a16:colId xmlns:a16="http://schemas.microsoft.com/office/drawing/2014/main" val="1089922846"/>
                    </a:ext>
                  </a:extLst>
                </a:gridCol>
                <a:gridCol w="3705694">
                  <a:extLst>
                    <a:ext uri="{9D8B030D-6E8A-4147-A177-3AD203B41FA5}">
                      <a16:colId xmlns:a16="http://schemas.microsoft.com/office/drawing/2014/main" val="2639986465"/>
                    </a:ext>
                  </a:extLst>
                </a:gridCol>
              </a:tblGrid>
              <a:tr h="236989">
                <a:tc>
                  <a:txBody>
                    <a:bodyPr/>
                    <a:lstStyle/>
                    <a:p>
                      <a:pPr marL="0" marR="0" indent="0" algn="ctr" defTabSz="914400" rtl="0" eaLnBrk="1" fontAlgn="base" latinLnBrk="0" hangingPunct="1">
                        <a:lnSpc>
                          <a:spcPct val="100000"/>
                        </a:lnSpc>
                        <a:spcBef>
                          <a:spcPts val="0"/>
                        </a:spcBef>
                        <a:spcAft>
                          <a:spcPct val="0"/>
                        </a:spcAft>
                        <a:buClr>
                          <a:schemeClr val="bg1">
                            <a:lumMod val="75000"/>
                          </a:schemeClr>
                        </a:buClr>
                        <a:buSzTx/>
                        <a:buFont typeface="Wingdings" pitchFamily="2" charset="2"/>
                        <a:buNone/>
                        <a:tabLst/>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経済特区名</a:t>
                      </a:r>
                    </a:p>
                  </a:txBody>
                  <a:tcPr marL="9525" marR="9525" marT="9525" marB="0" anchor="ctr" anchorCtr="1">
                    <a:solidFill>
                      <a:srgbClr val="5F8AC3"/>
                    </a:solidFill>
                  </a:tcPr>
                </a:tc>
                <a:tc>
                  <a:txBody>
                    <a:bodyPr/>
                    <a:lstStyle/>
                    <a:p>
                      <a:pPr marL="0" marR="0" indent="0" algn="ctr" defTabSz="914400" rtl="0" eaLnBrk="1" fontAlgn="base" latinLnBrk="0" hangingPunct="1">
                        <a:lnSpc>
                          <a:spcPct val="100000"/>
                        </a:lnSpc>
                        <a:spcBef>
                          <a:spcPts val="0"/>
                        </a:spcBef>
                        <a:spcAft>
                          <a:spcPct val="0"/>
                        </a:spcAft>
                        <a:buClr>
                          <a:schemeClr val="bg1">
                            <a:lumMod val="75000"/>
                          </a:schemeClr>
                        </a:buClr>
                        <a:buSzTx/>
                        <a:buFont typeface="Wingdings" pitchFamily="2" charset="2"/>
                        <a:buNone/>
                        <a:tabLst/>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場所</a:t>
                      </a:r>
                    </a:p>
                  </a:txBody>
                  <a:tcPr marL="9525" marR="9525" marT="9525" marB="0" anchor="ctr" anchorCtr="1">
                    <a:solidFill>
                      <a:srgbClr val="5F8AC3"/>
                    </a:solidFill>
                  </a:tcPr>
                </a:tc>
                <a:tc>
                  <a:txBody>
                    <a:bodyPr/>
                    <a:lstStyle/>
                    <a:p>
                      <a:pPr marL="0" marR="0" indent="0" algn="ctr" defTabSz="914400" rtl="0" eaLnBrk="1" fontAlgn="base" latinLnBrk="0" hangingPunct="1">
                        <a:lnSpc>
                          <a:spcPct val="100000"/>
                        </a:lnSpc>
                        <a:spcBef>
                          <a:spcPts val="0"/>
                        </a:spcBef>
                        <a:spcAft>
                          <a:spcPct val="0"/>
                        </a:spcAft>
                        <a:buClr>
                          <a:schemeClr val="bg1">
                            <a:lumMod val="75000"/>
                          </a:schemeClr>
                        </a:buClr>
                        <a:buSzTx/>
                        <a:buFont typeface="Wingdings" pitchFamily="2" charset="2"/>
                        <a:buNone/>
                        <a:tabLst/>
                      </a:pP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スポンサー</a:t>
                      </a:r>
                      <a:r>
                        <a:rPr kumimoji="1" lang="en-US" altLang="ja-JP"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a:t>
                      </a:r>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ディベロッパー</a:t>
                      </a:r>
                    </a:p>
                  </a:txBody>
                  <a:tcPr marL="9525" marR="9525" marT="9525" marB="0" anchor="ctr" anchorCtr="1">
                    <a:solidFill>
                      <a:srgbClr val="5F8AC3"/>
                    </a:solidFill>
                  </a:tcPr>
                </a:tc>
                <a:extLst>
                  <a:ext uri="{0D108BD9-81ED-4DB2-BD59-A6C34878D82A}">
                    <a16:rowId xmlns:a16="http://schemas.microsoft.com/office/drawing/2014/main" val="1360760575"/>
                  </a:ext>
                </a:extLst>
              </a:tr>
              <a:tr h="247193">
                <a:tc>
                  <a:txBody>
                    <a:bodyPr/>
                    <a:lstStyle/>
                    <a:p>
                      <a:pPr algn="l" fontAlgn="b"/>
                      <a:r>
                        <a:rPr lang="en-US" sz="1100" u="none" strike="noStrike" dirty="0">
                          <a:effectLst/>
                        </a:rPr>
                        <a:t>Calabar Free Trade Zone</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b">
                    <a:lnB w="12700" cap="flat" cmpd="sng" algn="ctr">
                      <a:solidFill>
                        <a:schemeClr val="tx1"/>
                      </a:solidFill>
                      <a:prstDash val="solid"/>
                      <a:round/>
                      <a:headEnd type="none" w="med" len="med"/>
                      <a:tailEnd type="none" w="med" len="med"/>
                    </a:lnB>
                    <a:noFill/>
                  </a:tcPr>
                </a:tc>
                <a:tc>
                  <a:txBody>
                    <a:bodyPr/>
                    <a:lstStyle/>
                    <a:p>
                      <a:pPr algn="l" fontAlgn="b"/>
                      <a:r>
                        <a:rPr lang="en-US" sz="1100" u="none" strike="noStrike" dirty="0">
                          <a:effectLst/>
                        </a:rPr>
                        <a:t>Cross River</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b">
                    <a:lnB w="12700" cap="flat" cmpd="sng" algn="ctr">
                      <a:solidFill>
                        <a:schemeClr val="tx1"/>
                      </a:solidFill>
                      <a:prstDash val="solid"/>
                      <a:round/>
                      <a:headEnd type="none" w="med" len="med"/>
                      <a:tailEnd type="none" w="med" len="med"/>
                    </a:lnB>
                    <a:noFill/>
                  </a:tcPr>
                </a:tc>
                <a:tc>
                  <a:txBody>
                    <a:bodyPr/>
                    <a:lstStyle/>
                    <a:p>
                      <a:pPr algn="l" fontAlgn="b"/>
                      <a:r>
                        <a:rPr lang="en-US" sz="1100" b="0" i="0" u="none" strike="noStrike" dirty="0">
                          <a:solidFill>
                            <a:srgbClr val="000000"/>
                          </a:solidFill>
                          <a:effectLst/>
                          <a:latin typeface="游ゴシック" panose="020B0400000000000000" pitchFamily="50" charset="-128"/>
                          <a:ea typeface="游ゴシック" panose="020B0400000000000000" pitchFamily="50" charset="-128"/>
                        </a:rPr>
                        <a:t>Federal Government</a:t>
                      </a:r>
                    </a:p>
                  </a:txBody>
                  <a:tcPr marL="9525" marR="9525" marT="9525" marB="0" anchor="b">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84660488"/>
                  </a:ext>
                </a:extLst>
              </a:tr>
              <a:tr h="247193">
                <a:tc>
                  <a:txBody>
                    <a:bodyPr/>
                    <a:lstStyle/>
                    <a:p>
                      <a:pPr algn="l" fontAlgn="b"/>
                      <a:r>
                        <a:rPr lang="en-US" sz="1100" u="none" strike="noStrike" dirty="0">
                          <a:effectLst/>
                        </a:rPr>
                        <a:t>Kano Free Trade Zone</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100" u="none" strike="noStrike" dirty="0">
                          <a:effectLst/>
                        </a:rPr>
                        <a:t>Kano</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100" b="0" i="0" u="none" strike="noStrike" dirty="0">
                          <a:solidFill>
                            <a:srgbClr val="000000"/>
                          </a:solidFill>
                          <a:effectLst/>
                          <a:latin typeface="游ゴシック" panose="020B0400000000000000" pitchFamily="50" charset="-128"/>
                          <a:ea typeface="游ゴシック" panose="020B0400000000000000" pitchFamily="50" charset="-128"/>
                        </a:rPr>
                        <a:t>Federal Government</a:t>
                      </a: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62237654"/>
                  </a:ext>
                </a:extLst>
              </a:tr>
              <a:tr h="247193">
                <a:tc>
                  <a:txBody>
                    <a:bodyPr/>
                    <a:lstStyle/>
                    <a:p>
                      <a:pPr algn="l" fontAlgn="b"/>
                      <a:r>
                        <a:rPr lang="en-US" sz="1100" u="none" strike="noStrike" dirty="0" err="1">
                          <a:effectLst/>
                        </a:rPr>
                        <a:t>Sebore</a:t>
                      </a:r>
                      <a:r>
                        <a:rPr lang="en-US" sz="1100" u="none" strike="noStrike" dirty="0">
                          <a:effectLst/>
                        </a:rPr>
                        <a:t> Farms Export Processing Zone</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100" u="none" strike="noStrike" dirty="0">
                          <a:effectLst/>
                        </a:rPr>
                        <a:t>Adamawa</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100" b="0" i="0" u="none" strike="noStrike" dirty="0">
                          <a:solidFill>
                            <a:srgbClr val="000000"/>
                          </a:solidFill>
                          <a:effectLst/>
                          <a:latin typeface="游ゴシック" panose="020B0400000000000000" pitchFamily="50" charset="-128"/>
                          <a:ea typeface="游ゴシック" panose="020B0400000000000000" pitchFamily="50" charset="-128"/>
                        </a:rPr>
                        <a:t>Private</a:t>
                      </a: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64071584"/>
                  </a:ext>
                </a:extLst>
              </a:tr>
              <a:tr h="247193">
                <a:tc>
                  <a:txBody>
                    <a:bodyPr/>
                    <a:lstStyle/>
                    <a:p>
                      <a:pPr algn="l" fontAlgn="b"/>
                      <a:r>
                        <a:rPr lang="en-US" sz="1100" u="none" strike="noStrike" dirty="0">
                          <a:effectLst/>
                        </a:rPr>
                        <a:t>Lagos Free Trade Zone</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100" u="none" strike="noStrike" dirty="0">
                          <a:effectLst/>
                        </a:rPr>
                        <a:t>Lagos</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100" b="0" i="0" u="none" strike="noStrike" dirty="0">
                          <a:solidFill>
                            <a:srgbClr val="000000"/>
                          </a:solidFill>
                          <a:effectLst/>
                          <a:latin typeface="游ゴシック" panose="020B0400000000000000" pitchFamily="50" charset="-128"/>
                          <a:ea typeface="游ゴシック" panose="020B0400000000000000" pitchFamily="50" charset="-128"/>
                        </a:rPr>
                        <a:t>State Government &amp; Private</a:t>
                      </a: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10425606"/>
                  </a:ext>
                </a:extLst>
              </a:tr>
              <a:tr h="247193">
                <a:tc>
                  <a:txBody>
                    <a:bodyPr/>
                    <a:lstStyle/>
                    <a:p>
                      <a:pPr algn="l" fontAlgn="b"/>
                      <a:r>
                        <a:rPr lang="en-US" sz="1100" u="none" strike="noStrike">
                          <a:effectLst/>
                        </a:rPr>
                        <a:t>Newrest Airline Services &amp; Logistics Free Zone</a:t>
                      </a:r>
                      <a:endParaRPr 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100" u="none" strike="noStrike" dirty="0">
                          <a:effectLst/>
                        </a:rPr>
                        <a:t>Lagos</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100" b="0" i="0" u="none" strike="noStrike" dirty="0">
                          <a:solidFill>
                            <a:srgbClr val="000000"/>
                          </a:solidFill>
                          <a:effectLst/>
                          <a:latin typeface="游ゴシック" panose="020B0400000000000000" pitchFamily="50" charset="-128"/>
                          <a:ea typeface="游ゴシック" panose="020B0400000000000000" pitchFamily="50" charset="-128"/>
                        </a:rPr>
                        <a:t>Private</a:t>
                      </a: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78800466"/>
                  </a:ext>
                </a:extLst>
              </a:tr>
              <a:tr h="247193">
                <a:tc>
                  <a:txBody>
                    <a:bodyPr/>
                    <a:lstStyle/>
                    <a:p>
                      <a:pPr algn="l" fontAlgn="b"/>
                      <a:r>
                        <a:rPr lang="en-US" sz="1100" u="none" strike="noStrike">
                          <a:effectLst/>
                        </a:rPr>
                        <a:t>ALSCON Export Processing Zone</a:t>
                      </a:r>
                      <a:endParaRPr 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100" u="none" strike="noStrike" dirty="0" err="1">
                          <a:effectLst/>
                        </a:rPr>
                        <a:t>Akwa</a:t>
                      </a:r>
                      <a:r>
                        <a:rPr lang="en-US" sz="1100" u="none" strike="noStrike" dirty="0">
                          <a:effectLst/>
                        </a:rPr>
                        <a:t> Ibom</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100" b="0" i="0" u="none" strike="noStrike" dirty="0">
                          <a:solidFill>
                            <a:srgbClr val="000000"/>
                          </a:solidFill>
                          <a:effectLst/>
                          <a:latin typeface="游ゴシック" panose="020B0400000000000000" pitchFamily="50" charset="-128"/>
                          <a:ea typeface="游ゴシック" panose="020B0400000000000000" pitchFamily="50" charset="-128"/>
                        </a:rPr>
                        <a:t>Public Private Partnership</a:t>
                      </a: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78517386"/>
                  </a:ext>
                </a:extLst>
              </a:tr>
              <a:tr h="247193">
                <a:tc>
                  <a:txBody>
                    <a:bodyPr/>
                    <a:lstStyle/>
                    <a:p>
                      <a:pPr algn="l" fontAlgn="b"/>
                      <a:r>
                        <a:rPr lang="en-US" sz="1100" u="none" strike="noStrike" dirty="0">
                          <a:effectLst/>
                        </a:rPr>
                        <a:t>Snake Island Integrated Free Zone</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100" u="none" strike="noStrike" dirty="0">
                          <a:effectLst/>
                        </a:rPr>
                        <a:t>Lagos</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100" b="0" i="0" u="none" strike="noStrike" dirty="0">
                          <a:solidFill>
                            <a:srgbClr val="000000"/>
                          </a:solidFill>
                          <a:effectLst/>
                          <a:latin typeface="游ゴシック" panose="020B0400000000000000" pitchFamily="50" charset="-128"/>
                          <a:ea typeface="游ゴシック" panose="020B0400000000000000" pitchFamily="50" charset="-128"/>
                        </a:rPr>
                        <a:t>Private</a:t>
                      </a: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34226429"/>
                  </a:ext>
                </a:extLst>
              </a:tr>
              <a:tr h="247193">
                <a:tc>
                  <a:txBody>
                    <a:bodyPr/>
                    <a:lstStyle/>
                    <a:p>
                      <a:pPr algn="l" fontAlgn="b"/>
                      <a:r>
                        <a:rPr lang="en-US" sz="1100" u="none" strike="noStrike">
                          <a:effectLst/>
                        </a:rPr>
                        <a:t>Ladol Free Trade Zone</a:t>
                      </a:r>
                      <a:endParaRPr lang="en-US" sz="1100" b="0" i="0" u="none" strike="noStrike">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100" u="none" strike="noStrike" dirty="0">
                          <a:effectLst/>
                        </a:rPr>
                        <a:t>Lagos</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100" b="0" i="0" u="none" strike="noStrike" dirty="0">
                          <a:solidFill>
                            <a:srgbClr val="000000"/>
                          </a:solidFill>
                          <a:effectLst/>
                          <a:latin typeface="游ゴシック" panose="020B0400000000000000" pitchFamily="50" charset="-128"/>
                          <a:ea typeface="游ゴシック" panose="020B0400000000000000" pitchFamily="50" charset="-128"/>
                        </a:rPr>
                        <a:t>Private</a:t>
                      </a: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15456697"/>
                  </a:ext>
                </a:extLst>
              </a:tr>
              <a:tr h="247193">
                <a:tc>
                  <a:txBody>
                    <a:bodyPr/>
                    <a:lstStyle/>
                    <a:p>
                      <a:pPr algn="l" fontAlgn="b"/>
                      <a:r>
                        <a:rPr lang="en-US" sz="1100" u="none" strike="noStrike" dirty="0">
                          <a:effectLst/>
                        </a:rPr>
                        <a:t>Lekki Free Trade Zone</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100" u="none" strike="noStrike" dirty="0">
                          <a:effectLst/>
                        </a:rPr>
                        <a:t>Lagos</a:t>
                      </a:r>
                      <a:endParaRPr lang="en-US" sz="11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US" sz="1100" b="0" i="0" u="none" strike="noStrike" dirty="0">
                          <a:solidFill>
                            <a:srgbClr val="000000"/>
                          </a:solidFill>
                          <a:effectLst/>
                          <a:latin typeface="游ゴシック" panose="020B0400000000000000" pitchFamily="50" charset="-128"/>
                          <a:ea typeface="游ゴシック" panose="020B0400000000000000" pitchFamily="50" charset="-128"/>
                        </a:rPr>
                        <a:t>State Government &amp; Private</a:t>
                      </a: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97739017"/>
                  </a:ext>
                </a:extLst>
              </a:tr>
            </a:tbl>
          </a:graphicData>
        </a:graphic>
      </p:graphicFrame>
    </p:spTree>
    <p:extLst>
      <p:ext uri="{BB962C8B-B14F-4D97-AF65-F5344CB8AC3E}">
        <p14:creationId xmlns:p14="http://schemas.microsoft.com/office/powerpoint/2010/main" val="33103569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2" y="2823295"/>
            <a:ext cx="9505502" cy="461665"/>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latin typeface="HGP創英角ｺﾞｼｯｸUB" panose="020B0A00000000000000" pitchFamily="34" charset="-128"/>
              </a:rPr>
              <a:t>医療関連</a:t>
            </a:r>
            <a:endParaRPr kumimoji="1" lang="ja-JP" altLang="en-US" dirty="0">
              <a:latin typeface="HGP創英角ｺﾞｼｯｸUB" panose="020B0A00000000000000" pitchFamily="34" charset="-128"/>
            </a:endParaRPr>
          </a:p>
        </p:txBody>
      </p:sp>
    </p:spTree>
    <p:extLst>
      <p:ext uri="{BB962C8B-B14F-4D97-AF65-F5344CB8AC3E}">
        <p14:creationId xmlns:p14="http://schemas.microsoft.com/office/powerpoint/2010/main" val="1525774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2D829DD-790D-4061-B6EF-3EAF151CD0E2}"/>
              </a:ext>
            </a:extLst>
          </p:cNvPr>
          <p:cNvGraphicFramePr>
            <a:graphicFrameLocks noChangeAspect="1"/>
          </p:cNvGraphicFramePr>
          <p:nvPr>
            <p:custDataLst>
              <p:tags r:id="rId1"/>
            </p:custDataLst>
            <p:extLst>
              <p:ext uri="{D42A27DB-BD31-4B8C-83A1-F6EECF244321}">
                <p14:modId xmlns:p14="http://schemas.microsoft.com/office/powerpoint/2010/main" val="14505607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2" name="Object 1" hidden="1">
                        <a:extLst>
                          <a:ext uri="{FF2B5EF4-FFF2-40B4-BE49-F238E27FC236}">
                            <a16:creationId xmlns:a16="http://schemas.microsoft.com/office/drawing/2014/main" id="{82D829DD-790D-4061-B6EF-3EAF151CD0E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ナイジェリア／医療関連／医療・公衆衛生</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健康水準および医療水準</a:t>
            </a:r>
          </a:p>
        </p:txBody>
      </p:sp>
      <p:sp>
        <p:nvSpPr>
          <p:cNvPr id="13" name="テキスト プレースホルダー 1"/>
          <p:cNvSpPr txBox="1">
            <a:spLocks/>
          </p:cNvSpPr>
          <p:nvPr/>
        </p:nvSpPr>
        <p:spPr>
          <a:xfrm>
            <a:off x="560512" y="980728"/>
            <a:ext cx="9505950" cy="216662"/>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平均寿命は</a:t>
            </a:r>
            <a:r>
              <a:rPr lang="en-US" altLang="ja-JP" dirty="0"/>
              <a:t>62.62</a:t>
            </a:r>
            <a:r>
              <a:rPr lang="ja-JP" altLang="en-US" dirty="0"/>
              <a:t>歳、健康寿命は</a:t>
            </a:r>
            <a:r>
              <a:rPr lang="en-US" altLang="ja-JP" dirty="0"/>
              <a:t>54.4</a:t>
            </a:r>
            <a:r>
              <a:rPr lang="ja-JP" altLang="en-US" dirty="0"/>
              <a:t>歳である。</a:t>
            </a:r>
            <a:endParaRPr lang="en-US" altLang="ja-JP" dirty="0"/>
          </a:p>
        </p:txBody>
      </p:sp>
      <p:sp>
        <p:nvSpPr>
          <p:cNvPr id="14" name="Rectangle 6"/>
          <p:cNvSpPr>
            <a:spLocks noChangeArrowheads="1"/>
          </p:cNvSpPr>
          <p:nvPr/>
        </p:nvSpPr>
        <p:spPr bwMode="auto">
          <a:xfrm>
            <a:off x="1352600" y="1196752"/>
            <a:ext cx="547260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健康水準・医療水準を示す主な指標</a:t>
            </a:r>
          </a:p>
        </p:txBody>
      </p:sp>
      <p:sp>
        <p:nvSpPr>
          <p:cNvPr id="15" name="テキスト ボックス 14"/>
          <p:cNvSpPr txBox="1"/>
          <p:nvPr/>
        </p:nvSpPr>
        <p:spPr>
          <a:xfrm>
            <a:off x="1352600" y="5949280"/>
            <a:ext cx="6408712" cy="360040"/>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注</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では「平均寿命」を新生児が予想される平均余命年数、「健康寿命」は生まれてから完全に健康状態で生きられる平均期待年数を意味する。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800" dirty="0">
                <a:latin typeface="Arial" panose="020B0604020202020204" pitchFamily="34" charset="0"/>
                <a:ea typeface="ＭＳ Ｐゴシック" panose="020B0600070205080204" pitchFamily="50" charset="-128"/>
                <a:cs typeface="Arial" panose="020B0604020202020204" pitchFamily="34" charset="0"/>
              </a:rPr>
              <a:t>注</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）収縮期血圧（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SBP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140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以上もしくは拡張期血圧（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DBP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90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以上を高血圧とする。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800" dirty="0">
                <a:latin typeface="Arial" panose="020B0604020202020204" pitchFamily="34" charset="0"/>
                <a:ea typeface="ＭＳ Ｐゴシック" panose="020B0600070205080204" pitchFamily="50" charset="-128"/>
                <a:cs typeface="Arial" panose="020B0604020202020204" pitchFamily="34" charset="0"/>
              </a:rPr>
              <a:t>注</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BMI25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BMI</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は</a:t>
            </a:r>
            <a:r>
              <a:rPr lang="zh-TW" altLang="en-US" sz="800" dirty="0"/>
              <a:t>「体重（</a:t>
            </a:r>
            <a:r>
              <a:rPr lang="en-US" altLang="zh-TW" sz="800" dirty="0"/>
              <a:t>kg</a:t>
            </a:r>
            <a:r>
              <a:rPr lang="zh-TW" altLang="en-US" sz="800" dirty="0"/>
              <a:t>）</a:t>
            </a:r>
            <a:r>
              <a:rPr lang="en-US" altLang="zh-TW" sz="800" dirty="0"/>
              <a:t>÷</a:t>
            </a:r>
            <a:r>
              <a:rPr lang="zh-TW" altLang="en-US" sz="800" dirty="0"/>
              <a:t>（身長（</a:t>
            </a:r>
            <a:r>
              <a:rPr lang="en-US" altLang="zh-TW" sz="800" dirty="0"/>
              <a:t>m</a:t>
            </a:r>
            <a:r>
              <a:rPr lang="zh-TW" altLang="en-US" sz="800" dirty="0"/>
              <a:t>）</a:t>
            </a:r>
            <a:r>
              <a:rPr lang="en-US" altLang="zh-TW" sz="800" dirty="0"/>
              <a:t>×</a:t>
            </a:r>
            <a:r>
              <a:rPr lang="zh-TW" altLang="en-US" sz="800" dirty="0"/>
              <a:t>身長（</a:t>
            </a:r>
            <a:r>
              <a:rPr lang="en-US" altLang="zh-TW" sz="800" dirty="0"/>
              <a:t>m</a:t>
            </a:r>
            <a:r>
              <a:rPr lang="zh-TW" altLang="en-US" sz="800" dirty="0"/>
              <a:t>））」</a:t>
            </a:r>
            <a:r>
              <a:rPr lang="ja-JP" altLang="en-US" sz="800" dirty="0"/>
              <a:t>で算出される。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6" name="表 15"/>
          <p:cNvGraphicFramePr>
            <a:graphicFrameLocks noGrp="1"/>
          </p:cNvGraphicFramePr>
          <p:nvPr>
            <p:extLst>
              <p:ext uri="{D42A27DB-BD31-4B8C-83A1-F6EECF244321}">
                <p14:modId xmlns:p14="http://schemas.microsoft.com/office/powerpoint/2010/main" val="1004979213"/>
              </p:ext>
            </p:extLst>
          </p:nvPr>
        </p:nvGraphicFramePr>
        <p:xfrm>
          <a:off x="1352600" y="1556792"/>
          <a:ext cx="7295827" cy="4320480"/>
        </p:xfrm>
        <a:graphic>
          <a:graphicData uri="http://schemas.openxmlformats.org/drawingml/2006/table">
            <a:tbl>
              <a:tblPr firstRow="1" bandRow="1">
                <a:tableStyleId>{5C22544A-7EE6-4342-B048-85BDC9FD1C3A}</a:tableStyleId>
              </a:tblPr>
              <a:tblGrid>
                <a:gridCol w="2687827">
                  <a:extLst>
                    <a:ext uri="{9D8B030D-6E8A-4147-A177-3AD203B41FA5}">
                      <a16:colId xmlns:a16="http://schemas.microsoft.com/office/drawing/2014/main" val="20000"/>
                    </a:ext>
                  </a:extLst>
                </a:gridCol>
                <a:gridCol w="2304000">
                  <a:extLst>
                    <a:ext uri="{9D8B030D-6E8A-4147-A177-3AD203B41FA5}">
                      <a16:colId xmlns:a16="http://schemas.microsoft.com/office/drawing/2014/main" val="20001"/>
                    </a:ext>
                  </a:extLst>
                </a:gridCol>
                <a:gridCol w="2304000">
                  <a:extLst>
                    <a:ext uri="{9D8B030D-6E8A-4147-A177-3AD203B41FA5}">
                      <a16:colId xmlns:a16="http://schemas.microsoft.com/office/drawing/2014/main" val="20002"/>
                    </a:ext>
                  </a:extLst>
                </a:gridCol>
              </a:tblGrid>
              <a:tr h="5400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dirty="0">
                        <a:solidFill>
                          <a:schemeClr val="tx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dirty="0">
                          <a:solidFill>
                            <a:schemeClr val="bg1"/>
                          </a:solidFill>
                          <a:latin typeface="HGP創英角ｺﾞｼｯｸUB" panose="020B0900000000000000" pitchFamily="50" charset="-128"/>
                          <a:ea typeface="HGP創英角ｺﾞｼｯｸUB" panose="020B0900000000000000" pitchFamily="50" charset="-128"/>
                        </a:rPr>
                        <a:t>男 性</a:t>
                      </a:r>
                      <a:endPar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dirty="0">
                          <a:solidFill>
                            <a:schemeClr val="bg1"/>
                          </a:solidFill>
                          <a:latin typeface="HGP創英角ｺﾞｼｯｸUB" panose="020B0900000000000000" pitchFamily="50" charset="-128"/>
                          <a:ea typeface="HGP創英角ｺﾞｼｯｸUB" panose="020B0900000000000000" pitchFamily="50" charset="-128"/>
                        </a:rPr>
                        <a:t>女 性</a:t>
                      </a:r>
                      <a:endPar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27003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平均寿命</a:t>
                      </a:r>
                      <a:r>
                        <a:rPr lang="ja-JP" altLang="en-US" sz="1400" b="0" baseline="300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注</a:t>
                      </a:r>
                      <a:r>
                        <a:rPr lang="en-US" altLang="ja-JP" sz="1400" b="0" baseline="300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1</a:t>
                      </a:r>
                      <a:r>
                        <a:rPr lang="ja-JP" altLang="en-US" sz="1400" b="0" baseline="300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r>
                        <a:rPr kumimoji="1" lang="ja-JP" altLang="en-US" sz="1400" b="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 </a:t>
                      </a:r>
                      <a:r>
                        <a:rPr kumimoji="1" lang="ja-JP" altLang="en-US" sz="1000" b="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r>
                        <a:rPr kumimoji="1" lang="en-US" altLang="ja-JP" sz="1000" b="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2019</a:t>
                      </a:r>
                      <a:r>
                        <a:rPr kumimoji="1" lang="ja-JP" altLang="en-US" sz="1000" b="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年）</a:t>
                      </a:r>
                      <a:endParaRPr kumimoji="1" lang="en-US" altLang="ja-JP" sz="1100" b="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ctr" rtl="0" fontAlgn="ctr"/>
                      <a:r>
                        <a:rPr lang="en-US" altLang="ja-JP" sz="1400" b="1" i="0" u="none" strike="noStrike" dirty="0">
                          <a:solidFill>
                            <a:srgbClr val="000000"/>
                          </a:solidFill>
                          <a:effectLst/>
                          <a:latin typeface="+mn-lt"/>
                          <a:ea typeface="+mn-ea"/>
                        </a:rPr>
                        <a:t>61.2</a:t>
                      </a:r>
                      <a:r>
                        <a:rPr lang="ja-JP" altLang="en-US" sz="1400" b="1" i="0" u="none" strike="noStrike" dirty="0">
                          <a:solidFill>
                            <a:srgbClr val="000000"/>
                          </a:solidFill>
                          <a:effectLst/>
                          <a:latin typeface="+mn-lt"/>
                          <a:ea typeface="+mn-ea"/>
                        </a:rPr>
                        <a:t>歳</a:t>
                      </a:r>
                      <a:endParaRPr lang="en-US" altLang="ja-JP" sz="1400" b="1" i="0" u="none" strike="noStrike" dirty="0">
                        <a:solidFill>
                          <a:srgbClr val="000000"/>
                        </a:solidFill>
                        <a:effectLst/>
                        <a:latin typeface="+mn-lt"/>
                        <a:ea typeface="+mn-ea"/>
                      </a:endParaRPr>
                    </a:p>
                  </a:txBody>
                  <a:tcPr marL="9525" marR="9525" marT="9525" marB="0"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400" b="1" i="0" u="none" strike="noStrike" dirty="0">
                          <a:solidFill>
                            <a:srgbClr val="000000"/>
                          </a:solidFill>
                          <a:effectLst/>
                          <a:latin typeface="+mn-lt"/>
                          <a:ea typeface="+mn-ea"/>
                        </a:rPr>
                        <a:t>64.1</a:t>
                      </a:r>
                      <a:r>
                        <a:rPr lang="ja-JP" altLang="en-US" sz="1400" b="1" i="0" u="none" strike="noStrike" dirty="0">
                          <a:solidFill>
                            <a:srgbClr val="000000"/>
                          </a:solidFill>
                          <a:effectLst/>
                          <a:latin typeface="+mn-lt"/>
                          <a:ea typeface="+mn-ea"/>
                        </a:rPr>
                        <a:t>歳</a:t>
                      </a:r>
                      <a:endParaRPr lang="en-US" altLang="ja-JP" sz="1400" b="1" i="0" u="none" strike="noStrike" dirty="0">
                        <a:solidFill>
                          <a:srgbClr val="000000"/>
                        </a:solidFill>
                        <a:effectLst/>
                        <a:latin typeface="+mn-lt"/>
                        <a:ea typeface="+mn-ea"/>
                      </a:endParaRPr>
                    </a:p>
                  </a:txBody>
                  <a:tcPr marL="9525" marR="9525" marT="9525" marB="0"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70030">
                <a:tc vMerge="1">
                  <a:txBody>
                    <a:bodyPr/>
                    <a:lstStyle/>
                    <a:p>
                      <a:endParaRPr kumimoji="1" lang="ja-JP" altLang="en-US"/>
                    </a:p>
                  </a:txBody>
                  <a:tcPr/>
                </a:tc>
                <a:tc gridSpan="2">
                  <a:txBody>
                    <a:bodyPr/>
                    <a:lstStyle/>
                    <a:p>
                      <a:pPr algn="ctr" rtl="0" fontAlgn="ctr"/>
                      <a:r>
                        <a:rPr lang="en-US" altLang="ja-JP" sz="1400" b="1" i="0" u="none" strike="noStrike" dirty="0">
                          <a:solidFill>
                            <a:srgbClr val="000000"/>
                          </a:solidFill>
                          <a:effectLst/>
                          <a:latin typeface="+mn-lt"/>
                          <a:ea typeface="+mn-ea"/>
                        </a:rPr>
                        <a:t>62.62</a:t>
                      </a:r>
                      <a:r>
                        <a:rPr lang="ja-JP" altLang="en-US" sz="1400" b="1" i="0" u="none" strike="noStrike" dirty="0">
                          <a:solidFill>
                            <a:srgbClr val="000000"/>
                          </a:solidFill>
                          <a:effectLst/>
                          <a:latin typeface="+mn-lt"/>
                          <a:ea typeface="+mn-ea"/>
                        </a:rPr>
                        <a:t>歳（世界平均</a:t>
                      </a:r>
                      <a:r>
                        <a:rPr lang="en-US" altLang="ja-JP" sz="1400" b="1" i="0" u="none" strike="noStrike" dirty="0">
                          <a:solidFill>
                            <a:srgbClr val="000000"/>
                          </a:solidFill>
                          <a:effectLst/>
                          <a:latin typeface="+mn-lt"/>
                          <a:ea typeface="+mn-ea"/>
                        </a:rPr>
                        <a:t>73.3</a:t>
                      </a:r>
                      <a:r>
                        <a:rPr lang="ja-JP" altLang="en-US" sz="1400" b="1" i="0" u="none" strike="noStrike" dirty="0">
                          <a:solidFill>
                            <a:srgbClr val="000000"/>
                          </a:solidFill>
                          <a:effectLst/>
                          <a:latin typeface="+mn-lt"/>
                          <a:ea typeface="+mn-ea"/>
                        </a:rPr>
                        <a:t>歳）</a:t>
                      </a:r>
                      <a:endParaRPr lang="en-US" altLang="ja-JP" sz="1400" b="1" i="0" u="none" strike="noStrike" dirty="0">
                        <a:solidFill>
                          <a:srgbClr val="000000"/>
                        </a:solidFill>
                        <a:effectLst/>
                        <a:latin typeface="+mn-lt"/>
                        <a:ea typeface="+mn-ea"/>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70030">
                <a:tc rowSpan="2">
                  <a:txBody>
                    <a:bodyPr/>
                    <a:lstStyle/>
                    <a:p>
                      <a:pPr algn="l"/>
                      <a:r>
                        <a:rPr lang="ja-JP" altLang="en-US" sz="1400" b="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健康寿命</a:t>
                      </a:r>
                      <a:r>
                        <a:rPr lang="ja-JP" altLang="en-US" sz="1400" b="0" baseline="300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注</a:t>
                      </a:r>
                      <a:r>
                        <a:rPr lang="en-US" altLang="ja-JP" sz="1400" b="0" baseline="300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1</a:t>
                      </a:r>
                      <a:r>
                        <a:rPr lang="ja-JP" altLang="en-US" sz="1400" b="0" baseline="300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r>
                        <a:rPr lang="ja-JP" altLang="en-US" sz="1400" b="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 </a:t>
                      </a:r>
                      <a:r>
                        <a:rPr lang="ja-JP" altLang="en-US" sz="1000" b="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r>
                        <a:rPr lang="en-US" altLang="ja-JP" sz="1000" b="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2019</a:t>
                      </a:r>
                      <a:r>
                        <a:rPr lang="ja-JP" altLang="en-US" sz="1000" b="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年）</a:t>
                      </a:r>
                      <a:endParaRPr lang="en-US" altLang="ja-JP" sz="1400" b="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ctr" rtl="0" fontAlgn="ctr"/>
                      <a:r>
                        <a:rPr lang="en-US" altLang="ja-JP" sz="1400" b="1" i="0" u="none" strike="noStrike" dirty="0">
                          <a:solidFill>
                            <a:srgbClr val="000000"/>
                          </a:solidFill>
                          <a:effectLst/>
                          <a:latin typeface="+mn-lt"/>
                          <a:ea typeface="+mn-ea"/>
                        </a:rPr>
                        <a:t>53.9</a:t>
                      </a:r>
                      <a:r>
                        <a:rPr lang="ja-JP" altLang="en-US" sz="1400" b="1" i="0" u="none" strike="noStrike" dirty="0">
                          <a:solidFill>
                            <a:srgbClr val="000000"/>
                          </a:solidFill>
                          <a:effectLst/>
                          <a:latin typeface="+mn-lt"/>
                          <a:ea typeface="+mn-ea"/>
                        </a:rPr>
                        <a:t>歳</a:t>
                      </a:r>
                      <a:endParaRPr lang="en-US" altLang="ja-JP" sz="1400" b="1" i="0" u="none" strike="noStrike" dirty="0">
                        <a:solidFill>
                          <a:srgbClr val="000000"/>
                        </a:solidFill>
                        <a:effectLst/>
                        <a:latin typeface="+mn-lt"/>
                        <a:ea typeface="+mn-ea"/>
                      </a:endParaRPr>
                    </a:p>
                  </a:txBody>
                  <a:tcPr marL="9525" marR="9525" marT="9525" marB="0"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400" b="1" i="0" u="none" strike="noStrike" dirty="0">
                          <a:solidFill>
                            <a:srgbClr val="000000"/>
                          </a:solidFill>
                          <a:effectLst/>
                          <a:latin typeface="+mn-lt"/>
                          <a:ea typeface="+mn-ea"/>
                        </a:rPr>
                        <a:t>54.9</a:t>
                      </a:r>
                      <a:r>
                        <a:rPr lang="ja-JP" altLang="en-US" sz="1400" b="1" i="0" u="none" strike="noStrike" dirty="0">
                          <a:solidFill>
                            <a:srgbClr val="000000"/>
                          </a:solidFill>
                          <a:effectLst/>
                          <a:latin typeface="+mn-lt"/>
                          <a:ea typeface="+mn-ea"/>
                        </a:rPr>
                        <a:t>歳</a:t>
                      </a:r>
                      <a:endParaRPr lang="en-US" altLang="ja-JP" sz="1400" b="1" i="0" u="none" strike="noStrike" dirty="0">
                        <a:solidFill>
                          <a:srgbClr val="000000"/>
                        </a:solidFill>
                        <a:effectLst/>
                        <a:latin typeface="+mn-lt"/>
                        <a:ea typeface="+mn-ea"/>
                      </a:endParaRPr>
                    </a:p>
                  </a:txBody>
                  <a:tcPr marL="9525" marR="9525" marT="9525" marB="0"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70030">
                <a:tc vMerge="1">
                  <a:txBody>
                    <a:bodyPr/>
                    <a:lstStyle/>
                    <a:p>
                      <a:endParaRPr kumimoji="1" lang="ja-JP" altLang="en-US"/>
                    </a:p>
                  </a:txBody>
                  <a:tcPr/>
                </a:tc>
                <a:tc gridSpan="2">
                  <a:txBody>
                    <a:bodyPr/>
                    <a:lstStyle/>
                    <a:p>
                      <a:pPr algn="ctr" rtl="0" fontAlgn="ctr"/>
                      <a:r>
                        <a:rPr lang="en-US" altLang="ja-JP" sz="1400" b="1" i="0" u="none" strike="noStrike" dirty="0">
                          <a:solidFill>
                            <a:srgbClr val="000000"/>
                          </a:solidFill>
                          <a:effectLst/>
                          <a:latin typeface="+mn-lt"/>
                          <a:ea typeface="+mn-ea"/>
                        </a:rPr>
                        <a:t>54.4</a:t>
                      </a:r>
                      <a:r>
                        <a:rPr lang="ja-JP" altLang="en-US" sz="1400" b="1" i="0" u="none" strike="noStrike" dirty="0">
                          <a:solidFill>
                            <a:srgbClr val="000000"/>
                          </a:solidFill>
                          <a:effectLst/>
                          <a:latin typeface="+mn-lt"/>
                          <a:ea typeface="+mn-ea"/>
                        </a:rPr>
                        <a:t>歳</a:t>
                      </a:r>
                      <a:r>
                        <a:rPr kumimoji="1" lang="ja-JP" altLang="en-US" sz="1400" b="1" kern="1200" dirty="0">
                          <a:solidFill>
                            <a:schemeClr val="tx1"/>
                          </a:solidFill>
                          <a:latin typeface="+mn-lt"/>
                          <a:ea typeface="+mn-ea"/>
                          <a:cs typeface="Arial" panose="020B0604020202020204" pitchFamily="34" charset="0"/>
                        </a:rPr>
                        <a:t>（世界平均</a:t>
                      </a:r>
                      <a:r>
                        <a:rPr kumimoji="1" lang="en-US" altLang="ja-JP" sz="1400" b="1" kern="1200" dirty="0">
                          <a:solidFill>
                            <a:schemeClr val="tx1"/>
                          </a:solidFill>
                          <a:latin typeface="+mn-lt"/>
                          <a:ea typeface="+mn-ea"/>
                          <a:cs typeface="Arial" panose="020B0604020202020204" pitchFamily="34" charset="0"/>
                        </a:rPr>
                        <a:t>63.7</a:t>
                      </a:r>
                      <a:r>
                        <a:rPr kumimoji="1" lang="ja-JP" altLang="en-US" sz="1400" b="1" kern="1200" dirty="0">
                          <a:solidFill>
                            <a:schemeClr val="tx1"/>
                          </a:solidFill>
                          <a:latin typeface="+mn-lt"/>
                          <a:ea typeface="+mn-ea"/>
                          <a:cs typeface="Arial" panose="020B0604020202020204" pitchFamily="34" charset="0"/>
                        </a:rPr>
                        <a:t>歳）</a:t>
                      </a:r>
                      <a:endParaRPr lang="en-US" altLang="ja-JP" sz="1400" b="1" i="0" u="none" strike="noStrike" dirty="0">
                        <a:solidFill>
                          <a:srgbClr val="000000"/>
                        </a:solidFill>
                        <a:effectLst/>
                        <a:latin typeface="+mn-lt"/>
                        <a:ea typeface="+mn-ea"/>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40060">
                <a:tc>
                  <a:txBody>
                    <a:bodyPr/>
                    <a:lstStyle/>
                    <a:p>
                      <a:pPr algn="l"/>
                      <a:r>
                        <a:rPr lang="en-US" altLang="ja-JP" sz="1400" b="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5</a:t>
                      </a:r>
                      <a:r>
                        <a:rPr lang="ja-JP" altLang="en-US" sz="1400" b="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歳以下の乳幼児死亡率</a:t>
                      </a:r>
                      <a:br>
                        <a:rPr lang="en-US" altLang="ja-JP" sz="1400" b="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en-US" altLang="ja-JP" sz="1400" b="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1,000</a:t>
                      </a:r>
                      <a:r>
                        <a:rPr lang="ja-JP" altLang="en-US" sz="1400" b="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人あたり</a:t>
                      </a:r>
                      <a:r>
                        <a:rPr kumimoji="1" lang="ja-JP" altLang="en-US" sz="1000" b="0" i="0" u="none" strike="noStrike" kern="1200" cap="none" spc="0" normalizeH="0" baseline="0" noProof="0" dirty="0">
                          <a:ln>
                            <a:noFill/>
                          </a:ln>
                          <a:solidFill>
                            <a:srgbClr val="000000"/>
                          </a:solidFill>
                          <a:effectLst/>
                          <a:uLnTx/>
                          <a:uFillTx/>
                          <a:latin typeface="HGP創英角ｺﾞｼｯｸUB" panose="020B0900000000000000" pitchFamily="50" charset="-128"/>
                          <a:ea typeface="HGP創英角ｺﾞｼｯｸUB" panose="020B0900000000000000"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HGP創英角ｺﾞｼｯｸUB" panose="020B0900000000000000" pitchFamily="50" charset="-128"/>
                          <a:ea typeface="HGP創英角ｺﾞｼｯｸUB" panose="020B0900000000000000" pitchFamily="50" charset="-128"/>
                          <a:cs typeface="Arial" panose="020B0604020202020204" pitchFamily="34" charset="0"/>
                        </a:rPr>
                        <a:t>2021</a:t>
                      </a:r>
                      <a:r>
                        <a:rPr kumimoji="1" lang="ja-JP" altLang="en-US" sz="1000" b="0" i="0" u="none" strike="noStrike" kern="1200" cap="none" spc="0" normalizeH="0" baseline="0" noProof="0" dirty="0">
                          <a:ln>
                            <a:noFill/>
                          </a:ln>
                          <a:solidFill>
                            <a:srgbClr val="000000"/>
                          </a:solidFill>
                          <a:effectLst/>
                          <a:uLnTx/>
                          <a:uFillTx/>
                          <a:latin typeface="HGP創英角ｺﾞｼｯｸUB" panose="020B0900000000000000" pitchFamily="50" charset="-128"/>
                          <a:ea typeface="HGP創英角ｺﾞｼｯｸUB" panose="020B0900000000000000" pitchFamily="50" charset="-128"/>
                          <a:cs typeface="Arial" panose="020B0604020202020204" pitchFamily="34" charset="0"/>
                        </a:rPr>
                        <a:t>年）</a:t>
                      </a:r>
                      <a:endParaRPr lang="ja-JP" altLang="en-US" sz="1400" b="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1" kern="1200" dirty="0">
                          <a:solidFill>
                            <a:schemeClr val="tx1"/>
                          </a:solidFill>
                          <a:latin typeface="+mn-lt"/>
                          <a:ea typeface="+mn-ea"/>
                          <a:cs typeface="Arial" panose="020B0604020202020204" pitchFamily="34" charset="0"/>
                        </a:rPr>
                        <a:t>110.8</a:t>
                      </a:r>
                      <a:r>
                        <a:rPr kumimoji="1" lang="ja-JP" altLang="en-US" sz="1400" b="1" kern="1200" dirty="0">
                          <a:solidFill>
                            <a:schemeClr val="tx1"/>
                          </a:solidFill>
                          <a:latin typeface="+mn-lt"/>
                          <a:ea typeface="+mn-ea"/>
                          <a:cs typeface="Arial" panose="020B0604020202020204" pitchFamily="34" charset="0"/>
                        </a:rPr>
                        <a:t>人</a:t>
                      </a:r>
                      <a:endParaRPr kumimoji="1" lang="en-US" altLang="ja-JP" sz="1400" b="1" kern="1200" dirty="0">
                        <a:solidFill>
                          <a:schemeClr val="tx1"/>
                        </a:solidFill>
                        <a:latin typeface="+mn-lt"/>
                        <a:ea typeface="+mn-ea"/>
                        <a:cs typeface="Arial" panose="020B0604020202020204" pitchFamily="34" charset="0"/>
                      </a:endParaRPr>
                    </a:p>
                  </a:txBody>
                  <a:tcPr marL="35002" marR="35002" marT="17501" marB="175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540060">
                <a:tc>
                  <a:txBody>
                    <a:bodyPr/>
                    <a:lstStyle/>
                    <a:p>
                      <a:pPr algn="l"/>
                      <a:r>
                        <a:rPr lang="ja-JP" altLang="en-US" sz="1400" b="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妊産婦死亡率</a:t>
                      </a:r>
                      <a:endParaRPr lang="en-US" altLang="ja-JP" sz="1400" b="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l"/>
                      <a:r>
                        <a:rPr lang="en-US" altLang="ja-JP" sz="1400" b="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10</a:t>
                      </a:r>
                      <a:r>
                        <a:rPr lang="ja-JP" altLang="en-US" sz="1400" b="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万人あたり </a:t>
                      </a:r>
                      <a:r>
                        <a:rPr kumimoji="1" lang="ja-JP" altLang="en-US" sz="1000" b="0" i="0" u="none" strike="noStrike" kern="1200" cap="none" spc="0" normalizeH="0" baseline="0" noProof="0" dirty="0">
                          <a:ln>
                            <a:noFill/>
                          </a:ln>
                          <a:solidFill>
                            <a:srgbClr val="000000"/>
                          </a:solidFill>
                          <a:effectLst/>
                          <a:uLnTx/>
                          <a:uFillTx/>
                          <a:latin typeface="HGP創英角ｺﾞｼｯｸUB" panose="020B0900000000000000" pitchFamily="50" charset="-128"/>
                          <a:ea typeface="HGP創英角ｺﾞｼｯｸUB" panose="020B0900000000000000"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HGP創英角ｺﾞｼｯｸUB" panose="020B0900000000000000" pitchFamily="50" charset="-128"/>
                          <a:ea typeface="HGP創英角ｺﾞｼｯｸUB" panose="020B0900000000000000" pitchFamily="50" charset="-128"/>
                          <a:cs typeface="Arial" panose="020B0604020202020204" pitchFamily="34" charset="0"/>
                        </a:rPr>
                        <a:t>2020</a:t>
                      </a:r>
                      <a:r>
                        <a:rPr kumimoji="1" lang="ja-JP" altLang="en-US" sz="1000" b="0" i="0" u="none" strike="noStrike" kern="1200" cap="none" spc="0" normalizeH="0" baseline="0" noProof="0" dirty="0">
                          <a:ln>
                            <a:noFill/>
                          </a:ln>
                          <a:solidFill>
                            <a:srgbClr val="000000"/>
                          </a:solidFill>
                          <a:effectLst/>
                          <a:uLnTx/>
                          <a:uFillTx/>
                          <a:latin typeface="HGP創英角ｺﾞｼｯｸUB" panose="020B0900000000000000" pitchFamily="50" charset="-128"/>
                          <a:ea typeface="HGP創英角ｺﾞｼｯｸUB" panose="020B0900000000000000" pitchFamily="50" charset="-128"/>
                          <a:cs typeface="Arial" panose="020B0604020202020204" pitchFamily="34" charset="0"/>
                        </a:rPr>
                        <a:t>年）</a:t>
                      </a:r>
                      <a:endParaRPr lang="ja-JP" altLang="en-US" sz="1400" b="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ctr" rtl="0" fontAlgn="ctr"/>
                      <a:r>
                        <a:rPr lang="en-US" altLang="ja-JP" sz="1400" b="1" i="0" u="none" strike="noStrike">
                          <a:solidFill>
                            <a:srgbClr val="000000"/>
                          </a:solidFill>
                          <a:effectLst/>
                          <a:latin typeface="+mn-lt"/>
                          <a:ea typeface="+mn-ea"/>
                        </a:rPr>
                        <a:t>―</a:t>
                      </a:r>
                    </a:p>
                  </a:txBody>
                  <a:tcPr marL="9525" marR="9525" marT="9525" marB="0"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en-US" altLang="ja-JP" sz="1400" b="1" i="0" u="none" strike="noStrike" dirty="0">
                          <a:solidFill>
                            <a:srgbClr val="000000"/>
                          </a:solidFill>
                          <a:effectLst/>
                          <a:latin typeface="+mn-lt"/>
                          <a:ea typeface="+mn-ea"/>
                        </a:rPr>
                        <a:t>1047</a:t>
                      </a:r>
                      <a:r>
                        <a:rPr lang="ja-JP" altLang="en-US" sz="1400" b="1" i="0" u="none" strike="noStrike" dirty="0">
                          <a:solidFill>
                            <a:srgbClr val="000000"/>
                          </a:solidFill>
                          <a:effectLst/>
                          <a:latin typeface="+mn-lt"/>
                          <a:ea typeface="+mn-ea"/>
                        </a:rPr>
                        <a:t>人</a:t>
                      </a:r>
                    </a:p>
                  </a:txBody>
                  <a:tcPr marL="9525" marR="9525" marT="9525" marB="0"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540060">
                <a:tc>
                  <a:txBody>
                    <a:bodyPr/>
                    <a:lstStyle/>
                    <a:p>
                      <a:pPr algn="l"/>
                      <a:r>
                        <a:rPr lang="en-US" altLang="ja-JP" sz="1400" b="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18</a:t>
                      </a:r>
                      <a:r>
                        <a:rPr lang="ja-JP" altLang="en-US" sz="1400" b="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歳以上の人口に占める</a:t>
                      </a:r>
                      <a:endParaRPr lang="en-US" altLang="ja-JP" sz="1400" b="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l"/>
                      <a:r>
                        <a:rPr lang="ja-JP" altLang="en-US" sz="1400" b="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高血圧</a:t>
                      </a:r>
                      <a:r>
                        <a:rPr lang="ja-JP" altLang="en-US" sz="1400" b="0" baseline="300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注</a:t>
                      </a:r>
                      <a:r>
                        <a:rPr lang="en-US" altLang="ja-JP" sz="1400" b="0" baseline="300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2</a:t>
                      </a:r>
                      <a:r>
                        <a:rPr lang="ja-JP" altLang="en-US" sz="1400" b="0" baseline="300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r>
                        <a:rPr lang="ja-JP" altLang="en-US" sz="1400" b="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患者の割合 </a:t>
                      </a:r>
                      <a:r>
                        <a:rPr kumimoji="1" lang="ja-JP" altLang="en-US" sz="1000" b="0" i="0" u="none" strike="noStrike" kern="1200" cap="none" spc="0" normalizeH="0" baseline="0" noProof="0" dirty="0">
                          <a:ln>
                            <a:noFill/>
                          </a:ln>
                          <a:solidFill>
                            <a:srgbClr val="000000"/>
                          </a:solidFill>
                          <a:effectLst/>
                          <a:uLnTx/>
                          <a:uFillTx/>
                          <a:latin typeface="HGP創英角ｺﾞｼｯｸUB" panose="020B0900000000000000" pitchFamily="50" charset="-128"/>
                          <a:ea typeface="HGP創英角ｺﾞｼｯｸUB" panose="020B0900000000000000"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HGP創英角ｺﾞｼｯｸUB" panose="020B0900000000000000" pitchFamily="50" charset="-128"/>
                          <a:ea typeface="HGP創英角ｺﾞｼｯｸUB" panose="020B0900000000000000" pitchFamily="50" charset="-128"/>
                          <a:cs typeface="Arial" panose="020B0604020202020204" pitchFamily="34" charset="0"/>
                        </a:rPr>
                        <a:t>2015</a:t>
                      </a:r>
                      <a:r>
                        <a:rPr kumimoji="1" lang="ja-JP" altLang="en-US" sz="1000" b="0" i="0" u="none" strike="noStrike" kern="1200" cap="none" spc="0" normalizeH="0" baseline="0" noProof="0" dirty="0">
                          <a:ln>
                            <a:noFill/>
                          </a:ln>
                          <a:solidFill>
                            <a:srgbClr val="000000"/>
                          </a:solidFill>
                          <a:effectLst/>
                          <a:uLnTx/>
                          <a:uFillTx/>
                          <a:latin typeface="HGP創英角ｺﾞｼｯｸUB" panose="020B0900000000000000" pitchFamily="50" charset="-128"/>
                          <a:ea typeface="HGP創英角ｺﾞｼｯｸUB" panose="020B0900000000000000" pitchFamily="50" charset="-128"/>
                          <a:cs typeface="Arial" panose="020B0604020202020204" pitchFamily="34" charset="0"/>
                        </a:rPr>
                        <a:t>年）</a:t>
                      </a:r>
                      <a:endParaRPr lang="ja-JP" altLang="en-US" sz="1400" b="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ctr" rtl="0" fontAlgn="ctr"/>
                      <a:r>
                        <a:rPr lang="en-US" altLang="ja-JP" sz="1400" b="1" i="0" u="none" strike="noStrike">
                          <a:solidFill>
                            <a:srgbClr val="000000"/>
                          </a:solidFill>
                          <a:effectLst/>
                          <a:latin typeface="+mn-lt"/>
                          <a:ea typeface="+mn-ea"/>
                        </a:rPr>
                        <a:t>22.70%</a:t>
                      </a:r>
                    </a:p>
                  </a:txBody>
                  <a:tcPr marL="9525" marR="9525" marT="9525" marB="0"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400" b="1" i="0" u="none" strike="noStrike" dirty="0">
                          <a:solidFill>
                            <a:srgbClr val="000000"/>
                          </a:solidFill>
                          <a:effectLst/>
                          <a:latin typeface="+mn-lt"/>
                          <a:ea typeface="+mn-ea"/>
                        </a:rPr>
                        <a:t>25.00%</a:t>
                      </a:r>
                    </a:p>
                  </a:txBody>
                  <a:tcPr marL="9525" marR="9525" marT="9525" marB="0"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540060">
                <a:tc>
                  <a:txBody>
                    <a:bodyPr/>
                    <a:lstStyle/>
                    <a:p>
                      <a:pPr algn="l"/>
                      <a:r>
                        <a:rPr lang="en-US" altLang="ja-JP" sz="1400" b="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18</a:t>
                      </a:r>
                      <a:r>
                        <a:rPr lang="ja-JP" altLang="en-US" sz="1400" b="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歳以上の人口に占める</a:t>
                      </a:r>
                      <a:endParaRPr lang="en-US" altLang="ja-JP" sz="1400" b="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l"/>
                      <a:r>
                        <a:rPr lang="ja-JP" altLang="en-US" sz="1400" b="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肥満</a:t>
                      </a:r>
                      <a:r>
                        <a:rPr lang="ja-JP" altLang="en-US" sz="1400" b="0" baseline="300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注</a:t>
                      </a:r>
                      <a:r>
                        <a:rPr lang="en-US" altLang="ja-JP" sz="1400" b="0" baseline="300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3</a:t>
                      </a:r>
                      <a:r>
                        <a:rPr lang="ja-JP" altLang="en-US" sz="1400" b="0" baseline="300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r>
                        <a:rPr lang="ja-JP" altLang="en-US" sz="1400" b="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の人の割合 </a:t>
                      </a:r>
                      <a:r>
                        <a:rPr kumimoji="1" lang="ja-JP" altLang="en-US" sz="1000" b="0" i="0" u="none" strike="noStrike" kern="1200" cap="none" spc="0" normalizeH="0" baseline="0" noProof="0" dirty="0">
                          <a:ln>
                            <a:noFill/>
                          </a:ln>
                          <a:solidFill>
                            <a:srgbClr val="000000"/>
                          </a:solidFill>
                          <a:effectLst/>
                          <a:uLnTx/>
                          <a:uFillTx/>
                          <a:latin typeface="HGP創英角ｺﾞｼｯｸUB" panose="020B0900000000000000" pitchFamily="50" charset="-128"/>
                          <a:ea typeface="HGP創英角ｺﾞｼｯｸUB" panose="020B0900000000000000"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HGP創英角ｺﾞｼｯｸUB" panose="020B0900000000000000" pitchFamily="50" charset="-128"/>
                          <a:ea typeface="HGP創英角ｺﾞｼｯｸUB" panose="020B0900000000000000" pitchFamily="50" charset="-128"/>
                          <a:cs typeface="Arial" panose="020B0604020202020204" pitchFamily="34" charset="0"/>
                        </a:rPr>
                        <a:t>2016</a:t>
                      </a:r>
                      <a:r>
                        <a:rPr kumimoji="1" lang="ja-JP" altLang="en-US" sz="1000" b="0" i="0" u="none" strike="noStrike" kern="1200" cap="none" spc="0" normalizeH="0" baseline="0" noProof="0" dirty="0">
                          <a:ln>
                            <a:noFill/>
                          </a:ln>
                          <a:solidFill>
                            <a:srgbClr val="000000"/>
                          </a:solidFill>
                          <a:effectLst/>
                          <a:uLnTx/>
                          <a:uFillTx/>
                          <a:latin typeface="HGP創英角ｺﾞｼｯｸUB" panose="020B0900000000000000" pitchFamily="50" charset="-128"/>
                          <a:ea typeface="HGP創英角ｺﾞｼｯｸUB" panose="020B0900000000000000" pitchFamily="50" charset="-128"/>
                          <a:cs typeface="Arial" panose="020B0604020202020204" pitchFamily="34" charset="0"/>
                        </a:rPr>
                        <a:t>年）</a:t>
                      </a:r>
                      <a:endParaRPr lang="ja-JP" altLang="en-US" sz="1400" b="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ctr" rtl="0" fontAlgn="ctr"/>
                      <a:r>
                        <a:rPr lang="en-US" altLang="ja-JP" sz="1400" b="1" i="0" u="none" strike="noStrike" dirty="0">
                          <a:solidFill>
                            <a:srgbClr val="000000"/>
                          </a:solidFill>
                          <a:effectLst/>
                          <a:latin typeface="+mn-lt"/>
                          <a:ea typeface="+mn-ea"/>
                        </a:rPr>
                        <a:t>19.70%</a:t>
                      </a:r>
                    </a:p>
                  </a:txBody>
                  <a:tcPr marL="9525" marR="9525" marT="9525" marB="0"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400" b="1" i="0" u="none" strike="noStrike" dirty="0">
                          <a:solidFill>
                            <a:srgbClr val="000000"/>
                          </a:solidFill>
                          <a:effectLst/>
                          <a:latin typeface="+mn-lt"/>
                          <a:ea typeface="+mn-ea"/>
                        </a:rPr>
                        <a:t>32.60%</a:t>
                      </a:r>
                    </a:p>
                  </a:txBody>
                  <a:tcPr marL="9525" marR="9525" marT="9525" marB="0"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540060">
                <a:tc>
                  <a:txBody>
                    <a:bodyPr/>
                    <a:lstStyle/>
                    <a:p>
                      <a:pPr algn="l"/>
                      <a:r>
                        <a:rPr lang="en-US" altLang="ja-JP" sz="1400" b="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15</a:t>
                      </a:r>
                      <a:r>
                        <a:rPr lang="ja-JP" altLang="en-US" sz="1400" b="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歳以上の人口に占める</a:t>
                      </a:r>
                      <a:endParaRPr lang="en-US" altLang="ja-JP" sz="1400" b="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l"/>
                      <a:r>
                        <a:rPr lang="ja-JP" altLang="en-US" sz="1400" b="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喫煙者の割合 </a:t>
                      </a:r>
                      <a:r>
                        <a:rPr kumimoji="1" lang="ja-JP" altLang="en-US" sz="1000" b="0" i="0" u="none" strike="noStrike" kern="1200" cap="none" spc="0" normalizeH="0" baseline="0" noProof="0" dirty="0">
                          <a:ln>
                            <a:noFill/>
                          </a:ln>
                          <a:solidFill>
                            <a:srgbClr val="000000"/>
                          </a:solidFill>
                          <a:effectLst/>
                          <a:uLnTx/>
                          <a:uFillTx/>
                          <a:latin typeface="HGP創英角ｺﾞｼｯｸUB" panose="020B0900000000000000" pitchFamily="50" charset="-128"/>
                          <a:ea typeface="HGP創英角ｺﾞｼｯｸUB" panose="020B0900000000000000"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HGP創英角ｺﾞｼｯｸUB" panose="020B0900000000000000" pitchFamily="50" charset="-128"/>
                          <a:ea typeface="HGP創英角ｺﾞｼｯｸUB" panose="020B0900000000000000" pitchFamily="50" charset="-128"/>
                          <a:cs typeface="Arial" panose="020B0604020202020204" pitchFamily="34" charset="0"/>
                        </a:rPr>
                        <a:t>2018</a:t>
                      </a:r>
                      <a:r>
                        <a:rPr kumimoji="1" lang="ja-JP" altLang="en-US" sz="1000" b="0" i="0" u="none" strike="noStrike" kern="1200" cap="none" spc="0" normalizeH="0" baseline="0" noProof="0" dirty="0">
                          <a:ln>
                            <a:noFill/>
                          </a:ln>
                          <a:solidFill>
                            <a:srgbClr val="000000"/>
                          </a:solidFill>
                          <a:effectLst/>
                          <a:uLnTx/>
                          <a:uFillTx/>
                          <a:latin typeface="HGP創英角ｺﾞｼｯｸUB" panose="020B0900000000000000" pitchFamily="50" charset="-128"/>
                          <a:ea typeface="HGP創英角ｺﾞｼｯｸUB" panose="020B0900000000000000" pitchFamily="50" charset="-128"/>
                          <a:cs typeface="Arial" panose="020B0604020202020204" pitchFamily="34" charset="0"/>
                        </a:rPr>
                        <a:t>年）</a:t>
                      </a:r>
                      <a:endParaRPr lang="ja-JP" altLang="en-US" sz="1400" b="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ctr" rtl="0" fontAlgn="ctr"/>
                      <a:r>
                        <a:rPr lang="en-US" altLang="ja-JP" sz="1400" b="1" i="0" u="none" strike="noStrike" dirty="0">
                          <a:solidFill>
                            <a:srgbClr val="000000"/>
                          </a:solidFill>
                          <a:effectLst/>
                          <a:latin typeface="Arial" panose="020B0604020202020204" pitchFamily="34" charset="0"/>
                          <a:ea typeface="游ゴシック" panose="020B0400000000000000" pitchFamily="50" charset="-128"/>
                        </a:rPr>
                        <a:t>9.00%</a:t>
                      </a:r>
                    </a:p>
                  </a:txBody>
                  <a:tcPr marL="9525" marR="9525" marT="9525" marB="0"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altLang="ja-JP" sz="1400" b="1" i="0" u="none" strike="noStrike" dirty="0">
                          <a:solidFill>
                            <a:srgbClr val="000000"/>
                          </a:solidFill>
                          <a:effectLst/>
                          <a:latin typeface="Arial" panose="020B0604020202020204" pitchFamily="34" charset="0"/>
                          <a:ea typeface="游ゴシック" panose="020B0400000000000000" pitchFamily="50" charset="-128"/>
                        </a:rPr>
                        <a:t>0.50%</a:t>
                      </a:r>
                    </a:p>
                  </a:txBody>
                  <a:tcPr marL="9525" marR="9525" marT="9525" marB="0"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sp>
        <p:nvSpPr>
          <p:cNvPr id="7" name="テキスト ボックス 6">
            <a:extLst>
              <a:ext uri="{FF2B5EF4-FFF2-40B4-BE49-F238E27FC236}">
                <a16:creationId xmlns:a16="http://schemas.microsoft.com/office/drawing/2014/main" id="{60CE9E4A-9A0F-31CF-4A2A-EA96CEAF4A7A}"/>
              </a:ext>
            </a:extLst>
          </p:cNvPr>
          <p:cNvSpPr txBox="1"/>
          <p:nvPr/>
        </p:nvSpPr>
        <p:spPr>
          <a:xfrm>
            <a:off x="560512" y="6532141"/>
            <a:ext cx="7295827"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（出所）世界保健機関（</a:t>
            </a:r>
            <a: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WHO</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Global Health Observatory (GHO) data</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p:txBody>
      </p:sp>
    </p:spTree>
    <p:extLst>
      <p:ext uri="{BB962C8B-B14F-4D97-AF65-F5344CB8AC3E}">
        <p14:creationId xmlns:p14="http://schemas.microsoft.com/office/powerpoint/2010/main" val="18289314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オブジェクト 7" hidden="1"/>
          <p:cNvGraphicFramePr>
            <a:graphicFrameLocks noChangeAspect="1"/>
          </p:cNvGraphicFramePr>
          <p:nvPr>
            <p:custDataLst>
              <p:tags r:id="rId1"/>
            </p:custDataLst>
            <p:extLst>
              <p:ext uri="{D42A27DB-BD31-4B8C-83A1-F6EECF244321}">
                <p14:modId xmlns:p14="http://schemas.microsoft.com/office/powerpoint/2010/main" val="313768202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9" imgW="270" imgH="270" progId="TCLayout.ActiveDocument.1">
                  <p:embed/>
                </p:oleObj>
              </mc:Choice>
              <mc:Fallback>
                <p:oleObj name="think-cell Slide" r:id="rId59" imgW="270" imgH="270" progId="TCLayout.ActiveDocument.1">
                  <p:embed/>
                  <p:pic>
                    <p:nvPicPr>
                      <p:cNvPr id="8" name="オブジェクト 7" hidden="1"/>
                      <p:cNvPicPr>
                        <a:picLocks noChangeAspect="1" noChangeArrowheads="1"/>
                      </p:cNvPicPr>
                      <p:nvPr/>
                    </p:nvPicPr>
                    <p:blipFill>
                      <a:blip r:embed="rId60">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2"/>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latin typeface="Arial" panose="020B0604020202020204" pitchFamily="34" charset="0"/>
              <a:ea typeface="ＭＳ Ｐゴシック" panose="020B0600070205080204" pitchFamily="50" charset="-128"/>
              <a:sym typeface="Arial" panose="020B0604020202020204" pitchFamily="34" charset="0"/>
            </a:endParaRPr>
          </a:p>
        </p:txBody>
      </p:sp>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ナイジェリア／医療関連／医療・公衆衛生</a:t>
            </a:r>
            <a:endParaRPr kumimoji="1" lang="ja-JP" altLang="en-US" dirty="0"/>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医療費支出額</a:t>
            </a:r>
          </a:p>
        </p:txBody>
      </p:sp>
      <p:sp>
        <p:nvSpPr>
          <p:cNvPr id="19" name="テキスト ボックス 18"/>
          <p:cNvSpPr txBox="1"/>
          <p:nvPr/>
        </p:nvSpPr>
        <p:spPr>
          <a:xfrm>
            <a:off x="200025" y="6669360"/>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zh-TW" altLang="en-US" sz="800" dirty="0" bmk=""/>
              <a:t>世界保健機関</a:t>
            </a:r>
            <a:r>
              <a:rPr kumimoji="0" lang="ja-JP" altLang="en-US" sz="800" dirty="0" bmk=""/>
              <a:t>（</a:t>
            </a:r>
            <a:r>
              <a:rPr kumimoji="0" lang="en-US" altLang="ja-JP" sz="800" dirty="0" bmk=""/>
              <a:t>WHO</a:t>
            </a:r>
            <a:r>
              <a:rPr kumimoji="0" lang="ja-JP" altLang="en-US" sz="800" dirty="0" bmk=""/>
              <a:t>）「</a:t>
            </a:r>
            <a:r>
              <a:rPr kumimoji="0" lang="en-US" altLang="ja-JP" sz="800" dirty="0" bmk=""/>
              <a:t>Global Health Expenditure Database</a:t>
            </a:r>
            <a:r>
              <a:rPr kumimoji="0" lang="ja-JP" altLang="en-US" sz="800" dirty="0" bmk=""/>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29" name="テキスト ボックス 35"/>
          <p:cNvSpPr txBox="1"/>
          <p:nvPr/>
        </p:nvSpPr>
        <p:spPr>
          <a:xfrm>
            <a:off x="200472" y="1052736"/>
            <a:ext cx="9505056" cy="69063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医療への総支出は増加しているが、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年以降、政府の医療支出は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億米ドルから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億米ドルにとどまっている。このため、ナイジェリアでは医療インフラ施設が不十分で、質の高い医療サービスへのアクセスも悪い。そのため、医療費は依然として自己負担が主流である。</a:t>
            </a:r>
          </a:p>
        </p:txBody>
      </p:sp>
      <p:sp>
        <p:nvSpPr>
          <p:cNvPr id="2" name="テキスト ボックス 1">
            <a:extLst>
              <a:ext uri="{FF2B5EF4-FFF2-40B4-BE49-F238E27FC236}">
                <a16:creationId xmlns:a16="http://schemas.microsoft.com/office/drawing/2014/main" id="{9EEBA7D0-584B-09B4-0854-46E4FD4F80BD}"/>
              </a:ext>
            </a:extLst>
          </p:cNvPr>
          <p:cNvSpPr txBox="1"/>
          <p:nvPr/>
        </p:nvSpPr>
        <p:spPr>
          <a:xfrm>
            <a:off x="848543" y="4797152"/>
            <a:ext cx="504056" cy="144016"/>
          </a:xfrm>
          <a:prstGeom prst="rect">
            <a:avLst/>
          </a:prstGeom>
          <a:noFill/>
        </p:spPr>
        <p:txBody>
          <a:bodyPr wrap="square" lIns="0" tIns="0" rIns="0" bIns="0" rtlCol="0" anchor="ctr" anchorCtr="0">
            <a:noAutofit/>
          </a:bodyPr>
          <a:lstStyle/>
          <a:p>
            <a:r>
              <a:rPr kumimoji="1" lang="ja-JP" altLang="en-US" sz="640" noProof="1">
                <a:latin typeface="Arial" panose="020B0604020202020204" pitchFamily="34" charset="0"/>
                <a:ea typeface="ＭＳ Ｐゴシック" panose="020B0600070205080204" pitchFamily="50" charset="-128"/>
                <a:cs typeface="Arial" panose="020B0604020202020204" pitchFamily="34" charset="0"/>
              </a:rPr>
              <a:t>(US</a:t>
            </a:r>
            <a:r>
              <a:rPr kumimoji="1" lang="en-US" altLang="ja-JP" sz="640" noProof="1">
                <a:latin typeface="Arial" panose="020B0604020202020204" pitchFamily="34" charset="0"/>
                <a:ea typeface="ＭＳ Ｐゴシック" panose="020B0600070205080204" pitchFamily="50" charset="-128"/>
                <a:cs typeface="Arial" panose="020B0604020202020204" pitchFamily="34" charset="0"/>
              </a:rPr>
              <a:t>D</a:t>
            </a:r>
            <a:r>
              <a:rPr kumimoji="1" lang="ja-JP" altLang="en-US" sz="640" noProof="1">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5" name="グループ化 7">
            <a:extLst>
              <a:ext uri="{FF2B5EF4-FFF2-40B4-BE49-F238E27FC236}">
                <a16:creationId xmlns:a16="http://schemas.microsoft.com/office/drawing/2014/main" id="{3BA91553-2BD3-6BE5-40ED-A1C517914749}"/>
              </a:ext>
            </a:extLst>
          </p:cNvPr>
          <p:cNvGrpSpPr/>
          <p:nvPr/>
        </p:nvGrpSpPr>
        <p:grpSpPr>
          <a:xfrm>
            <a:off x="632520" y="1751186"/>
            <a:ext cx="8640960" cy="288032"/>
            <a:chOff x="4803500" y="2113806"/>
            <a:chExt cx="5626916" cy="288032"/>
          </a:xfrm>
        </p:grpSpPr>
        <p:cxnSp>
          <p:nvCxnSpPr>
            <p:cNvPr id="6" name="直線コネクタ 5">
              <a:extLst>
                <a:ext uri="{FF2B5EF4-FFF2-40B4-BE49-F238E27FC236}">
                  <a16:creationId xmlns:a16="http://schemas.microsoft.com/office/drawing/2014/main" id="{5C4737F3-99FE-6271-2A3C-B0B961FF9F3A}"/>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9" name="Rectangle 6">
              <a:extLst>
                <a:ext uri="{FF2B5EF4-FFF2-40B4-BE49-F238E27FC236}">
                  <a16:creationId xmlns:a16="http://schemas.microsoft.com/office/drawing/2014/main" id="{30337321-C072-7B0A-0909-6F08BB74E53B}"/>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200" dirty="0">
                  <a:solidFill>
                    <a:srgbClr val="000000"/>
                  </a:solidFill>
                  <a:latin typeface="Arial Black" pitchFamily="34" charset="0"/>
                  <a:ea typeface="HGP創英角ｺﾞｼｯｸUB" pitchFamily="50" charset="-128"/>
                </a:rPr>
                <a:t>医療費支出総額と政府の医療費支出、政府の負担割合</a:t>
              </a:r>
              <a:r>
                <a:rPr lang="en-US" altLang="ja-JP" sz="1120" baseline="30000" noProof="1">
                  <a:solidFill>
                    <a:srgbClr val="000000"/>
                  </a:solidFill>
                  <a:latin typeface="Arial Black" pitchFamily="34" charset="0"/>
                  <a:ea typeface="HGP創英角ｺﾞｼｯｸUB" pitchFamily="50" charset="-128"/>
                </a:rPr>
                <a:t>*</a:t>
              </a:r>
              <a:endParaRPr lang="en-US" altLang="ja-JP" sz="1120" baseline="30000" dirty="0">
                <a:solidFill>
                  <a:srgbClr val="000000"/>
                </a:solidFill>
                <a:ea typeface="HGP創英角ｺﾞｼｯｸUB" pitchFamily="50" charset="-128"/>
                <a:cs typeface="Arial" panose="020B0604020202020204" pitchFamily="34" charset="0"/>
              </a:endParaRPr>
            </a:p>
          </p:txBody>
        </p:sp>
      </p:grpSp>
      <p:grpSp>
        <p:nvGrpSpPr>
          <p:cNvPr id="10" name="グループ化 7">
            <a:extLst>
              <a:ext uri="{FF2B5EF4-FFF2-40B4-BE49-F238E27FC236}">
                <a16:creationId xmlns:a16="http://schemas.microsoft.com/office/drawing/2014/main" id="{95B6AC41-C50B-945A-7C72-BD0536D40AEB}"/>
              </a:ext>
            </a:extLst>
          </p:cNvPr>
          <p:cNvGrpSpPr/>
          <p:nvPr/>
        </p:nvGrpSpPr>
        <p:grpSpPr>
          <a:xfrm>
            <a:off x="632520" y="4365104"/>
            <a:ext cx="8640960" cy="288032"/>
            <a:chOff x="4803500" y="1993813"/>
            <a:chExt cx="5626916" cy="288032"/>
          </a:xfrm>
        </p:grpSpPr>
        <p:cxnSp>
          <p:nvCxnSpPr>
            <p:cNvPr id="11" name="直線コネクタ 10">
              <a:extLst>
                <a:ext uri="{FF2B5EF4-FFF2-40B4-BE49-F238E27FC236}">
                  <a16:creationId xmlns:a16="http://schemas.microsoft.com/office/drawing/2014/main" id="{A8BD5894-0FF1-034F-21D0-60A5460F28C6}"/>
                </a:ext>
              </a:extLst>
            </p:cNvPr>
            <p:cNvCxnSpPr/>
            <p:nvPr/>
          </p:nvCxnSpPr>
          <p:spPr>
            <a:xfrm>
              <a:off x="4808984" y="2281845"/>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2" name="Rectangle 6">
              <a:extLst>
                <a:ext uri="{FF2B5EF4-FFF2-40B4-BE49-F238E27FC236}">
                  <a16:creationId xmlns:a16="http://schemas.microsoft.com/office/drawing/2014/main" id="{53CAD374-C85F-1F4E-B726-B92E6DEFE469}"/>
                </a:ext>
              </a:extLst>
            </p:cNvPr>
            <p:cNvSpPr>
              <a:spLocks noChangeArrowheads="1"/>
            </p:cNvSpPr>
            <p:nvPr/>
          </p:nvSpPr>
          <p:spPr bwMode="auto">
            <a:xfrm>
              <a:off x="4803500" y="1993813"/>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200" dirty="0">
                  <a:solidFill>
                    <a:srgbClr val="000000"/>
                  </a:solidFill>
                  <a:latin typeface="Arial Black" pitchFamily="34" charset="0"/>
                  <a:ea typeface="HGP創英角ｺﾞｼｯｸUB" pitchFamily="50" charset="-128"/>
                </a:rPr>
                <a:t>一人当たり医療費の推移</a:t>
              </a:r>
              <a:endParaRPr lang="en-US" altLang="ja-JP" sz="1200" baseline="30000" dirty="0">
                <a:solidFill>
                  <a:srgbClr val="000000"/>
                </a:solidFill>
                <a:ea typeface="HGP創英角ｺﾞｼｯｸUB" pitchFamily="50" charset="-128"/>
                <a:cs typeface="Arial" panose="020B0604020202020204" pitchFamily="34" charset="0"/>
              </a:endParaRPr>
            </a:p>
          </p:txBody>
        </p:sp>
      </p:grpSp>
      <p:graphicFrame>
        <p:nvGraphicFramePr>
          <p:cNvPr id="13" name="Chart 216">
            <a:extLst>
              <a:ext uri="{FF2B5EF4-FFF2-40B4-BE49-F238E27FC236}">
                <a16:creationId xmlns:a16="http://schemas.microsoft.com/office/drawing/2014/main" id="{ABCB2937-9471-BD2C-4DD3-9488CBCB96AA}"/>
              </a:ext>
            </a:extLst>
          </p:cNvPr>
          <p:cNvGraphicFramePr/>
          <p:nvPr>
            <p:custDataLst>
              <p:tags r:id="rId3"/>
            </p:custDataLst>
            <p:extLst>
              <p:ext uri="{D42A27DB-BD31-4B8C-83A1-F6EECF244321}">
                <p14:modId xmlns:p14="http://schemas.microsoft.com/office/powerpoint/2010/main" val="1480583484"/>
              </p:ext>
            </p:extLst>
          </p:nvPr>
        </p:nvGraphicFramePr>
        <p:xfrm>
          <a:off x="723900" y="4911808"/>
          <a:ext cx="7361238" cy="1434343"/>
        </p:xfrm>
        <a:graphic>
          <a:graphicData uri="http://schemas.openxmlformats.org/drawingml/2006/chart">
            <c:chart xmlns:c="http://schemas.openxmlformats.org/drawingml/2006/chart" xmlns:r="http://schemas.openxmlformats.org/officeDocument/2006/relationships" r:id="rId61"/>
          </a:graphicData>
        </a:graphic>
      </p:graphicFrame>
      <p:sp>
        <p:nvSpPr>
          <p:cNvPr id="14" name="テキスト プレースホルダ 9">
            <a:extLst>
              <a:ext uri="{FF2B5EF4-FFF2-40B4-BE49-F238E27FC236}">
                <a16:creationId xmlns:a16="http://schemas.microsoft.com/office/drawing/2014/main" id="{5FCC0BFD-F0C7-FD2D-BFAF-0E5468962A08}"/>
              </a:ext>
            </a:extLst>
          </p:cNvPr>
          <p:cNvSpPr>
            <a:spLocks noGrp="1"/>
          </p:cNvSpPr>
          <p:nvPr>
            <p:custDataLst>
              <p:tags r:id="rId4"/>
            </p:custDataLst>
          </p:nvPr>
        </p:nvSpPr>
        <p:spPr bwMode="auto">
          <a:xfrm>
            <a:off x="1882552" y="6333452"/>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B8A17E89-F6A6-47DA-833F-3985BA58770C}" type="datetime'''''''''''''0''''''''''''''''''''''''''''''''''''2'''''''''''">
              <a:rPr lang="ja-JP" altLang="en-US" sz="1000">
                <a:latin typeface="MS PGothic" panose="020B0600070205080204" pitchFamily="34" charset="-128"/>
                <a:ea typeface="MS PGothic" panose="020B0600070205080204" pitchFamily="34" charset="-128"/>
              </a:rPr>
              <a:pPr marL="0" indent="0" algn="ctr">
                <a:spcBef>
                  <a:spcPct val="0"/>
                </a:spcBef>
                <a:buNone/>
              </a:pPr>
              <a:t>02</a:t>
            </a:fld>
            <a:endParaRPr kumimoji="0" lang="ja-JP" altLang="en-US" sz="800" dirty="0">
              <a:latin typeface="MS PGothic" panose="020B0600070205080204" pitchFamily="34" charset="-128"/>
              <a:ea typeface="MS PGothic" panose="020B0600070205080204" pitchFamily="34" charset="-128"/>
              <a:sym typeface="+mn-lt"/>
            </a:endParaRPr>
          </a:p>
        </p:txBody>
      </p:sp>
      <p:sp>
        <p:nvSpPr>
          <p:cNvPr id="15" name="テキスト プレースホルダ 9">
            <a:extLst>
              <a:ext uri="{FF2B5EF4-FFF2-40B4-BE49-F238E27FC236}">
                <a16:creationId xmlns:a16="http://schemas.microsoft.com/office/drawing/2014/main" id="{FD8940E2-45F1-E453-D621-27579E569899}"/>
              </a:ext>
            </a:extLst>
          </p:cNvPr>
          <p:cNvSpPr>
            <a:spLocks noGrp="1"/>
          </p:cNvSpPr>
          <p:nvPr>
            <p:custDataLst>
              <p:tags r:id="rId5"/>
            </p:custDataLst>
          </p:nvPr>
        </p:nvSpPr>
        <p:spPr bwMode="auto">
          <a:xfrm>
            <a:off x="1132508" y="6333452"/>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F788C386-80B1-4A79-B61D-930D41CF5481}" type="datetime'''''''''''2''''''0''''''''''''''0''''''''''''''''''0'''''''">
              <a:rPr lang="ja-JP" altLang="en-US" sz="1000">
                <a:latin typeface="MS PGothic" panose="020B0600070205080204" pitchFamily="34" charset="-128"/>
                <a:ea typeface="MS PGothic" panose="020B0600070205080204" pitchFamily="34" charset="-128"/>
              </a:rPr>
              <a:pPr marL="0" indent="0" algn="ctr">
                <a:spcBef>
                  <a:spcPct val="0"/>
                </a:spcBef>
                <a:buNone/>
              </a:pPr>
              <a:t>2000</a:t>
            </a:fld>
            <a:endParaRPr kumimoji="0" lang="ja-JP" altLang="en-US" sz="800" dirty="0">
              <a:latin typeface="MS PGothic" panose="020B0600070205080204" pitchFamily="34" charset="-128"/>
              <a:ea typeface="MS PGothic" panose="020B0600070205080204" pitchFamily="34" charset="-128"/>
              <a:sym typeface="+mn-lt"/>
            </a:endParaRPr>
          </a:p>
        </p:txBody>
      </p:sp>
      <p:sp>
        <p:nvSpPr>
          <p:cNvPr id="17" name="テキスト プレースホルダ 9">
            <a:extLst>
              <a:ext uri="{FF2B5EF4-FFF2-40B4-BE49-F238E27FC236}">
                <a16:creationId xmlns:a16="http://schemas.microsoft.com/office/drawing/2014/main" id="{DBDF4153-793A-0B93-DCC0-AF71B2E4A327}"/>
              </a:ext>
            </a:extLst>
          </p:cNvPr>
          <p:cNvSpPr>
            <a:spLocks noGrp="1"/>
          </p:cNvSpPr>
          <p:nvPr>
            <p:custDataLst>
              <p:tags r:id="rId6"/>
            </p:custDataLst>
          </p:nvPr>
        </p:nvSpPr>
        <p:spPr bwMode="auto">
          <a:xfrm>
            <a:off x="2847331" y="6333452"/>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6EBE9CF2-538F-4281-8DBD-B941D3F05FB9}" type="datetime'05'''">
              <a:rPr lang="ja-JP" altLang="en-US" sz="1000">
                <a:latin typeface="MS PGothic" panose="020B0600070205080204" pitchFamily="34" charset="-128"/>
                <a:ea typeface="MS PGothic" panose="020B0600070205080204" pitchFamily="34" charset="-128"/>
              </a:rPr>
              <a:pPr marL="0" indent="0" algn="ctr">
                <a:spcBef>
                  <a:spcPct val="0"/>
                </a:spcBef>
                <a:buNone/>
              </a:pPr>
              <a:t>05</a:t>
            </a:fld>
            <a:endParaRPr kumimoji="0" lang="ja-JP" altLang="en-US" sz="800" dirty="0">
              <a:latin typeface="MS PGothic" panose="020B0600070205080204" pitchFamily="34" charset="-128"/>
              <a:ea typeface="MS PGothic" panose="020B0600070205080204" pitchFamily="34" charset="-128"/>
              <a:sym typeface="+mn-lt"/>
            </a:endParaRPr>
          </a:p>
        </p:txBody>
      </p:sp>
      <p:sp>
        <p:nvSpPr>
          <p:cNvPr id="18" name="テキスト プレースホルダ 9">
            <a:extLst>
              <a:ext uri="{FF2B5EF4-FFF2-40B4-BE49-F238E27FC236}">
                <a16:creationId xmlns:a16="http://schemas.microsoft.com/office/drawing/2014/main" id="{91BFF95C-8CA7-87CE-B8CD-DDF5077A045C}"/>
              </a:ext>
            </a:extLst>
          </p:cNvPr>
          <p:cNvSpPr>
            <a:spLocks noGrp="1"/>
          </p:cNvSpPr>
          <p:nvPr>
            <p:custDataLst>
              <p:tags r:id="rId7"/>
            </p:custDataLst>
          </p:nvPr>
        </p:nvSpPr>
        <p:spPr bwMode="auto">
          <a:xfrm>
            <a:off x="4485085" y="6333452"/>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3543AFAA-A7C8-4E7B-B740-70A285AA8F16}" type="datetime'''''''''''''''''10'''''''''''''''''''''''''">
              <a:rPr lang="ja-JP" altLang="en-US" sz="1000">
                <a:latin typeface="MS PGothic" panose="020B0600070205080204" pitchFamily="34" charset="-128"/>
                <a:ea typeface="MS PGothic" panose="020B0600070205080204" pitchFamily="34" charset="-128"/>
              </a:rPr>
              <a:pPr marL="0" indent="0" algn="ctr">
                <a:spcBef>
                  <a:spcPct val="0"/>
                </a:spcBef>
                <a:buNone/>
              </a:pPr>
              <a:t>10</a:t>
            </a:fld>
            <a:endParaRPr kumimoji="0" lang="ja-JP" altLang="en-US" sz="800" dirty="0">
              <a:latin typeface="MS PGothic" panose="020B0600070205080204" pitchFamily="34" charset="-128"/>
              <a:ea typeface="MS PGothic" panose="020B0600070205080204" pitchFamily="34" charset="-128"/>
              <a:sym typeface="+mn-lt"/>
            </a:endParaRPr>
          </a:p>
        </p:txBody>
      </p:sp>
      <p:sp>
        <p:nvSpPr>
          <p:cNvPr id="20" name="テキスト プレースホルダ 9">
            <a:extLst>
              <a:ext uri="{FF2B5EF4-FFF2-40B4-BE49-F238E27FC236}">
                <a16:creationId xmlns:a16="http://schemas.microsoft.com/office/drawing/2014/main" id="{D3D12A64-B183-0346-F09E-31BD16A30C57}"/>
              </a:ext>
            </a:extLst>
          </p:cNvPr>
          <p:cNvSpPr>
            <a:spLocks noGrp="1"/>
          </p:cNvSpPr>
          <p:nvPr>
            <p:custDataLst>
              <p:tags r:id="rId8"/>
            </p:custDataLst>
          </p:nvPr>
        </p:nvSpPr>
        <p:spPr bwMode="auto">
          <a:xfrm>
            <a:off x="1541239" y="6333452"/>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1199CE58-0BA5-462B-9671-C72ADFAA86B7}" type="datetime'''''''''''''''''''''''''''''''01'''''''''''''''''''''''">
              <a:rPr lang="ja-JP" altLang="en-US" sz="1000">
                <a:latin typeface="MS PGothic" panose="020B0600070205080204" pitchFamily="34" charset="-128"/>
                <a:ea typeface="MS PGothic" panose="020B0600070205080204" pitchFamily="34" charset="-128"/>
              </a:rPr>
              <a:pPr marL="0" indent="0" algn="ctr">
                <a:spcBef>
                  <a:spcPct val="0"/>
                </a:spcBef>
                <a:buNone/>
              </a:pPr>
              <a:t>01</a:t>
            </a:fld>
            <a:endParaRPr kumimoji="0" lang="ja-JP" altLang="en-US" sz="800" dirty="0">
              <a:latin typeface="MS PGothic" panose="020B0600070205080204" pitchFamily="34" charset="-128"/>
              <a:ea typeface="MS PGothic" panose="020B0600070205080204" pitchFamily="34" charset="-128"/>
              <a:sym typeface="+mn-lt"/>
            </a:endParaRPr>
          </a:p>
        </p:txBody>
      </p:sp>
      <p:sp>
        <p:nvSpPr>
          <p:cNvPr id="21" name="テキスト プレースホルダ 9">
            <a:extLst>
              <a:ext uri="{FF2B5EF4-FFF2-40B4-BE49-F238E27FC236}">
                <a16:creationId xmlns:a16="http://schemas.microsoft.com/office/drawing/2014/main" id="{AD1B1B9F-D119-02BE-58BE-82A146C99222}"/>
              </a:ext>
            </a:extLst>
          </p:cNvPr>
          <p:cNvSpPr>
            <a:spLocks noGrp="1"/>
          </p:cNvSpPr>
          <p:nvPr>
            <p:custDataLst>
              <p:tags r:id="rId9"/>
            </p:custDataLst>
          </p:nvPr>
        </p:nvSpPr>
        <p:spPr bwMode="auto">
          <a:xfrm>
            <a:off x="7082657" y="6333452"/>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53982C0D-0097-49C2-8589-EEF049E537C5}" type="datetime'''''''''''1''''''''''''''8'''''''''''">
              <a:rPr kumimoji="0" lang="ja-JP" altLang="en-US" sz="1000" smtClean="0">
                <a:latin typeface="MS PGothic" panose="020B0600070205080204" pitchFamily="34" charset="-128"/>
                <a:ea typeface="MS PGothic" panose="020B0600070205080204" pitchFamily="34" charset="-128"/>
              </a:rPr>
              <a:pPr/>
              <a:t>18</a:t>
            </a:fld>
            <a:endParaRPr kumimoji="0" lang="ja-JP" altLang="en-US" sz="800" dirty="0">
              <a:latin typeface="MS PGothic" panose="020B0600070205080204" pitchFamily="34" charset="-128"/>
              <a:ea typeface="MS PGothic" panose="020B0600070205080204" pitchFamily="34" charset="-128"/>
              <a:sym typeface="+mn-lt"/>
            </a:endParaRPr>
          </a:p>
        </p:txBody>
      </p:sp>
      <p:sp>
        <p:nvSpPr>
          <p:cNvPr id="22" name="テキスト プレースホルダ 9">
            <a:extLst>
              <a:ext uri="{FF2B5EF4-FFF2-40B4-BE49-F238E27FC236}">
                <a16:creationId xmlns:a16="http://schemas.microsoft.com/office/drawing/2014/main" id="{351A14E2-4CAE-8880-A711-734F726D3F79}"/>
              </a:ext>
            </a:extLst>
          </p:cNvPr>
          <p:cNvSpPr>
            <a:spLocks noGrp="1"/>
          </p:cNvSpPr>
          <p:nvPr>
            <p:custDataLst>
              <p:tags r:id="rId10"/>
            </p:custDataLst>
          </p:nvPr>
        </p:nvSpPr>
        <p:spPr bwMode="auto">
          <a:xfrm>
            <a:off x="2225452" y="6333452"/>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C04348F8-BE3A-4103-8B94-07A4865D2599}" type="datetime'''''''0''''''''''''''''''''3'''''''''''''''''''''''''''''">
              <a:rPr lang="ja-JP" altLang="en-US" sz="1000">
                <a:latin typeface="MS PGothic" panose="020B0600070205080204" pitchFamily="34" charset="-128"/>
                <a:ea typeface="MS PGothic" panose="020B0600070205080204" pitchFamily="34" charset="-128"/>
              </a:rPr>
              <a:pPr marL="0" indent="0" algn="ctr">
                <a:spcBef>
                  <a:spcPct val="0"/>
                </a:spcBef>
                <a:buNone/>
              </a:pPr>
              <a:t>03</a:t>
            </a:fld>
            <a:endParaRPr kumimoji="0" lang="ja-JP" altLang="en-US" sz="800" dirty="0">
              <a:latin typeface="MS PGothic" panose="020B0600070205080204" pitchFamily="34" charset="-128"/>
              <a:ea typeface="MS PGothic" panose="020B0600070205080204" pitchFamily="34" charset="-128"/>
              <a:sym typeface="+mn-lt"/>
            </a:endParaRPr>
          </a:p>
        </p:txBody>
      </p:sp>
      <p:sp>
        <p:nvSpPr>
          <p:cNvPr id="23" name="テキスト プレースホルダ 9">
            <a:extLst>
              <a:ext uri="{FF2B5EF4-FFF2-40B4-BE49-F238E27FC236}">
                <a16:creationId xmlns:a16="http://schemas.microsoft.com/office/drawing/2014/main" id="{6A80B512-E146-248B-F6A6-9A2D1593F7B1}"/>
              </a:ext>
            </a:extLst>
          </p:cNvPr>
          <p:cNvSpPr>
            <a:spLocks noGrp="1"/>
          </p:cNvSpPr>
          <p:nvPr>
            <p:custDataLst>
              <p:tags r:id="rId11"/>
            </p:custDataLst>
          </p:nvPr>
        </p:nvSpPr>
        <p:spPr bwMode="auto">
          <a:xfrm>
            <a:off x="3531543" y="6333452"/>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A19865F4-63DA-4BEF-A9AF-E80F034DF888}" type="datetime'''''''''''''''0''''''''''''''7'''''''''">
              <a:rPr lang="ja-JP" altLang="en-US" sz="1000">
                <a:latin typeface="MS PGothic" panose="020B0600070205080204" pitchFamily="34" charset="-128"/>
                <a:ea typeface="MS PGothic" panose="020B0600070205080204" pitchFamily="34" charset="-128"/>
              </a:rPr>
              <a:pPr marL="0" indent="0" algn="ctr">
                <a:spcBef>
                  <a:spcPct val="0"/>
                </a:spcBef>
                <a:buNone/>
              </a:pPr>
              <a:t>07</a:t>
            </a:fld>
            <a:endParaRPr kumimoji="0" lang="ja-JP" altLang="en-US" sz="800" dirty="0">
              <a:latin typeface="MS PGothic" panose="020B0600070205080204" pitchFamily="34" charset="-128"/>
              <a:ea typeface="MS PGothic" panose="020B0600070205080204" pitchFamily="34" charset="-128"/>
              <a:sym typeface="+mn-lt"/>
            </a:endParaRPr>
          </a:p>
        </p:txBody>
      </p:sp>
      <p:sp>
        <p:nvSpPr>
          <p:cNvPr id="31" name="テキスト プレースホルダ 9">
            <a:extLst>
              <a:ext uri="{FF2B5EF4-FFF2-40B4-BE49-F238E27FC236}">
                <a16:creationId xmlns:a16="http://schemas.microsoft.com/office/drawing/2014/main" id="{49976949-D777-AAC7-DFC1-2A8A46DE49ED}"/>
              </a:ext>
            </a:extLst>
          </p:cNvPr>
          <p:cNvSpPr>
            <a:spLocks noGrp="1"/>
          </p:cNvSpPr>
          <p:nvPr>
            <p:custDataLst>
              <p:tags r:id="rId12"/>
            </p:custDataLst>
          </p:nvPr>
        </p:nvSpPr>
        <p:spPr bwMode="auto">
          <a:xfrm>
            <a:off x="2568352" y="6333452"/>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56C05E45-09DC-43FC-96BF-E7D76860E459}" type="datetime'''''''''0''''''''''''''''''''''''''''''''''''''''4'''''">
              <a:rPr lang="ja-JP" altLang="en-US" sz="1000">
                <a:latin typeface="MS PGothic" panose="020B0600070205080204" pitchFamily="34" charset="-128"/>
                <a:ea typeface="MS PGothic" panose="020B0600070205080204" pitchFamily="34" charset="-128"/>
              </a:rPr>
              <a:pPr marL="0" indent="0" algn="ctr">
                <a:spcBef>
                  <a:spcPct val="0"/>
                </a:spcBef>
                <a:buNone/>
              </a:pPr>
              <a:t>04</a:t>
            </a:fld>
            <a:endParaRPr kumimoji="0" lang="ja-JP" altLang="en-US" sz="800" dirty="0">
              <a:latin typeface="MS PGothic" panose="020B0600070205080204" pitchFamily="34" charset="-128"/>
              <a:ea typeface="MS PGothic" panose="020B0600070205080204" pitchFamily="34" charset="-128"/>
              <a:sym typeface="+mn-lt"/>
            </a:endParaRPr>
          </a:p>
        </p:txBody>
      </p:sp>
      <p:sp>
        <p:nvSpPr>
          <p:cNvPr id="36" name="テキスト プレースホルダ 9">
            <a:extLst>
              <a:ext uri="{FF2B5EF4-FFF2-40B4-BE49-F238E27FC236}">
                <a16:creationId xmlns:a16="http://schemas.microsoft.com/office/drawing/2014/main" id="{C618B834-0358-8E13-FFE9-9B8CCDBB674B}"/>
              </a:ext>
            </a:extLst>
          </p:cNvPr>
          <p:cNvSpPr>
            <a:spLocks noGrp="1"/>
          </p:cNvSpPr>
          <p:nvPr>
            <p:custDataLst>
              <p:tags r:id="rId13"/>
            </p:custDataLst>
          </p:nvPr>
        </p:nvSpPr>
        <p:spPr bwMode="auto">
          <a:xfrm>
            <a:off x="3188643" y="6333452"/>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779B5444-06D9-46EA-A9AB-D82F16194C76}" type="datetime'0''''''''6'''''''''''''''''''''''''''''''''''''''''">
              <a:rPr lang="ja-JP" altLang="en-US" sz="1000">
                <a:latin typeface="MS PGothic" panose="020B0600070205080204" pitchFamily="34" charset="-128"/>
                <a:ea typeface="MS PGothic" panose="020B0600070205080204" pitchFamily="34" charset="-128"/>
              </a:rPr>
              <a:pPr marL="0" indent="0" algn="ctr">
                <a:spcBef>
                  <a:spcPct val="0"/>
                </a:spcBef>
                <a:buNone/>
              </a:pPr>
              <a:t>06</a:t>
            </a:fld>
            <a:endParaRPr kumimoji="0" lang="ja-JP" altLang="en-US" sz="800" dirty="0">
              <a:latin typeface="MS PGothic" panose="020B0600070205080204" pitchFamily="34" charset="-128"/>
              <a:ea typeface="MS PGothic" panose="020B0600070205080204" pitchFamily="34" charset="-128"/>
              <a:sym typeface="+mn-lt"/>
            </a:endParaRPr>
          </a:p>
        </p:txBody>
      </p:sp>
      <p:sp>
        <p:nvSpPr>
          <p:cNvPr id="37" name="テキスト プレースホルダ 9">
            <a:extLst>
              <a:ext uri="{FF2B5EF4-FFF2-40B4-BE49-F238E27FC236}">
                <a16:creationId xmlns:a16="http://schemas.microsoft.com/office/drawing/2014/main" id="{5CFADBFF-7676-962B-1B63-C15D67A1E418}"/>
              </a:ext>
            </a:extLst>
          </p:cNvPr>
          <p:cNvSpPr>
            <a:spLocks noGrp="1"/>
          </p:cNvSpPr>
          <p:nvPr>
            <p:custDataLst>
              <p:tags r:id="rId14"/>
            </p:custDataLst>
          </p:nvPr>
        </p:nvSpPr>
        <p:spPr bwMode="auto">
          <a:xfrm>
            <a:off x="3800872" y="6333452"/>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6703C149-8541-49C6-93E3-049E709EAF58}" type="datetime'''''''''''''''0''''''8'''''''''''">
              <a:rPr lang="ja-JP" altLang="en-US" sz="1000">
                <a:latin typeface="MS PGothic" panose="020B0600070205080204" pitchFamily="34" charset="-128"/>
                <a:ea typeface="MS PGothic" panose="020B0600070205080204" pitchFamily="34" charset="-128"/>
              </a:rPr>
              <a:pPr marL="0" indent="0" algn="ctr">
                <a:spcBef>
                  <a:spcPct val="0"/>
                </a:spcBef>
                <a:buNone/>
              </a:pPr>
              <a:t>08</a:t>
            </a:fld>
            <a:endParaRPr kumimoji="0" lang="ja-JP" altLang="en-US" sz="800" dirty="0">
              <a:latin typeface="MS PGothic" panose="020B0600070205080204" pitchFamily="34" charset="-128"/>
              <a:ea typeface="MS PGothic" panose="020B0600070205080204" pitchFamily="34" charset="-128"/>
              <a:sym typeface="+mn-lt"/>
            </a:endParaRPr>
          </a:p>
        </p:txBody>
      </p:sp>
      <p:sp>
        <p:nvSpPr>
          <p:cNvPr id="38" name="テキスト プレースホルダ 9">
            <a:extLst>
              <a:ext uri="{FF2B5EF4-FFF2-40B4-BE49-F238E27FC236}">
                <a16:creationId xmlns:a16="http://schemas.microsoft.com/office/drawing/2014/main" id="{4FBD5E4E-03AF-D578-2266-473CE93B5186}"/>
              </a:ext>
            </a:extLst>
          </p:cNvPr>
          <p:cNvSpPr>
            <a:spLocks noGrp="1"/>
          </p:cNvSpPr>
          <p:nvPr>
            <p:custDataLst>
              <p:tags r:id="rId15"/>
            </p:custDataLst>
          </p:nvPr>
        </p:nvSpPr>
        <p:spPr bwMode="auto">
          <a:xfrm>
            <a:off x="4142185" y="6333452"/>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5C96B0BC-BE4B-4003-A6A6-971EA76BF610}" type="datetime'''''''''''''''''''''''''''0''''''9'''''''">
              <a:rPr lang="ja-JP" altLang="en-US" sz="1000">
                <a:latin typeface="MS PGothic" panose="020B0600070205080204" pitchFamily="34" charset="-128"/>
                <a:ea typeface="MS PGothic" panose="020B0600070205080204" pitchFamily="34" charset="-128"/>
              </a:rPr>
              <a:pPr marL="0" indent="0" algn="ctr">
                <a:spcBef>
                  <a:spcPct val="0"/>
                </a:spcBef>
                <a:buNone/>
              </a:pPr>
              <a:t>09</a:t>
            </a:fld>
            <a:endParaRPr kumimoji="0" lang="ja-JP" altLang="en-US" sz="800" dirty="0">
              <a:latin typeface="MS PGothic" panose="020B0600070205080204" pitchFamily="34" charset="-128"/>
              <a:ea typeface="MS PGothic" panose="020B0600070205080204" pitchFamily="34" charset="-128"/>
              <a:sym typeface="+mn-lt"/>
            </a:endParaRPr>
          </a:p>
        </p:txBody>
      </p:sp>
      <p:sp>
        <p:nvSpPr>
          <p:cNvPr id="52" name="テキスト プレースホルダ 9">
            <a:extLst>
              <a:ext uri="{FF2B5EF4-FFF2-40B4-BE49-F238E27FC236}">
                <a16:creationId xmlns:a16="http://schemas.microsoft.com/office/drawing/2014/main" id="{931D32E7-069D-EE4D-33EC-556D7FA05C2D}"/>
              </a:ext>
            </a:extLst>
          </p:cNvPr>
          <p:cNvSpPr>
            <a:spLocks noGrp="1"/>
          </p:cNvSpPr>
          <p:nvPr>
            <p:custDataLst>
              <p:tags r:id="rId16"/>
            </p:custDataLst>
          </p:nvPr>
        </p:nvSpPr>
        <p:spPr bwMode="auto">
          <a:xfrm>
            <a:off x="7423969" y="6333452"/>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DB8740C6-9030-4141-93F9-1D33BB811C20}" type="datetime'1''''''''''''''''''''''''''''''''''''''9'''''''''''''''''''''">
              <a:rPr kumimoji="0" lang="ja-JP" altLang="en-US" sz="1000" smtClean="0">
                <a:latin typeface="MS PGothic" panose="020B0600070205080204" pitchFamily="34" charset="-128"/>
                <a:ea typeface="MS PGothic" panose="020B0600070205080204" pitchFamily="34" charset="-128"/>
              </a:rPr>
              <a:pPr/>
              <a:t>19</a:t>
            </a:fld>
            <a:endParaRPr kumimoji="0" lang="ja-JP" altLang="en-US" sz="800" dirty="0">
              <a:latin typeface="MS PGothic" panose="020B0600070205080204" pitchFamily="34" charset="-128"/>
              <a:ea typeface="MS PGothic" panose="020B0600070205080204" pitchFamily="34" charset="-128"/>
              <a:sym typeface="+mn-lt"/>
            </a:endParaRPr>
          </a:p>
        </p:txBody>
      </p:sp>
      <p:sp>
        <p:nvSpPr>
          <p:cNvPr id="53" name="テキスト プレースホルダ 9">
            <a:extLst>
              <a:ext uri="{FF2B5EF4-FFF2-40B4-BE49-F238E27FC236}">
                <a16:creationId xmlns:a16="http://schemas.microsoft.com/office/drawing/2014/main" id="{A75A1488-8D49-206D-DC60-DD8F83539488}"/>
              </a:ext>
            </a:extLst>
          </p:cNvPr>
          <p:cNvSpPr>
            <a:spLocks noGrp="1"/>
          </p:cNvSpPr>
          <p:nvPr>
            <p:custDataLst>
              <p:tags r:id="rId17"/>
            </p:custDataLst>
          </p:nvPr>
        </p:nvSpPr>
        <p:spPr bwMode="auto">
          <a:xfrm>
            <a:off x="4836468" y="6333452"/>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A05FC3B3-A18E-43B1-94C4-2B58B50D754B}" type="datetime'''''''''''1''''''''''''''''1'''''''''''''''''''">
              <a:rPr lang="ja-JP" altLang="en-US" sz="1000">
                <a:latin typeface="MS PGothic" panose="020B0600070205080204" pitchFamily="34" charset="-128"/>
                <a:ea typeface="MS PGothic" panose="020B0600070205080204" pitchFamily="34" charset="-128"/>
              </a:rPr>
              <a:pPr marL="0" indent="0" algn="ctr">
                <a:spcBef>
                  <a:spcPct val="0"/>
                </a:spcBef>
                <a:buNone/>
              </a:pPr>
              <a:t>11</a:t>
            </a:fld>
            <a:endParaRPr kumimoji="0" lang="ja-JP" altLang="en-US" sz="800" dirty="0">
              <a:latin typeface="MS PGothic" panose="020B0600070205080204" pitchFamily="34" charset="-128"/>
              <a:ea typeface="MS PGothic" panose="020B0600070205080204" pitchFamily="34" charset="-128"/>
              <a:sym typeface="+mn-lt"/>
            </a:endParaRPr>
          </a:p>
        </p:txBody>
      </p:sp>
      <p:sp>
        <p:nvSpPr>
          <p:cNvPr id="54" name="テキスト プレースホルダ 9">
            <a:extLst>
              <a:ext uri="{FF2B5EF4-FFF2-40B4-BE49-F238E27FC236}">
                <a16:creationId xmlns:a16="http://schemas.microsoft.com/office/drawing/2014/main" id="{6DCF3881-7A3D-D028-6408-F7318FBDC60F}"/>
              </a:ext>
            </a:extLst>
          </p:cNvPr>
          <p:cNvSpPr>
            <a:spLocks noGrp="1"/>
          </p:cNvSpPr>
          <p:nvPr>
            <p:custDataLst>
              <p:tags r:id="rId18"/>
            </p:custDataLst>
          </p:nvPr>
        </p:nvSpPr>
        <p:spPr bwMode="auto">
          <a:xfrm>
            <a:off x="5160640" y="6333452"/>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27612812-30DE-4172-859F-C67FE9E273D9}" type="datetime'''''1''''''2'''''''''''''''''''''''''''''''''''''''''''''''''">
              <a:rPr lang="ja-JP" altLang="en-US" sz="1000">
                <a:latin typeface="MS PGothic" panose="020B0600070205080204" pitchFamily="34" charset="-128"/>
                <a:ea typeface="MS PGothic" panose="020B0600070205080204" pitchFamily="34" charset="-128"/>
              </a:rPr>
              <a:pPr marL="0" indent="0" algn="ctr">
                <a:spcBef>
                  <a:spcPct val="0"/>
                </a:spcBef>
                <a:buNone/>
              </a:pPr>
              <a:t>12</a:t>
            </a:fld>
            <a:endParaRPr kumimoji="0" lang="ja-JP" altLang="en-US" sz="800" dirty="0">
              <a:latin typeface="MS PGothic" panose="020B0600070205080204" pitchFamily="34" charset="-128"/>
              <a:ea typeface="MS PGothic" panose="020B0600070205080204" pitchFamily="34" charset="-128"/>
              <a:sym typeface="+mn-lt"/>
            </a:endParaRPr>
          </a:p>
        </p:txBody>
      </p:sp>
      <p:sp>
        <p:nvSpPr>
          <p:cNvPr id="55" name="テキスト プレースホルダ 9">
            <a:extLst>
              <a:ext uri="{FF2B5EF4-FFF2-40B4-BE49-F238E27FC236}">
                <a16:creationId xmlns:a16="http://schemas.microsoft.com/office/drawing/2014/main" id="{66155DB0-9BCD-6703-7065-FC4EF492BEAB}"/>
              </a:ext>
            </a:extLst>
          </p:cNvPr>
          <p:cNvSpPr>
            <a:spLocks noGrp="1"/>
          </p:cNvSpPr>
          <p:nvPr>
            <p:custDataLst>
              <p:tags r:id="rId19"/>
            </p:custDataLst>
          </p:nvPr>
        </p:nvSpPr>
        <p:spPr bwMode="auto">
          <a:xfrm>
            <a:off x="5457056" y="6333452"/>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58AD32F5-5EA7-416D-BE9F-56EC743B9BFD}" type="datetime'''''1''''''''''''''''''''''3'''''''''''''''''''''''''">
              <a:rPr lang="ja-JP" altLang="en-US" sz="1000">
                <a:latin typeface="MS PGothic" panose="020B0600070205080204" pitchFamily="34" charset="-128"/>
                <a:ea typeface="MS PGothic" panose="020B0600070205080204" pitchFamily="34" charset="-128"/>
              </a:rPr>
              <a:pPr marL="0" indent="0" algn="ctr">
                <a:spcBef>
                  <a:spcPct val="0"/>
                </a:spcBef>
                <a:buNone/>
              </a:pPr>
              <a:t>13</a:t>
            </a:fld>
            <a:endParaRPr kumimoji="0" lang="ja-JP" altLang="en-US" sz="800" dirty="0">
              <a:latin typeface="MS PGothic" panose="020B0600070205080204" pitchFamily="34" charset="-128"/>
              <a:ea typeface="MS PGothic" panose="020B0600070205080204" pitchFamily="34" charset="-128"/>
              <a:sym typeface="+mn-lt"/>
            </a:endParaRPr>
          </a:p>
        </p:txBody>
      </p:sp>
      <p:sp>
        <p:nvSpPr>
          <p:cNvPr id="56" name="テキスト プレースホルダ 9">
            <a:extLst>
              <a:ext uri="{FF2B5EF4-FFF2-40B4-BE49-F238E27FC236}">
                <a16:creationId xmlns:a16="http://schemas.microsoft.com/office/drawing/2014/main" id="{60FD3EBB-6FB8-8BF7-0044-B5FFF1196692}"/>
              </a:ext>
            </a:extLst>
          </p:cNvPr>
          <p:cNvSpPr>
            <a:spLocks noGrp="1"/>
          </p:cNvSpPr>
          <p:nvPr>
            <p:custDataLst>
              <p:tags r:id="rId20"/>
            </p:custDataLst>
          </p:nvPr>
        </p:nvSpPr>
        <p:spPr bwMode="auto">
          <a:xfrm>
            <a:off x="5789711" y="6333452"/>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C04B9A16-1555-4E91-85A8-C3E9519758CD}" type="datetime'''''''''''1''''''''''''''''''''4'''''''''">
              <a:rPr lang="ja-JP" altLang="en-US" sz="1000">
                <a:latin typeface="MS PGothic" panose="020B0600070205080204" pitchFamily="34" charset="-128"/>
                <a:ea typeface="MS PGothic" panose="020B0600070205080204" pitchFamily="34" charset="-128"/>
              </a:rPr>
              <a:pPr marL="0" indent="0" algn="ctr">
                <a:spcBef>
                  <a:spcPct val="0"/>
                </a:spcBef>
                <a:buNone/>
              </a:pPr>
              <a:t>14</a:t>
            </a:fld>
            <a:endParaRPr kumimoji="0" lang="ja-JP" altLang="en-US" sz="800" dirty="0">
              <a:latin typeface="MS PGothic" panose="020B0600070205080204" pitchFamily="34" charset="-128"/>
              <a:ea typeface="MS PGothic" panose="020B0600070205080204" pitchFamily="34" charset="-128"/>
              <a:sym typeface="+mn-lt"/>
            </a:endParaRPr>
          </a:p>
        </p:txBody>
      </p:sp>
      <p:sp>
        <p:nvSpPr>
          <p:cNvPr id="57" name="テキスト プレースホルダ 9">
            <a:extLst>
              <a:ext uri="{FF2B5EF4-FFF2-40B4-BE49-F238E27FC236}">
                <a16:creationId xmlns:a16="http://schemas.microsoft.com/office/drawing/2014/main" id="{4AE83ABC-D541-8CEA-C3F7-80D328B62A2D}"/>
              </a:ext>
            </a:extLst>
          </p:cNvPr>
          <p:cNvSpPr>
            <a:spLocks noGrp="1"/>
          </p:cNvSpPr>
          <p:nvPr>
            <p:custDataLst>
              <p:tags r:id="rId21"/>
            </p:custDataLst>
          </p:nvPr>
        </p:nvSpPr>
        <p:spPr bwMode="auto">
          <a:xfrm>
            <a:off x="6132611" y="6333452"/>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A8E66029-312C-4C49-B25B-0633025F961C}" type="datetime'''''''''''''''''''''''''''''1''''''''''''''''''5'''''">
              <a:rPr lang="ja-JP" altLang="en-US" sz="1000">
                <a:latin typeface="MS PGothic" panose="020B0600070205080204" pitchFamily="34" charset="-128"/>
                <a:ea typeface="MS PGothic" panose="020B0600070205080204" pitchFamily="34" charset="-128"/>
              </a:rPr>
              <a:pPr marL="0" indent="0" algn="ctr">
                <a:spcBef>
                  <a:spcPct val="0"/>
                </a:spcBef>
                <a:buNone/>
              </a:pPr>
              <a:t>15</a:t>
            </a:fld>
            <a:endParaRPr kumimoji="0" lang="ja-JP" altLang="en-US" sz="800" dirty="0">
              <a:latin typeface="MS PGothic" panose="020B0600070205080204" pitchFamily="34" charset="-128"/>
              <a:ea typeface="MS PGothic" panose="020B0600070205080204" pitchFamily="34" charset="-128"/>
              <a:sym typeface="+mn-lt"/>
            </a:endParaRPr>
          </a:p>
        </p:txBody>
      </p:sp>
      <p:sp>
        <p:nvSpPr>
          <p:cNvPr id="58" name="テキスト プレースホルダ 9">
            <a:extLst>
              <a:ext uri="{FF2B5EF4-FFF2-40B4-BE49-F238E27FC236}">
                <a16:creationId xmlns:a16="http://schemas.microsoft.com/office/drawing/2014/main" id="{CCCEB6CC-750E-A353-62AC-CA262247A2B1}"/>
              </a:ext>
            </a:extLst>
          </p:cNvPr>
          <p:cNvSpPr>
            <a:spLocks noGrp="1"/>
          </p:cNvSpPr>
          <p:nvPr>
            <p:custDataLst>
              <p:tags r:id="rId22"/>
            </p:custDataLst>
          </p:nvPr>
        </p:nvSpPr>
        <p:spPr bwMode="auto">
          <a:xfrm>
            <a:off x="6473924" y="6333452"/>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DDEE1342-5971-456C-B370-67316F95A7B8}" type="datetime'''1''''''''''''''6'''''''''">
              <a:rPr kumimoji="0" lang="ja-JP" altLang="en-US" sz="1000" smtClean="0">
                <a:latin typeface="MS PGothic" panose="020B0600070205080204" pitchFamily="34" charset="-128"/>
                <a:ea typeface="MS PGothic" panose="020B0600070205080204" pitchFamily="34" charset="-128"/>
              </a:rPr>
              <a:pPr/>
              <a:t>16</a:t>
            </a:fld>
            <a:endParaRPr kumimoji="0" lang="ja-JP" altLang="en-US" sz="800" dirty="0">
              <a:latin typeface="MS PGothic" panose="020B0600070205080204" pitchFamily="34" charset="-128"/>
              <a:ea typeface="MS PGothic" panose="020B0600070205080204" pitchFamily="34" charset="-128"/>
              <a:sym typeface="+mn-lt"/>
            </a:endParaRPr>
          </a:p>
        </p:txBody>
      </p:sp>
      <p:sp>
        <p:nvSpPr>
          <p:cNvPr id="59" name="テキスト プレースホルダ 9">
            <a:extLst>
              <a:ext uri="{FF2B5EF4-FFF2-40B4-BE49-F238E27FC236}">
                <a16:creationId xmlns:a16="http://schemas.microsoft.com/office/drawing/2014/main" id="{31456D30-C867-5BE6-7B81-4736D7EC6660}"/>
              </a:ext>
            </a:extLst>
          </p:cNvPr>
          <p:cNvSpPr>
            <a:spLocks noGrp="1"/>
          </p:cNvSpPr>
          <p:nvPr>
            <p:custDataLst>
              <p:tags r:id="rId23"/>
            </p:custDataLst>
          </p:nvPr>
        </p:nvSpPr>
        <p:spPr bwMode="auto">
          <a:xfrm>
            <a:off x="6816824" y="6333452"/>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D7C4105C-E871-4C38-AB3D-A4C5EB6CDFF6}" type="datetime'''''''''''''''''''''''''''''''''''''''''1''''7'''''''''">
              <a:rPr kumimoji="0" lang="ja-JP" altLang="en-US" sz="1000" smtClean="0">
                <a:latin typeface="MS PGothic" panose="020B0600070205080204" pitchFamily="34" charset="-128"/>
                <a:ea typeface="MS PGothic" panose="020B0600070205080204" pitchFamily="34" charset="-128"/>
              </a:rPr>
              <a:pPr/>
              <a:t>17</a:t>
            </a:fld>
            <a:endParaRPr kumimoji="0" lang="ja-JP" altLang="en-US" sz="800" dirty="0">
              <a:latin typeface="MS PGothic" panose="020B0600070205080204" pitchFamily="34" charset="-128"/>
              <a:ea typeface="MS PGothic" panose="020B0600070205080204" pitchFamily="34" charset="-128"/>
              <a:sym typeface="+mn-lt"/>
            </a:endParaRPr>
          </a:p>
        </p:txBody>
      </p:sp>
      <p:sp>
        <p:nvSpPr>
          <p:cNvPr id="60" name="テキスト プレースホルダ 9">
            <a:extLst>
              <a:ext uri="{FF2B5EF4-FFF2-40B4-BE49-F238E27FC236}">
                <a16:creationId xmlns:a16="http://schemas.microsoft.com/office/drawing/2014/main" id="{5C362163-9B74-8099-8291-56883662DF1E}"/>
              </a:ext>
            </a:extLst>
          </p:cNvPr>
          <p:cNvSpPr>
            <a:spLocks noGrp="1"/>
          </p:cNvSpPr>
          <p:nvPr>
            <p:custDataLst>
              <p:tags r:id="rId24"/>
            </p:custDataLst>
          </p:nvPr>
        </p:nvSpPr>
        <p:spPr bwMode="gray">
          <a:xfrm>
            <a:off x="1248525" y="5523926"/>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latin typeface="MS PGothic" panose="020B0600070205080204" pitchFamily="34" charset="-128"/>
                <a:ea typeface="MS PGothic" panose="020B0600070205080204" pitchFamily="34" charset="-128"/>
              </a:rPr>
              <a:t>18</a:t>
            </a:r>
            <a:endParaRPr kumimoji="0" lang="ja-JP" altLang="en-US" sz="800" dirty="0">
              <a:latin typeface="MS PGothic" panose="020B0600070205080204" pitchFamily="34" charset="-128"/>
              <a:ea typeface="MS PGothic" panose="020B0600070205080204" pitchFamily="34" charset="-128"/>
              <a:sym typeface="+mn-lt"/>
            </a:endParaRPr>
          </a:p>
        </p:txBody>
      </p:sp>
      <p:sp>
        <p:nvSpPr>
          <p:cNvPr id="61" name="テキスト プレースホルダ 9">
            <a:extLst>
              <a:ext uri="{FF2B5EF4-FFF2-40B4-BE49-F238E27FC236}">
                <a16:creationId xmlns:a16="http://schemas.microsoft.com/office/drawing/2014/main" id="{B40265DF-A065-83F1-3FC5-64127087F402}"/>
              </a:ext>
            </a:extLst>
          </p:cNvPr>
          <p:cNvSpPr>
            <a:spLocks noGrp="1"/>
          </p:cNvSpPr>
          <p:nvPr>
            <p:custDataLst>
              <p:tags r:id="rId25"/>
            </p:custDataLst>
          </p:nvPr>
        </p:nvSpPr>
        <p:spPr bwMode="gray">
          <a:xfrm>
            <a:off x="1553319" y="5558988"/>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dirty="0">
                <a:latin typeface="MS PGothic" panose="020B0600070205080204" pitchFamily="34" charset="-128"/>
                <a:ea typeface="MS PGothic" panose="020B0600070205080204" pitchFamily="34" charset="-128"/>
                <a:sym typeface="+mn-lt"/>
              </a:rPr>
              <a:t>18</a:t>
            </a:r>
            <a:endParaRPr kumimoji="0" lang="ja-JP" altLang="en-US" sz="1000" dirty="0">
              <a:latin typeface="MS PGothic" panose="020B0600070205080204" pitchFamily="34" charset="-128"/>
              <a:ea typeface="MS PGothic" panose="020B0600070205080204" pitchFamily="34" charset="-128"/>
              <a:sym typeface="+mn-lt"/>
            </a:endParaRPr>
          </a:p>
        </p:txBody>
      </p:sp>
      <p:sp>
        <p:nvSpPr>
          <p:cNvPr id="62" name="Rectangle 277">
            <a:extLst>
              <a:ext uri="{FF2B5EF4-FFF2-40B4-BE49-F238E27FC236}">
                <a16:creationId xmlns:a16="http://schemas.microsoft.com/office/drawing/2014/main" id="{52F251EF-F26B-9A62-8C6F-B2670DF75634}"/>
              </a:ext>
            </a:extLst>
          </p:cNvPr>
          <p:cNvSpPr/>
          <p:nvPr>
            <p:custDataLst>
              <p:tags r:id="rId26"/>
            </p:custDataLst>
          </p:nvPr>
        </p:nvSpPr>
        <p:spPr bwMode="gray">
          <a:xfrm>
            <a:off x="8053387" y="5673052"/>
            <a:ext cx="179388" cy="133350"/>
          </a:xfrm>
          <a:prstGeom prst="rect">
            <a:avLst/>
          </a:prstGeom>
          <a:solidFill>
            <a:srgbClr val="80CCE8"/>
          </a:solidFill>
          <a:ln w="9525" algn="ctr">
            <a:solidFill>
              <a:srgbClr val="808080"/>
            </a:solidFill>
          </a:ln>
        </p:spPr>
        <p:txBody>
          <a:bodyPr wrap="square" rtlCol="0" anchor="ctr">
            <a:noAutofit/>
          </a:bodyPr>
          <a:lstStyle/>
          <a:p>
            <a:pPr algn="ctr"/>
            <a:endParaRPr kumimoji="1" lang="ja-JP" altLang="en-US" sz="1120" dirty="0">
              <a:solidFill>
                <a:srgbClr val="000000"/>
              </a:solidFill>
              <a:latin typeface="MS PGothic" panose="020B0600070205080204" pitchFamily="34" charset="-128"/>
              <a:ea typeface="MS PGothic" panose="020B0600070205080204" pitchFamily="34" charset="-128"/>
              <a:cs typeface="Arial" panose="020B0604020202020204" pitchFamily="34" charset="0"/>
            </a:endParaRPr>
          </a:p>
        </p:txBody>
      </p:sp>
      <p:sp>
        <p:nvSpPr>
          <p:cNvPr id="63" name="Rectangle 278">
            <a:extLst>
              <a:ext uri="{FF2B5EF4-FFF2-40B4-BE49-F238E27FC236}">
                <a16:creationId xmlns:a16="http://schemas.microsoft.com/office/drawing/2014/main" id="{96352606-38BC-901D-B57B-1500CC6D5A5A}"/>
              </a:ext>
            </a:extLst>
          </p:cNvPr>
          <p:cNvSpPr/>
          <p:nvPr>
            <p:custDataLst>
              <p:tags r:id="rId27"/>
            </p:custDataLst>
          </p:nvPr>
        </p:nvSpPr>
        <p:spPr bwMode="gray">
          <a:xfrm>
            <a:off x="8053387" y="5876252"/>
            <a:ext cx="179388" cy="133350"/>
          </a:xfrm>
          <a:prstGeom prst="rect">
            <a:avLst/>
          </a:prstGeom>
          <a:solidFill>
            <a:srgbClr val="C0E6F4"/>
          </a:solidFill>
          <a:ln w="9525" algn="ctr">
            <a:solidFill>
              <a:srgbClr val="808080"/>
            </a:solidFill>
          </a:ln>
        </p:spPr>
        <p:txBody>
          <a:bodyPr wrap="square" rtlCol="0" anchor="ctr">
            <a:noAutofit/>
          </a:bodyPr>
          <a:lstStyle/>
          <a:p>
            <a:pPr algn="ctr"/>
            <a:endParaRPr kumimoji="1" lang="ja-JP" altLang="en-US" sz="112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4" name="テキスト プレースホルダ 9">
            <a:extLst>
              <a:ext uri="{FF2B5EF4-FFF2-40B4-BE49-F238E27FC236}">
                <a16:creationId xmlns:a16="http://schemas.microsoft.com/office/drawing/2014/main" id="{2CF113FD-3C58-5D0C-2389-EB57F240676E}"/>
              </a:ext>
            </a:extLst>
          </p:cNvPr>
          <p:cNvSpPr>
            <a:spLocks noGrp="1"/>
          </p:cNvSpPr>
          <p:nvPr>
            <p:custDataLst>
              <p:tags r:id="rId28"/>
            </p:custDataLst>
          </p:nvPr>
        </p:nvSpPr>
        <p:spPr bwMode="auto">
          <a:xfrm>
            <a:off x="8283575" y="5668290"/>
            <a:ext cx="508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fld id="{7984A8DF-2616-4B02-97B0-4C034A3BD15A}" type="datetime'''''''''''''''''''''''''''政''府以''''''''''''''''''''''外'">
              <a:rPr lang="ja-JP" altLang="en-US" sz="1000" smtClean="0"/>
              <a:pPr marL="0" indent="0">
                <a:spcBef>
                  <a:spcPct val="0"/>
                </a:spcBef>
                <a:buNone/>
              </a:pPr>
              <a:t>政府以外</a:t>
            </a:fld>
            <a:endParaRPr kumimoji="0" lang="ja-JP" altLang="en-US" sz="1000" dirty="0">
              <a:sym typeface="+mn-lt"/>
            </a:endParaRPr>
          </a:p>
        </p:txBody>
      </p:sp>
      <p:sp>
        <p:nvSpPr>
          <p:cNvPr id="65" name="テキスト プレースホルダ 9">
            <a:extLst>
              <a:ext uri="{FF2B5EF4-FFF2-40B4-BE49-F238E27FC236}">
                <a16:creationId xmlns:a16="http://schemas.microsoft.com/office/drawing/2014/main" id="{701DA732-959C-2575-647A-80AF5E1CDD52}"/>
              </a:ext>
            </a:extLst>
          </p:cNvPr>
          <p:cNvSpPr>
            <a:spLocks noGrp="1"/>
          </p:cNvSpPr>
          <p:nvPr>
            <p:custDataLst>
              <p:tags r:id="rId29"/>
            </p:custDataLst>
          </p:nvPr>
        </p:nvSpPr>
        <p:spPr bwMode="auto">
          <a:xfrm>
            <a:off x="8283575" y="587149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fld id="{26ADBA2D-72AE-4DB0-9809-CBF2D30C033E}" type="datetime'政''''''''''''''''''府'''''''''''''''''''''''''''''''''">
              <a:rPr lang="ja-JP" altLang="en-US" sz="1000" smtClean="0"/>
              <a:pPr marL="0" indent="0">
                <a:spcBef>
                  <a:spcPct val="0"/>
                </a:spcBef>
                <a:buNone/>
              </a:pPr>
              <a:t>政府</a:t>
            </a:fld>
            <a:endParaRPr kumimoji="0" lang="ja-JP" altLang="en-US" sz="1000" dirty="0">
              <a:sym typeface="+mn-lt"/>
            </a:endParaRPr>
          </a:p>
        </p:txBody>
      </p:sp>
      <p:sp>
        <p:nvSpPr>
          <p:cNvPr id="66" name="テキスト ボックス 6">
            <a:extLst>
              <a:ext uri="{FF2B5EF4-FFF2-40B4-BE49-F238E27FC236}">
                <a16:creationId xmlns:a16="http://schemas.microsoft.com/office/drawing/2014/main" id="{A51EA3F1-1501-8EC1-1FCA-10889E7DF4C2}"/>
              </a:ext>
            </a:extLst>
          </p:cNvPr>
          <p:cNvSpPr txBox="1"/>
          <p:nvPr/>
        </p:nvSpPr>
        <p:spPr>
          <a:xfrm>
            <a:off x="6141342" y="6534519"/>
            <a:ext cx="2628082" cy="350865"/>
          </a:xfrm>
          <a:prstGeom prst="rect">
            <a:avLst/>
          </a:prstGeom>
          <a:noFill/>
        </p:spPr>
        <p:txBody>
          <a:bodyPr wrap="square" rtlCol="0">
            <a:spAutoFit/>
          </a:bodyPr>
          <a:lstStyle/>
          <a:p>
            <a:r>
              <a:rPr kumimoji="1" lang="ja-JP" altLang="en-US" sz="560" dirty="0">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560" dirty="0">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560" dirty="0">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560" dirty="0">
                <a:latin typeface="Arial" panose="020B0604020202020204" pitchFamily="34" charset="0"/>
                <a:ea typeface="ＭＳ Ｐゴシック" panose="020B0600070205080204" pitchFamily="50" charset="-128"/>
                <a:cs typeface="Arial" panose="020B0604020202020204" pitchFamily="34" charset="0"/>
              </a:rPr>
              <a:t>2023</a:t>
            </a:r>
            <a:r>
              <a:rPr kumimoji="1" lang="ja-JP" altLang="en-US" sz="560" dirty="0">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560" dirty="0">
                <a:latin typeface="Arial" panose="020B0604020202020204" pitchFamily="34" charset="0"/>
                <a:ea typeface="ＭＳ Ｐゴシック" panose="020B0600070205080204" pitchFamily="50" charset="-128"/>
                <a:cs typeface="Arial" panose="020B0604020202020204" pitchFamily="34" charset="0"/>
              </a:rPr>
              <a:t>7</a:t>
            </a:r>
            <a:r>
              <a:rPr kumimoji="1" lang="ja-JP" altLang="en-US" sz="560" dirty="0">
                <a:latin typeface="Arial" panose="020B0604020202020204" pitchFamily="34" charset="0"/>
                <a:ea typeface="ＭＳ Ｐゴシック" panose="020B0600070205080204" pitchFamily="50" charset="-128"/>
                <a:cs typeface="Arial" panose="020B0604020202020204" pitchFamily="34" charset="0"/>
              </a:rPr>
              <a:t>月時点の</a:t>
            </a:r>
            <a:r>
              <a:rPr kumimoji="1" lang="en-US" altLang="ja-JP" sz="560" dirty="0">
                <a:latin typeface="Arial" panose="020B0604020202020204" pitchFamily="34" charset="0"/>
                <a:ea typeface="ＭＳ Ｐゴシック" panose="020B0600070205080204" pitchFamily="50" charset="-128"/>
                <a:cs typeface="Arial" panose="020B0604020202020204" pitchFamily="34" charset="0"/>
              </a:rPr>
              <a:t>WHO</a:t>
            </a:r>
            <a:r>
              <a:rPr kumimoji="1" lang="ja-JP" altLang="en-US" sz="560" dirty="0">
                <a:latin typeface="Arial" panose="020B0604020202020204" pitchFamily="34" charset="0"/>
                <a:ea typeface="ＭＳ Ｐゴシック" panose="020B0600070205080204" pitchFamily="50" charset="-128"/>
                <a:cs typeface="Arial" panose="020B0604020202020204" pitchFamily="34" charset="0"/>
              </a:rPr>
              <a:t>データより算出</a:t>
            </a:r>
            <a:endParaRPr kumimoji="1" lang="en-US" altLang="ja-JP" sz="560" dirty="0">
              <a:latin typeface="Arial" panose="020B0604020202020204" pitchFamily="34" charset="0"/>
              <a:ea typeface="ＭＳ Ｐゴシック" panose="020B0600070205080204" pitchFamily="50" charset="-128"/>
              <a:cs typeface="Arial" panose="020B0604020202020204" pitchFamily="34" charset="0"/>
            </a:endParaRPr>
          </a:p>
          <a:p>
            <a:r>
              <a:rPr kumimoji="1" lang="ja-JP" altLang="en-US" sz="560" dirty="0">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560" dirty="0">
                <a:latin typeface="Arial" panose="020B0604020202020204" pitchFamily="34" charset="0"/>
                <a:ea typeface="ＭＳ Ｐゴシック" panose="020B0600070205080204" pitchFamily="50" charset="-128"/>
                <a:cs typeface="Arial" panose="020B0604020202020204" pitchFamily="34" charset="0"/>
              </a:rPr>
              <a:t>2: </a:t>
            </a:r>
            <a:r>
              <a:rPr kumimoji="1" lang="ja-JP" altLang="en-US" sz="560" dirty="0">
                <a:latin typeface="Arial" panose="020B0604020202020204" pitchFamily="34" charset="0"/>
                <a:ea typeface="ＭＳ Ｐゴシック" panose="020B0600070205080204" pitchFamily="50" charset="-128"/>
                <a:cs typeface="Arial" panose="020B0604020202020204" pitchFamily="34" charset="0"/>
              </a:rPr>
              <a:t>総医療費として現在の医療費を算出</a:t>
            </a:r>
            <a:endParaRPr kumimoji="1" lang="en-US" altLang="ja-JP" sz="560" dirty="0">
              <a:latin typeface="Arial" panose="020B0604020202020204" pitchFamily="34" charset="0"/>
              <a:ea typeface="ＭＳ Ｐゴシック" panose="020B0600070205080204" pitchFamily="50" charset="-128"/>
              <a:cs typeface="Arial" panose="020B0604020202020204" pitchFamily="34" charset="0"/>
            </a:endParaRPr>
          </a:p>
          <a:p>
            <a:r>
              <a:rPr kumimoji="1" lang="ja-JP" altLang="en-US" sz="560" dirty="0">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560" dirty="0">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560" dirty="0">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560" dirty="0">
                <a:latin typeface="Arial" panose="020B0604020202020204" pitchFamily="34" charset="0"/>
                <a:ea typeface="ＭＳ Ｐゴシック" panose="020B0600070205080204" pitchFamily="50" charset="-128"/>
                <a:cs typeface="Arial" panose="020B0604020202020204" pitchFamily="34" charset="0"/>
              </a:rPr>
              <a:t>Domestic General Government Health Expenditure</a:t>
            </a:r>
            <a:r>
              <a:rPr kumimoji="1" lang="ja-JP" altLang="en-US" sz="560" dirty="0">
                <a:latin typeface="Arial" panose="020B0604020202020204" pitchFamily="34" charset="0"/>
                <a:ea typeface="ＭＳ Ｐゴシック" panose="020B0600070205080204" pitchFamily="50" charset="-128"/>
                <a:cs typeface="Arial" panose="020B0604020202020204" pitchFamily="34" charset="0"/>
              </a:rPr>
              <a:t>を政府医療費として算出</a:t>
            </a:r>
          </a:p>
        </p:txBody>
      </p:sp>
      <p:graphicFrame>
        <p:nvGraphicFramePr>
          <p:cNvPr id="67" name="Chart 8">
            <a:extLst>
              <a:ext uri="{FF2B5EF4-FFF2-40B4-BE49-F238E27FC236}">
                <a16:creationId xmlns:a16="http://schemas.microsoft.com/office/drawing/2014/main" id="{0CFB92E4-D096-1B0C-0BE8-4C6584C9DF4F}"/>
              </a:ext>
            </a:extLst>
          </p:cNvPr>
          <p:cNvGraphicFramePr/>
          <p:nvPr>
            <p:extLst>
              <p:ext uri="{D42A27DB-BD31-4B8C-83A1-F6EECF244321}">
                <p14:modId xmlns:p14="http://schemas.microsoft.com/office/powerpoint/2010/main" val="1370962846"/>
              </p:ext>
            </p:extLst>
          </p:nvPr>
        </p:nvGraphicFramePr>
        <p:xfrm>
          <a:off x="625985" y="2334158"/>
          <a:ext cx="7559675" cy="2065968"/>
        </p:xfrm>
        <a:graphic>
          <a:graphicData uri="http://schemas.openxmlformats.org/drawingml/2006/chart">
            <c:chart xmlns:c="http://schemas.openxmlformats.org/drawingml/2006/chart" xmlns:r="http://schemas.openxmlformats.org/officeDocument/2006/relationships" r:id="rId62"/>
          </a:graphicData>
        </a:graphic>
      </p:graphicFrame>
      <p:sp>
        <p:nvSpPr>
          <p:cNvPr id="68" name="テキスト ボックス 32">
            <a:extLst>
              <a:ext uri="{FF2B5EF4-FFF2-40B4-BE49-F238E27FC236}">
                <a16:creationId xmlns:a16="http://schemas.microsoft.com/office/drawing/2014/main" id="{6CB74320-FF9C-C722-77A2-FEA1B1843611}"/>
              </a:ext>
            </a:extLst>
          </p:cNvPr>
          <p:cNvSpPr txBox="1"/>
          <p:nvPr/>
        </p:nvSpPr>
        <p:spPr>
          <a:xfrm>
            <a:off x="755291" y="2143585"/>
            <a:ext cx="655997" cy="190573"/>
          </a:xfrm>
          <a:prstGeom prst="rect">
            <a:avLst/>
          </a:prstGeom>
          <a:noFill/>
        </p:spPr>
        <p:txBody>
          <a:bodyPr wrap="square" lIns="0" tIns="0" rIns="0" bIns="0" rtlCol="0" anchor="ctr" anchorCtr="0">
            <a:noAutofit/>
          </a:bodyPr>
          <a:lstStyle/>
          <a:p>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69" name="テキスト ボックス 32">
            <a:extLst>
              <a:ext uri="{FF2B5EF4-FFF2-40B4-BE49-F238E27FC236}">
                <a16:creationId xmlns:a16="http://schemas.microsoft.com/office/drawing/2014/main" id="{E8756873-D70C-1417-2D76-36C6C67076CC}"/>
              </a:ext>
            </a:extLst>
          </p:cNvPr>
          <p:cNvSpPr txBox="1"/>
          <p:nvPr/>
        </p:nvSpPr>
        <p:spPr>
          <a:xfrm>
            <a:off x="8008529" y="2132856"/>
            <a:ext cx="146833" cy="190573"/>
          </a:xfrm>
          <a:prstGeom prst="rect">
            <a:avLst/>
          </a:prstGeom>
          <a:noFill/>
        </p:spPr>
        <p:txBody>
          <a:bodyPr wrap="square" lIns="0" tIns="0" rIns="0" bIns="0" rtlCol="0" anchor="ctr" anchorCtr="0">
            <a:noAutofit/>
          </a:bodyPr>
          <a:lstStyle/>
          <a:p>
            <a:r>
              <a:rPr kumimoji="1" lang="ja-JP" altLang="en-US" sz="640" noProof="1">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640" noProof="1">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640" noProof="1">
                <a:latin typeface="Arial" panose="020B0604020202020204" pitchFamily="34" charset="0"/>
                <a:ea typeface="ＭＳ Ｐゴシック" panose="020B0600070205080204" pitchFamily="50" charset="-128"/>
                <a:cs typeface="Arial" panose="020B0604020202020204" pitchFamily="34" charset="0"/>
              </a:rPr>
              <a:t>)</a:t>
            </a:r>
          </a:p>
        </p:txBody>
      </p:sp>
      <p:sp>
        <p:nvSpPr>
          <p:cNvPr id="70" name="Rectangle 11">
            <a:extLst>
              <a:ext uri="{FF2B5EF4-FFF2-40B4-BE49-F238E27FC236}">
                <a16:creationId xmlns:a16="http://schemas.microsoft.com/office/drawing/2014/main" id="{A02E796A-9A62-DB45-60D1-1BFF5BC0AC66}"/>
              </a:ext>
            </a:extLst>
          </p:cNvPr>
          <p:cNvSpPr/>
          <p:nvPr>
            <p:custDataLst>
              <p:tags r:id="rId30"/>
            </p:custDataLst>
          </p:nvPr>
        </p:nvSpPr>
        <p:spPr bwMode="gray">
          <a:xfrm>
            <a:off x="8307387" y="2945197"/>
            <a:ext cx="179388" cy="133350"/>
          </a:xfrm>
          <a:prstGeom prst="rect">
            <a:avLst/>
          </a:prstGeom>
          <a:solidFill>
            <a:srgbClr val="80CCE8"/>
          </a:solidFill>
          <a:ln w="9525" algn="ctr">
            <a:solidFill>
              <a:srgbClr val="808080"/>
            </a:solidFill>
          </a:ln>
        </p:spPr>
        <p:txBody>
          <a:bodyPr wrap="square" rtlCol="0" anchor="ctr">
            <a:noAutofit/>
          </a:bodyPr>
          <a:lstStyle/>
          <a:p>
            <a:pPr algn="ctr"/>
            <a:endParaRPr kumimoji="1" lang="ja-JP" altLang="en-US" sz="112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1" name="Rectangle 12">
            <a:extLst>
              <a:ext uri="{FF2B5EF4-FFF2-40B4-BE49-F238E27FC236}">
                <a16:creationId xmlns:a16="http://schemas.microsoft.com/office/drawing/2014/main" id="{85509F14-489D-6C50-A4EB-B6A038094710}"/>
              </a:ext>
            </a:extLst>
          </p:cNvPr>
          <p:cNvSpPr/>
          <p:nvPr>
            <p:custDataLst>
              <p:tags r:id="rId31"/>
            </p:custDataLst>
          </p:nvPr>
        </p:nvSpPr>
        <p:spPr bwMode="gray">
          <a:xfrm>
            <a:off x="8307387" y="3305237"/>
            <a:ext cx="179388" cy="133350"/>
          </a:xfrm>
          <a:prstGeom prst="rect">
            <a:avLst/>
          </a:prstGeom>
          <a:solidFill>
            <a:srgbClr val="C0E6F4"/>
          </a:solidFill>
          <a:ln w="9525" algn="ctr">
            <a:solidFill>
              <a:srgbClr val="808080"/>
            </a:solidFill>
          </a:ln>
        </p:spPr>
        <p:txBody>
          <a:bodyPr wrap="square" rtlCol="0" anchor="ctr">
            <a:noAutofit/>
          </a:bodyPr>
          <a:lstStyle/>
          <a:p>
            <a:pPr algn="ctr"/>
            <a:endParaRPr kumimoji="1" lang="ja-JP" altLang="en-US" sz="112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2" name="テキスト プレースホルダ 9">
            <a:extLst>
              <a:ext uri="{FF2B5EF4-FFF2-40B4-BE49-F238E27FC236}">
                <a16:creationId xmlns:a16="http://schemas.microsoft.com/office/drawing/2014/main" id="{9BE4BFC3-F5FC-06B3-B661-17A858F38AE5}"/>
              </a:ext>
            </a:extLst>
          </p:cNvPr>
          <p:cNvSpPr>
            <a:spLocks noGrp="1"/>
          </p:cNvSpPr>
          <p:nvPr>
            <p:custDataLst>
              <p:tags r:id="rId32"/>
            </p:custDataLst>
          </p:nvPr>
        </p:nvSpPr>
        <p:spPr bwMode="auto">
          <a:xfrm>
            <a:off x="8537575" y="2940435"/>
            <a:ext cx="508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fld id="{E9991A36-9BCF-448A-B411-09CF0581220D}" type="datetime'政''府''''''''''''以''外''''''''''の''医''療費支''''''出'">
              <a:rPr lang="ja-JP" altLang="en-US" sz="1000" smtClean="0">
                <a:sym typeface="+mn-lt"/>
              </a:rPr>
              <a:pPr marL="0" indent="0">
                <a:spcBef>
                  <a:spcPct val="0"/>
                </a:spcBef>
                <a:buNone/>
              </a:pPr>
              <a:t>政府以外の医療費支出</a:t>
            </a:fld>
            <a:endParaRPr kumimoji="0" lang="ja-JP" altLang="en-US" sz="1000" dirty="0">
              <a:sym typeface="+mn-lt"/>
            </a:endParaRPr>
          </a:p>
        </p:txBody>
      </p:sp>
      <p:sp>
        <p:nvSpPr>
          <p:cNvPr id="73" name="テキスト プレースホルダ 9">
            <a:extLst>
              <a:ext uri="{FF2B5EF4-FFF2-40B4-BE49-F238E27FC236}">
                <a16:creationId xmlns:a16="http://schemas.microsoft.com/office/drawing/2014/main" id="{A3353A3D-5B89-E409-1A28-7F2D9CE6CB95}"/>
              </a:ext>
            </a:extLst>
          </p:cNvPr>
          <p:cNvSpPr>
            <a:spLocks noGrp="1"/>
          </p:cNvSpPr>
          <p:nvPr>
            <p:custDataLst>
              <p:tags r:id="rId33"/>
            </p:custDataLst>
          </p:nvPr>
        </p:nvSpPr>
        <p:spPr bwMode="auto">
          <a:xfrm>
            <a:off x="8537575" y="330047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fld id="{FABEDAF3-7BEF-48B8-8DCD-B6A3EFFE2A55}" type="datetime'政''''府''の医''''''''''''''''''''療''''''''費''''''''''支''出'''''">
              <a:rPr lang="ja-JP" altLang="en-US" sz="1000" smtClean="0">
                <a:sym typeface="+mn-lt"/>
              </a:rPr>
              <a:pPr marL="0" indent="0">
                <a:spcBef>
                  <a:spcPct val="0"/>
                </a:spcBef>
                <a:buNone/>
              </a:pPr>
              <a:t>政府の医療費支出</a:t>
            </a:fld>
            <a:endParaRPr kumimoji="0" lang="ja-JP" altLang="en-US" sz="1000" dirty="0">
              <a:sym typeface="+mn-lt"/>
            </a:endParaRPr>
          </a:p>
        </p:txBody>
      </p:sp>
      <p:cxnSp>
        <p:nvCxnSpPr>
          <p:cNvPr id="74" name="Straight Connector 16">
            <a:extLst>
              <a:ext uri="{FF2B5EF4-FFF2-40B4-BE49-F238E27FC236}">
                <a16:creationId xmlns:a16="http://schemas.microsoft.com/office/drawing/2014/main" id="{119A72A6-B900-E493-E3B3-75A1E3268A59}"/>
              </a:ext>
            </a:extLst>
          </p:cNvPr>
          <p:cNvCxnSpPr/>
          <p:nvPr>
            <p:custDataLst>
              <p:tags r:id="rId34"/>
            </p:custDataLst>
          </p:nvPr>
        </p:nvCxnSpPr>
        <p:spPr bwMode="gray">
          <a:xfrm>
            <a:off x="8265368" y="3802823"/>
            <a:ext cx="219075" cy="0"/>
          </a:xfrm>
          <a:prstGeom prst="line">
            <a:avLst/>
          </a:prstGeom>
          <a:ln w="9525" cap="rnd"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75" name="Oval 17">
            <a:extLst>
              <a:ext uri="{FF2B5EF4-FFF2-40B4-BE49-F238E27FC236}">
                <a16:creationId xmlns:a16="http://schemas.microsoft.com/office/drawing/2014/main" id="{14FFF446-5E46-2AED-469B-B2D9C0F54A0F}"/>
              </a:ext>
            </a:extLst>
          </p:cNvPr>
          <p:cNvSpPr/>
          <p:nvPr>
            <p:custDataLst>
              <p:tags r:id="rId35"/>
            </p:custDataLst>
          </p:nvPr>
        </p:nvSpPr>
        <p:spPr bwMode="gray">
          <a:xfrm>
            <a:off x="8336805" y="3764722"/>
            <a:ext cx="76200" cy="76200"/>
          </a:xfrm>
          <a:prstGeom prst="ellipse">
            <a:avLst/>
          </a:prstGeom>
          <a:solidFill>
            <a:srgbClr val="1F497D"/>
          </a:solidFill>
          <a:ln w="9525">
            <a:solidFill>
              <a:srgbClr val="1F497D"/>
            </a:solidFill>
          </a:ln>
        </p:spPr>
        <p:txBody>
          <a:bodyPr wrap="square" rtlCol="0" anchor="ctr">
            <a:noAutofit/>
          </a:bodyPr>
          <a:lstStyle/>
          <a:p>
            <a:pPr algn="ctr"/>
            <a:endParaRPr kumimoji="1" lang="ja-JP" altLang="en-US" sz="112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6" name="テキスト プレースホルダ 9">
            <a:extLst>
              <a:ext uri="{FF2B5EF4-FFF2-40B4-BE49-F238E27FC236}">
                <a16:creationId xmlns:a16="http://schemas.microsoft.com/office/drawing/2014/main" id="{B513419B-BAFA-7FBF-523F-EA0EE9828D44}"/>
              </a:ext>
            </a:extLst>
          </p:cNvPr>
          <p:cNvSpPr>
            <a:spLocks noGrp="1"/>
          </p:cNvSpPr>
          <p:nvPr>
            <p:custDataLst>
              <p:tags r:id="rId36"/>
            </p:custDataLst>
          </p:nvPr>
        </p:nvSpPr>
        <p:spPr bwMode="auto">
          <a:xfrm>
            <a:off x="8553400" y="3732523"/>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fld id="{92F8FBE4-5702-448E-ADAD-A8F4960942D1}" type="datetime'''医''''''療''費''''支出''''''総額''''''''に''おける''''&#10;''政''府の負''担''割合'">
              <a:rPr lang="ja-JP" altLang="en-US" sz="1000" smtClean="0"/>
              <a:pPr marL="0" indent="0">
                <a:spcBef>
                  <a:spcPct val="0"/>
                </a:spcBef>
                <a:buNone/>
              </a:pPr>
              <a:t>医療費支出総額における
政府の負担割合</a:t>
            </a:fld>
            <a:endParaRPr kumimoji="0" lang="ja-JP" altLang="en-US" sz="1000" dirty="0">
              <a:sym typeface="+mn-lt"/>
            </a:endParaRPr>
          </a:p>
        </p:txBody>
      </p:sp>
      <p:cxnSp>
        <p:nvCxnSpPr>
          <p:cNvPr id="77" name="Straight Connector 21">
            <a:extLst>
              <a:ext uri="{FF2B5EF4-FFF2-40B4-BE49-F238E27FC236}">
                <a16:creationId xmlns:a16="http://schemas.microsoft.com/office/drawing/2014/main" id="{DB3A0C39-4CDC-3907-8A4A-B643101F42E3}"/>
              </a:ext>
            </a:extLst>
          </p:cNvPr>
          <p:cNvCxnSpPr/>
          <p:nvPr/>
        </p:nvCxnSpPr>
        <p:spPr>
          <a:xfrm>
            <a:off x="1322502" y="5960166"/>
            <a:ext cx="0" cy="14401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22">
            <a:extLst>
              <a:ext uri="{FF2B5EF4-FFF2-40B4-BE49-F238E27FC236}">
                <a16:creationId xmlns:a16="http://schemas.microsoft.com/office/drawing/2014/main" id="{1A96E1F5-5DAE-6889-1E44-1F6494FAEF68}"/>
              </a:ext>
            </a:extLst>
          </p:cNvPr>
          <p:cNvCxnSpPr>
            <a:cxnSpLocks/>
          </p:cNvCxnSpPr>
          <p:nvPr/>
        </p:nvCxnSpPr>
        <p:spPr>
          <a:xfrm>
            <a:off x="1640632" y="5973598"/>
            <a:ext cx="0" cy="7200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9" name="テキスト プレースホルダ 9">
            <a:extLst>
              <a:ext uri="{FF2B5EF4-FFF2-40B4-BE49-F238E27FC236}">
                <a16:creationId xmlns:a16="http://schemas.microsoft.com/office/drawing/2014/main" id="{4AF67CD5-0A5C-587B-0946-D9460D931C1A}"/>
              </a:ext>
            </a:extLst>
          </p:cNvPr>
          <p:cNvSpPr>
            <a:spLocks noGrp="1"/>
          </p:cNvSpPr>
          <p:nvPr>
            <p:custDataLst>
              <p:tags r:id="rId37"/>
            </p:custDataLst>
          </p:nvPr>
        </p:nvSpPr>
        <p:spPr bwMode="auto">
          <a:xfrm>
            <a:off x="7741818" y="6333452"/>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dirty="0">
                <a:latin typeface="MS PGothic" panose="020B0600070205080204" pitchFamily="34" charset="-128"/>
                <a:ea typeface="MS PGothic" panose="020B0600070205080204" pitchFamily="34" charset="-128"/>
              </a:rPr>
              <a:t>2020</a:t>
            </a:r>
            <a:endParaRPr kumimoji="0" lang="ja-JP" altLang="en-US" sz="800" dirty="0">
              <a:latin typeface="MS PGothic" panose="020B0600070205080204" pitchFamily="34" charset="-128"/>
              <a:ea typeface="MS PGothic" panose="020B0600070205080204" pitchFamily="34" charset="-128"/>
              <a:sym typeface="+mn-lt"/>
            </a:endParaRPr>
          </a:p>
        </p:txBody>
      </p:sp>
      <p:sp>
        <p:nvSpPr>
          <p:cNvPr id="80" name="テキスト プレースホルダ 9">
            <a:extLst>
              <a:ext uri="{FF2B5EF4-FFF2-40B4-BE49-F238E27FC236}">
                <a16:creationId xmlns:a16="http://schemas.microsoft.com/office/drawing/2014/main" id="{2CDC9B58-8495-BE8C-3BC7-25D2C6B374EB}"/>
              </a:ext>
            </a:extLst>
          </p:cNvPr>
          <p:cNvSpPr>
            <a:spLocks noGrp="1"/>
          </p:cNvSpPr>
          <p:nvPr>
            <p:custDataLst>
              <p:tags r:id="rId38"/>
            </p:custDataLst>
          </p:nvPr>
        </p:nvSpPr>
        <p:spPr bwMode="gray">
          <a:xfrm>
            <a:off x="1894711" y="5558988"/>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dirty="0">
                <a:latin typeface="MS PGothic" panose="020B0600070205080204" pitchFamily="34" charset="-128"/>
                <a:ea typeface="MS PGothic" panose="020B0600070205080204" pitchFamily="34" charset="-128"/>
                <a:sym typeface="+mn-lt"/>
              </a:rPr>
              <a:t>18</a:t>
            </a:r>
            <a:endParaRPr kumimoji="0" lang="ja-JP" altLang="en-US" sz="1000" dirty="0">
              <a:latin typeface="MS PGothic" panose="020B0600070205080204" pitchFamily="34" charset="-128"/>
              <a:ea typeface="MS PGothic" panose="020B0600070205080204" pitchFamily="34" charset="-128"/>
              <a:sym typeface="+mn-lt"/>
            </a:endParaRPr>
          </a:p>
        </p:txBody>
      </p:sp>
      <p:sp>
        <p:nvSpPr>
          <p:cNvPr id="81" name="テキスト プレースホルダ 9">
            <a:extLst>
              <a:ext uri="{FF2B5EF4-FFF2-40B4-BE49-F238E27FC236}">
                <a16:creationId xmlns:a16="http://schemas.microsoft.com/office/drawing/2014/main" id="{F9DDFA2E-121C-5BCE-3AD2-6E4EB1112FEB}"/>
              </a:ext>
            </a:extLst>
          </p:cNvPr>
          <p:cNvSpPr>
            <a:spLocks noGrp="1"/>
          </p:cNvSpPr>
          <p:nvPr>
            <p:custDataLst>
              <p:tags r:id="rId39"/>
            </p:custDataLst>
          </p:nvPr>
        </p:nvSpPr>
        <p:spPr bwMode="gray">
          <a:xfrm>
            <a:off x="2214210" y="5546430"/>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dirty="0">
                <a:latin typeface="MS PGothic" panose="020B0600070205080204" pitchFamily="34" charset="-128"/>
                <a:ea typeface="MS PGothic" panose="020B0600070205080204" pitchFamily="34" charset="-128"/>
                <a:sym typeface="+mn-lt"/>
              </a:rPr>
              <a:t>39</a:t>
            </a:r>
            <a:endParaRPr kumimoji="0" lang="ja-JP" altLang="en-US" sz="1000" dirty="0">
              <a:latin typeface="MS PGothic" panose="020B0600070205080204" pitchFamily="34" charset="-128"/>
              <a:ea typeface="MS PGothic" panose="020B0600070205080204" pitchFamily="34" charset="-128"/>
              <a:sym typeface="+mn-lt"/>
            </a:endParaRPr>
          </a:p>
        </p:txBody>
      </p:sp>
      <p:sp>
        <p:nvSpPr>
          <p:cNvPr id="82" name="テキスト プレースホルダ 9">
            <a:extLst>
              <a:ext uri="{FF2B5EF4-FFF2-40B4-BE49-F238E27FC236}">
                <a16:creationId xmlns:a16="http://schemas.microsoft.com/office/drawing/2014/main" id="{032C91F3-FB84-AA3B-7529-057819750C23}"/>
              </a:ext>
            </a:extLst>
          </p:cNvPr>
          <p:cNvSpPr>
            <a:spLocks noGrp="1"/>
          </p:cNvSpPr>
          <p:nvPr>
            <p:custDataLst>
              <p:tags r:id="rId40"/>
            </p:custDataLst>
          </p:nvPr>
        </p:nvSpPr>
        <p:spPr bwMode="gray">
          <a:xfrm>
            <a:off x="2533709" y="5531720"/>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dirty="0">
                <a:latin typeface="MS PGothic" panose="020B0600070205080204" pitchFamily="34" charset="-128"/>
                <a:ea typeface="MS PGothic" panose="020B0600070205080204" pitchFamily="34" charset="-128"/>
                <a:sym typeface="+mn-lt"/>
              </a:rPr>
              <a:t>44</a:t>
            </a:r>
            <a:endParaRPr kumimoji="0" lang="ja-JP" altLang="en-US" sz="1000" dirty="0">
              <a:latin typeface="MS PGothic" panose="020B0600070205080204" pitchFamily="34" charset="-128"/>
              <a:ea typeface="MS PGothic" panose="020B0600070205080204" pitchFamily="34" charset="-128"/>
              <a:sym typeface="+mn-lt"/>
            </a:endParaRPr>
          </a:p>
        </p:txBody>
      </p:sp>
      <p:sp>
        <p:nvSpPr>
          <p:cNvPr id="83" name="テキスト プレースホルダ 9">
            <a:extLst>
              <a:ext uri="{FF2B5EF4-FFF2-40B4-BE49-F238E27FC236}">
                <a16:creationId xmlns:a16="http://schemas.microsoft.com/office/drawing/2014/main" id="{34E83B0F-393A-91CF-4825-0A31BC6359BD}"/>
              </a:ext>
            </a:extLst>
          </p:cNvPr>
          <p:cNvSpPr>
            <a:spLocks noGrp="1"/>
          </p:cNvSpPr>
          <p:nvPr>
            <p:custDataLst>
              <p:tags r:id="rId41"/>
            </p:custDataLst>
          </p:nvPr>
        </p:nvSpPr>
        <p:spPr bwMode="gray">
          <a:xfrm>
            <a:off x="2843803" y="5408926"/>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dirty="0">
                <a:latin typeface="MS PGothic" panose="020B0600070205080204" pitchFamily="34" charset="-128"/>
                <a:ea typeface="MS PGothic" panose="020B0600070205080204" pitchFamily="34" charset="-128"/>
                <a:sym typeface="+mn-lt"/>
              </a:rPr>
              <a:t>54</a:t>
            </a:r>
            <a:endParaRPr kumimoji="0" lang="ja-JP" altLang="en-US" sz="1000" dirty="0">
              <a:latin typeface="MS PGothic" panose="020B0600070205080204" pitchFamily="34" charset="-128"/>
              <a:ea typeface="MS PGothic" panose="020B0600070205080204" pitchFamily="34" charset="-128"/>
              <a:sym typeface="+mn-lt"/>
            </a:endParaRPr>
          </a:p>
        </p:txBody>
      </p:sp>
      <p:sp>
        <p:nvSpPr>
          <p:cNvPr id="88" name="テキスト プレースホルダ 9">
            <a:extLst>
              <a:ext uri="{FF2B5EF4-FFF2-40B4-BE49-F238E27FC236}">
                <a16:creationId xmlns:a16="http://schemas.microsoft.com/office/drawing/2014/main" id="{AF59075B-A7D3-04E1-2A97-B9FB0FD2992A}"/>
              </a:ext>
            </a:extLst>
          </p:cNvPr>
          <p:cNvSpPr>
            <a:spLocks noGrp="1"/>
          </p:cNvSpPr>
          <p:nvPr>
            <p:custDataLst>
              <p:tags r:id="rId42"/>
            </p:custDataLst>
          </p:nvPr>
        </p:nvSpPr>
        <p:spPr bwMode="gray">
          <a:xfrm>
            <a:off x="3188643" y="5351162"/>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dirty="0">
                <a:latin typeface="MS PGothic" panose="020B0600070205080204" pitchFamily="34" charset="-128"/>
                <a:ea typeface="MS PGothic" panose="020B0600070205080204" pitchFamily="34" charset="-128"/>
                <a:sym typeface="+mn-lt"/>
              </a:rPr>
              <a:t>66</a:t>
            </a:r>
            <a:endParaRPr kumimoji="0" lang="ja-JP" altLang="en-US" sz="1000" dirty="0">
              <a:latin typeface="MS PGothic" panose="020B0600070205080204" pitchFamily="34" charset="-128"/>
              <a:ea typeface="MS PGothic" panose="020B0600070205080204" pitchFamily="34" charset="-128"/>
              <a:sym typeface="+mn-lt"/>
            </a:endParaRPr>
          </a:p>
        </p:txBody>
      </p:sp>
      <p:sp>
        <p:nvSpPr>
          <p:cNvPr id="101" name="テキスト プレースホルダ 9">
            <a:extLst>
              <a:ext uri="{FF2B5EF4-FFF2-40B4-BE49-F238E27FC236}">
                <a16:creationId xmlns:a16="http://schemas.microsoft.com/office/drawing/2014/main" id="{47FD6767-8DD4-8ED7-1B98-C885FAA3C6C8}"/>
              </a:ext>
            </a:extLst>
          </p:cNvPr>
          <p:cNvSpPr>
            <a:spLocks noGrp="1"/>
          </p:cNvSpPr>
          <p:nvPr>
            <p:custDataLst>
              <p:tags r:id="rId43"/>
            </p:custDataLst>
          </p:nvPr>
        </p:nvSpPr>
        <p:spPr bwMode="gray">
          <a:xfrm>
            <a:off x="3509318" y="5332726"/>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dirty="0">
                <a:latin typeface="MS PGothic" panose="020B0600070205080204" pitchFamily="34" charset="-128"/>
                <a:ea typeface="MS PGothic" panose="020B0600070205080204" pitchFamily="34" charset="-128"/>
                <a:sym typeface="+mn-lt"/>
              </a:rPr>
              <a:t>69</a:t>
            </a:r>
            <a:endParaRPr kumimoji="0" lang="ja-JP" altLang="en-US" sz="1000" dirty="0">
              <a:latin typeface="MS PGothic" panose="020B0600070205080204" pitchFamily="34" charset="-128"/>
              <a:ea typeface="MS PGothic" panose="020B0600070205080204" pitchFamily="34" charset="-128"/>
              <a:sym typeface="+mn-lt"/>
            </a:endParaRPr>
          </a:p>
        </p:txBody>
      </p:sp>
      <p:sp>
        <p:nvSpPr>
          <p:cNvPr id="118" name="テキスト プレースホルダ 9">
            <a:extLst>
              <a:ext uri="{FF2B5EF4-FFF2-40B4-BE49-F238E27FC236}">
                <a16:creationId xmlns:a16="http://schemas.microsoft.com/office/drawing/2014/main" id="{E89AE038-06C2-FD68-4FA0-6004F653A24D}"/>
              </a:ext>
            </a:extLst>
          </p:cNvPr>
          <p:cNvSpPr>
            <a:spLocks noGrp="1"/>
          </p:cNvSpPr>
          <p:nvPr>
            <p:custDataLst>
              <p:tags r:id="rId44"/>
            </p:custDataLst>
          </p:nvPr>
        </p:nvSpPr>
        <p:spPr bwMode="gray">
          <a:xfrm>
            <a:off x="3842175" y="5224120"/>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dirty="0">
                <a:latin typeface="MS PGothic" panose="020B0600070205080204" pitchFamily="34" charset="-128"/>
                <a:ea typeface="MS PGothic" panose="020B0600070205080204" pitchFamily="34" charset="-128"/>
                <a:sym typeface="+mn-lt"/>
              </a:rPr>
              <a:t>80</a:t>
            </a:r>
            <a:endParaRPr kumimoji="0" lang="ja-JP" altLang="en-US" sz="1000" dirty="0">
              <a:latin typeface="MS PGothic" panose="020B0600070205080204" pitchFamily="34" charset="-128"/>
              <a:ea typeface="MS PGothic" panose="020B0600070205080204" pitchFamily="34" charset="-128"/>
              <a:sym typeface="+mn-lt"/>
            </a:endParaRPr>
          </a:p>
        </p:txBody>
      </p:sp>
      <p:sp>
        <p:nvSpPr>
          <p:cNvPr id="119" name="テキスト プレースホルダ 9">
            <a:extLst>
              <a:ext uri="{FF2B5EF4-FFF2-40B4-BE49-F238E27FC236}">
                <a16:creationId xmlns:a16="http://schemas.microsoft.com/office/drawing/2014/main" id="{3B72CF85-F971-0AC3-AD40-468B44C7AEB3}"/>
              </a:ext>
            </a:extLst>
          </p:cNvPr>
          <p:cNvSpPr>
            <a:spLocks noGrp="1"/>
          </p:cNvSpPr>
          <p:nvPr>
            <p:custDataLst>
              <p:tags r:id="rId45"/>
            </p:custDataLst>
          </p:nvPr>
        </p:nvSpPr>
        <p:spPr bwMode="gray">
          <a:xfrm>
            <a:off x="4178695" y="5240347"/>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dirty="0">
                <a:latin typeface="MS PGothic" panose="020B0600070205080204" pitchFamily="34" charset="-128"/>
                <a:ea typeface="MS PGothic" panose="020B0600070205080204" pitchFamily="34" charset="-128"/>
                <a:sym typeface="+mn-lt"/>
              </a:rPr>
              <a:t>68</a:t>
            </a:r>
            <a:endParaRPr kumimoji="0" lang="ja-JP" altLang="en-US" sz="1000" dirty="0">
              <a:latin typeface="MS PGothic" panose="020B0600070205080204" pitchFamily="34" charset="-128"/>
              <a:ea typeface="MS PGothic" panose="020B0600070205080204" pitchFamily="34" charset="-128"/>
              <a:sym typeface="+mn-lt"/>
            </a:endParaRPr>
          </a:p>
        </p:txBody>
      </p:sp>
      <p:sp>
        <p:nvSpPr>
          <p:cNvPr id="120" name="テキスト プレースホルダ 9">
            <a:extLst>
              <a:ext uri="{FF2B5EF4-FFF2-40B4-BE49-F238E27FC236}">
                <a16:creationId xmlns:a16="http://schemas.microsoft.com/office/drawing/2014/main" id="{95048582-1292-8800-7B33-59F6AF48E74E}"/>
              </a:ext>
            </a:extLst>
          </p:cNvPr>
          <p:cNvSpPr>
            <a:spLocks noGrp="1"/>
          </p:cNvSpPr>
          <p:nvPr>
            <p:custDataLst>
              <p:tags r:id="rId46"/>
            </p:custDataLst>
          </p:nvPr>
        </p:nvSpPr>
        <p:spPr bwMode="gray">
          <a:xfrm>
            <a:off x="4472846" y="5193718"/>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dirty="0">
                <a:latin typeface="MS PGothic" panose="020B0600070205080204" pitchFamily="34" charset="-128"/>
                <a:ea typeface="MS PGothic" panose="020B0600070205080204" pitchFamily="34" charset="-128"/>
                <a:sym typeface="+mn-lt"/>
              </a:rPr>
              <a:t>76</a:t>
            </a:r>
            <a:endParaRPr kumimoji="0" lang="ja-JP" altLang="en-US" sz="1000" dirty="0">
              <a:latin typeface="MS PGothic" panose="020B0600070205080204" pitchFamily="34" charset="-128"/>
              <a:ea typeface="MS PGothic" panose="020B0600070205080204" pitchFamily="34" charset="-128"/>
              <a:sym typeface="+mn-lt"/>
            </a:endParaRPr>
          </a:p>
        </p:txBody>
      </p:sp>
      <p:sp>
        <p:nvSpPr>
          <p:cNvPr id="121" name="テキスト プレースホルダ 9">
            <a:extLst>
              <a:ext uri="{FF2B5EF4-FFF2-40B4-BE49-F238E27FC236}">
                <a16:creationId xmlns:a16="http://schemas.microsoft.com/office/drawing/2014/main" id="{DE37DAB1-1865-4D88-6A6A-851331055671}"/>
              </a:ext>
            </a:extLst>
          </p:cNvPr>
          <p:cNvSpPr>
            <a:spLocks noGrp="1"/>
          </p:cNvSpPr>
          <p:nvPr>
            <p:custDataLst>
              <p:tags r:id="rId47"/>
            </p:custDataLst>
          </p:nvPr>
        </p:nvSpPr>
        <p:spPr bwMode="gray">
          <a:xfrm>
            <a:off x="4809366" y="5150108"/>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dirty="0">
                <a:latin typeface="MS PGothic" panose="020B0600070205080204" pitchFamily="34" charset="-128"/>
                <a:ea typeface="MS PGothic" panose="020B0600070205080204" pitchFamily="34" charset="-128"/>
                <a:sym typeface="+mn-lt"/>
              </a:rPr>
              <a:t>83</a:t>
            </a:r>
            <a:endParaRPr kumimoji="0" lang="ja-JP" altLang="en-US" sz="1000" dirty="0">
              <a:latin typeface="MS PGothic" panose="020B0600070205080204" pitchFamily="34" charset="-128"/>
              <a:ea typeface="MS PGothic" panose="020B0600070205080204" pitchFamily="34" charset="-128"/>
              <a:sym typeface="+mn-lt"/>
            </a:endParaRPr>
          </a:p>
        </p:txBody>
      </p:sp>
      <p:sp>
        <p:nvSpPr>
          <p:cNvPr id="122" name="テキスト プレースホルダ 9">
            <a:extLst>
              <a:ext uri="{FF2B5EF4-FFF2-40B4-BE49-F238E27FC236}">
                <a16:creationId xmlns:a16="http://schemas.microsoft.com/office/drawing/2014/main" id="{3EE9EE16-79F5-C43E-D4BD-7BBED8657448}"/>
              </a:ext>
            </a:extLst>
          </p:cNvPr>
          <p:cNvSpPr>
            <a:spLocks noGrp="1"/>
          </p:cNvSpPr>
          <p:nvPr>
            <p:custDataLst>
              <p:tags r:id="rId48"/>
            </p:custDataLst>
          </p:nvPr>
        </p:nvSpPr>
        <p:spPr bwMode="gray">
          <a:xfrm>
            <a:off x="5145886" y="5100716"/>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dirty="0">
                <a:latin typeface="MS PGothic" panose="020B0600070205080204" pitchFamily="34" charset="-128"/>
                <a:ea typeface="MS PGothic" panose="020B0600070205080204" pitchFamily="34" charset="-128"/>
                <a:sym typeface="+mn-lt"/>
              </a:rPr>
              <a:t>91</a:t>
            </a:r>
            <a:endParaRPr kumimoji="0" lang="ja-JP" altLang="en-US" sz="1000" dirty="0">
              <a:latin typeface="MS PGothic" panose="020B0600070205080204" pitchFamily="34" charset="-128"/>
              <a:ea typeface="MS PGothic" panose="020B0600070205080204" pitchFamily="34" charset="-128"/>
              <a:sym typeface="+mn-lt"/>
            </a:endParaRPr>
          </a:p>
        </p:txBody>
      </p:sp>
      <p:sp>
        <p:nvSpPr>
          <p:cNvPr id="125" name="テキスト プレースホルダ 9">
            <a:extLst>
              <a:ext uri="{FF2B5EF4-FFF2-40B4-BE49-F238E27FC236}">
                <a16:creationId xmlns:a16="http://schemas.microsoft.com/office/drawing/2014/main" id="{071408DA-AAF0-36D7-E14D-118934C4D5FF}"/>
              </a:ext>
            </a:extLst>
          </p:cNvPr>
          <p:cNvSpPr>
            <a:spLocks noGrp="1"/>
          </p:cNvSpPr>
          <p:nvPr>
            <p:custDataLst>
              <p:tags r:id="rId49"/>
            </p:custDataLst>
          </p:nvPr>
        </p:nvSpPr>
        <p:spPr bwMode="gray">
          <a:xfrm>
            <a:off x="5459886" y="4990353"/>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dirty="0">
                <a:latin typeface="MS PGothic" panose="020B0600070205080204" pitchFamily="34" charset="-128"/>
                <a:ea typeface="MS PGothic" panose="020B0600070205080204" pitchFamily="34" charset="-128"/>
                <a:sym typeface="+mn-lt"/>
              </a:rPr>
              <a:t>101</a:t>
            </a:r>
            <a:endParaRPr kumimoji="0" lang="ja-JP" altLang="en-US" sz="1000" dirty="0">
              <a:latin typeface="MS PGothic" panose="020B0600070205080204" pitchFamily="34" charset="-128"/>
              <a:ea typeface="MS PGothic" panose="020B0600070205080204" pitchFamily="34" charset="-128"/>
              <a:sym typeface="+mn-lt"/>
            </a:endParaRPr>
          </a:p>
        </p:txBody>
      </p:sp>
      <p:sp>
        <p:nvSpPr>
          <p:cNvPr id="126" name="テキスト プレースホルダ 9">
            <a:extLst>
              <a:ext uri="{FF2B5EF4-FFF2-40B4-BE49-F238E27FC236}">
                <a16:creationId xmlns:a16="http://schemas.microsoft.com/office/drawing/2014/main" id="{7F20DC75-BB57-A0D3-BF9B-A1A4BF05A790}"/>
              </a:ext>
            </a:extLst>
          </p:cNvPr>
          <p:cNvSpPr>
            <a:spLocks noGrp="1"/>
          </p:cNvSpPr>
          <p:nvPr>
            <p:custDataLst>
              <p:tags r:id="rId50"/>
            </p:custDataLst>
          </p:nvPr>
        </p:nvSpPr>
        <p:spPr bwMode="gray">
          <a:xfrm>
            <a:off x="5778598" y="4948316"/>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dirty="0">
                <a:latin typeface="MS PGothic" panose="020B0600070205080204" pitchFamily="34" charset="-128"/>
                <a:ea typeface="MS PGothic" panose="020B0600070205080204" pitchFamily="34" charset="-128"/>
                <a:sym typeface="+mn-lt"/>
              </a:rPr>
              <a:t>106</a:t>
            </a:r>
            <a:endParaRPr kumimoji="0" lang="ja-JP" altLang="en-US" sz="1000" dirty="0">
              <a:latin typeface="MS PGothic" panose="020B0600070205080204" pitchFamily="34" charset="-128"/>
              <a:ea typeface="MS PGothic" panose="020B0600070205080204" pitchFamily="34" charset="-128"/>
              <a:sym typeface="+mn-lt"/>
            </a:endParaRPr>
          </a:p>
        </p:txBody>
      </p:sp>
      <p:sp>
        <p:nvSpPr>
          <p:cNvPr id="130" name="テキスト プレースホルダ 9">
            <a:extLst>
              <a:ext uri="{FF2B5EF4-FFF2-40B4-BE49-F238E27FC236}">
                <a16:creationId xmlns:a16="http://schemas.microsoft.com/office/drawing/2014/main" id="{D2742A8A-9F1F-1327-FB46-9822433134FF}"/>
              </a:ext>
            </a:extLst>
          </p:cNvPr>
          <p:cNvSpPr>
            <a:spLocks noGrp="1"/>
          </p:cNvSpPr>
          <p:nvPr>
            <p:custDataLst>
              <p:tags r:id="rId51"/>
            </p:custDataLst>
          </p:nvPr>
        </p:nvSpPr>
        <p:spPr bwMode="gray">
          <a:xfrm>
            <a:off x="6121484" y="4999555"/>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dirty="0">
                <a:latin typeface="MS PGothic" panose="020B0600070205080204" pitchFamily="34" charset="-128"/>
                <a:ea typeface="MS PGothic" panose="020B0600070205080204" pitchFamily="34" charset="-128"/>
                <a:sym typeface="+mn-lt"/>
              </a:rPr>
              <a:t>96</a:t>
            </a:r>
            <a:endParaRPr kumimoji="0" lang="ja-JP" altLang="en-US" sz="1000" dirty="0">
              <a:latin typeface="MS PGothic" panose="020B0600070205080204" pitchFamily="34" charset="-128"/>
              <a:ea typeface="MS PGothic" panose="020B0600070205080204" pitchFamily="34" charset="-128"/>
              <a:sym typeface="+mn-lt"/>
            </a:endParaRPr>
          </a:p>
        </p:txBody>
      </p:sp>
      <p:sp>
        <p:nvSpPr>
          <p:cNvPr id="131" name="テキスト プレースホルダ 9">
            <a:extLst>
              <a:ext uri="{FF2B5EF4-FFF2-40B4-BE49-F238E27FC236}">
                <a16:creationId xmlns:a16="http://schemas.microsoft.com/office/drawing/2014/main" id="{5DEB0B62-B79E-35D1-DC55-90CACEB2E7A7}"/>
              </a:ext>
            </a:extLst>
          </p:cNvPr>
          <p:cNvSpPr>
            <a:spLocks noGrp="1"/>
          </p:cNvSpPr>
          <p:nvPr>
            <p:custDataLst>
              <p:tags r:id="rId52"/>
            </p:custDataLst>
          </p:nvPr>
        </p:nvSpPr>
        <p:spPr bwMode="gray">
          <a:xfrm>
            <a:off x="6443955" y="5202583"/>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dirty="0">
                <a:latin typeface="MS PGothic" panose="020B0600070205080204" pitchFamily="34" charset="-128"/>
                <a:ea typeface="MS PGothic" panose="020B0600070205080204" pitchFamily="34" charset="-128"/>
                <a:sym typeface="+mn-lt"/>
              </a:rPr>
              <a:t>78</a:t>
            </a:r>
            <a:endParaRPr kumimoji="0" lang="ja-JP" altLang="en-US" sz="1000" dirty="0">
              <a:latin typeface="MS PGothic" panose="020B0600070205080204" pitchFamily="34" charset="-128"/>
              <a:ea typeface="MS PGothic" panose="020B0600070205080204" pitchFamily="34" charset="-128"/>
              <a:sym typeface="+mn-lt"/>
            </a:endParaRPr>
          </a:p>
        </p:txBody>
      </p:sp>
      <p:sp>
        <p:nvSpPr>
          <p:cNvPr id="132" name="テキスト プレースホルダ 9">
            <a:extLst>
              <a:ext uri="{FF2B5EF4-FFF2-40B4-BE49-F238E27FC236}">
                <a16:creationId xmlns:a16="http://schemas.microsoft.com/office/drawing/2014/main" id="{9A76A1FC-3566-DA19-009E-BE50B202A920}"/>
              </a:ext>
            </a:extLst>
          </p:cNvPr>
          <p:cNvSpPr>
            <a:spLocks noGrp="1"/>
          </p:cNvSpPr>
          <p:nvPr>
            <p:custDataLst>
              <p:tags r:id="rId53"/>
            </p:custDataLst>
          </p:nvPr>
        </p:nvSpPr>
        <p:spPr bwMode="gray">
          <a:xfrm>
            <a:off x="6767374" y="5256526"/>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dirty="0">
                <a:latin typeface="MS PGothic" panose="020B0600070205080204" pitchFamily="34" charset="-128"/>
                <a:ea typeface="MS PGothic" panose="020B0600070205080204" pitchFamily="34" charset="-128"/>
                <a:sym typeface="+mn-lt"/>
              </a:rPr>
              <a:t>73</a:t>
            </a:r>
            <a:endParaRPr kumimoji="0" lang="ja-JP" altLang="en-US" sz="1000" dirty="0">
              <a:latin typeface="MS PGothic" panose="020B0600070205080204" pitchFamily="34" charset="-128"/>
              <a:ea typeface="MS PGothic" panose="020B0600070205080204" pitchFamily="34" charset="-128"/>
              <a:sym typeface="+mn-lt"/>
            </a:endParaRPr>
          </a:p>
        </p:txBody>
      </p:sp>
      <p:sp>
        <p:nvSpPr>
          <p:cNvPr id="133" name="テキスト プレースホルダ 9">
            <a:extLst>
              <a:ext uri="{FF2B5EF4-FFF2-40B4-BE49-F238E27FC236}">
                <a16:creationId xmlns:a16="http://schemas.microsoft.com/office/drawing/2014/main" id="{CE1AAF6C-23B0-CAE6-BC63-BF9FA9F4B3D6}"/>
              </a:ext>
            </a:extLst>
          </p:cNvPr>
          <p:cNvSpPr>
            <a:spLocks noGrp="1"/>
          </p:cNvSpPr>
          <p:nvPr>
            <p:custDataLst>
              <p:tags r:id="rId54"/>
            </p:custDataLst>
          </p:nvPr>
        </p:nvSpPr>
        <p:spPr bwMode="gray">
          <a:xfrm>
            <a:off x="7071544" y="5274962"/>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dirty="0">
                <a:latin typeface="MS PGothic" panose="020B0600070205080204" pitchFamily="34" charset="-128"/>
                <a:ea typeface="MS PGothic" panose="020B0600070205080204" pitchFamily="34" charset="-128"/>
                <a:sym typeface="+mn-lt"/>
              </a:rPr>
              <a:t>66</a:t>
            </a:r>
            <a:endParaRPr kumimoji="0" lang="ja-JP" altLang="en-US" sz="1000" dirty="0">
              <a:latin typeface="MS PGothic" panose="020B0600070205080204" pitchFamily="34" charset="-128"/>
              <a:ea typeface="MS PGothic" panose="020B0600070205080204" pitchFamily="34" charset="-128"/>
              <a:sym typeface="+mn-lt"/>
            </a:endParaRPr>
          </a:p>
        </p:txBody>
      </p:sp>
      <p:sp>
        <p:nvSpPr>
          <p:cNvPr id="134" name="テキスト プレースホルダ 9">
            <a:extLst>
              <a:ext uri="{FF2B5EF4-FFF2-40B4-BE49-F238E27FC236}">
                <a16:creationId xmlns:a16="http://schemas.microsoft.com/office/drawing/2014/main" id="{0A040A83-766D-59D1-5657-EF613ECCB21E}"/>
              </a:ext>
            </a:extLst>
          </p:cNvPr>
          <p:cNvSpPr>
            <a:spLocks noGrp="1"/>
          </p:cNvSpPr>
          <p:nvPr>
            <p:custDataLst>
              <p:tags r:id="rId55"/>
            </p:custDataLst>
          </p:nvPr>
        </p:nvSpPr>
        <p:spPr bwMode="gray">
          <a:xfrm>
            <a:off x="7401744" y="5256526"/>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dirty="0">
                <a:latin typeface="MS PGothic" panose="020B0600070205080204" pitchFamily="34" charset="-128"/>
                <a:ea typeface="MS PGothic" panose="020B0600070205080204" pitchFamily="34" charset="-128"/>
                <a:sym typeface="+mn-lt"/>
              </a:rPr>
              <a:t>70</a:t>
            </a:r>
            <a:endParaRPr kumimoji="0" lang="ja-JP" altLang="en-US" sz="1000" dirty="0">
              <a:latin typeface="MS PGothic" panose="020B0600070205080204" pitchFamily="34" charset="-128"/>
              <a:ea typeface="MS PGothic" panose="020B0600070205080204" pitchFamily="34" charset="-128"/>
              <a:sym typeface="+mn-lt"/>
            </a:endParaRPr>
          </a:p>
        </p:txBody>
      </p:sp>
      <p:sp>
        <p:nvSpPr>
          <p:cNvPr id="135" name="テキスト プレースホルダ 9">
            <a:extLst>
              <a:ext uri="{FF2B5EF4-FFF2-40B4-BE49-F238E27FC236}">
                <a16:creationId xmlns:a16="http://schemas.microsoft.com/office/drawing/2014/main" id="{7B29B06D-014F-0BB8-E8A1-C4FB164FFA49}"/>
              </a:ext>
            </a:extLst>
          </p:cNvPr>
          <p:cNvSpPr>
            <a:spLocks noGrp="1"/>
          </p:cNvSpPr>
          <p:nvPr>
            <p:custDataLst>
              <p:tags r:id="rId56"/>
            </p:custDataLst>
          </p:nvPr>
        </p:nvSpPr>
        <p:spPr bwMode="gray">
          <a:xfrm>
            <a:off x="7744089" y="5256526"/>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dirty="0">
                <a:latin typeface="MS PGothic" panose="020B0600070205080204" pitchFamily="34" charset="-128"/>
                <a:ea typeface="MS PGothic" panose="020B0600070205080204" pitchFamily="34" charset="-128"/>
                <a:sym typeface="+mn-lt"/>
              </a:rPr>
              <a:t>70</a:t>
            </a:r>
            <a:endParaRPr kumimoji="0" lang="ja-JP" altLang="en-US" sz="1000" dirty="0">
              <a:latin typeface="MS PGothic" panose="020B0600070205080204" pitchFamily="34" charset="-128"/>
              <a:ea typeface="MS PGothic" panose="020B0600070205080204" pitchFamily="34" charset="-128"/>
              <a:sym typeface="+mn-lt"/>
            </a:endParaRPr>
          </a:p>
        </p:txBody>
      </p:sp>
    </p:spTree>
    <p:extLst>
      <p:ext uri="{BB962C8B-B14F-4D97-AF65-F5344CB8AC3E}">
        <p14:creationId xmlns:p14="http://schemas.microsoft.com/office/powerpoint/2010/main" val="14769706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14" imgW="360" imgH="360" progId="TCLayout.ActiveDocument.1">
                  <p:embed/>
                </p:oleObj>
              </mc:Choice>
              <mc:Fallback>
                <p:oleObj name="think-cell Slide" r:id="rId14" imgW="360" imgH="360" progId="TCLayout.ActiveDocument.1">
                  <p:embed/>
                  <p:pic>
                    <p:nvPicPr>
                      <p:cNvPr id="9" name="Object 8" hidden="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280" dirty="0">
              <a:latin typeface="Arial" panose="020B0604020202020204" pitchFamily="34" charset="0"/>
              <a:ea typeface="ＭＳ Ｐゴシック" panose="020B0600070205080204" pitchFamily="50" charset="-128"/>
              <a:sym typeface="Arial" panose="020B0604020202020204" pitchFamily="34" charset="0"/>
            </a:endParaRPr>
          </a:p>
        </p:txBody>
      </p:sp>
      <p:sp>
        <p:nvSpPr>
          <p:cNvPr id="5" name="タイトル 4"/>
          <p:cNvSpPr>
            <a:spLocks noGrp="1"/>
          </p:cNvSpPr>
          <p:nvPr>
            <p:ph type="title"/>
          </p:nvPr>
        </p:nvSpPr>
        <p:spPr>
          <a:xfrm>
            <a:off x="200471" y="188640"/>
            <a:ext cx="9505055" cy="307777"/>
          </a:xfrm>
          <a:noFill/>
          <a:ln/>
          <a:extLst>
            <a:ext uri="{909E8E84-426E-40DD-AFC4-6F175D3DCCD1}">
              <a14:hiddenFill xmlns:a14="http://schemas.microsoft.com/office/drawing/2010/main">
                <a:solidFill>
                  <a:srgbClr val="FFFFFF"/>
                </a:solidFill>
              </a14:hiddenFill>
            </a:ext>
          </a:extLst>
        </p:spPr>
        <p:txBody>
          <a:bodyPr vert="horz" wrap="square" lIns="91440" tIns="45720" rIns="91440" bIns="45720" rtlCol="0" anchor="b" anchorCtr="0">
            <a:spAutoFit/>
          </a:bodyPr>
          <a:lstStyle/>
          <a:p>
            <a:r>
              <a:rPr lang="ja-JP" altLang="en-US" sz="1400" dirty="0"/>
              <a:t>ナイジェリア／医療関連／医療・公衆衛生</a:t>
            </a:r>
          </a:p>
        </p:txBody>
      </p:sp>
      <p:sp>
        <p:nvSpPr>
          <p:cNvPr id="6" name="テキスト プレースホルダー 5"/>
          <p:cNvSpPr>
            <a:spLocks noGrp="1"/>
          </p:cNvSpPr>
          <p:nvPr>
            <p:ph type="body" sz="quarter" idx="15"/>
          </p:nvPr>
        </p:nvSpPr>
        <p:spPr>
          <a:xfrm>
            <a:off x="200025" y="456427"/>
            <a:ext cx="9505950" cy="400110"/>
          </a:xfrm>
          <a:noFill/>
          <a:ln/>
          <a:extLst>
            <a:ext uri="{909E8E84-426E-40DD-AFC4-6F175D3DCCD1}">
              <a14:hiddenFill xmlns:a14="http://schemas.microsoft.com/office/drawing/2010/main">
                <a:solidFill>
                  <a:srgbClr val="FFFFFF"/>
                </a:solidFill>
              </a14:hiddenFill>
            </a:ext>
          </a:extLst>
        </p:spPr>
        <p:txBody>
          <a:bodyPr vert="horz" wrap="square" lIns="91440" tIns="45720" rIns="91440" bIns="45720" rtlCol="0" anchor="b" anchorCtr="0">
            <a:spAutoFit/>
          </a:bodyPr>
          <a:lstStyle/>
          <a:p>
            <a:r>
              <a:rPr lang="ja-JP" altLang="en-US" sz="2000" dirty="0"/>
              <a:t>疾病構造・死亡要因</a:t>
            </a:r>
            <a:r>
              <a:rPr lang="en-US" altLang="ja-JP" sz="2000" dirty="0"/>
              <a:t>【</a:t>
            </a:r>
            <a:r>
              <a:rPr lang="ja-JP" altLang="en-US" sz="2000" dirty="0"/>
              <a:t>大分類</a:t>
            </a:r>
            <a:r>
              <a:rPr lang="en-US" altLang="ja-JP" sz="2000" dirty="0"/>
              <a:t>】</a:t>
            </a:r>
          </a:p>
        </p:txBody>
      </p:sp>
      <p:cxnSp>
        <p:nvCxnSpPr>
          <p:cNvPr id="20" name="直線コネクタ 19"/>
          <p:cNvCxnSpPr/>
          <p:nvPr/>
        </p:nvCxnSpPr>
        <p:spPr>
          <a:xfrm>
            <a:off x="928604" y="2411596"/>
            <a:ext cx="824950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2" name="Rectangle 6"/>
          <p:cNvSpPr>
            <a:spLocks noChangeArrowheads="1"/>
          </p:cNvSpPr>
          <p:nvPr/>
        </p:nvSpPr>
        <p:spPr bwMode="auto">
          <a:xfrm>
            <a:off x="1064566" y="2123564"/>
            <a:ext cx="4464498"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死亡要因の割合 （</a:t>
            </a:r>
            <a:r>
              <a:rPr lang="en-US" altLang="ja-JP" sz="1400" dirty="0">
                <a:solidFill>
                  <a:srgbClr val="000000"/>
                </a:solidFill>
                <a:latin typeface="Arial Black" pitchFamily="34" charset="0"/>
                <a:ea typeface="HGP創英角ｺﾞｼｯｸUB" pitchFamily="50" charset="-128"/>
              </a:rPr>
              <a:t>1990</a:t>
            </a:r>
            <a:r>
              <a:rPr lang="ja-JP" altLang="en-US" sz="1400" dirty="0">
                <a:solidFill>
                  <a:srgbClr val="000000"/>
                </a:solidFill>
                <a:latin typeface="Arial Black" pitchFamily="34" charset="0"/>
                <a:ea typeface="HGP創英角ｺﾞｼｯｸUB" pitchFamily="50" charset="-128"/>
              </a:rPr>
              <a:t>年⇒</a:t>
            </a:r>
            <a:r>
              <a:rPr lang="en-US" altLang="ja-JP" sz="1400" dirty="0">
                <a:solidFill>
                  <a:srgbClr val="000000"/>
                </a:solidFill>
                <a:latin typeface="Arial Black" pitchFamily="34" charset="0"/>
                <a:ea typeface="HGP創英角ｺﾞｼｯｸUB" pitchFamily="50" charset="-128"/>
              </a:rPr>
              <a:t>2019</a:t>
            </a:r>
            <a:r>
              <a:rPr lang="ja-JP" altLang="en-US" sz="1400" dirty="0">
                <a:solidFill>
                  <a:srgbClr val="000000"/>
                </a:solidFill>
                <a:latin typeface="Arial Black" pitchFamily="34" charset="0"/>
                <a:ea typeface="HGP創英角ｺﾞｼｯｸUB" pitchFamily="50" charset="-128"/>
              </a:rPr>
              <a:t>年）</a:t>
            </a:r>
          </a:p>
        </p:txBody>
      </p:sp>
      <p:sp>
        <p:nvSpPr>
          <p:cNvPr id="34" name="テキスト ボックス 33"/>
          <p:cNvSpPr txBox="1"/>
          <p:nvPr/>
        </p:nvSpPr>
        <p:spPr>
          <a:xfrm>
            <a:off x="1962324" y="2483604"/>
            <a:ext cx="556563" cy="313932"/>
          </a:xfrm>
          <a:prstGeom prst="rect">
            <a:avLst/>
          </a:prstGeom>
          <a:noFill/>
        </p:spPr>
        <p:txBody>
          <a:bodyPr wrap="none" rtlCol="0">
            <a:spAutoFit/>
          </a:bodyPr>
          <a:lstStyle/>
          <a:p>
            <a:r>
              <a:rPr kumimoji="1" lang="en-US" altLang="ja-JP" b="1" u="sng" noProof="1">
                <a:latin typeface="MS PGothic" panose="020B0600070205080204" pitchFamily="34" charset="-128"/>
                <a:ea typeface="MS PGothic" panose="020B0600070205080204" pitchFamily="34" charset="-128"/>
                <a:cs typeface="Arial" panose="020B0604020202020204" pitchFamily="34" charset="0"/>
              </a:rPr>
              <a:t>1990</a:t>
            </a:r>
          </a:p>
        </p:txBody>
      </p:sp>
      <p:sp>
        <p:nvSpPr>
          <p:cNvPr id="35" name="テキスト ボックス 34"/>
          <p:cNvSpPr txBox="1"/>
          <p:nvPr/>
        </p:nvSpPr>
        <p:spPr>
          <a:xfrm>
            <a:off x="6921057" y="2471478"/>
            <a:ext cx="556563" cy="313932"/>
          </a:xfrm>
          <a:prstGeom prst="rect">
            <a:avLst/>
          </a:prstGeom>
          <a:noFill/>
        </p:spPr>
        <p:txBody>
          <a:bodyPr wrap="none" rtlCol="0">
            <a:spAutoFit/>
          </a:bodyPr>
          <a:lstStyle/>
          <a:p>
            <a:r>
              <a:rPr kumimoji="1" lang="en-US" altLang="ja-JP" b="1" u="sng" noProof="1">
                <a:latin typeface="MS PGothic" panose="020B0600070205080204" pitchFamily="34" charset="-128"/>
                <a:ea typeface="MS PGothic" panose="020B0600070205080204" pitchFamily="34" charset="-128"/>
                <a:cs typeface="Arial" panose="020B0604020202020204" pitchFamily="34" charset="0"/>
              </a:rPr>
              <a:t>2019</a:t>
            </a:r>
          </a:p>
        </p:txBody>
      </p:sp>
      <p:sp>
        <p:nvSpPr>
          <p:cNvPr id="36" name="右矢印 35"/>
          <p:cNvSpPr/>
          <p:nvPr/>
        </p:nvSpPr>
        <p:spPr>
          <a:xfrm>
            <a:off x="4521770" y="3861048"/>
            <a:ext cx="1152525" cy="720080"/>
          </a:xfrm>
          <a:prstGeom prst="rightArrow">
            <a:avLst/>
          </a:prstGeom>
          <a:solidFill>
            <a:srgbClr val="808080"/>
          </a:solidFill>
          <a:ln w="9525" cap="flat" cmpd="sng" algn="ctr">
            <a:solidFill>
              <a:srgbClr val="80808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ctr">
              <a:lnSpc>
                <a:spcPct val="114000"/>
              </a:lnSpc>
              <a:spcAft>
                <a:spcPts val="400"/>
              </a:spcAft>
            </a:pPr>
            <a:endParaRPr lang="ja-JP" altLang="en-US" sz="960" dirty="0">
              <a:solidFill>
                <a:schemeClr val="tx1"/>
              </a:solidFill>
              <a:latin typeface="MS PGothic" panose="020B0600070205080204" pitchFamily="34" charset="-128"/>
              <a:ea typeface="MS PGothic" panose="020B0600070205080204" pitchFamily="34" charset="-128"/>
            </a:endParaRPr>
          </a:p>
        </p:txBody>
      </p:sp>
      <p:graphicFrame>
        <p:nvGraphicFramePr>
          <p:cNvPr id="39" name="Chart 38">
            <a:extLst>
              <a:ext uri="{FF2B5EF4-FFF2-40B4-BE49-F238E27FC236}">
                <a16:creationId xmlns:a16="http://schemas.microsoft.com/office/drawing/2014/main" id="{61DC27CA-1D17-41F7-A6E2-E5C5D969736D}"/>
              </a:ext>
            </a:extLst>
          </p:cNvPr>
          <p:cNvGraphicFramePr/>
          <p:nvPr>
            <p:custDataLst>
              <p:tags r:id="rId3"/>
            </p:custDataLst>
          </p:nvPr>
        </p:nvGraphicFramePr>
        <p:xfrm>
          <a:off x="587945" y="3092450"/>
          <a:ext cx="3784600" cy="2325688"/>
        </p:xfrm>
        <a:graphic>
          <a:graphicData uri="http://schemas.openxmlformats.org/drawingml/2006/chart">
            <c:chart xmlns:c="http://schemas.openxmlformats.org/drawingml/2006/chart" xmlns:r="http://schemas.openxmlformats.org/officeDocument/2006/relationships" r:id="rId16"/>
          </a:graphicData>
        </a:graphic>
      </p:graphicFrame>
      <p:sp>
        <p:nvSpPr>
          <p:cNvPr id="27" name="テキスト プレースホルダ 9"/>
          <p:cNvSpPr>
            <a:spLocks noGrp="1"/>
          </p:cNvSpPr>
          <p:nvPr>
            <p:custDataLst>
              <p:tags r:id="rId4"/>
            </p:custDataLst>
          </p:nvPr>
        </p:nvSpPr>
        <p:spPr bwMode="auto">
          <a:xfrm>
            <a:off x="3359720" y="4946650"/>
            <a:ext cx="6096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fld id="{490CB142-5E8F-44E3-99DE-9D8D52D8B6CC}" type="datetime'''''''''''''''''''''''''''''''''''''感''''''染''''''''症'''''''">
              <a:rPr lang="ja-JP" altLang="en-US" sz="1600"/>
              <a:pPr/>
              <a:t>感染症</a:t>
            </a:fld>
            <a:r>
              <a:rPr lang="en-US" altLang="ja-JP" baseline="30000" dirty="0">
                <a:latin typeface="MS PGothic" panose="020B0600070205080204" pitchFamily="34" charset="-128"/>
                <a:ea typeface="MS PGothic" panose="020B0600070205080204" pitchFamily="34" charset="-128"/>
              </a:rPr>
              <a:t>1</a:t>
            </a:r>
            <a:endParaRPr kumimoji="0" lang="ja-JP" altLang="en-US" baseline="30000" dirty="0">
              <a:latin typeface="MS PGothic" panose="020B0600070205080204" pitchFamily="34" charset="-128"/>
              <a:ea typeface="MS PGothic" panose="020B0600070205080204" pitchFamily="34" charset="-128"/>
              <a:sym typeface="+mn-lt"/>
            </a:endParaRPr>
          </a:p>
        </p:txBody>
      </p:sp>
      <p:sp>
        <p:nvSpPr>
          <p:cNvPr id="28" name="テキスト プレースホルダ 9"/>
          <p:cNvSpPr>
            <a:spLocks noGrp="1"/>
          </p:cNvSpPr>
          <p:nvPr>
            <p:custDataLst>
              <p:tags r:id="rId5"/>
            </p:custDataLst>
          </p:nvPr>
        </p:nvSpPr>
        <p:spPr bwMode="auto">
          <a:xfrm>
            <a:off x="1810320" y="2900363"/>
            <a:ext cx="6096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p>
            <a:pPr algn="r" defTabSz="863600" fontAlgn="base">
              <a:spcBef>
                <a:spcPct val="0"/>
              </a:spcBef>
              <a:spcAft>
                <a:spcPct val="0"/>
              </a:spcAft>
              <a:buClr>
                <a:schemeClr val="bg1">
                  <a:lumMod val="75000"/>
                </a:schemeClr>
              </a:buClr>
              <a:buFont typeface="Wingdings" pitchFamily="2" charset="2"/>
              <a:buNone/>
            </a:pPr>
            <a:r>
              <a:rPr lang="ja-JP" altLang="en-US" sz="1600" dirty="0"/>
              <a:t>事故など</a:t>
            </a:r>
            <a:r>
              <a:rPr lang="en-US" altLang="ja-JP" sz="1600" baseline="30000" dirty="0">
                <a:latin typeface="MS PGothic" panose="020B0600070205080204" pitchFamily="34" charset="-128"/>
                <a:ea typeface="MS PGothic" panose="020B0600070205080204" pitchFamily="34" charset="-128"/>
              </a:rPr>
              <a:t>3</a:t>
            </a:r>
            <a:endParaRPr lang="ja-JP" altLang="en-US" sz="1600" dirty="0">
              <a:sym typeface="+mn-lt"/>
            </a:endParaRPr>
          </a:p>
        </p:txBody>
      </p:sp>
      <p:sp>
        <p:nvSpPr>
          <p:cNvPr id="29" name="テキスト プレースホルダ 9"/>
          <p:cNvSpPr>
            <a:spLocks noGrp="1"/>
          </p:cNvSpPr>
          <p:nvPr>
            <p:custDataLst>
              <p:tags r:id="rId6"/>
            </p:custDataLst>
          </p:nvPr>
        </p:nvSpPr>
        <p:spPr bwMode="auto">
          <a:xfrm>
            <a:off x="192657" y="3205128"/>
            <a:ext cx="1407040" cy="445796"/>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p>
            <a:pPr algn="r" defTabSz="863600" fontAlgn="base">
              <a:spcBef>
                <a:spcPct val="0"/>
              </a:spcBef>
              <a:spcAft>
                <a:spcPct val="0"/>
              </a:spcAft>
              <a:buClr>
                <a:schemeClr val="bg1">
                  <a:lumMod val="75000"/>
                </a:schemeClr>
              </a:buClr>
              <a:buFont typeface="Wingdings" pitchFamily="2" charset="2"/>
              <a:buNone/>
            </a:pPr>
            <a:r>
              <a:rPr lang="ja-JP" altLang="en-US" sz="1600" dirty="0"/>
              <a:t>非感染症など</a:t>
            </a:r>
            <a:r>
              <a:rPr lang="en-US" altLang="ja-JP" sz="1600" baseline="30000" dirty="0">
                <a:latin typeface="MS PGothic" panose="020B0600070205080204" pitchFamily="34" charset="-128"/>
                <a:ea typeface="MS PGothic" panose="020B0600070205080204" pitchFamily="34" charset="-128"/>
              </a:rPr>
              <a:t>2</a:t>
            </a:r>
            <a:endParaRPr lang="ja-JP" altLang="en-US" sz="1600" dirty="0">
              <a:sym typeface="+mn-lt"/>
            </a:endParaRPr>
          </a:p>
        </p:txBody>
      </p:sp>
      <p:sp>
        <p:nvSpPr>
          <p:cNvPr id="37" name="テキスト ボックス 36"/>
          <p:cNvSpPr txBox="1"/>
          <p:nvPr/>
        </p:nvSpPr>
        <p:spPr>
          <a:xfrm>
            <a:off x="224999" y="1101991"/>
            <a:ext cx="9505056"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ナイジェリアでは、感染症による死亡の割合は</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1990</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年の</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60.5</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％から</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年には</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32.2</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％に減少している。これは主に、継続的な西洋化、都市化、現在の時代を特徴づけるライフスタイルの変化によるものである。</a:t>
            </a:r>
            <a:endParaRPr lang="en-US" altLang="ja-JP" sz="1400" noProof="1">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高血圧、糖尿病、神経障害を含む非感染性疾患（</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NCDs</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）の負担は増加傾向にある。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0" name="テキスト ボックス 115"/>
          <p:cNvSpPr txBox="1"/>
          <p:nvPr/>
        </p:nvSpPr>
        <p:spPr>
          <a:xfrm>
            <a:off x="200472" y="6486531"/>
            <a:ext cx="9361040" cy="255581"/>
          </a:xfrm>
          <a:prstGeom prst="rect">
            <a:avLst/>
          </a:prstGeom>
          <a:noFill/>
        </p:spPr>
        <p:txBody>
          <a:bodyPr wrap="square" lIns="0" tIns="0" rIns="0" bIns="0" rtlCol="0">
            <a:noAutofit/>
          </a:bodyPr>
          <a:lstStyle/>
          <a:p>
            <a:pPr defTabSz="361950"/>
            <a:r>
              <a:rPr lang="ja-JP" altLang="en-US" sz="800" noProof="1">
                <a:latin typeface="Arial" panose="020B0604020202020204" pitchFamily="34" charset="0"/>
                <a:ea typeface="ＭＳ Ｐゴシック" panose="020B0600070205080204" pitchFamily="50" charset="-128"/>
                <a:cs typeface="Arial" panose="020B0604020202020204" pitchFamily="34" charset="0"/>
              </a:rPr>
              <a:t>（出所）</a:t>
            </a:r>
            <a:r>
              <a:rPr lang="ja-JP" altLang="en-US" sz="700" noProof="1">
                <a:latin typeface="Arial" panose="020B0604020202020204" pitchFamily="34" charset="0"/>
                <a:ea typeface="ＭＳ Ｐゴシック" panose="020B0600070205080204" pitchFamily="50" charset="-128"/>
                <a:cs typeface="Arial" panose="020B0604020202020204" pitchFamily="34" charset="0"/>
              </a:rPr>
              <a:t>Institute of Health Metrics and Evaluation Global Burden of Disease Study (2019)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 Nigeria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2021 Annual Report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」、ア</a:t>
            </a:r>
            <a:r>
              <a:rPr lang="ja-JP" altLang="en-US" sz="800" dirty="0"/>
              <a:t>メリカ国立衛生研究所「</a:t>
            </a:r>
            <a:r>
              <a:rPr lang="en-US" altLang="ja-JP" sz="800" dirty="0"/>
              <a:t>Pattern of death in Nigerian teaching hospital</a:t>
            </a:r>
            <a:r>
              <a:rPr lang="ja-JP" altLang="en-US" sz="800" dirty="0"/>
              <a:t>」</a:t>
            </a:r>
            <a:endParaRPr lang="en-US" altLang="ja-JP" sz="800" dirty="0"/>
          </a:p>
          <a:p>
            <a:pPr defTabSz="361950"/>
            <a:endParaRPr lang="en-US" altLang="ja-JP" sz="800" dirty="0"/>
          </a:p>
          <a:p>
            <a:pPr defTabSz="361950"/>
            <a:endParaRPr lang="en-US" altLang="ja-JP" sz="800" b="0" i="0" dirty="0">
              <a:solidFill>
                <a:srgbClr val="454545"/>
              </a:solidFill>
              <a:effectLst/>
              <a:latin typeface="Avenir Next"/>
            </a:endParaRPr>
          </a:p>
          <a:p>
            <a:pPr defTabSz="361950"/>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47" name="Chart 46">
            <a:extLst>
              <a:ext uri="{FF2B5EF4-FFF2-40B4-BE49-F238E27FC236}">
                <a16:creationId xmlns:a16="http://schemas.microsoft.com/office/drawing/2014/main" id="{679CE842-BBB2-46C0-B052-52877DA363B1}"/>
              </a:ext>
            </a:extLst>
          </p:cNvPr>
          <p:cNvGraphicFramePr/>
          <p:nvPr>
            <p:custDataLst>
              <p:tags r:id="rId7"/>
            </p:custDataLst>
          </p:nvPr>
        </p:nvGraphicFramePr>
        <p:xfrm>
          <a:off x="5848920" y="3092450"/>
          <a:ext cx="3784600" cy="2325688"/>
        </p:xfrm>
        <a:graphic>
          <a:graphicData uri="http://schemas.openxmlformats.org/drawingml/2006/chart">
            <c:chart xmlns:c="http://schemas.openxmlformats.org/drawingml/2006/chart" xmlns:r="http://schemas.openxmlformats.org/officeDocument/2006/relationships" r:id="rId17"/>
          </a:graphicData>
        </a:graphic>
      </p:graphicFrame>
      <p:sp>
        <p:nvSpPr>
          <p:cNvPr id="4" name="4. Footnote">
            <a:extLst>
              <a:ext uri="{FF2B5EF4-FFF2-40B4-BE49-F238E27FC236}">
                <a16:creationId xmlns:a16="http://schemas.microsoft.com/office/drawing/2014/main" id="{6EE5C99A-B4DB-F571-4D34-C4B107E9FF2C}"/>
              </a:ext>
            </a:extLst>
          </p:cNvPr>
          <p:cNvSpPr txBox="1"/>
          <p:nvPr>
            <p:custDataLst>
              <p:tags r:id="rId8"/>
            </p:custDataLst>
          </p:nvPr>
        </p:nvSpPr>
        <p:spPr>
          <a:xfrm>
            <a:off x="222184" y="6073420"/>
            <a:ext cx="4730815" cy="393954"/>
          </a:xfrm>
          <a:prstGeom prst="rect">
            <a:avLst/>
          </a:prstGeom>
          <a:noFill/>
        </p:spPr>
        <p:txBody>
          <a:bodyPr vert="horz" wrap="square" lIns="0" tIns="0" rIns="0" bIns="0" rtlCol="0" anchor="b" anchorCtr="0">
            <a:spAutoFit/>
          </a:bodyPr>
          <a:lstStyle/>
          <a:p>
            <a:pPr marL="219075" indent="-228600">
              <a:buAutoNum type="arabicPeriod"/>
            </a:pPr>
            <a:r>
              <a:rPr kumimoji="1" lang="ja-JP" altLang="en-US" sz="640" noProof="1">
                <a:latin typeface="Arial" panose="020B0604020202020204" pitchFamily="34" charset="0"/>
                <a:ea typeface="ＭＳ Ｐゴシック" panose="020B0600070205080204" pitchFamily="50" charset="-128"/>
                <a:cs typeface="Arial" panose="020B0604020202020204" pitchFamily="34" charset="0"/>
              </a:rPr>
              <a:t>顧みられない熱帯病とマラリア、</a:t>
            </a:r>
            <a:r>
              <a:rPr kumimoji="1" lang="en-US" altLang="ja-JP" sz="640" noProof="1">
                <a:latin typeface="Arial" panose="020B0604020202020204" pitchFamily="34" charset="0"/>
                <a:ea typeface="ＭＳ Ｐゴシック" panose="020B0600070205080204" pitchFamily="50" charset="-128"/>
                <a:cs typeface="Arial" panose="020B0604020202020204" pitchFamily="34" charset="0"/>
              </a:rPr>
              <a:t>HIV/AIDS</a:t>
            </a:r>
            <a:r>
              <a:rPr kumimoji="1" lang="ja-JP" altLang="en-US" sz="640" noProof="1">
                <a:latin typeface="Arial" panose="020B0604020202020204" pitchFamily="34" charset="0"/>
                <a:ea typeface="ＭＳ Ｐゴシック" panose="020B0600070205080204" pitchFamily="50" charset="-128"/>
                <a:cs typeface="Arial" panose="020B0604020202020204" pitchFamily="34" charset="0"/>
              </a:rPr>
              <a:t>と性病、</a:t>
            </a:r>
            <a:r>
              <a:rPr kumimoji="1" lang="en-US" altLang="ja-JP" sz="640" noProof="1">
                <a:latin typeface="Arial" panose="020B0604020202020204" pitchFamily="34" charset="0"/>
                <a:ea typeface="ＭＳ Ｐゴシック" panose="020B0600070205080204" pitchFamily="50" charset="-128"/>
                <a:cs typeface="Arial" panose="020B0604020202020204" pitchFamily="34" charset="0"/>
              </a:rPr>
              <a:t>B</a:t>
            </a:r>
            <a:r>
              <a:rPr kumimoji="1" lang="ja-JP" altLang="en-US" sz="640" noProof="1">
                <a:latin typeface="Arial" panose="020B0604020202020204" pitchFamily="34" charset="0"/>
                <a:ea typeface="ＭＳ Ｐゴシック" panose="020B0600070205080204" pitchFamily="50" charset="-128"/>
                <a:cs typeface="Arial" panose="020B0604020202020204" pitchFamily="34" charset="0"/>
              </a:rPr>
              <a:t>型肝炎と</a:t>
            </a:r>
            <a:r>
              <a:rPr kumimoji="1" lang="en-US" altLang="ja-JP" sz="640" noProof="1">
                <a:latin typeface="Arial" panose="020B0604020202020204" pitchFamily="34" charset="0"/>
                <a:ea typeface="ＭＳ Ｐゴシック" panose="020B0600070205080204" pitchFamily="50" charset="-128"/>
                <a:cs typeface="Arial" panose="020B0604020202020204" pitchFamily="34" charset="0"/>
              </a:rPr>
              <a:t>C</a:t>
            </a:r>
            <a:r>
              <a:rPr kumimoji="1" lang="ja-JP" altLang="en-US" sz="640" noProof="1">
                <a:latin typeface="Arial" panose="020B0604020202020204" pitchFamily="34" charset="0"/>
                <a:ea typeface="ＭＳ Ｐゴシック" panose="020B0600070205080204" pitchFamily="50" charset="-128"/>
                <a:cs typeface="Arial" panose="020B0604020202020204" pitchFamily="34" charset="0"/>
              </a:rPr>
              <a:t>型肝炎に関連する総負担、呼吸器感染症と結核、腸管感染症、腸チフスとパラチフス、その他の感染症を含む。</a:t>
            </a:r>
            <a:endParaRPr kumimoji="1" lang="en-US" altLang="ja-JP" sz="640" noProof="1">
              <a:latin typeface="Arial" panose="020B0604020202020204" pitchFamily="34" charset="0"/>
              <a:ea typeface="ＭＳ Ｐゴシック" panose="020B0600070205080204" pitchFamily="50" charset="-128"/>
              <a:cs typeface="Arial" panose="020B0604020202020204" pitchFamily="34" charset="0"/>
            </a:endParaRPr>
          </a:p>
          <a:p>
            <a:pPr marL="219075" indent="-228600">
              <a:buAutoNum type="arabicPeriod"/>
            </a:pPr>
            <a:r>
              <a:rPr lang="ja-JP" altLang="en-US" sz="640" noProof="1">
                <a:latin typeface="Arial" panose="020B0604020202020204" pitchFamily="34" charset="0"/>
                <a:ea typeface="ＭＳ Ｐゴシック" panose="020B0600070205080204" pitchFamily="50" charset="-128"/>
                <a:cs typeface="Arial" panose="020B0604020202020204" pitchFamily="34" charset="0"/>
              </a:rPr>
              <a:t>非伝染性疾患、非アルコール性脂肪性肝疾患（</a:t>
            </a:r>
            <a:r>
              <a:rPr lang="en-US" altLang="ja-JP" sz="640" noProof="1">
                <a:latin typeface="Arial" panose="020B0604020202020204" pitchFamily="34" charset="0"/>
                <a:ea typeface="ＭＳ Ｐゴシック" panose="020B0600070205080204" pitchFamily="50" charset="-128"/>
                <a:cs typeface="Arial" panose="020B0604020202020204" pitchFamily="34" charset="0"/>
              </a:rPr>
              <a:t>NAFLD</a:t>
            </a:r>
            <a:r>
              <a:rPr lang="ja-JP" altLang="en-US" sz="640" noProof="1">
                <a:latin typeface="Arial" panose="020B0604020202020204" pitchFamily="34" charset="0"/>
                <a:ea typeface="ＭＳ Ｐゴシック" panose="020B0600070205080204" pitchFamily="50" charset="-128"/>
                <a:cs typeface="Arial" panose="020B0604020202020204" pitchFamily="34" charset="0"/>
              </a:rPr>
              <a:t>）に関する総負担、がん総数、栄養欠乏症、妊産婦および新生児障害を含む。</a:t>
            </a:r>
            <a:endParaRPr lang="en-US" altLang="ja-JP" sz="640" noProof="1">
              <a:latin typeface="Arial" panose="020B0604020202020204" pitchFamily="34" charset="0"/>
              <a:ea typeface="ＭＳ Ｐゴシック" panose="020B0600070205080204" pitchFamily="50" charset="-128"/>
              <a:cs typeface="Arial" panose="020B0604020202020204" pitchFamily="34" charset="0"/>
            </a:endParaRPr>
          </a:p>
          <a:p>
            <a:pPr marL="219075" indent="-228600">
              <a:buAutoNum type="arabicPeriod"/>
            </a:pPr>
            <a:r>
              <a:rPr lang="ja-JP" altLang="en-US" sz="640" noProof="1">
                <a:latin typeface="Arial" panose="020B0604020202020204" pitchFamily="34" charset="0"/>
                <a:ea typeface="ＭＳ Ｐゴシック" panose="020B0600070205080204" pitchFamily="50" charset="-128"/>
                <a:cs typeface="Arial" panose="020B0604020202020204" pitchFamily="34" charset="0"/>
              </a:rPr>
              <a:t>ケガ、障害など</a:t>
            </a:r>
            <a:endParaRPr lang="en-US" altLang="ja-JP" sz="640" noProof="1">
              <a:latin typeface="Arial" panose="020B0604020202020204" pitchFamily="34" charset="0"/>
              <a:ea typeface="ＭＳ Ｐゴシック" panose="020B0600070205080204" pitchFamily="50" charset="-128"/>
              <a:cs typeface="Arial" panose="020B0604020202020204" pitchFamily="34" charset="0"/>
            </a:endParaRPr>
          </a:p>
        </p:txBody>
      </p:sp>
      <p:sp>
        <p:nvSpPr>
          <p:cNvPr id="3" name="テキスト プレースホルダ 9">
            <a:extLst>
              <a:ext uri="{FF2B5EF4-FFF2-40B4-BE49-F238E27FC236}">
                <a16:creationId xmlns:a16="http://schemas.microsoft.com/office/drawing/2014/main" id="{8913560D-0D0A-37AB-AFF7-D8EC3C797D70}"/>
              </a:ext>
            </a:extLst>
          </p:cNvPr>
          <p:cNvSpPr>
            <a:spLocks noGrp="1"/>
          </p:cNvSpPr>
          <p:nvPr>
            <p:custDataLst>
              <p:tags r:id="rId9"/>
            </p:custDataLst>
          </p:nvPr>
        </p:nvSpPr>
        <p:spPr bwMode="auto">
          <a:xfrm>
            <a:off x="8873305" y="4336653"/>
            <a:ext cx="6096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fld id="{490CB142-5E8F-44E3-99DE-9D8D52D8B6CC}" type="datetime'''''''''''''''''''''''''''''''''''''感''''''染''''''''症'''''''">
              <a:rPr lang="ja-JP" altLang="en-US" sz="1600"/>
              <a:pPr/>
              <a:t>感染症</a:t>
            </a:fld>
            <a:r>
              <a:rPr lang="en-US" altLang="ja-JP" baseline="30000" dirty="0">
                <a:latin typeface="MS PGothic" panose="020B0600070205080204" pitchFamily="34" charset="-128"/>
                <a:ea typeface="MS PGothic" panose="020B0600070205080204" pitchFamily="34" charset="-128"/>
              </a:rPr>
              <a:t>1</a:t>
            </a:r>
            <a:endParaRPr kumimoji="0" lang="ja-JP" altLang="en-US" baseline="30000" dirty="0">
              <a:latin typeface="MS PGothic" panose="020B0600070205080204" pitchFamily="34" charset="-128"/>
              <a:ea typeface="MS PGothic" panose="020B0600070205080204" pitchFamily="34" charset="-128"/>
              <a:sym typeface="+mn-lt"/>
            </a:endParaRPr>
          </a:p>
        </p:txBody>
      </p:sp>
      <p:sp>
        <p:nvSpPr>
          <p:cNvPr id="7" name="テキスト プレースホルダ 9">
            <a:extLst>
              <a:ext uri="{FF2B5EF4-FFF2-40B4-BE49-F238E27FC236}">
                <a16:creationId xmlns:a16="http://schemas.microsoft.com/office/drawing/2014/main" id="{264BC50D-DB90-532C-C16B-F420E2FC41DE}"/>
              </a:ext>
            </a:extLst>
          </p:cNvPr>
          <p:cNvSpPr>
            <a:spLocks noGrp="1"/>
          </p:cNvSpPr>
          <p:nvPr>
            <p:custDataLst>
              <p:tags r:id="rId10"/>
            </p:custDataLst>
          </p:nvPr>
        </p:nvSpPr>
        <p:spPr bwMode="auto">
          <a:xfrm>
            <a:off x="5457056" y="3328846"/>
            <a:ext cx="1407040" cy="445796"/>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p>
            <a:pPr algn="r" defTabSz="863600" fontAlgn="base">
              <a:spcBef>
                <a:spcPct val="0"/>
              </a:spcBef>
              <a:spcAft>
                <a:spcPct val="0"/>
              </a:spcAft>
              <a:buClr>
                <a:schemeClr val="bg1">
                  <a:lumMod val="75000"/>
                </a:schemeClr>
              </a:buClr>
              <a:buFont typeface="Wingdings" pitchFamily="2" charset="2"/>
              <a:buNone/>
            </a:pPr>
            <a:r>
              <a:rPr lang="ja-JP" altLang="en-US" sz="1600" dirty="0"/>
              <a:t>非感染症など</a:t>
            </a:r>
            <a:r>
              <a:rPr lang="en-US" altLang="ja-JP" sz="1600" baseline="30000" dirty="0">
                <a:latin typeface="MS PGothic" panose="020B0600070205080204" pitchFamily="34" charset="-128"/>
                <a:ea typeface="MS PGothic" panose="020B0600070205080204" pitchFamily="34" charset="-128"/>
              </a:rPr>
              <a:t>2</a:t>
            </a:r>
            <a:endParaRPr lang="ja-JP" altLang="en-US" sz="1600" dirty="0">
              <a:sym typeface="+mn-lt"/>
            </a:endParaRPr>
          </a:p>
        </p:txBody>
      </p:sp>
      <p:sp>
        <p:nvSpPr>
          <p:cNvPr id="11" name="テキスト プレースホルダ 9">
            <a:extLst>
              <a:ext uri="{FF2B5EF4-FFF2-40B4-BE49-F238E27FC236}">
                <a16:creationId xmlns:a16="http://schemas.microsoft.com/office/drawing/2014/main" id="{1B6CED5F-2A65-D4F2-6C3B-6B33CDECA6D8}"/>
              </a:ext>
            </a:extLst>
          </p:cNvPr>
          <p:cNvSpPr>
            <a:spLocks noGrp="1"/>
          </p:cNvSpPr>
          <p:nvPr>
            <p:custDataLst>
              <p:tags r:id="rId11"/>
            </p:custDataLst>
          </p:nvPr>
        </p:nvSpPr>
        <p:spPr bwMode="auto">
          <a:xfrm>
            <a:off x="7486080" y="2843797"/>
            <a:ext cx="6096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p>
            <a:pPr algn="r" defTabSz="863600" fontAlgn="base">
              <a:spcBef>
                <a:spcPct val="0"/>
              </a:spcBef>
              <a:spcAft>
                <a:spcPct val="0"/>
              </a:spcAft>
              <a:buClr>
                <a:schemeClr val="bg1">
                  <a:lumMod val="75000"/>
                </a:schemeClr>
              </a:buClr>
              <a:buFont typeface="Wingdings" pitchFamily="2" charset="2"/>
              <a:buNone/>
            </a:pPr>
            <a:r>
              <a:rPr lang="ja-JP" altLang="en-US" sz="1600" dirty="0"/>
              <a:t>事故など</a:t>
            </a:r>
            <a:r>
              <a:rPr lang="en-US" altLang="ja-JP" sz="1600" baseline="30000" dirty="0">
                <a:latin typeface="MS PGothic" panose="020B0600070205080204" pitchFamily="34" charset="-128"/>
                <a:ea typeface="MS PGothic" panose="020B0600070205080204" pitchFamily="34" charset="-128"/>
              </a:rPr>
              <a:t>3</a:t>
            </a:r>
            <a:endParaRPr lang="ja-JP" altLang="en-US" sz="1600" dirty="0">
              <a:sym typeface="+mn-lt"/>
            </a:endParaRPr>
          </a:p>
        </p:txBody>
      </p:sp>
    </p:spTree>
    <p:extLst>
      <p:ext uri="{BB962C8B-B14F-4D97-AF65-F5344CB8AC3E}">
        <p14:creationId xmlns:p14="http://schemas.microsoft.com/office/powerpoint/2010/main" val="3212518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CF8DC01-E51B-42FE-9F0B-D203B2BD1717}"/>
              </a:ext>
            </a:extLst>
          </p:cNvPr>
          <p:cNvGraphicFramePr>
            <a:graphicFrameLocks noChangeAspect="1"/>
          </p:cNvGraphicFramePr>
          <p:nvPr>
            <p:custDataLst>
              <p:tags r:id="rId1"/>
            </p:custDataLst>
            <p:extLst>
              <p:ext uri="{D42A27DB-BD31-4B8C-83A1-F6EECF244321}">
                <p14:modId xmlns:p14="http://schemas.microsoft.com/office/powerpoint/2010/main" val="15195494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7" name="Object 6" hidden="1">
                        <a:extLst>
                          <a:ext uri="{FF2B5EF4-FFF2-40B4-BE49-F238E27FC236}">
                            <a16:creationId xmlns:a16="http://schemas.microsoft.com/office/drawing/2014/main" id="{5CF8DC01-E51B-42FE-9F0B-D203B2BD171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aphicFrame>
        <p:nvGraphicFramePr>
          <p:cNvPr id="6" name="表 5"/>
          <p:cNvGraphicFramePr>
            <a:graphicFrameLocks noGrp="1"/>
          </p:cNvGraphicFramePr>
          <p:nvPr>
            <p:extLst>
              <p:ext uri="{D42A27DB-BD31-4B8C-83A1-F6EECF244321}">
                <p14:modId xmlns:p14="http://schemas.microsoft.com/office/powerpoint/2010/main" val="1602728805"/>
              </p:ext>
            </p:extLst>
          </p:nvPr>
        </p:nvGraphicFramePr>
        <p:xfrm>
          <a:off x="5205600" y="1152000"/>
          <a:ext cx="4500000" cy="4623754"/>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lvl="0">
                        <a:lnSpc>
                          <a:spcPct val="85000"/>
                        </a:lnSpc>
                      </a:pPr>
                      <a:r>
                        <a:rPr kumimoji="1" lang="ja-JP" altLang="en-US" sz="1050" dirty="0">
                          <a:latin typeface="+mn-lt"/>
                          <a:ea typeface="+mj-ea"/>
                        </a:rPr>
                        <a:t>医療・公衆衛生</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vl="0"/>
                      <a:endParaRPr kumimoji="1" lang="ja-JP" altLang="en-US" sz="1050" dirty="0">
                        <a:latin typeface="+mn-lt"/>
                        <a:ea typeface="+mj-ea"/>
                      </a:endParaRPr>
                    </a:p>
                  </a:txBody>
                  <a:tcPr marT="0" marB="0" anchor="ct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67896">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lang="ja-JP" altLang="en-US" sz="1050" dirty="0"/>
                        <a:t>医療機関 </a:t>
                      </a:r>
                      <a:r>
                        <a:rPr lang="en-US" altLang="ja-JP" sz="1050" dirty="0"/>
                        <a:t>- </a:t>
                      </a:r>
                      <a:r>
                        <a:rPr lang="ja-JP" altLang="en-US" sz="1050" dirty="0"/>
                        <a:t>公的医療制度の特徴</a:t>
                      </a:r>
                    </a:p>
                  </a:txBody>
                  <a:tcPr marL="36000" marR="36000" marT="36000" marB="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kumimoji="1" lang="ja-JP" altLang="en-US" sz="1050" dirty="0">
                          <a:latin typeface="+mn-lt"/>
                          <a:ea typeface="+mj-ea"/>
                        </a:rPr>
                        <a:t>・・・</a:t>
                      </a:r>
                    </a:p>
                  </a:txBody>
                  <a:tcPr marL="36000" marR="36000" marT="36000" marB="36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23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26657468"/>
                  </a:ext>
                </a:extLst>
              </a:tr>
              <a:tr h="167896">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lang="ja-JP" altLang="en-US" sz="1050" dirty="0"/>
                        <a:t>医療機関 </a:t>
                      </a:r>
                      <a:r>
                        <a:rPr lang="en-US" altLang="ja-JP" sz="1050" dirty="0"/>
                        <a:t>- </a:t>
                      </a:r>
                      <a:r>
                        <a:rPr lang="ja-JP" altLang="en-US" sz="1050" dirty="0"/>
                        <a:t>主な民間医療機関</a:t>
                      </a:r>
                      <a:endParaRPr lang="en-US" altLang="ja-JP" sz="1050" dirty="0"/>
                    </a:p>
                  </a:txBody>
                  <a:tcPr marL="36000" marR="36000" marT="36000" marB="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kumimoji="1" lang="ja-JP" altLang="en-US" sz="1050" dirty="0">
                          <a:latin typeface="+mn-lt"/>
                          <a:ea typeface="+mj-ea"/>
                        </a:rPr>
                        <a:t>・・・</a:t>
                      </a:r>
                    </a:p>
                  </a:txBody>
                  <a:tcPr marL="36000" marR="36000" marT="36000" marB="36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24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167896">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ja" altLang="en-US" sz="1050" noProof="1"/>
                        <a:t>医療機関 - 民間医療部門の特徴</a:t>
                      </a:r>
                      <a:endParaRPr lang="en-US" altLang="ja-JP" sz="1050" dirty="0"/>
                    </a:p>
                  </a:txBody>
                  <a:tcPr marL="36000" marR="36000" marT="36000" marB="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kumimoji="1" lang="ja-JP" altLang="en-US" sz="1050" dirty="0">
                          <a:latin typeface="+mn-lt"/>
                          <a:ea typeface="+mj-ea"/>
                        </a:rPr>
                        <a:t>・・・</a:t>
                      </a:r>
                    </a:p>
                  </a:txBody>
                  <a:tcPr marL="36000" marR="36000" marT="36000" marB="36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26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3172389"/>
                  </a:ext>
                </a:extLst>
              </a:tr>
              <a:tr h="167896">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ja-JP" altLang="en-US" sz="1050" dirty="0"/>
                        <a:t>医療従事者</a:t>
                      </a:r>
                      <a:endParaRPr lang="en-US" altLang="ja-JP" sz="1050" dirty="0"/>
                    </a:p>
                  </a:txBody>
                  <a:tcPr marL="36000" marR="36000" marT="36000" marB="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36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pPr>
                      <a:r>
                        <a:rPr lang="en-US" altLang="ja-JP" sz="1050" b="0" i="0" u="none" strike="noStrike" dirty="0">
                          <a:solidFill>
                            <a:srgbClr val="000000"/>
                          </a:solidFill>
                          <a:effectLst/>
                          <a:latin typeface="+mn-lt"/>
                          <a:ea typeface="+mj-ea"/>
                        </a:rPr>
                        <a:t>27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66212808"/>
                  </a:ext>
                </a:extLst>
              </a:tr>
              <a:tr h="167896">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ja-JP" altLang="en-US" sz="1050" dirty="0"/>
                        <a:t>現地の臨床工学技士や理学療法士等の資格者数</a:t>
                      </a:r>
                      <a:endParaRPr lang="en-US" altLang="ja-JP" sz="1050" dirty="0"/>
                    </a:p>
                  </a:txBody>
                  <a:tcPr marL="36000" marR="36000" marT="36000" marB="360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36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pPr>
                      <a:r>
                        <a:rPr lang="en-US" altLang="ja-JP" sz="1050" b="0" i="0" u="none" strike="noStrike" dirty="0">
                          <a:solidFill>
                            <a:srgbClr val="000000"/>
                          </a:solidFill>
                          <a:effectLst/>
                          <a:latin typeface="+mn-lt"/>
                          <a:ea typeface="+mj-ea"/>
                        </a:rPr>
                        <a:t>29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1245557"/>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lvl="0">
                        <a:lnSpc>
                          <a:spcPct val="85000"/>
                        </a:lnSpc>
                      </a:pPr>
                      <a:r>
                        <a:rPr kumimoji="1" lang="ja-JP" altLang="en-US" sz="1050" dirty="0">
                          <a:latin typeface="+mn-lt"/>
                          <a:ea typeface="+mj-ea"/>
                        </a:rPr>
                        <a:t>制度</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lang="ja-JP" altLang="en-US" sz="1050" dirty="0"/>
                        <a:t>公的保険制度</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29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17677289"/>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lang="ja-JP" altLang="en-US" sz="1050" dirty="0"/>
                        <a:t>民間保険制度</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30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06108786"/>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dirty="0"/>
                        <a:t>国民医療保険制度の概要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31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67821217"/>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lang="ja-JP" altLang="en-US" sz="1050" dirty="0"/>
                        <a:t>保健に関する制度・行政体制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32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85000"/>
                        </a:lnSpc>
                      </a:pPr>
                      <a:r>
                        <a:rPr kumimoji="1" lang="ja-JP" altLang="en-US" sz="1050" kern="1200" dirty="0">
                          <a:solidFill>
                            <a:schemeClr val="tx1"/>
                          </a:solidFill>
                          <a:latin typeface="+mn-lt"/>
                          <a:ea typeface="+mn-ea"/>
                          <a:cs typeface="+mn-cs"/>
                        </a:rPr>
                        <a:t>医療機器に対する規制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33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85000"/>
                        </a:lnSpc>
                      </a:pPr>
                      <a:r>
                        <a:rPr kumimoji="1" lang="ja-JP" altLang="en-US" sz="1050" kern="1200" dirty="0">
                          <a:solidFill>
                            <a:schemeClr val="tx1"/>
                          </a:solidFill>
                          <a:latin typeface="+mn-lt"/>
                          <a:ea typeface="+mn-ea"/>
                          <a:cs typeface="+mn-cs"/>
                        </a:rPr>
                        <a:t>医薬品に対する規制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34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lnSpc>
                          <a:spcPct val="85000"/>
                        </a:lnSpc>
                      </a:pPr>
                      <a:r>
                        <a:rPr kumimoji="1" lang="ja-JP" altLang="en-US" sz="1050" kern="1200" dirty="0">
                          <a:solidFill>
                            <a:schemeClr val="tx1"/>
                          </a:solidFill>
                          <a:latin typeface="+mn-lt"/>
                          <a:ea typeface="+mn-ea"/>
                          <a:cs typeface="+mn-cs"/>
                        </a:rPr>
                        <a:t>臨床試験に関する規制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35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7"/>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lang="ja-JP" altLang="en-US" sz="1050" dirty="0"/>
                        <a:t>医療情報・個人情報保護、データサーバーの置き場に関する法規制、ガイドライン</a:t>
                      </a:r>
                      <a:endParaRPr kumimoji="1" lang="en-US" altLang="ja-JP"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36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2067807"/>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kumimoji="1" lang="ja-JP" altLang="en-US" sz="1050" dirty="0"/>
                        <a:t>医療現場で使用される言語に関する情報</a:t>
                      </a:r>
                      <a:endParaRPr kumimoji="1" lang="en-US" altLang="ja-JP"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37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32643648"/>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lang="ja-JP" altLang="en-US" sz="1050" dirty="0"/>
                        <a:t>ライセンス・教育水準</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38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lang="ja-JP" altLang="en-US" sz="1050" dirty="0"/>
                        <a:t>医師の社会的地位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85000"/>
                        </a:lnSpc>
                        <a:spcBef>
                          <a:spcPts val="0"/>
                        </a:spcBef>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39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9"/>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r>
                        <a:rPr lang="ja-JP" altLang="en-US" sz="1050" dirty="0"/>
                        <a:t>外国人医師のライセンス</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pPr>
                      <a:r>
                        <a:rPr lang="en-US" altLang="ja-JP" sz="1050" b="0" i="0" u="none" strike="noStrike" dirty="0">
                          <a:solidFill>
                            <a:srgbClr val="000000"/>
                          </a:solidFill>
                          <a:effectLst/>
                          <a:latin typeface="+mn-lt"/>
                          <a:ea typeface="+mj-ea"/>
                        </a:rPr>
                        <a:t>40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0"/>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endParaRPr lang="ja-JP" altLang="en-US" sz="1050" dirty="0">
                        <a:latin typeface="+mn-lt"/>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4"/>
                  </a:ext>
                </a:extLst>
              </a:tr>
            </a:tbl>
          </a:graphicData>
        </a:graphic>
      </p:graphicFrame>
      <p:graphicFrame>
        <p:nvGraphicFramePr>
          <p:cNvPr id="5" name="表 4"/>
          <p:cNvGraphicFramePr>
            <a:graphicFrameLocks noGrp="1"/>
          </p:cNvGraphicFramePr>
          <p:nvPr>
            <p:extLst>
              <p:ext uri="{D42A27DB-BD31-4B8C-83A1-F6EECF244321}">
                <p14:modId xmlns:p14="http://schemas.microsoft.com/office/powerpoint/2010/main" val="2017453001"/>
              </p:ext>
            </p:extLst>
          </p:nvPr>
        </p:nvGraphicFramePr>
        <p:xfrm>
          <a:off x="200025" y="1152000"/>
          <a:ext cx="4500000" cy="5273023"/>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213039">
                <a:tc gridSpan="3">
                  <a:txBody>
                    <a:bodyPr/>
                    <a:lstStyle/>
                    <a:p>
                      <a:pPr lvl="0">
                        <a:lnSpc>
                          <a:spcPct val="90000"/>
                        </a:lnSpc>
                      </a:pPr>
                      <a:r>
                        <a:rPr kumimoji="1" lang="ja-JP" altLang="en-US" sz="1200" dirty="0">
                          <a:latin typeface="HGP創英角ｺﾞｼｯｸUB" panose="020B0900000000000000" pitchFamily="50" charset="-128"/>
                          <a:ea typeface="HGP創英角ｺﾞｼｯｸUB" panose="020B0900000000000000" pitchFamily="50" charset="-128"/>
                        </a:rPr>
                        <a:t>一般概況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基本情報</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13039">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13039">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lvl="0" indent="0">
                        <a:lnSpc>
                          <a:spcPct val="90000"/>
                        </a:lnSpc>
                      </a:pPr>
                      <a:r>
                        <a:rPr kumimoji="1" lang="ja-JP" altLang="en-US" sz="1050" dirty="0">
                          <a:latin typeface="+mn-lt"/>
                          <a:ea typeface="+mj-ea"/>
                        </a:rPr>
                        <a:t>経済</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lvl="0" indent="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13039">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人口動態、および人口成長率・年齢別人口構成</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都市化率、上位</a:t>
                      </a:r>
                      <a:r>
                        <a:rPr lang="en-US" altLang="ja-JP" sz="1050" dirty="0"/>
                        <a:t>5</a:t>
                      </a:r>
                      <a:r>
                        <a:rPr lang="ja-JP" altLang="en-US" sz="1050" dirty="0"/>
                        <a:t>都市の人口</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13039">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en-US" altLang="ja-JP" sz="1050" dirty="0"/>
                        <a:t>GDP</a:t>
                      </a:r>
                      <a:r>
                        <a:rPr lang="ja-JP" altLang="en-US" sz="1050" dirty="0"/>
                        <a:t>、</a:t>
                      </a:r>
                      <a:r>
                        <a:rPr lang="en-US" altLang="ja-JP" sz="1050" dirty="0"/>
                        <a:t>GDP</a:t>
                      </a:r>
                      <a:r>
                        <a:rPr lang="ja-JP" altLang="en-US" sz="1050" dirty="0"/>
                        <a:t>成長率、一人当たり</a:t>
                      </a:r>
                      <a:r>
                        <a:rPr lang="en-US" altLang="ja-JP" sz="1050" dirty="0"/>
                        <a:t>GDP</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インフレ率</a:t>
                      </a:r>
                      <a:endParaRPr lang="en-US" altLang="ja-JP"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為替率</a:t>
                      </a:r>
                      <a:endParaRPr lang="en-US" altLang="ja-JP"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44653846"/>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endParaRPr kumimoji="1" lang="ja-JP" altLang="en-US" sz="1050" kern="1200" dirty="0">
                        <a:solidFill>
                          <a:schemeClr val="tx1"/>
                        </a:solidFill>
                        <a:latin typeface="+mn-lt"/>
                        <a:ea typeface="+mn-ea"/>
                        <a:cs typeface="+mn-cs"/>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規制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dirty="0">
                          <a:latin typeface="+mn-lt"/>
                          <a:ea typeface="+mj-ea"/>
                        </a:rPr>
                        <a:t>外国投資法</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r>
                        <a:rPr kumimoji="1" lang="ja-JP" altLang="en-US" sz="1050" dirty="0">
                          <a:latin typeface="+mn-lt"/>
                          <a:ea typeface="+mj-ea"/>
                        </a:rPr>
                        <a:t>会社法</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213039">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外貨持出規制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外資優遇と経済特区</a:t>
                      </a:r>
                      <a:endParaRPr lang="en-US" altLang="ja-JP"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213039">
                <a:tc gridSpan="3">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213039">
                <a:tc gridSpan="3">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HGP創英角ｺﾞｼｯｸUB" panose="020B0900000000000000" pitchFamily="50" charset="-128"/>
                          <a:ea typeface="HGP創英角ｺﾞｼｯｸUB" panose="020B0900000000000000" pitchFamily="50" charset="-128"/>
                        </a:rPr>
                        <a:t>医療関連</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医療・公衆衛生</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健康水準および医療水準</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16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医療費支出額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17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01325215"/>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疾病構造・死亡要因</a:t>
                      </a:r>
                      <a:r>
                        <a:rPr lang="en-US" altLang="ja-JP" sz="1050" dirty="0"/>
                        <a:t>【</a:t>
                      </a:r>
                      <a:r>
                        <a:rPr lang="ja-JP" altLang="en-US" sz="1050" dirty="0"/>
                        <a:t>大分類</a:t>
                      </a:r>
                      <a:r>
                        <a:rPr lang="en-US" altLang="ja-JP" sz="1050" dirty="0"/>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18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8963156"/>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疾病構造・死亡要因</a:t>
                      </a:r>
                      <a:r>
                        <a:rPr lang="en-US" altLang="ja-JP" sz="1050" dirty="0"/>
                        <a:t>【</a:t>
                      </a:r>
                      <a:r>
                        <a:rPr lang="ja-JP" altLang="en-US" sz="1050" dirty="0"/>
                        <a:t>中分類</a:t>
                      </a:r>
                      <a:r>
                        <a:rPr lang="en-US" altLang="ja-JP" sz="1050" dirty="0"/>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19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47768139"/>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医療機関 </a:t>
                      </a:r>
                      <a:r>
                        <a:rPr lang="en-US" altLang="ja-JP" sz="1050" dirty="0"/>
                        <a:t>- </a:t>
                      </a:r>
                      <a:r>
                        <a:rPr lang="ja-JP" altLang="en-US" sz="1050" dirty="0"/>
                        <a:t>医療機関区分と施設数・病床数の推移</a:t>
                      </a:r>
                      <a:endParaRPr lang="en-US" altLang="ja-JP"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20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92084951"/>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医療機関 </a:t>
                      </a:r>
                      <a:r>
                        <a:rPr lang="en-US" altLang="ja-JP" sz="1050" dirty="0"/>
                        <a:t>- </a:t>
                      </a:r>
                      <a:r>
                        <a:rPr lang="ja-JP" altLang="en-US" sz="1050" dirty="0"/>
                        <a:t>主な公的医療機関</a:t>
                      </a:r>
                      <a:endParaRPr lang="en-US" altLang="ja-JP"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spcBef>
                          <a:spcPts val="0"/>
                        </a:spcBef>
                      </a:pPr>
                      <a:r>
                        <a:rPr lang="en-US" altLang="ja-JP" sz="1050" b="0" i="0" u="none" strike="noStrike" dirty="0">
                          <a:solidFill>
                            <a:srgbClr val="000000"/>
                          </a:solidFill>
                          <a:effectLst/>
                          <a:latin typeface="+mn-lt"/>
                          <a:ea typeface="+mj-ea"/>
                        </a:rPr>
                        <a:t>22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18736025"/>
                  </a:ext>
                </a:extLst>
              </a:tr>
            </a:tbl>
          </a:graphicData>
        </a:graphic>
      </p:graphicFrame>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dirty="0"/>
              <a:t>目次</a:t>
            </a:r>
            <a:r>
              <a:rPr lang="ja-JP" altLang="en-US" dirty="0"/>
              <a:t>（</a:t>
            </a:r>
            <a:r>
              <a:rPr lang="en-US" altLang="ja-JP" dirty="0"/>
              <a:t>1/2</a:t>
            </a:r>
            <a:r>
              <a:rPr lang="ja-JP" altLang="en-US" dirty="0"/>
              <a:t>）</a:t>
            </a:r>
          </a:p>
        </p:txBody>
      </p:sp>
      <p:cxnSp>
        <p:nvCxnSpPr>
          <p:cNvPr id="10" name="Straight Connector 9">
            <a:extLst>
              <a:ext uri="{FF2B5EF4-FFF2-40B4-BE49-F238E27FC236}">
                <a16:creationId xmlns:a16="http://schemas.microsoft.com/office/drawing/2014/main" id="{482C604A-CA71-45BE-BE7D-9D35E9A0AEB1}"/>
              </a:ext>
            </a:extLst>
          </p:cNvPr>
          <p:cNvCxnSpPr>
            <a:cxnSpLocks/>
          </p:cNvCxnSpPr>
          <p:nvPr/>
        </p:nvCxnSpPr>
        <p:spPr>
          <a:xfrm>
            <a:off x="4952999" y="1152000"/>
            <a:ext cx="0" cy="5292000"/>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75941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75" imgW="360" imgH="360" progId="TCLayout.ActiveDocument.1">
                  <p:embed/>
                </p:oleObj>
              </mc:Choice>
              <mc:Fallback>
                <p:oleObj name="think-cell Slide" r:id="rId75" imgW="360" imgH="360" progId="TCLayout.ActiveDocument.1">
                  <p:embed/>
                  <p:pic>
                    <p:nvPicPr>
                      <p:cNvPr id="4" name="Object 3" hidden="1"/>
                      <p:cNvPicPr>
                        <a:picLocks noChangeAspect="1" noChangeArrowheads="1"/>
                      </p:cNvPicPr>
                      <p:nvPr/>
                    </p:nvPicPr>
                    <p:blipFill>
                      <a:blip r:embed="rId7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just">
              <a:spcBef>
                <a:spcPct val="0"/>
              </a:spcBef>
              <a:spcAft>
                <a:spcPct val="0"/>
              </a:spcAft>
            </a:pPr>
            <a:endParaRPr kumimoji="1" lang="ja-JP" altLang="en-US" sz="800" dirty="0">
              <a:sym typeface="+mn-lt"/>
            </a:endParaRPr>
          </a:p>
        </p:txBody>
      </p:sp>
      <p:sp>
        <p:nvSpPr>
          <p:cNvPr id="5" name="タイトル 4"/>
          <p:cNvSpPr>
            <a:spLocks noGrp="1"/>
          </p:cNvSpPr>
          <p:nvPr>
            <p:ph type="title"/>
          </p:nvPr>
        </p:nvSpPr>
        <p:spPr>
          <a:xfrm>
            <a:off x="170607" y="274607"/>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ナイジェリア／医療関連／医療・公衆衛生</a:t>
            </a:r>
            <a:endParaRPr kumimoji="1" lang="ja-JP" altLang="en-US" dirty="0"/>
          </a:p>
        </p:txBody>
      </p:sp>
      <p:sp>
        <p:nvSpPr>
          <p:cNvPr id="6" name="テキスト プレースホルダー 5"/>
          <p:cNvSpPr>
            <a:spLocks noGrp="1"/>
          </p:cNvSpPr>
          <p:nvPr>
            <p:ph type="body" sz="quarter" idx="15"/>
          </p:nvPr>
        </p:nvSpPr>
        <p:spPr>
          <a:xfrm>
            <a:off x="170161" y="542394"/>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疾病構造・死亡要因</a:t>
            </a:r>
            <a:r>
              <a:rPr lang="en-US" altLang="ja-JP" dirty="0"/>
              <a:t>【</a:t>
            </a:r>
            <a:r>
              <a:rPr lang="ja-JP" altLang="en-US" dirty="0"/>
              <a:t>中分類</a:t>
            </a:r>
            <a:r>
              <a:rPr lang="en-US" altLang="ja-JP" dirty="0"/>
              <a:t>】</a:t>
            </a:r>
          </a:p>
        </p:txBody>
      </p:sp>
      <p:grpSp>
        <p:nvGrpSpPr>
          <p:cNvPr id="75" name="グループ化 7"/>
          <p:cNvGrpSpPr/>
          <p:nvPr/>
        </p:nvGrpSpPr>
        <p:grpSpPr>
          <a:xfrm>
            <a:off x="170161" y="1835369"/>
            <a:ext cx="9414613" cy="288032"/>
            <a:chOff x="4803500" y="2113806"/>
            <a:chExt cx="2954133" cy="288032"/>
          </a:xfrm>
        </p:grpSpPr>
        <p:cxnSp>
          <p:nvCxnSpPr>
            <p:cNvPr id="76" name="直線コネクタ 7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200" dirty="0">
                  <a:solidFill>
                    <a:srgbClr val="000000"/>
                  </a:solidFill>
                  <a:latin typeface="Arial Black" pitchFamily="34" charset="0"/>
                  <a:ea typeface="HGP創英角ｺﾞｼｯｸUB" pitchFamily="50" charset="-128"/>
                </a:rPr>
                <a:t>死亡要因で見る疾病構造の変化（</a:t>
              </a:r>
              <a:r>
                <a:rPr lang="en-US" altLang="ja-JP" sz="1200" dirty="0">
                  <a:solidFill>
                    <a:srgbClr val="000000"/>
                  </a:solidFill>
                  <a:latin typeface="Arial Black" pitchFamily="34" charset="0"/>
                  <a:ea typeface="HGP創英角ｺﾞｼｯｸUB" pitchFamily="50" charset="-128"/>
                </a:rPr>
                <a:t>1990</a:t>
              </a:r>
              <a:r>
                <a:rPr lang="ja-JP" altLang="en-US" sz="1200" dirty="0">
                  <a:solidFill>
                    <a:srgbClr val="000000"/>
                  </a:solidFill>
                  <a:latin typeface="Arial Black" pitchFamily="34" charset="0"/>
                  <a:ea typeface="HGP創英角ｺﾞｼｯｸUB" pitchFamily="50" charset="-128"/>
                </a:rPr>
                <a:t>年⇒</a:t>
              </a:r>
              <a:r>
                <a:rPr lang="en-US" altLang="ja-JP" sz="1200" dirty="0">
                  <a:solidFill>
                    <a:srgbClr val="000000"/>
                  </a:solidFill>
                  <a:latin typeface="Arial Black" pitchFamily="34" charset="0"/>
                  <a:ea typeface="HGP創英角ｺﾞｼｯｸUB" pitchFamily="50" charset="-128"/>
                </a:rPr>
                <a:t>2019</a:t>
              </a:r>
              <a:r>
                <a:rPr lang="ja-JP" altLang="en-US" sz="1200" dirty="0">
                  <a:solidFill>
                    <a:srgbClr val="000000"/>
                  </a:solidFill>
                  <a:latin typeface="Arial Black" pitchFamily="34" charset="0"/>
                  <a:ea typeface="HGP創英角ｺﾞｼｯｸUB" pitchFamily="50" charset="-128"/>
                </a:rPr>
                <a:t>年）</a:t>
              </a:r>
              <a:endParaRPr lang="zh-TW" altLang="en-US" sz="1200" dirty="0">
                <a:solidFill>
                  <a:srgbClr val="000000"/>
                </a:solidFill>
                <a:latin typeface="Arial Black" pitchFamily="34" charset="0"/>
                <a:ea typeface="HGP創英角ｺﾞｼｯｸUB" pitchFamily="50" charset="-128"/>
              </a:endParaRPr>
            </a:p>
          </p:txBody>
        </p:sp>
      </p:grpSp>
      <p:sp>
        <p:nvSpPr>
          <p:cNvPr id="57" name="テキスト ボックス 56"/>
          <p:cNvSpPr txBox="1"/>
          <p:nvPr/>
        </p:nvSpPr>
        <p:spPr>
          <a:xfrm>
            <a:off x="170606" y="1052736"/>
            <a:ext cx="9505056" cy="578235"/>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120" noProof="1">
                <a:latin typeface="Arial" panose="020B0604020202020204" pitchFamily="34" charset="0"/>
                <a:ea typeface="ＭＳ Ｐゴシック" panose="020B0600070205080204" pitchFamily="50" charset="-128"/>
                <a:cs typeface="Arial" panose="020B0604020202020204" pitchFamily="34" charset="0"/>
              </a:rPr>
              <a:t>ほとんどの感染症は</a:t>
            </a:r>
            <a:r>
              <a:rPr lang="en-US" altLang="ja-JP" sz="1120" noProof="1">
                <a:latin typeface="Arial" panose="020B0604020202020204" pitchFamily="34" charset="0"/>
                <a:ea typeface="ＭＳ Ｐゴシック" panose="020B0600070205080204" pitchFamily="50" charset="-128"/>
                <a:cs typeface="Arial" panose="020B0604020202020204" pitchFamily="34" charset="0"/>
              </a:rPr>
              <a:t>1990</a:t>
            </a:r>
            <a:r>
              <a:rPr lang="ja-JP" altLang="en-US" sz="1120" noProof="1">
                <a:latin typeface="Arial" panose="020B0604020202020204" pitchFamily="34" charset="0"/>
                <a:ea typeface="ＭＳ Ｐゴシック" panose="020B0600070205080204" pitchFamily="50" charset="-128"/>
                <a:cs typeface="Arial" panose="020B0604020202020204" pitchFamily="34" charset="0"/>
              </a:rPr>
              <a:t>年以降、減少または微増にとどまっているが、</a:t>
            </a:r>
            <a:r>
              <a:rPr lang="en-US" altLang="ja-JP" sz="1120" noProof="1">
                <a:latin typeface="Arial" panose="020B0604020202020204" pitchFamily="34" charset="0"/>
                <a:ea typeface="ＭＳ Ｐゴシック" panose="020B0600070205080204" pitchFamily="50" charset="-128"/>
                <a:cs typeface="Arial" panose="020B0604020202020204" pitchFamily="34" charset="0"/>
              </a:rPr>
              <a:t>HIV/AIDS</a:t>
            </a:r>
            <a:r>
              <a:rPr lang="ja-JP" altLang="en-US" sz="1120" noProof="1">
                <a:latin typeface="Arial" panose="020B0604020202020204" pitchFamily="34" charset="0"/>
                <a:ea typeface="ＭＳ Ｐゴシック" panose="020B0600070205080204" pitchFamily="50" charset="-128"/>
                <a:cs typeface="Arial" panose="020B0604020202020204" pitchFamily="34" charset="0"/>
              </a:rPr>
              <a:t>と性感染症だけは</a:t>
            </a:r>
            <a:r>
              <a:rPr lang="en-US" altLang="ja-JP" sz="1120" noProof="1">
                <a:latin typeface="Arial" panose="020B0604020202020204" pitchFamily="34" charset="0"/>
                <a:ea typeface="ＭＳ Ｐゴシック" panose="020B0600070205080204" pitchFamily="50" charset="-128"/>
                <a:cs typeface="Arial" panose="020B0604020202020204" pitchFamily="34" charset="0"/>
              </a:rPr>
              <a:t>7</a:t>
            </a:r>
            <a:r>
              <a:rPr lang="ja-JP" altLang="en-US" sz="1120" noProof="1">
                <a:latin typeface="Arial" panose="020B0604020202020204" pitchFamily="34" charset="0"/>
                <a:ea typeface="ＭＳ Ｐゴシック" panose="020B0600070205080204" pitchFamily="50" charset="-128"/>
                <a:cs typeface="Arial" panose="020B0604020202020204" pitchFamily="34" charset="0"/>
              </a:rPr>
              <a:t>倍に増加している。</a:t>
            </a:r>
            <a:r>
              <a:rPr lang="en-US" altLang="ja-JP" sz="1120" noProof="1">
                <a:latin typeface="Arial" panose="020B0604020202020204" pitchFamily="34" charset="0"/>
                <a:ea typeface="ＭＳ Ｐゴシック" panose="020B0600070205080204" pitchFamily="50" charset="-128"/>
                <a:cs typeface="Arial" panose="020B0604020202020204" pitchFamily="34" charset="0"/>
              </a:rPr>
              <a:t>HIV</a:t>
            </a:r>
            <a:r>
              <a:rPr lang="ja-JP" altLang="en-US" sz="1120" noProof="1">
                <a:latin typeface="Arial" panose="020B0604020202020204" pitchFamily="34" charset="0"/>
                <a:ea typeface="ＭＳ Ｐゴシック" panose="020B0600070205080204" pitchFamily="50" charset="-128"/>
                <a:cs typeface="Arial" panose="020B0604020202020204" pitchFamily="34" charset="0"/>
              </a:rPr>
              <a:t>患者を取り巻く法的規制や社会的スティグマが、</a:t>
            </a:r>
            <a:r>
              <a:rPr lang="en-US" altLang="ja-JP" sz="1120" noProof="1">
                <a:latin typeface="Arial" panose="020B0604020202020204" pitchFamily="34" charset="0"/>
                <a:ea typeface="ＭＳ Ｐゴシック" panose="020B0600070205080204" pitchFamily="50" charset="-128"/>
                <a:cs typeface="Arial" panose="020B0604020202020204" pitchFamily="34" charset="0"/>
              </a:rPr>
              <a:t>HIV</a:t>
            </a:r>
            <a:r>
              <a:rPr lang="ja-JP" altLang="en-US" sz="1120" noProof="1">
                <a:latin typeface="Arial" panose="020B0604020202020204" pitchFamily="34" charset="0"/>
                <a:ea typeface="ＭＳ Ｐゴシック" panose="020B0600070205080204" pitchFamily="50" charset="-128"/>
                <a:cs typeface="Arial" panose="020B0604020202020204" pitchFamily="34" charset="0"/>
              </a:rPr>
              <a:t>検査を受けたり、適切な治療を受けたりすることを妨げている。</a:t>
            </a:r>
            <a:endParaRPr lang="en-US" altLang="ja-JP" sz="1120" noProof="1">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120" noProof="1">
                <a:latin typeface="Arial" panose="020B0604020202020204" pitchFamily="34" charset="0"/>
                <a:ea typeface="ＭＳ Ｐゴシック" panose="020B0600070205080204" pitchFamily="50" charset="-128"/>
                <a:cs typeface="Arial" panose="020B0604020202020204" pitchFamily="34" charset="0"/>
              </a:rPr>
              <a:t>非感染性疾患と事故は</a:t>
            </a:r>
            <a:r>
              <a:rPr lang="en-US" altLang="ja-JP" sz="1120" noProof="1">
                <a:latin typeface="Arial" panose="020B0604020202020204" pitchFamily="34" charset="0"/>
                <a:ea typeface="ＭＳ Ｐゴシック" panose="020B0600070205080204" pitchFamily="50" charset="-128"/>
                <a:cs typeface="Arial" panose="020B0604020202020204" pitchFamily="34" charset="0"/>
              </a:rPr>
              <a:t>1990</a:t>
            </a:r>
            <a:r>
              <a:rPr lang="ja-JP" altLang="en-US" sz="1120" noProof="1">
                <a:latin typeface="Arial" panose="020B0604020202020204" pitchFamily="34" charset="0"/>
                <a:ea typeface="ＭＳ Ｐゴシック" panose="020B0600070205080204" pitchFamily="50" charset="-128"/>
                <a:cs typeface="Arial" panose="020B0604020202020204" pitchFamily="34" charset="0"/>
              </a:rPr>
              <a:t>年の</a:t>
            </a:r>
            <a:r>
              <a:rPr lang="en-US" altLang="ja-JP" sz="1120" noProof="1">
                <a:latin typeface="Arial" panose="020B0604020202020204" pitchFamily="34" charset="0"/>
                <a:ea typeface="ＭＳ Ｐゴシック" panose="020B0600070205080204" pitchFamily="50" charset="-128"/>
                <a:cs typeface="Arial" panose="020B0604020202020204" pitchFamily="34" charset="0"/>
              </a:rPr>
              <a:t>1.6</a:t>
            </a:r>
            <a:r>
              <a:rPr lang="ja-JP" altLang="en-US" sz="1120" noProof="1">
                <a:latin typeface="Arial" panose="020B0604020202020204" pitchFamily="34" charset="0"/>
                <a:ea typeface="ＭＳ Ｐゴシック" panose="020B0600070205080204" pitchFamily="50" charset="-128"/>
                <a:cs typeface="Arial" panose="020B0604020202020204" pitchFamily="34" charset="0"/>
              </a:rPr>
              <a:t>倍に増加している。非感染症では、新生物と神経疾患の増加が大きい。</a:t>
            </a:r>
            <a:endParaRPr lang="en-US" altLang="ja-JP" sz="1120" noProof="1">
              <a:latin typeface="Arial" panose="020B0604020202020204" pitchFamily="34" charset="0"/>
              <a:ea typeface="ＭＳ Ｐゴシック" panose="020B0600070205080204" pitchFamily="50" charset="-128"/>
              <a:cs typeface="Arial" panose="020B0604020202020204" pitchFamily="34" charset="0"/>
            </a:endParaRPr>
          </a:p>
        </p:txBody>
      </p:sp>
      <p:sp>
        <p:nvSpPr>
          <p:cNvPr id="66" name="テキスト ボックス 115"/>
          <p:cNvSpPr txBox="1"/>
          <p:nvPr/>
        </p:nvSpPr>
        <p:spPr>
          <a:xfrm>
            <a:off x="170608" y="6631136"/>
            <a:ext cx="8856984" cy="144016"/>
          </a:xfrm>
          <a:prstGeom prst="rect">
            <a:avLst/>
          </a:prstGeom>
          <a:noFill/>
        </p:spPr>
        <p:txBody>
          <a:bodyPr wrap="square" lIns="0" tIns="0" rIns="0" bIns="0" rtlCol="0">
            <a:noAutofit/>
          </a:bodyPr>
          <a:lstStyle/>
          <a:p>
            <a:pPr defTabSz="361950"/>
            <a:r>
              <a:rPr lang="ja-JP" altLang="en-US" sz="640" noProof="1">
                <a:latin typeface="Arial" panose="020B0604020202020204" pitchFamily="34" charset="0"/>
                <a:ea typeface="ＭＳ Ｐゴシック" panose="020B0600070205080204" pitchFamily="50" charset="-128"/>
                <a:cs typeface="Arial" panose="020B0604020202020204" pitchFamily="34" charset="0"/>
              </a:rPr>
              <a:t>出所: Institute of Health Metrics and Evaluation Global Burden of Disease Study (2019)、</a:t>
            </a:r>
            <a:r>
              <a:rPr lang="en-US" altLang="ja-JP" sz="640" noProof="1">
                <a:latin typeface="Arial" panose="020B0604020202020204" pitchFamily="34" charset="0"/>
                <a:ea typeface="ＭＳ Ｐゴシック" panose="020B0600070205080204" pitchFamily="50" charset="-128"/>
                <a:cs typeface="Arial" panose="020B0604020202020204" pitchFamily="34" charset="0"/>
              </a:rPr>
              <a:t>Beintheknow</a:t>
            </a:r>
            <a:r>
              <a:rPr lang="ja-JP" altLang="en-US" sz="640" noProof="1">
                <a:latin typeface="Arial" panose="020B0604020202020204" pitchFamily="34" charset="0"/>
                <a:ea typeface="ＭＳ Ｐゴシック" panose="020B0600070205080204" pitchFamily="50" charset="-128"/>
                <a:cs typeface="Arial" panose="020B0604020202020204" pitchFamily="34" charset="0"/>
              </a:rPr>
              <a:t>「</a:t>
            </a:r>
            <a:r>
              <a:rPr lang="en-US" altLang="ja-JP" sz="640" noProof="1">
                <a:latin typeface="Arial" panose="020B0604020202020204" pitchFamily="34" charset="0"/>
                <a:ea typeface="ＭＳ Ｐゴシック" panose="020B0600070205080204" pitchFamily="50" charset="-128"/>
                <a:cs typeface="Arial" panose="020B0604020202020204" pitchFamily="34" charset="0"/>
              </a:rPr>
              <a:t>At a glance: HIV in Nigeria</a:t>
            </a:r>
            <a:r>
              <a:rPr lang="ja-JP" altLang="en-US" sz="640" noProof="1">
                <a:latin typeface="Arial" panose="020B0604020202020204" pitchFamily="34" charset="0"/>
                <a:ea typeface="ＭＳ Ｐゴシック" panose="020B0600070205080204" pitchFamily="50" charset="-128"/>
                <a:cs typeface="Arial" panose="020B0604020202020204" pitchFamily="34" charset="0"/>
              </a:rPr>
              <a:t>　ｔ</a:t>
            </a:r>
            <a:r>
              <a:rPr lang="en-US" altLang="ja-JP" sz="640" noProof="1">
                <a:latin typeface="Arial" panose="020B0604020202020204" pitchFamily="34" charset="0"/>
                <a:ea typeface="ＭＳ Ｐゴシック" panose="020B0600070205080204" pitchFamily="50" charset="-128"/>
                <a:cs typeface="Arial" panose="020B0604020202020204" pitchFamily="34" charset="0"/>
              </a:rPr>
              <a:t>he largest HIV epidemic in West and Central Africa</a:t>
            </a:r>
            <a:r>
              <a:rPr lang="ja-JP" altLang="en-US" sz="640" noProof="1">
                <a:latin typeface="Arial" panose="020B0604020202020204" pitchFamily="34" charset="0"/>
                <a:ea typeface="ＭＳ Ｐゴシック" panose="020B0600070205080204" pitchFamily="50" charset="-128"/>
                <a:cs typeface="Arial" panose="020B0604020202020204" pitchFamily="34" charset="0"/>
              </a:rPr>
              <a:t>」</a:t>
            </a:r>
            <a:endParaRPr lang="ja-JP" altLang="en-US" sz="64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365" name="Chart 364">
            <a:extLst>
              <a:ext uri="{FF2B5EF4-FFF2-40B4-BE49-F238E27FC236}">
                <a16:creationId xmlns:a16="http://schemas.microsoft.com/office/drawing/2014/main" id="{AEE75CB0-B937-4E39-9627-A3E3DB7E9DC1}"/>
              </a:ext>
            </a:extLst>
          </p:cNvPr>
          <p:cNvGraphicFramePr/>
          <p:nvPr>
            <p:custDataLst>
              <p:tags r:id="rId3"/>
            </p:custDataLst>
            <p:extLst>
              <p:ext uri="{D42A27DB-BD31-4B8C-83A1-F6EECF244321}">
                <p14:modId xmlns:p14="http://schemas.microsoft.com/office/powerpoint/2010/main" val="4265737899"/>
              </p:ext>
            </p:extLst>
          </p:nvPr>
        </p:nvGraphicFramePr>
        <p:xfrm>
          <a:off x="160636" y="2499039"/>
          <a:ext cx="1784350" cy="3601029"/>
        </p:xfrm>
        <a:graphic>
          <a:graphicData uri="http://schemas.openxmlformats.org/drawingml/2006/chart">
            <c:chart xmlns:c="http://schemas.openxmlformats.org/drawingml/2006/chart" xmlns:r="http://schemas.openxmlformats.org/officeDocument/2006/relationships" r:id="rId77"/>
          </a:graphicData>
        </a:graphic>
      </p:graphicFrame>
      <p:cxnSp>
        <p:nvCxnSpPr>
          <p:cNvPr id="115" name="Straight Connector 114">
            <a:extLst>
              <a:ext uri="{FF2B5EF4-FFF2-40B4-BE49-F238E27FC236}">
                <a16:creationId xmlns:a16="http://schemas.microsoft.com/office/drawing/2014/main" id="{E43A9350-AB61-41E4-94E5-A0C6C431F15C}"/>
              </a:ext>
            </a:extLst>
          </p:cNvPr>
          <p:cNvCxnSpPr>
            <a:cxnSpLocks/>
          </p:cNvCxnSpPr>
          <p:nvPr>
            <p:custDataLst>
              <p:tags r:id="rId4"/>
            </p:custDataLst>
          </p:nvPr>
        </p:nvCxnSpPr>
        <p:spPr bwMode="auto">
          <a:xfrm flipV="1">
            <a:off x="647999" y="2721620"/>
            <a:ext cx="781718" cy="210858"/>
          </a:xfrm>
          <a:prstGeom prst="line">
            <a:avLst/>
          </a:prstGeom>
          <a:ln w="28575" cap="flat" cmpd="sng" algn="ctr">
            <a:solidFill>
              <a:schemeClr val="tx1"/>
            </a:solidFill>
            <a:prstDash val="solid"/>
            <a:round/>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27" name="テキスト プレースホルダ 9">
            <a:extLst>
              <a:ext uri="{FF2B5EF4-FFF2-40B4-BE49-F238E27FC236}">
                <a16:creationId xmlns:a16="http://schemas.microsoft.com/office/drawing/2014/main" id="{C5D9BBFB-E5EE-4B7E-8696-06935950F6F0}"/>
              </a:ext>
            </a:extLst>
          </p:cNvPr>
          <p:cNvSpPr>
            <a:spLocks noGrp="1"/>
          </p:cNvSpPr>
          <p:nvPr>
            <p:custDataLst>
              <p:tags r:id="rId5"/>
            </p:custDataLst>
          </p:nvPr>
        </p:nvSpPr>
        <p:spPr bwMode="auto">
          <a:xfrm>
            <a:off x="1775124" y="4098751"/>
            <a:ext cx="12065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fld id="{5887DCF2-9163-4091-A4AD-3E902F45A587}" type="datetime'''''''''''''''妊''''''産婦''・''''''新''''''生児''''の障''''''''害'''">
              <a:rPr lang="ja-JP" altLang="en-US" sz="1000" smtClean="0"/>
              <a:pPr marL="0" indent="0">
                <a:spcBef>
                  <a:spcPct val="0"/>
                </a:spcBef>
                <a:buNone/>
              </a:pPr>
              <a:t>妊産婦・新生児の障害</a:t>
            </a:fld>
            <a:endParaRPr lang="ja-JP" altLang="en-US" sz="1000" dirty="0"/>
          </a:p>
        </p:txBody>
      </p:sp>
      <p:sp>
        <p:nvSpPr>
          <p:cNvPr id="68" name="テキスト プレースホルダ 9">
            <a:extLst>
              <a:ext uri="{FF2B5EF4-FFF2-40B4-BE49-F238E27FC236}">
                <a16:creationId xmlns:a16="http://schemas.microsoft.com/office/drawing/2014/main" id="{F33EE508-E0FE-4FC7-9620-D7564AA16A54}"/>
              </a:ext>
            </a:extLst>
          </p:cNvPr>
          <p:cNvSpPr>
            <a:spLocks noGrp="1"/>
          </p:cNvSpPr>
          <p:nvPr>
            <p:custDataLst>
              <p:tags r:id="rId6"/>
            </p:custDataLst>
          </p:nvPr>
        </p:nvSpPr>
        <p:spPr bwMode="auto">
          <a:xfrm>
            <a:off x="1801777" y="3016002"/>
            <a:ext cx="508000" cy="893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r>
              <a:rPr lang="ja-JP" altLang="en-US" sz="800" dirty="0">
                <a:latin typeface="MS PGothic" panose="020B0600070205080204" pitchFamily="34" charset="-128"/>
                <a:ea typeface="MS PGothic" panose="020B0600070205080204" pitchFamily="34" charset="-128"/>
              </a:rPr>
              <a:t>栄養失調</a:t>
            </a:r>
          </a:p>
        </p:txBody>
      </p:sp>
      <p:sp>
        <p:nvSpPr>
          <p:cNvPr id="65" name="テキスト プレースホルダ 9">
            <a:extLst>
              <a:ext uri="{FF2B5EF4-FFF2-40B4-BE49-F238E27FC236}">
                <a16:creationId xmlns:a16="http://schemas.microsoft.com/office/drawing/2014/main" id="{2CE56454-D59D-4275-8663-047DCE3A212B}"/>
              </a:ext>
            </a:extLst>
          </p:cNvPr>
          <p:cNvSpPr>
            <a:spLocks noGrp="1"/>
          </p:cNvSpPr>
          <p:nvPr>
            <p:custDataLst>
              <p:tags r:id="rId7"/>
            </p:custDataLst>
          </p:nvPr>
        </p:nvSpPr>
        <p:spPr bwMode="auto">
          <a:xfrm>
            <a:off x="1311574" y="6060381"/>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1CA8185B-8E1E-40D1-858F-5E65254955FA}" type="datetime'''''''2''''''0''''''''''1''''''''''''''''''''9'''''''">
              <a:rPr lang="ja-JP" altLang="en-US" sz="1000" smtClean="0">
                <a:latin typeface="MS PGothic" panose="020B0600070205080204" pitchFamily="34" charset="-128"/>
                <a:ea typeface="MS PGothic" panose="020B0600070205080204" pitchFamily="34" charset="-128"/>
              </a:rPr>
              <a:pPr/>
              <a:t>2019</a:t>
            </a:fld>
            <a:endParaRPr lang="ja-JP" altLang="en-US" sz="800" dirty="0">
              <a:latin typeface="MS PGothic" panose="020B0600070205080204" pitchFamily="34" charset="-128"/>
              <a:ea typeface="MS PGothic" panose="020B0600070205080204" pitchFamily="34" charset="-128"/>
            </a:endParaRPr>
          </a:p>
        </p:txBody>
      </p:sp>
      <p:sp>
        <p:nvSpPr>
          <p:cNvPr id="69" name="テキスト プレースホルダ 9">
            <a:extLst>
              <a:ext uri="{FF2B5EF4-FFF2-40B4-BE49-F238E27FC236}">
                <a16:creationId xmlns:a16="http://schemas.microsoft.com/office/drawing/2014/main" id="{52DF56D2-904D-4206-B2F3-18F5B111EDD3}"/>
              </a:ext>
            </a:extLst>
          </p:cNvPr>
          <p:cNvSpPr>
            <a:spLocks noGrp="1"/>
          </p:cNvSpPr>
          <p:nvPr>
            <p:custDataLst>
              <p:tags r:id="rId8"/>
            </p:custDataLst>
          </p:nvPr>
        </p:nvSpPr>
        <p:spPr bwMode="auto">
          <a:xfrm>
            <a:off x="1775124" y="3331772"/>
            <a:ext cx="1159445" cy="34161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fld id="{1640FA00-9CAA-4052-8478-5FC848318519}" type="datetime'''顧み''ら''れな''''い熱''''帯''''''''病''''&#10;''とマ''''ラ''''リ''''ア'''">
              <a:rPr lang="ja-JP" altLang="en-US" sz="1000" smtClean="0"/>
              <a:pPr/>
              <a:t>顧みられない熱帯病
とマラリア</a:t>
            </a:fld>
            <a:endParaRPr lang="ja-JP" altLang="en-US" sz="800" dirty="0">
              <a:latin typeface="MS PGothic" panose="020B0600070205080204" pitchFamily="34" charset="-128"/>
              <a:ea typeface="MS PGothic" panose="020B0600070205080204" pitchFamily="34" charset="-128"/>
            </a:endParaRPr>
          </a:p>
        </p:txBody>
      </p:sp>
      <p:sp>
        <p:nvSpPr>
          <p:cNvPr id="70" name="テキスト プレースホルダ 9">
            <a:extLst>
              <a:ext uri="{FF2B5EF4-FFF2-40B4-BE49-F238E27FC236}">
                <a16:creationId xmlns:a16="http://schemas.microsoft.com/office/drawing/2014/main" id="{94D69A3D-F9AE-4513-A6C3-B7C14E220D34}"/>
              </a:ext>
            </a:extLst>
          </p:cNvPr>
          <p:cNvSpPr>
            <a:spLocks noGrp="1"/>
          </p:cNvSpPr>
          <p:nvPr>
            <p:custDataLst>
              <p:tags r:id="rId9"/>
            </p:custDataLst>
          </p:nvPr>
        </p:nvSpPr>
        <p:spPr bwMode="auto">
          <a:xfrm>
            <a:off x="1769118" y="3696176"/>
            <a:ext cx="879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fld id="{7BAC897E-7495-4378-9B68-8A56F46737C2}" type="datetime'''''そ''''''''''''''''''''の''''他''''の''''感染''''''''''''症'''">
              <a:rPr lang="ja-JP" altLang="en-US" sz="1000" smtClean="0"/>
              <a:pPr marL="0" indent="0">
                <a:spcBef>
                  <a:spcPct val="0"/>
                </a:spcBef>
                <a:buNone/>
              </a:pPr>
              <a:t>その他の感染症</a:t>
            </a:fld>
            <a:endParaRPr lang="ja-JP" altLang="en-US" sz="1000" dirty="0"/>
          </a:p>
        </p:txBody>
      </p:sp>
      <p:sp>
        <p:nvSpPr>
          <p:cNvPr id="28" name="テキスト プレースホルダ 9">
            <a:extLst>
              <a:ext uri="{FF2B5EF4-FFF2-40B4-BE49-F238E27FC236}">
                <a16:creationId xmlns:a16="http://schemas.microsoft.com/office/drawing/2014/main" id="{C4B4C560-48B8-43D0-834D-BFB3085DFF18}"/>
              </a:ext>
            </a:extLst>
          </p:cNvPr>
          <p:cNvSpPr>
            <a:spLocks noGrp="1"/>
          </p:cNvSpPr>
          <p:nvPr>
            <p:custDataLst>
              <p:tags r:id="rId10"/>
            </p:custDataLst>
          </p:nvPr>
        </p:nvSpPr>
        <p:spPr bwMode="auto">
          <a:xfrm>
            <a:off x="1769287" y="4735810"/>
            <a:ext cx="635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r>
              <a:rPr lang="ja-JP" altLang="en-US" sz="1000" dirty="0">
                <a:latin typeface="MS PGothic" panose="020B0600070205080204" pitchFamily="34" charset="-128"/>
                <a:ea typeface="MS PGothic" panose="020B0600070205080204" pitchFamily="34" charset="-128"/>
              </a:rPr>
              <a:t>腸内感染症</a:t>
            </a:r>
            <a:endParaRPr lang="ja-JP" altLang="en-US" sz="800" dirty="0">
              <a:latin typeface="MS PGothic" panose="020B0600070205080204" pitchFamily="34" charset="-128"/>
              <a:ea typeface="MS PGothic" panose="020B0600070205080204" pitchFamily="34" charset="-128"/>
            </a:endParaRPr>
          </a:p>
        </p:txBody>
      </p:sp>
      <p:sp>
        <p:nvSpPr>
          <p:cNvPr id="29" name="テキスト プレースホルダ 9">
            <a:extLst>
              <a:ext uri="{FF2B5EF4-FFF2-40B4-BE49-F238E27FC236}">
                <a16:creationId xmlns:a16="http://schemas.microsoft.com/office/drawing/2014/main" id="{A17EE956-E514-4BED-B62D-C0F2042F4C3B}"/>
              </a:ext>
            </a:extLst>
          </p:cNvPr>
          <p:cNvSpPr>
            <a:spLocks noGrp="1"/>
          </p:cNvSpPr>
          <p:nvPr>
            <p:custDataLst>
              <p:tags r:id="rId11"/>
            </p:custDataLst>
          </p:nvPr>
        </p:nvSpPr>
        <p:spPr bwMode="auto">
          <a:xfrm>
            <a:off x="1791213" y="5254293"/>
            <a:ext cx="1177870" cy="281989"/>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r>
              <a:rPr lang="ja-JP" altLang="en-US" sz="1000" dirty="0">
                <a:latin typeface="MS PGothic" panose="020B0600070205080204" pitchFamily="34" charset="-128"/>
                <a:ea typeface="MS PGothic" panose="020B0600070205080204" pitchFamily="34" charset="-128"/>
              </a:rPr>
              <a:t>呼吸器感染症および結核</a:t>
            </a:r>
            <a:endParaRPr lang="ja-JP" altLang="en-US" sz="800" dirty="0">
              <a:latin typeface="MS PGothic" panose="020B0600070205080204" pitchFamily="34" charset="-128"/>
              <a:ea typeface="MS PGothic" panose="020B0600070205080204" pitchFamily="34" charset="-128"/>
            </a:endParaRPr>
          </a:p>
        </p:txBody>
      </p:sp>
      <p:sp>
        <p:nvSpPr>
          <p:cNvPr id="30" name="テキスト プレースホルダ 9">
            <a:extLst>
              <a:ext uri="{FF2B5EF4-FFF2-40B4-BE49-F238E27FC236}">
                <a16:creationId xmlns:a16="http://schemas.microsoft.com/office/drawing/2014/main" id="{7C66819F-6274-4944-BCC5-DDE408EB9E66}"/>
              </a:ext>
            </a:extLst>
          </p:cNvPr>
          <p:cNvSpPr>
            <a:spLocks noGrp="1"/>
          </p:cNvSpPr>
          <p:nvPr>
            <p:custDataLst>
              <p:tags r:id="rId12"/>
            </p:custDataLst>
          </p:nvPr>
        </p:nvSpPr>
        <p:spPr bwMode="auto">
          <a:xfrm>
            <a:off x="1841431" y="5646594"/>
            <a:ext cx="764573" cy="337877"/>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r>
              <a:rPr lang="en-US" altLang="en-US" sz="1000" dirty="0">
                <a:latin typeface="MS PGothic" panose="020B0600070205080204" pitchFamily="34" charset="-128"/>
                <a:ea typeface="MS PGothic" panose="020B0600070205080204" pitchFamily="34" charset="-128"/>
              </a:rPr>
              <a:t>HIV/AIDS </a:t>
            </a:r>
          </a:p>
          <a:p>
            <a:pPr marL="0" indent="0">
              <a:spcBef>
                <a:spcPct val="0"/>
              </a:spcBef>
              <a:buNone/>
            </a:pPr>
            <a:r>
              <a:rPr lang="ja-JP" altLang="en-US" sz="1000" dirty="0">
                <a:latin typeface="MS PGothic" panose="020B0600070205080204" pitchFamily="34" charset="-128"/>
                <a:ea typeface="MS PGothic" panose="020B0600070205080204" pitchFamily="34" charset="-128"/>
              </a:rPr>
              <a:t>および性感染症</a:t>
            </a:r>
            <a:endParaRPr lang="ja-JP" altLang="en-US" sz="800" dirty="0">
              <a:latin typeface="MS PGothic" panose="020B0600070205080204" pitchFamily="34" charset="-128"/>
              <a:ea typeface="MS PGothic" panose="020B0600070205080204" pitchFamily="34" charset="-128"/>
            </a:endParaRPr>
          </a:p>
        </p:txBody>
      </p:sp>
      <p:sp>
        <p:nvSpPr>
          <p:cNvPr id="51" name="テキスト プレースホルダ 9">
            <a:extLst>
              <a:ext uri="{FF2B5EF4-FFF2-40B4-BE49-F238E27FC236}">
                <a16:creationId xmlns:a16="http://schemas.microsoft.com/office/drawing/2014/main" id="{B0781FC8-2C93-4222-8A8C-442B8D38C148}"/>
              </a:ext>
            </a:extLst>
          </p:cNvPr>
          <p:cNvSpPr>
            <a:spLocks noGrp="1"/>
          </p:cNvSpPr>
          <p:nvPr>
            <p:custDataLst>
              <p:tags r:id="rId13"/>
            </p:custDataLst>
          </p:nvPr>
        </p:nvSpPr>
        <p:spPr bwMode="auto">
          <a:xfrm>
            <a:off x="501949" y="6060381"/>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CF5B913A-2909-4AF3-ADE7-3D2B4F97E117}" type="datetime'''''''''1''''''''''''''''9''''''9''''0'''''">
              <a:rPr lang="ja-JP" altLang="en-US" sz="1000" smtClean="0">
                <a:latin typeface="MS PGothic" panose="020B0600070205080204" pitchFamily="34" charset="-128"/>
                <a:ea typeface="MS PGothic" panose="020B0600070205080204" pitchFamily="34" charset="-128"/>
              </a:rPr>
              <a:pPr/>
              <a:t>1990</a:t>
            </a:fld>
            <a:endParaRPr lang="ja-JP" altLang="en-US" sz="800" dirty="0">
              <a:latin typeface="MS PGothic" panose="020B0600070205080204" pitchFamily="34" charset="-128"/>
              <a:ea typeface="MS PGothic" panose="020B0600070205080204" pitchFamily="34" charset="-128"/>
            </a:endParaRPr>
          </a:p>
        </p:txBody>
      </p:sp>
      <p:sp>
        <p:nvSpPr>
          <p:cNvPr id="113" name="テキスト プレースホルダ 9">
            <a:extLst>
              <a:ext uri="{FF2B5EF4-FFF2-40B4-BE49-F238E27FC236}">
                <a16:creationId xmlns:a16="http://schemas.microsoft.com/office/drawing/2014/main" id="{6F2464D4-CB6B-467D-9ED2-4D57A6905A78}"/>
              </a:ext>
            </a:extLst>
          </p:cNvPr>
          <p:cNvSpPr>
            <a:spLocks noGrp="1"/>
          </p:cNvSpPr>
          <p:nvPr>
            <p:custDataLst>
              <p:tags r:id="rId14"/>
            </p:custDataLst>
          </p:nvPr>
        </p:nvSpPr>
        <p:spPr bwMode="auto">
          <a:xfrm rot="20726876">
            <a:off x="815289" y="2726991"/>
            <a:ext cx="366713" cy="215900"/>
          </a:xfrm>
          <a:prstGeom prst="ellipse">
            <a:avLst/>
          </a:prstGeom>
          <a:solidFill>
            <a:schemeClr val="bg1"/>
          </a:solidFill>
          <a:ln w="9525" algn="ctr">
            <a:solidFill>
              <a:schemeClr val="tx1"/>
            </a:solidFill>
          </a:ln>
          <a:effec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800" b="1" noProof="1">
                <a:latin typeface="MS PGothic" panose="020B0600070205080204" pitchFamily="34" charset="-128"/>
                <a:ea typeface="MS PGothic" panose="020B0600070205080204" pitchFamily="34" charset="-128"/>
              </a:rPr>
              <a:t>X1.0</a:t>
            </a:r>
            <a:endParaRPr lang="ja-JP" altLang="en-US" sz="800" b="1" dirty="0">
              <a:latin typeface="MS PGothic" panose="020B0600070205080204" pitchFamily="34" charset="-128"/>
              <a:ea typeface="MS PGothic" panose="020B0600070205080204" pitchFamily="34" charset="-128"/>
            </a:endParaRPr>
          </a:p>
        </p:txBody>
      </p:sp>
      <p:sp>
        <p:nvSpPr>
          <p:cNvPr id="102" name="TextBox 101">
            <a:extLst>
              <a:ext uri="{FF2B5EF4-FFF2-40B4-BE49-F238E27FC236}">
                <a16:creationId xmlns:a16="http://schemas.microsoft.com/office/drawing/2014/main" id="{B6AD02F1-09AD-47BF-8434-1EADD2F2AAC7}"/>
              </a:ext>
            </a:extLst>
          </p:cNvPr>
          <p:cNvSpPr txBox="1"/>
          <p:nvPr/>
        </p:nvSpPr>
        <p:spPr>
          <a:xfrm>
            <a:off x="3046711" y="2924944"/>
            <a:ext cx="592138" cy="215444"/>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28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12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pPr marL="0" indent="0">
              <a:buNone/>
            </a:pPr>
            <a:r>
              <a:rPr lang="en-US" altLang="ja-JP" sz="800" noProof="1">
                <a:latin typeface="MS PGothic" panose="020B0600070205080204" pitchFamily="34" charset="-128"/>
                <a:ea typeface="MS PGothic" panose="020B0600070205080204" pitchFamily="34" charset="-128"/>
              </a:rPr>
              <a:t>x 0.5</a:t>
            </a:r>
            <a:endParaRPr lang="ja-JP" altLang="en-US" sz="800" dirty="0">
              <a:latin typeface="MS PGothic" panose="020B0600070205080204" pitchFamily="34" charset="-128"/>
              <a:ea typeface="MS PGothic" panose="020B0600070205080204" pitchFamily="34" charset="-128"/>
            </a:endParaRPr>
          </a:p>
        </p:txBody>
      </p:sp>
      <p:sp>
        <p:nvSpPr>
          <p:cNvPr id="108" name="TextBox 107">
            <a:extLst>
              <a:ext uri="{FF2B5EF4-FFF2-40B4-BE49-F238E27FC236}">
                <a16:creationId xmlns:a16="http://schemas.microsoft.com/office/drawing/2014/main" id="{9D826B3D-1B41-406B-B5A3-E72A94A28AF7}"/>
              </a:ext>
            </a:extLst>
          </p:cNvPr>
          <p:cNvSpPr txBox="1"/>
          <p:nvPr/>
        </p:nvSpPr>
        <p:spPr>
          <a:xfrm>
            <a:off x="2868959" y="2617580"/>
            <a:ext cx="906699" cy="338554"/>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28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12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pPr marL="0" indent="0">
              <a:buNone/>
            </a:pPr>
            <a:r>
              <a:rPr lang="en-US" altLang="ja-JP" sz="800" dirty="0"/>
              <a:t>1990</a:t>
            </a:r>
            <a:r>
              <a:rPr lang="ja-JP" altLang="en-US" sz="800" dirty="0"/>
              <a:t>年から</a:t>
            </a:r>
            <a:r>
              <a:rPr lang="en-US" altLang="ja-JP" sz="800" dirty="0"/>
              <a:t>2019</a:t>
            </a:r>
            <a:r>
              <a:rPr lang="ja-JP" altLang="en-US" sz="800" dirty="0"/>
              <a:t>年の変化</a:t>
            </a:r>
          </a:p>
        </p:txBody>
      </p:sp>
      <p:sp>
        <p:nvSpPr>
          <p:cNvPr id="109" name="TextBox 108">
            <a:extLst>
              <a:ext uri="{FF2B5EF4-FFF2-40B4-BE49-F238E27FC236}">
                <a16:creationId xmlns:a16="http://schemas.microsoft.com/office/drawing/2014/main" id="{5398B87D-7F79-48AC-8766-D0C963E1FA9B}"/>
              </a:ext>
            </a:extLst>
          </p:cNvPr>
          <p:cNvSpPr txBox="1"/>
          <p:nvPr/>
        </p:nvSpPr>
        <p:spPr>
          <a:xfrm>
            <a:off x="3046711" y="3394856"/>
            <a:ext cx="592138" cy="215444"/>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28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12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pPr marL="0" indent="0">
              <a:buNone/>
            </a:pPr>
            <a:r>
              <a:rPr lang="en-US" altLang="ja-JP" sz="800" noProof="1">
                <a:latin typeface="MS PGothic" panose="020B0600070205080204" pitchFamily="34" charset="-128"/>
                <a:ea typeface="MS PGothic" panose="020B0600070205080204" pitchFamily="34" charset="-128"/>
              </a:rPr>
              <a:t>x 1.2</a:t>
            </a:r>
            <a:endParaRPr lang="ja-JP" altLang="en-US" sz="800" dirty="0">
              <a:latin typeface="MS PGothic" panose="020B0600070205080204" pitchFamily="34" charset="-128"/>
              <a:ea typeface="MS PGothic" panose="020B0600070205080204" pitchFamily="34" charset="-128"/>
            </a:endParaRPr>
          </a:p>
        </p:txBody>
      </p:sp>
      <p:sp>
        <p:nvSpPr>
          <p:cNvPr id="110" name="TextBox 109">
            <a:extLst>
              <a:ext uri="{FF2B5EF4-FFF2-40B4-BE49-F238E27FC236}">
                <a16:creationId xmlns:a16="http://schemas.microsoft.com/office/drawing/2014/main" id="{E960377C-A48F-499E-9E5B-36D28AFEDCBA}"/>
              </a:ext>
            </a:extLst>
          </p:cNvPr>
          <p:cNvSpPr txBox="1"/>
          <p:nvPr/>
        </p:nvSpPr>
        <p:spPr>
          <a:xfrm>
            <a:off x="3046711" y="3664654"/>
            <a:ext cx="592138" cy="215444"/>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28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12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pPr marL="0" indent="0">
              <a:buNone/>
            </a:pPr>
            <a:r>
              <a:rPr lang="en-US" altLang="ja-JP" sz="800" noProof="1">
                <a:latin typeface="MS PGothic" panose="020B0600070205080204" pitchFamily="34" charset="-128"/>
                <a:ea typeface="MS PGothic" panose="020B0600070205080204" pitchFamily="34" charset="-128"/>
              </a:rPr>
              <a:t>x 0.6</a:t>
            </a:r>
            <a:endParaRPr lang="ja-JP" altLang="en-US" sz="800" dirty="0">
              <a:latin typeface="MS PGothic" panose="020B0600070205080204" pitchFamily="34" charset="-128"/>
              <a:ea typeface="MS PGothic" panose="020B0600070205080204" pitchFamily="34" charset="-128"/>
            </a:endParaRPr>
          </a:p>
        </p:txBody>
      </p:sp>
      <p:sp>
        <p:nvSpPr>
          <p:cNvPr id="111" name="TextBox 110">
            <a:extLst>
              <a:ext uri="{FF2B5EF4-FFF2-40B4-BE49-F238E27FC236}">
                <a16:creationId xmlns:a16="http://schemas.microsoft.com/office/drawing/2014/main" id="{2CFE1FB3-B3C5-41A4-93F8-503B8DB5A432}"/>
              </a:ext>
            </a:extLst>
          </p:cNvPr>
          <p:cNvSpPr txBox="1"/>
          <p:nvPr/>
        </p:nvSpPr>
        <p:spPr>
          <a:xfrm>
            <a:off x="3046711" y="4067229"/>
            <a:ext cx="592138" cy="215444"/>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28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12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pPr marL="0" indent="0">
              <a:buNone/>
            </a:pPr>
            <a:r>
              <a:rPr lang="en-US" altLang="ja-JP" sz="800" noProof="1">
                <a:latin typeface="MS PGothic" panose="020B0600070205080204" pitchFamily="34" charset="-128"/>
                <a:ea typeface="MS PGothic" panose="020B0600070205080204" pitchFamily="34" charset="-128"/>
              </a:rPr>
              <a:t>x 1.6</a:t>
            </a:r>
            <a:endParaRPr lang="ja-JP" altLang="en-US" sz="800" dirty="0">
              <a:latin typeface="MS PGothic" panose="020B0600070205080204" pitchFamily="34" charset="-128"/>
              <a:ea typeface="MS PGothic" panose="020B0600070205080204" pitchFamily="34" charset="-128"/>
            </a:endParaRPr>
          </a:p>
        </p:txBody>
      </p:sp>
      <p:sp>
        <p:nvSpPr>
          <p:cNvPr id="112" name="TextBox 111">
            <a:extLst>
              <a:ext uri="{FF2B5EF4-FFF2-40B4-BE49-F238E27FC236}">
                <a16:creationId xmlns:a16="http://schemas.microsoft.com/office/drawing/2014/main" id="{591B8278-6CEA-4D62-979D-C590FF4A6241}"/>
              </a:ext>
            </a:extLst>
          </p:cNvPr>
          <p:cNvSpPr txBox="1"/>
          <p:nvPr/>
        </p:nvSpPr>
        <p:spPr>
          <a:xfrm>
            <a:off x="3031948" y="5287565"/>
            <a:ext cx="592138" cy="215444"/>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28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12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pPr marL="0" indent="0">
              <a:buNone/>
            </a:pPr>
            <a:r>
              <a:rPr lang="en-US" altLang="ja-JP" sz="800" noProof="1">
                <a:latin typeface="MS PGothic" panose="020B0600070205080204" pitchFamily="34" charset="-128"/>
                <a:ea typeface="MS PGothic" panose="020B0600070205080204" pitchFamily="34" charset="-128"/>
              </a:rPr>
              <a:t>x 1.0</a:t>
            </a:r>
            <a:endParaRPr lang="ja-JP" altLang="en-US" sz="800" dirty="0">
              <a:latin typeface="MS PGothic" panose="020B0600070205080204" pitchFamily="34" charset="-128"/>
              <a:ea typeface="MS PGothic" panose="020B0600070205080204" pitchFamily="34" charset="-128"/>
            </a:endParaRPr>
          </a:p>
        </p:txBody>
      </p:sp>
      <p:sp>
        <p:nvSpPr>
          <p:cNvPr id="121" name="TextBox 120">
            <a:extLst>
              <a:ext uri="{FF2B5EF4-FFF2-40B4-BE49-F238E27FC236}">
                <a16:creationId xmlns:a16="http://schemas.microsoft.com/office/drawing/2014/main" id="{A69CCB5B-096A-436B-AD26-2029CE58EABD}"/>
              </a:ext>
            </a:extLst>
          </p:cNvPr>
          <p:cNvSpPr txBox="1"/>
          <p:nvPr/>
        </p:nvSpPr>
        <p:spPr>
          <a:xfrm>
            <a:off x="3015817" y="5707810"/>
            <a:ext cx="592138" cy="215444"/>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28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12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pPr marL="0" indent="0">
              <a:buNone/>
            </a:pPr>
            <a:r>
              <a:rPr lang="en-US" altLang="ja-JP" sz="800" noProof="1">
                <a:latin typeface="MS PGothic" panose="020B0600070205080204" pitchFamily="34" charset="-128"/>
                <a:ea typeface="MS PGothic" panose="020B0600070205080204" pitchFamily="34" charset="-128"/>
              </a:rPr>
              <a:t>x 7.5</a:t>
            </a:r>
            <a:endParaRPr lang="ja-JP" altLang="en-US" sz="800" dirty="0">
              <a:latin typeface="MS PGothic" panose="020B0600070205080204" pitchFamily="34" charset="-128"/>
              <a:ea typeface="MS PGothic" panose="020B0600070205080204" pitchFamily="34" charset="-128"/>
            </a:endParaRPr>
          </a:p>
        </p:txBody>
      </p:sp>
      <p:sp>
        <p:nvSpPr>
          <p:cNvPr id="122" name="TextBox 121">
            <a:extLst>
              <a:ext uri="{FF2B5EF4-FFF2-40B4-BE49-F238E27FC236}">
                <a16:creationId xmlns:a16="http://schemas.microsoft.com/office/drawing/2014/main" id="{FE540623-E865-4EB1-8B2C-035DB2B34D82}"/>
              </a:ext>
            </a:extLst>
          </p:cNvPr>
          <p:cNvSpPr txBox="1"/>
          <p:nvPr/>
        </p:nvSpPr>
        <p:spPr>
          <a:xfrm>
            <a:off x="3037611" y="4704288"/>
            <a:ext cx="592138" cy="215444"/>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28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12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pPr marL="0" indent="0">
              <a:buNone/>
            </a:pPr>
            <a:r>
              <a:rPr lang="en-US" altLang="ja-JP" sz="800" noProof="1">
                <a:latin typeface="MS PGothic" panose="020B0600070205080204" pitchFamily="34" charset="-128"/>
                <a:ea typeface="MS PGothic" panose="020B0600070205080204" pitchFamily="34" charset="-128"/>
              </a:rPr>
              <a:t>x 0.7</a:t>
            </a:r>
            <a:endParaRPr lang="ja-JP" altLang="en-US" sz="800" dirty="0">
              <a:latin typeface="MS PGothic" panose="020B0600070205080204" pitchFamily="34" charset="-128"/>
              <a:ea typeface="MS PGothic" panose="020B0600070205080204" pitchFamily="34" charset="-128"/>
            </a:endParaRPr>
          </a:p>
        </p:txBody>
      </p:sp>
      <p:graphicFrame>
        <p:nvGraphicFramePr>
          <p:cNvPr id="350" name="Chart 349">
            <a:extLst>
              <a:ext uri="{FF2B5EF4-FFF2-40B4-BE49-F238E27FC236}">
                <a16:creationId xmlns:a16="http://schemas.microsoft.com/office/drawing/2014/main" id="{2E9CF69C-68E5-4948-8764-A66694CE98FF}"/>
              </a:ext>
            </a:extLst>
          </p:cNvPr>
          <p:cNvGraphicFramePr/>
          <p:nvPr>
            <p:custDataLst>
              <p:tags r:id="rId15"/>
            </p:custDataLst>
            <p:extLst>
              <p:ext uri="{D42A27DB-BD31-4B8C-83A1-F6EECF244321}">
                <p14:modId xmlns:p14="http://schemas.microsoft.com/office/powerpoint/2010/main" val="3021573873"/>
              </p:ext>
            </p:extLst>
          </p:nvPr>
        </p:nvGraphicFramePr>
        <p:xfrm>
          <a:off x="3947492" y="2706687"/>
          <a:ext cx="1784350" cy="3393381"/>
        </p:xfrm>
        <a:graphic>
          <a:graphicData uri="http://schemas.openxmlformats.org/drawingml/2006/chart">
            <c:chart xmlns:c="http://schemas.openxmlformats.org/drawingml/2006/chart" xmlns:r="http://schemas.openxmlformats.org/officeDocument/2006/relationships" r:id="rId78"/>
          </a:graphicData>
        </a:graphic>
      </p:graphicFrame>
      <p:cxnSp>
        <p:nvCxnSpPr>
          <p:cNvPr id="131" name="Straight Connector 130">
            <a:extLst>
              <a:ext uri="{FF2B5EF4-FFF2-40B4-BE49-F238E27FC236}">
                <a16:creationId xmlns:a16="http://schemas.microsoft.com/office/drawing/2014/main" id="{3B22D44A-F4B6-4EDE-861C-CF41355D54D2}"/>
              </a:ext>
            </a:extLst>
          </p:cNvPr>
          <p:cNvCxnSpPr>
            <a:cxnSpLocks/>
          </p:cNvCxnSpPr>
          <p:nvPr>
            <p:custDataLst>
              <p:tags r:id="rId16"/>
            </p:custDataLst>
          </p:nvPr>
        </p:nvCxnSpPr>
        <p:spPr bwMode="auto">
          <a:xfrm flipV="1">
            <a:off x="4293824" y="3097390"/>
            <a:ext cx="732573" cy="1001028"/>
          </a:xfrm>
          <a:prstGeom prst="line">
            <a:avLst/>
          </a:prstGeom>
          <a:ln w="28575" cap="flat" cmpd="sng" algn="ctr">
            <a:solidFill>
              <a:schemeClr val="tx1"/>
            </a:solidFill>
            <a:prstDash val="solid"/>
            <a:round/>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158" name="テキスト プレースホルダ 9">
            <a:extLst>
              <a:ext uri="{FF2B5EF4-FFF2-40B4-BE49-F238E27FC236}">
                <a16:creationId xmlns:a16="http://schemas.microsoft.com/office/drawing/2014/main" id="{ADEE9231-0C3F-430F-8E1E-8F3EBADF1A2B}"/>
              </a:ext>
            </a:extLst>
          </p:cNvPr>
          <p:cNvSpPr>
            <a:spLocks noGrp="1"/>
          </p:cNvSpPr>
          <p:nvPr>
            <p:custDataLst>
              <p:tags r:id="rId17"/>
            </p:custDataLst>
          </p:nvPr>
        </p:nvSpPr>
        <p:spPr bwMode="auto">
          <a:xfrm>
            <a:off x="5629414" y="3647717"/>
            <a:ext cx="508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fld id="{E9FAB043-EDE2-40E5-89F9-5025A800B96C}" type="datetime'神''''''''経疾''''''''''''''患'''''''''''''''''''''''''''''''''">
              <a:rPr lang="ja-JP" altLang="en-US" sz="1000" smtClean="0"/>
              <a:pPr marL="0" indent="0">
                <a:spcBef>
                  <a:spcPct val="0"/>
                </a:spcBef>
                <a:buNone/>
              </a:pPr>
              <a:t>神経疾患</a:t>
            </a:fld>
            <a:endParaRPr lang="ja-JP" altLang="en-US" sz="1000" dirty="0"/>
          </a:p>
        </p:txBody>
      </p:sp>
      <p:sp>
        <p:nvSpPr>
          <p:cNvPr id="151" name="テキスト プレースホルダ 9">
            <a:extLst>
              <a:ext uri="{FF2B5EF4-FFF2-40B4-BE49-F238E27FC236}">
                <a16:creationId xmlns:a16="http://schemas.microsoft.com/office/drawing/2014/main" id="{CFB7C2CC-7A2E-4922-BCA5-BC269CA49584}"/>
              </a:ext>
            </a:extLst>
          </p:cNvPr>
          <p:cNvSpPr>
            <a:spLocks noGrp="1"/>
          </p:cNvSpPr>
          <p:nvPr>
            <p:custDataLst>
              <p:tags r:id="rId18"/>
            </p:custDataLst>
          </p:nvPr>
        </p:nvSpPr>
        <p:spPr bwMode="auto">
          <a:xfrm>
            <a:off x="5136676" y="6066192"/>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39C28859-03AA-40FB-A12F-F22D4019A682}" type="datetime'''''''''2''0''''''''''''''''1''''''''''''''''9'''">
              <a:rPr lang="ja-JP" altLang="en-US" sz="1000" smtClean="0">
                <a:latin typeface="MS PGothic" panose="020B0600070205080204" pitchFamily="34" charset="-128"/>
                <a:ea typeface="MS PGothic" panose="020B0600070205080204" pitchFamily="34" charset="-128"/>
              </a:rPr>
              <a:pPr/>
              <a:t>2019</a:t>
            </a:fld>
            <a:endParaRPr lang="ja-JP" altLang="en-US" sz="800" dirty="0">
              <a:latin typeface="MS PGothic" panose="020B0600070205080204" pitchFamily="34" charset="-128"/>
              <a:ea typeface="MS PGothic" panose="020B0600070205080204" pitchFamily="34" charset="-128"/>
            </a:endParaRPr>
          </a:p>
        </p:txBody>
      </p:sp>
      <p:sp>
        <p:nvSpPr>
          <p:cNvPr id="205" name="テキスト プレースホルダ 9">
            <a:extLst>
              <a:ext uri="{FF2B5EF4-FFF2-40B4-BE49-F238E27FC236}">
                <a16:creationId xmlns:a16="http://schemas.microsoft.com/office/drawing/2014/main" id="{A8E53CAB-275C-4771-89FB-A698DDDDE5C3}"/>
              </a:ext>
            </a:extLst>
          </p:cNvPr>
          <p:cNvSpPr>
            <a:spLocks noGrp="1"/>
          </p:cNvSpPr>
          <p:nvPr>
            <p:custDataLst>
              <p:tags r:id="rId19"/>
            </p:custDataLst>
          </p:nvPr>
        </p:nvSpPr>
        <p:spPr bwMode="auto">
          <a:xfrm>
            <a:off x="5642990" y="3402346"/>
            <a:ext cx="4540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fld id="{B0DCE089-98B3-4A22-A500-DC412B9CC753}" type="datetime'''''''そ''''''''''''''''''''''の''''''''他'''''''''">
              <a:rPr lang="ja-JP" altLang="en-US" sz="1000" smtClean="0"/>
              <a:pPr marL="0" indent="0">
                <a:spcBef>
                  <a:spcPct val="0"/>
                </a:spcBef>
                <a:buNone/>
              </a:pPr>
              <a:t>その他</a:t>
            </a:fld>
            <a:r>
              <a:rPr lang="en-US" altLang="ja-JP" sz="1000" baseline="30000" dirty="0"/>
              <a:t>1</a:t>
            </a:r>
            <a:r>
              <a:rPr lang="en-US" altLang="ja-JP" sz="1000" dirty="0"/>
              <a:t> </a:t>
            </a:r>
            <a:endParaRPr lang="ja-JP" altLang="en-US" sz="1000" dirty="0"/>
          </a:p>
        </p:txBody>
      </p:sp>
      <p:sp>
        <p:nvSpPr>
          <p:cNvPr id="159" name="テキスト プレースホルダ 9">
            <a:extLst>
              <a:ext uri="{FF2B5EF4-FFF2-40B4-BE49-F238E27FC236}">
                <a16:creationId xmlns:a16="http://schemas.microsoft.com/office/drawing/2014/main" id="{239453E2-51EA-4B5C-82AA-701B5B4E7DA8}"/>
              </a:ext>
            </a:extLst>
          </p:cNvPr>
          <p:cNvSpPr>
            <a:spLocks noGrp="1"/>
          </p:cNvSpPr>
          <p:nvPr>
            <p:custDataLst>
              <p:tags r:id="rId20"/>
            </p:custDataLst>
          </p:nvPr>
        </p:nvSpPr>
        <p:spPr bwMode="auto">
          <a:xfrm>
            <a:off x="5552334" y="3878956"/>
            <a:ext cx="966754" cy="16549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r>
              <a:rPr lang="ja-JP" altLang="en-US" sz="1000" dirty="0">
                <a:latin typeface="MS PGothic" panose="020B0600070205080204" pitchFamily="34" charset="-128"/>
                <a:ea typeface="MS PGothic" panose="020B0600070205080204" pitchFamily="34" charset="-128"/>
              </a:rPr>
              <a:t>慢性呼吸器疾患</a:t>
            </a:r>
            <a:endParaRPr lang="ja-JP" altLang="en-US" sz="800" dirty="0">
              <a:latin typeface="MS PGothic" panose="020B0600070205080204" pitchFamily="34" charset="-128"/>
              <a:ea typeface="MS PGothic" panose="020B0600070205080204" pitchFamily="34" charset="-128"/>
            </a:endParaRPr>
          </a:p>
        </p:txBody>
      </p:sp>
      <p:sp>
        <p:nvSpPr>
          <p:cNvPr id="136" name="テキスト プレースホルダ 9">
            <a:extLst>
              <a:ext uri="{FF2B5EF4-FFF2-40B4-BE49-F238E27FC236}">
                <a16:creationId xmlns:a16="http://schemas.microsoft.com/office/drawing/2014/main" id="{4FF3721A-B581-435F-89D1-79C7491D1FF3}"/>
              </a:ext>
            </a:extLst>
          </p:cNvPr>
          <p:cNvSpPr>
            <a:spLocks noGrp="1"/>
          </p:cNvSpPr>
          <p:nvPr>
            <p:custDataLst>
              <p:tags r:id="rId21"/>
            </p:custDataLst>
          </p:nvPr>
        </p:nvSpPr>
        <p:spPr bwMode="auto">
          <a:xfrm>
            <a:off x="5539873" y="4158055"/>
            <a:ext cx="1064590" cy="156769"/>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r>
              <a:rPr lang="ja-JP" altLang="en-US" sz="1000" dirty="0">
                <a:latin typeface="MS PGothic" panose="020B0600070205080204" pitchFamily="34" charset="-128"/>
                <a:ea typeface="MS PGothic" panose="020B0600070205080204" pitchFamily="34" charset="-128"/>
              </a:rPr>
              <a:t>糖尿病・腎臓病</a:t>
            </a:r>
            <a:endParaRPr lang="ja-JP" altLang="en-US" sz="800" dirty="0">
              <a:latin typeface="MS PGothic" panose="020B0600070205080204" pitchFamily="34" charset="-128"/>
              <a:ea typeface="MS PGothic" panose="020B0600070205080204" pitchFamily="34" charset="-128"/>
            </a:endParaRPr>
          </a:p>
        </p:txBody>
      </p:sp>
      <p:sp>
        <p:nvSpPr>
          <p:cNvPr id="139" name="テキスト プレースホルダ 9">
            <a:extLst>
              <a:ext uri="{FF2B5EF4-FFF2-40B4-BE49-F238E27FC236}">
                <a16:creationId xmlns:a16="http://schemas.microsoft.com/office/drawing/2014/main" id="{3696C38A-7BA7-48CC-AA1C-4D7022A95512}"/>
              </a:ext>
            </a:extLst>
          </p:cNvPr>
          <p:cNvSpPr>
            <a:spLocks noGrp="1"/>
          </p:cNvSpPr>
          <p:nvPr>
            <p:custDataLst>
              <p:tags r:id="rId22"/>
            </p:custDataLst>
          </p:nvPr>
        </p:nvSpPr>
        <p:spPr bwMode="auto">
          <a:xfrm>
            <a:off x="5541468" y="4445495"/>
            <a:ext cx="635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fld id="{473EE101-C1C5-4A44-83A3-974535F14241}" type="datetime'''''''''''消化''''''''''''''''''''器''''''''疾患'''">
              <a:rPr lang="ja-JP" altLang="en-US" sz="1000" smtClean="0"/>
              <a:pPr/>
              <a:t>消化器疾患</a:t>
            </a:fld>
            <a:endParaRPr lang="ja-JP" altLang="en-US" sz="800" dirty="0">
              <a:latin typeface="MS PGothic" panose="020B0600070205080204" pitchFamily="34" charset="-128"/>
              <a:ea typeface="MS PGothic" panose="020B0600070205080204" pitchFamily="34" charset="-128"/>
            </a:endParaRPr>
          </a:p>
        </p:txBody>
      </p:sp>
      <p:sp>
        <p:nvSpPr>
          <p:cNvPr id="140" name="テキスト プレースホルダ 9">
            <a:extLst>
              <a:ext uri="{FF2B5EF4-FFF2-40B4-BE49-F238E27FC236}">
                <a16:creationId xmlns:a16="http://schemas.microsoft.com/office/drawing/2014/main" id="{4509587C-1298-4984-A9EE-59FFD81C4665}"/>
              </a:ext>
            </a:extLst>
          </p:cNvPr>
          <p:cNvSpPr>
            <a:spLocks noGrp="1"/>
          </p:cNvSpPr>
          <p:nvPr>
            <p:custDataLst>
              <p:tags r:id="rId23"/>
            </p:custDataLst>
          </p:nvPr>
        </p:nvSpPr>
        <p:spPr bwMode="auto">
          <a:xfrm>
            <a:off x="5539873" y="4776152"/>
            <a:ext cx="3810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fld id="{614F2FCA-4C8B-4BB6-9BEC-4F8DBB9F5D88}" type="datetime'''''''''''''''''''''''新''生''''物'">
              <a:rPr lang="ja-JP" altLang="en-US" sz="1000" smtClean="0"/>
              <a:pPr/>
              <a:t>新生物</a:t>
            </a:fld>
            <a:endParaRPr lang="ja-JP" altLang="en-US" sz="800" dirty="0">
              <a:latin typeface="MS PGothic" panose="020B0600070205080204" pitchFamily="34" charset="-128"/>
              <a:ea typeface="MS PGothic" panose="020B0600070205080204" pitchFamily="34" charset="-128"/>
            </a:endParaRPr>
          </a:p>
        </p:txBody>
      </p:sp>
      <p:sp>
        <p:nvSpPr>
          <p:cNvPr id="141" name="テキスト プレースホルダ 9">
            <a:extLst>
              <a:ext uri="{FF2B5EF4-FFF2-40B4-BE49-F238E27FC236}">
                <a16:creationId xmlns:a16="http://schemas.microsoft.com/office/drawing/2014/main" id="{F35E81E2-F7C3-4351-8D00-B38C872C60ED}"/>
              </a:ext>
            </a:extLst>
          </p:cNvPr>
          <p:cNvSpPr>
            <a:spLocks noGrp="1"/>
          </p:cNvSpPr>
          <p:nvPr>
            <p:custDataLst>
              <p:tags r:id="rId24"/>
            </p:custDataLst>
          </p:nvPr>
        </p:nvSpPr>
        <p:spPr bwMode="auto">
          <a:xfrm>
            <a:off x="5514694" y="5448525"/>
            <a:ext cx="859572" cy="340801"/>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fld id="{26D10C60-E2B4-436A-92F6-F62F6902E294}" type="datetime'心''''''''''''''''''''''''''血''''''''''''''''管''''''''疾''''患'''">
              <a:rPr lang="ja-JP" altLang="en-US" sz="1000" smtClean="0"/>
              <a:pPr/>
              <a:t>心血管疾患</a:t>
            </a:fld>
            <a:endParaRPr lang="ja-JP" altLang="en-US" sz="800" dirty="0">
              <a:latin typeface="MS PGothic" panose="020B0600070205080204" pitchFamily="34" charset="-128"/>
              <a:ea typeface="MS PGothic" panose="020B0600070205080204" pitchFamily="34" charset="-128"/>
            </a:endParaRPr>
          </a:p>
        </p:txBody>
      </p:sp>
      <p:sp>
        <p:nvSpPr>
          <p:cNvPr id="150" name="テキスト プレースホルダ 9">
            <a:extLst>
              <a:ext uri="{FF2B5EF4-FFF2-40B4-BE49-F238E27FC236}">
                <a16:creationId xmlns:a16="http://schemas.microsoft.com/office/drawing/2014/main" id="{F93AD23F-1560-472B-9B75-44A6CAE3DFFF}"/>
              </a:ext>
            </a:extLst>
          </p:cNvPr>
          <p:cNvSpPr>
            <a:spLocks noGrp="1"/>
          </p:cNvSpPr>
          <p:nvPr>
            <p:custDataLst>
              <p:tags r:id="rId25"/>
            </p:custDataLst>
          </p:nvPr>
        </p:nvSpPr>
        <p:spPr bwMode="auto">
          <a:xfrm>
            <a:off x="4288805" y="6060381"/>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0FE0F7D8-C0CF-466D-B547-AEEC956D0A17}" type="datetime'''19''''9''''''''''''''''''''''''''''''''''0'''''''''">
              <a:rPr lang="ja-JP" altLang="en-US" sz="1000" smtClean="0">
                <a:latin typeface="MS PGothic" panose="020B0600070205080204" pitchFamily="34" charset="-128"/>
                <a:ea typeface="MS PGothic" panose="020B0600070205080204" pitchFamily="34" charset="-128"/>
              </a:rPr>
              <a:pPr/>
              <a:t>1990</a:t>
            </a:fld>
            <a:endParaRPr lang="ja-JP" altLang="en-US" sz="800" dirty="0">
              <a:latin typeface="MS PGothic" panose="020B0600070205080204" pitchFamily="34" charset="-128"/>
              <a:ea typeface="MS PGothic" panose="020B0600070205080204" pitchFamily="34" charset="-128"/>
            </a:endParaRPr>
          </a:p>
        </p:txBody>
      </p:sp>
      <p:sp>
        <p:nvSpPr>
          <p:cNvPr id="161" name="テキスト プレースホルダ 9">
            <a:extLst>
              <a:ext uri="{FF2B5EF4-FFF2-40B4-BE49-F238E27FC236}">
                <a16:creationId xmlns:a16="http://schemas.microsoft.com/office/drawing/2014/main" id="{CF3859B6-1767-4505-9C4B-3DDBAF7D5B12}"/>
              </a:ext>
            </a:extLst>
          </p:cNvPr>
          <p:cNvSpPr>
            <a:spLocks noGrp="1"/>
          </p:cNvSpPr>
          <p:nvPr>
            <p:custDataLst>
              <p:tags r:id="rId26"/>
            </p:custDataLst>
          </p:nvPr>
        </p:nvSpPr>
        <p:spPr bwMode="auto">
          <a:xfrm rot="18673211">
            <a:off x="4456780" y="3516646"/>
            <a:ext cx="346075" cy="215900"/>
          </a:xfrm>
          <a:prstGeom prst="ellipse">
            <a:avLst/>
          </a:prstGeom>
          <a:solidFill>
            <a:schemeClr val="bg1"/>
          </a:solidFill>
          <a:ln w="9525" algn="ctr">
            <a:solidFill>
              <a:schemeClr val="tx1"/>
            </a:solidFill>
          </a:ln>
          <a:effec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800" b="1" noProof="1">
                <a:latin typeface="MS PGothic" panose="020B0600070205080204" pitchFamily="34" charset="-128"/>
                <a:ea typeface="MS PGothic" panose="020B0600070205080204" pitchFamily="34" charset="-128"/>
              </a:rPr>
              <a:t>X1.6</a:t>
            </a:r>
            <a:endParaRPr lang="ja-JP" altLang="en-US" sz="800" b="1" dirty="0">
              <a:latin typeface="MS PGothic" panose="020B0600070205080204" pitchFamily="34" charset="-128"/>
              <a:ea typeface="MS PGothic" panose="020B0600070205080204" pitchFamily="34" charset="-128"/>
            </a:endParaRPr>
          </a:p>
        </p:txBody>
      </p:sp>
      <p:sp>
        <p:nvSpPr>
          <p:cNvPr id="227" name="TextBox 226">
            <a:extLst>
              <a:ext uri="{FF2B5EF4-FFF2-40B4-BE49-F238E27FC236}">
                <a16:creationId xmlns:a16="http://schemas.microsoft.com/office/drawing/2014/main" id="{A596757D-061F-4E73-A2EE-653A7B3438EB}"/>
              </a:ext>
            </a:extLst>
          </p:cNvPr>
          <p:cNvSpPr txBox="1"/>
          <p:nvPr/>
        </p:nvSpPr>
        <p:spPr>
          <a:xfrm>
            <a:off x="6386852" y="2996952"/>
            <a:ext cx="853360" cy="375487"/>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28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12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pPr marL="0" indent="0">
              <a:buNone/>
            </a:pPr>
            <a:r>
              <a:rPr lang="en-US" altLang="ja-JP" sz="800" dirty="0"/>
              <a:t>1990</a:t>
            </a:r>
            <a:r>
              <a:rPr lang="ja-JP" altLang="en-US" sz="800" dirty="0"/>
              <a:t>年から</a:t>
            </a:r>
            <a:endParaRPr lang="en-US" altLang="ja-JP" sz="800" dirty="0"/>
          </a:p>
          <a:p>
            <a:pPr marL="0" indent="0">
              <a:buNone/>
            </a:pPr>
            <a:r>
              <a:rPr lang="en-US" altLang="ja-JP" sz="800" dirty="0"/>
              <a:t>2019</a:t>
            </a:r>
            <a:r>
              <a:rPr lang="ja-JP" altLang="en-US" sz="800" dirty="0"/>
              <a:t>年の変化</a:t>
            </a:r>
          </a:p>
        </p:txBody>
      </p:sp>
      <p:sp>
        <p:nvSpPr>
          <p:cNvPr id="228" name="TextBox 227">
            <a:extLst>
              <a:ext uri="{FF2B5EF4-FFF2-40B4-BE49-F238E27FC236}">
                <a16:creationId xmlns:a16="http://schemas.microsoft.com/office/drawing/2014/main" id="{6AAF1935-9072-4ED3-963A-1EA019A327CE}"/>
              </a:ext>
            </a:extLst>
          </p:cNvPr>
          <p:cNvSpPr txBox="1"/>
          <p:nvPr/>
        </p:nvSpPr>
        <p:spPr>
          <a:xfrm>
            <a:off x="6604463" y="3584673"/>
            <a:ext cx="405476" cy="215444"/>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28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12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pPr marL="0" indent="0">
              <a:buNone/>
            </a:pPr>
            <a:r>
              <a:rPr lang="en-US" altLang="ja-JP" sz="800" noProof="1">
                <a:latin typeface="+mn-ea"/>
              </a:rPr>
              <a:t>x 2.3</a:t>
            </a:r>
            <a:endParaRPr lang="ja-JP" altLang="en-US" sz="800" dirty="0">
              <a:latin typeface="+mn-ea"/>
            </a:endParaRPr>
          </a:p>
        </p:txBody>
      </p:sp>
      <p:sp>
        <p:nvSpPr>
          <p:cNvPr id="229" name="TextBox 228">
            <a:extLst>
              <a:ext uri="{FF2B5EF4-FFF2-40B4-BE49-F238E27FC236}">
                <a16:creationId xmlns:a16="http://schemas.microsoft.com/office/drawing/2014/main" id="{ABDD69D4-250A-4E7C-A794-37F169FA4B5F}"/>
              </a:ext>
            </a:extLst>
          </p:cNvPr>
          <p:cNvSpPr txBox="1"/>
          <p:nvPr/>
        </p:nvSpPr>
        <p:spPr>
          <a:xfrm>
            <a:off x="6604463" y="3829010"/>
            <a:ext cx="405476" cy="215444"/>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28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12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pPr marL="0" indent="0">
              <a:buNone/>
            </a:pPr>
            <a:r>
              <a:rPr lang="en-US" altLang="ja-JP" sz="800" noProof="1">
                <a:latin typeface="+mn-ea"/>
              </a:rPr>
              <a:t>x 1.4</a:t>
            </a:r>
            <a:endParaRPr lang="ja-JP" altLang="en-US" sz="800" dirty="0">
              <a:latin typeface="+mn-ea"/>
            </a:endParaRPr>
          </a:p>
        </p:txBody>
      </p:sp>
      <p:sp>
        <p:nvSpPr>
          <p:cNvPr id="230" name="TextBox 229">
            <a:extLst>
              <a:ext uri="{FF2B5EF4-FFF2-40B4-BE49-F238E27FC236}">
                <a16:creationId xmlns:a16="http://schemas.microsoft.com/office/drawing/2014/main" id="{BABECC5B-09C6-40A2-8A07-07004D9F443A}"/>
              </a:ext>
            </a:extLst>
          </p:cNvPr>
          <p:cNvSpPr txBox="1"/>
          <p:nvPr/>
        </p:nvSpPr>
        <p:spPr>
          <a:xfrm>
            <a:off x="6604463" y="4099380"/>
            <a:ext cx="405476" cy="215444"/>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28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12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pPr marL="0" indent="0">
              <a:buNone/>
            </a:pPr>
            <a:r>
              <a:rPr lang="en-US" altLang="ja-JP" sz="800" noProof="1">
                <a:latin typeface="+mn-ea"/>
              </a:rPr>
              <a:t>x 1.9</a:t>
            </a:r>
            <a:endParaRPr lang="ja-JP" altLang="en-US" sz="800" dirty="0">
              <a:latin typeface="+mn-ea"/>
            </a:endParaRPr>
          </a:p>
        </p:txBody>
      </p:sp>
      <p:sp>
        <p:nvSpPr>
          <p:cNvPr id="231" name="TextBox 230">
            <a:extLst>
              <a:ext uri="{FF2B5EF4-FFF2-40B4-BE49-F238E27FC236}">
                <a16:creationId xmlns:a16="http://schemas.microsoft.com/office/drawing/2014/main" id="{10736472-9130-43C9-BD00-039FB448CC2C}"/>
              </a:ext>
            </a:extLst>
          </p:cNvPr>
          <p:cNvSpPr txBox="1"/>
          <p:nvPr/>
        </p:nvSpPr>
        <p:spPr>
          <a:xfrm>
            <a:off x="6604463" y="4713108"/>
            <a:ext cx="405476" cy="215444"/>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28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12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pPr marL="0" indent="0">
              <a:buNone/>
            </a:pPr>
            <a:r>
              <a:rPr lang="en-US" altLang="ja-JP" sz="800" noProof="1">
                <a:latin typeface="+mn-ea"/>
              </a:rPr>
              <a:t>x 2.4</a:t>
            </a:r>
            <a:endParaRPr lang="ja-JP" altLang="en-US" sz="800" dirty="0">
              <a:latin typeface="+mn-ea"/>
            </a:endParaRPr>
          </a:p>
        </p:txBody>
      </p:sp>
      <p:sp>
        <p:nvSpPr>
          <p:cNvPr id="232" name="TextBox 231">
            <a:extLst>
              <a:ext uri="{FF2B5EF4-FFF2-40B4-BE49-F238E27FC236}">
                <a16:creationId xmlns:a16="http://schemas.microsoft.com/office/drawing/2014/main" id="{E470F00B-778D-4B40-8608-D92CA84072AB}"/>
              </a:ext>
            </a:extLst>
          </p:cNvPr>
          <p:cNvSpPr txBox="1"/>
          <p:nvPr/>
        </p:nvSpPr>
        <p:spPr>
          <a:xfrm>
            <a:off x="6604463" y="5517232"/>
            <a:ext cx="405476" cy="215444"/>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28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12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pPr marL="0" indent="0">
              <a:buNone/>
            </a:pPr>
            <a:r>
              <a:rPr lang="en-US" altLang="ja-JP" sz="800" noProof="1">
                <a:latin typeface="+mn-ea"/>
              </a:rPr>
              <a:t>x 1.4</a:t>
            </a:r>
            <a:endParaRPr lang="ja-JP" altLang="en-US" sz="800" dirty="0">
              <a:latin typeface="+mn-ea"/>
            </a:endParaRPr>
          </a:p>
        </p:txBody>
      </p:sp>
      <p:sp>
        <p:nvSpPr>
          <p:cNvPr id="233" name="TextBox 232">
            <a:extLst>
              <a:ext uri="{FF2B5EF4-FFF2-40B4-BE49-F238E27FC236}">
                <a16:creationId xmlns:a16="http://schemas.microsoft.com/office/drawing/2014/main" id="{D11717F2-E2C9-45CF-8506-3A85513183F6}"/>
              </a:ext>
            </a:extLst>
          </p:cNvPr>
          <p:cNvSpPr txBox="1"/>
          <p:nvPr/>
        </p:nvSpPr>
        <p:spPr>
          <a:xfrm>
            <a:off x="6604463" y="4382451"/>
            <a:ext cx="405476" cy="215444"/>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28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12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pPr marL="0" indent="0">
              <a:buNone/>
            </a:pPr>
            <a:r>
              <a:rPr lang="en-US" altLang="ja-JP" sz="800" noProof="1">
                <a:latin typeface="+mn-ea"/>
              </a:rPr>
              <a:t>x 1.6</a:t>
            </a:r>
            <a:endParaRPr lang="ja-JP" altLang="en-US" sz="800" dirty="0">
              <a:latin typeface="+mn-ea"/>
            </a:endParaRPr>
          </a:p>
        </p:txBody>
      </p:sp>
      <p:sp>
        <p:nvSpPr>
          <p:cNvPr id="234" name="TextBox 233">
            <a:extLst>
              <a:ext uri="{FF2B5EF4-FFF2-40B4-BE49-F238E27FC236}">
                <a16:creationId xmlns:a16="http://schemas.microsoft.com/office/drawing/2014/main" id="{4070853F-D748-4638-A918-9F3674B51488}"/>
              </a:ext>
            </a:extLst>
          </p:cNvPr>
          <p:cNvSpPr txBox="1"/>
          <p:nvPr/>
        </p:nvSpPr>
        <p:spPr>
          <a:xfrm>
            <a:off x="6604463" y="3339302"/>
            <a:ext cx="409824" cy="215444"/>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28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12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pPr marL="0" indent="0">
              <a:buNone/>
            </a:pPr>
            <a:r>
              <a:rPr lang="en-US" altLang="ja-JP" sz="800" noProof="1">
                <a:latin typeface="+mn-ea"/>
              </a:rPr>
              <a:t>x 1.6</a:t>
            </a:r>
            <a:endParaRPr lang="ja-JP" altLang="en-US" sz="800" dirty="0">
              <a:latin typeface="+mn-ea"/>
            </a:endParaRPr>
          </a:p>
        </p:txBody>
      </p:sp>
      <p:sp>
        <p:nvSpPr>
          <p:cNvPr id="235" name="4. Footnote">
            <a:extLst>
              <a:ext uri="{FF2B5EF4-FFF2-40B4-BE49-F238E27FC236}">
                <a16:creationId xmlns:a16="http://schemas.microsoft.com/office/drawing/2014/main" id="{E36A940B-5C0C-4AF2-921D-FDAA431E11C7}"/>
              </a:ext>
            </a:extLst>
          </p:cNvPr>
          <p:cNvSpPr txBox="1"/>
          <p:nvPr>
            <p:custDataLst>
              <p:tags r:id="rId27"/>
            </p:custDataLst>
          </p:nvPr>
        </p:nvSpPr>
        <p:spPr>
          <a:xfrm>
            <a:off x="187638" y="6478258"/>
            <a:ext cx="4579620" cy="98489"/>
          </a:xfrm>
          <a:prstGeom prst="rect">
            <a:avLst/>
          </a:prstGeom>
          <a:noFill/>
        </p:spPr>
        <p:txBody>
          <a:bodyPr vert="horz" wrap="square" lIns="0" tIns="0" rIns="0" bIns="0" rtlCol="0" anchor="b" anchorCtr="0">
            <a:spAutoFit/>
          </a:bodyPr>
          <a:lstStyle/>
          <a:p>
            <a:pPr marL="203200" indent="-212725"/>
            <a:r>
              <a:rPr lang="ja-JP" altLang="en-US" sz="640" noProof="1">
                <a:latin typeface="Arial" panose="020B0604020202020204" pitchFamily="34" charset="0"/>
                <a:ea typeface="ＭＳ Ｐゴシック" panose="020B0600070205080204" pitchFamily="50" charset="-128"/>
                <a:cs typeface="Arial" panose="020B0604020202020204" pitchFamily="34" charset="0"/>
              </a:rPr>
              <a:t>１：</a:t>
            </a:r>
            <a:r>
              <a:rPr kumimoji="1" lang="ja-JP" altLang="en-US" sz="640" noProof="1">
                <a:latin typeface="Arial" panose="020B0604020202020204" pitchFamily="34" charset="0"/>
                <a:ea typeface="ＭＳ Ｐゴシック" panose="020B0600070205080204" pitchFamily="50" charset="-128"/>
                <a:cs typeface="Arial" panose="020B0604020202020204" pitchFamily="34" charset="0"/>
              </a:rPr>
              <a:t>皮下疾患、薬物乱用、筋骨格系疾患、精神疾患、その他の非感染性疾患</a:t>
            </a:r>
            <a:endParaRPr kumimoji="1" lang="en-US" altLang="ja-JP" sz="640" noProof="1">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63" name="Chart 162">
            <a:extLst>
              <a:ext uri="{FF2B5EF4-FFF2-40B4-BE49-F238E27FC236}">
                <a16:creationId xmlns:a16="http://schemas.microsoft.com/office/drawing/2014/main" id="{EE7D8187-BCA6-4B2B-9D27-EA367A2B6898}"/>
              </a:ext>
            </a:extLst>
          </p:cNvPr>
          <p:cNvGraphicFramePr/>
          <p:nvPr>
            <p:custDataLst>
              <p:tags r:id="rId28"/>
            </p:custDataLst>
            <p:extLst>
              <p:ext uri="{D42A27DB-BD31-4B8C-83A1-F6EECF244321}">
                <p14:modId xmlns:p14="http://schemas.microsoft.com/office/powerpoint/2010/main" val="1102514439"/>
              </p:ext>
            </p:extLst>
          </p:nvPr>
        </p:nvGraphicFramePr>
        <p:xfrm>
          <a:off x="7161511" y="2499039"/>
          <a:ext cx="1785938" cy="3829628"/>
        </p:xfrm>
        <a:graphic>
          <a:graphicData uri="http://schemas.openxmlformats.org/drawingml/2006/chart">
            <c:chart xmlns:c="http://schemas.openxmlformats.org/drawingml/2006/chart" xmlns:r="http://schemas.openxmlformats.org/officeDocument/2006/relationships" r:id="rId79"/>
          </a:graphicData>
        </a:graphic>
      </p:graphicFrame>
      <p:cxnSp>
        <p:nvCxnSpPr>
          <p:cNvPr id="272" name="Straight Connector 271">
            <a:extLst>
              <a:ext uri="{FF2B5EF4-FFF2-40B4-BE49-F238E27FC236}">
                <a16:creationId xmlns:a16="http://schemas.microsoft.com/office/drawing/2014/main" id="{A3E391FF-4179-4B67-8AB7-03043A765265}"/>
              </a:ext>
            </a:extLst>
          </p:cNvPr>
          <p:cNvCxnSpPr>
            <a:cxnSpLocks/>
          </p:cNvCxnSpPr>
          <p:nvPr>
            <p:custDataLst>
              <p:tags r:id="rId29"/>
            </p:custDataLst>
          </p:nvPr>
        </p:nvCxnSpPr>
        <p:spPr bwMode="auto">
          <a:xfrm flipV="1">
            <a:off x="7544548" y="3068145"/>
            <a:ext cx="685962" cy="981403"/>
          </a:xfrm>
          <a:prstGeom prst="line">
            <a:avLst/>
          </a:prstGeom>
          <a:ln w="28575" cap="flat" cmpd="sng" algn="ctr">
            <a:solidFill>
              <a:schemeClr val="tx1"/>
            </a:solidFill>
            <a:prstDash val="solid"/>
            <a:round/>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280" name="テキスト プレースホルダ 9">
            <a:extLst>
              <a:ext uri="{FF2B5EF4-FFF2-40B4-BE49-F238E27FC236}">
                <a16:creationId xmlns:a16="http://schemas.microsoft.com/office/drawing/2014/main" id="{18FEF68B-B334-49E4-9146-ABDCF63AED0C}"/>
              </a:ext>
            </a:extLst>
          </p:cNvPr>
          <p:cNvSpPr>
            <a:spLocks noGrp="1"/>
          </p:cNvSpPr>
          <p:nvPr>
            <p:custDataLst>
              <p:tags r:id="rId30"/>
            </p:custDataLst>
          </p:nvPr>
        </p:nvSpPr>
        <p:spPr bwMode="auto">
          <a:xfrm>
            <a:off x="7382819" y="6103962"/>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0B866330-DB95-4DE7-BC58-5EEBF1CA449D}" type="datetime'''1''''''''9''''''9''''''''''''''''''''''''''''0'''''''''">
              <a:rPr lang="ja-JP" altLang="en-US" sz="1000" smtClean="0">
                <a:latin typeface="MS PGothic" panose="020B0600070205080204" pitchFamily="34" charset="-128"/>
                <a:ea typeface="MS PGothic" panose="020B0600070205080204" pitchFamily="34" charset="-128"/>
              </a:rPr>
              <a:pPr/>
              <a:t>1990</a:t>
            </a:fld>
            <a:endParaRPr lang="ja-JP" altLang="en-US" sz="800" dirty="0">
              <a:latin typeface="MS PGothic" panose="020B0600070205080204" pitchFamily="34" charset="-128"/>
              <a:ea typeface="MS PGothic" panose="020B0600070205080204" pitchFamily="34" charset="-128"/>
            </a:endParaRPr>
          </a:p>
        </p:txBody>
      </p:sp>
      <p:sp>
        <p:nvSpPr>
          <p:cNvPr id="283" name="テキスト プレースホルダ 9">
            <a:extLst>
              <a:ext uri="{FF2B5EF4-FFF2-40B4-BE49-F238E27FC236}">
                <a16:creationId xmlns:a16="http://schemas.microsoft.com/office/drawing/2014/main" id="{0C99E4FD-A751-42FF-A46E-2E0C1AA9D7CB}"/>
              </a:ext>
            </a:extLst>
          </p:cNvPr>
          <p:cNvSpPr>
            <a:spLocks noGrp="1"/>
          </p:cNvSpPr>
          <p:nvPr>
            <p:custDataLst>
              <p:tags r:id="rId31"/>
            </p:custDataLst>
          </p:nvPr>
        </p:nvSpPr>
        <p:spPr bwMode="auto">
          <a:xfrm>
            <a:off x="8314036" y="6103962"/>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A0DA3ED4-D300-4992-85C7-3A2CF8D984A1}" type="datetime'2''01''''''''''''''''''''9'''''''''''">
              <a:rPr lang="ja-JP" altLang="en-US" sz="1000" smtClean="0">
                <a:latin typeface="MS PGothic" panose="020B0600070205080204" pitchFamily="34" charset="-128"/>
                <a:ea typeface="MS PGothic" panose="020B0600070205080204" pitchFamily="34" charset="-128"/>
              </a:rPr>
              <a:pPr/>
              <a:t>2019</a:t>
            </a:fld>
            <a:endParaRPr lang="ja-JP" altLang="en-US" sz="800" dirty="0">
              <a:latin typeface="MS PGothic" panose="020B0600070205080204" pitchFamily="34" charset="-128"/>
              <a:ea typeface="MS PGothic" panose="020B0600070205080204" pitchFamily="34" charset="-128"/>
            </a:endParaRPr>
          </a:p>
        </p:txBody>
      </p:sp>
      <p:sp>
        <p:nvSpPr>
          <p:cNvPr id="285" name="テキスト プレースホルダ 9">
            <a:extLst>
              <a:ext uri="{FF2B5EF4-FFF2-40B4-BE49-F238E27FC236}">
                <a16:creationId xmlns:a16="http://schemas.microsoft.com/office/drawing/2014/main" id="{D0373BBF-93D5-4321-9BB0-5A00B060C8B5}"/>
              </a:ext>
            </a:extLst>
          </p:cNvPr>
          <p:cNvSpPr>
            <a:spLocks noGrp="1"/>
          </p:cNvSpPr>
          <p:nvPr>
            <p:custDataLst>
              <p:tags r:id="rId32"/>
            </p:custDataLst>
          </p:nvPr>
        </p:nvSpPr>
        <p:spPr bwMode="auto">
          <a:xfrm>
            <a:off x="8721758" y="3446305"/>
            <a:ext cx="685963" cy="32985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fld id="{D68EB76A-6872-4B8D-90E0-9ABAD96902C6}" type="datetime'''''''''''''''''''''''交''''''''''''''''''''通事''故'''''''''''">
              <a:rPr lang="ja-JP" altLang="en-US" sz="1000" smtClean="0"/>
              <a:pPr/>
              <a:t>交通事故</a:t>
            </a:fld>
            <a:endParaRPr lang="ja-JP" altLang="en-US" sz="800" dirty="0">
              <a:latin typeface="MS PGothic" panose="020B0600070205080204" pitchFamily="34" charset="-128"/>
              <a:ea typeface="MS PGothic" panose="020B0600070205080204" pitchFamily="34" charset="-128"/>
            </a:endParaRPr>
          </a:p>
        </p:txBody>
      </p:sp>
      <p:sp>
        <p:nvSpPr>
          <p:cNvPr id="284" name="テキスト プレースホルダ 9">
            <a:extLst>
              <a:ext uri="{FF2B5EF4-FFF2-40B4-BE49-F238E27FC236}">
                <a16:creationId xmlns:a16="http://schemas.microsoft.com/office/drawing/2014/main" id="{63C26508-F423-4609-888F-4EAA58923947}"/>
              </a:ext>
            </a:extLst>
          </p:cNvPr>
          <p:cNvSpPr>
            <a:spLocks noGrp="1"/>
          </p:cNvSpPr>
          <p:nvPr>
            <p:custDataLst>
              <p:tags r:id="rId33"/>
            </p:custDataLst>
          </p:nvPr>
        </p:nvSpPr>
        <p:spPr bwMode="auto">
          <a:xfrm>
            <a:off x="8733805" y="4704695"/>
            <a:ext cx="577033" cy="296952"/>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fld id="{61127928-75AD-4E80-A043-DB49EB313F20}" type="datetime'''''''''非''意''図''''''''''的''''''''''''''''''''負''''''傷'''''''">
              <a:rPr lang="zh-TW" altLang="en-US" sz="1000" smtClean="0"/>
              <a:pPr marL="0" indent="0">
                <a:spcBef>
                  <a:spcPct val="0"/>
                </a:spcBef>
                <a:buNone/>
              </a:pPr>
              <a:t>非意図的負傷</a:t>
            </a:fld>
            <a:endParaRPr lang="en-US" altLang="zh-TW" sz="1000" dirty="0"/>
          </a:p>
        </p:txBody>
      </p:sp>
      <p:sp>
        <p:nvSpPr>
          <p:cNvPr id="287" name="テキスト プレースホルダ 9">
            <a:extLst>
              <a:ext uri="{FF2B5EF4-FFF2-40B4-BE49-F238E27FC236}">
                <a16:creationId xmlns:a16="http://schemas.microsoft.com/office/drawing/2014/main" id="{FF6E8F3B-225D-4BE7-A541-F4A4D551199F}"/>
              </a:ext>
            </a:extLst>
          </p:cNvPr>
          <p:cNvSpPr>
            <a:spLocks noGrp="1"/>
          </p:cNvSpPr>
          <p:nvPr>
            <p:custDataLst>
              <p:tags r:id="rId34"/>
            </p:custDataLst>
          </p:nvPr>
        </p:nvSpPr>
        <p:spPr bwMode="auto">
          <a:xfrm>
            <a:off x="8749026" y="5486492"/>
            <a:ext cx="815976" cy="3048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squar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fld id="{1C4D2FA4-48CE-444F-AAA8-B74D720A2C17}" type="datetime'''自''''''''''''''傷''''''''''、''''''''個''''人&#10;間暴''力'''''''''''''">
              <a:rPr lang="zh-TW" altLang="en-US" sz="1000" smtClean="0"/>
              <a:pPr marL="0" indent="0">
                <a:spcBef>
                  <a:spcPct val="0"/>
                </a:spcBef>
                <a:buNone/>
              </a:pPr>
              <a:t>自傷、個人
間暴力</a:t>
            </a:fld>
            <a:endParaRPr lang="ja-JP" altLang="en-US" sz="1000" dirty="0"/>
          </a:p>
        </p:txBody>
      </p:sp>
      <p:sp>
        <p:nvSpPr>
          <p:cNvPr id="330" name="TextBox 329">
            <a:extLst>
              <a:ext uri="{FF2B5EF4-FFF2-40B4-BE49-F238E27FC236}">
                <a16:creationId xmlns:a16="http://schemas.microsoft.com/office/drawing/2014/main" id="{6919D52D-DAEC-4355-95A8-9AD0E66E9565}"/>
              </a:ext>
            </a:extLst>
          </p:cNvPr>
          <p:cNvSpPr txBox="1"/>
          <p:nvPr/>
        </p:nvSpPr>
        <p:spPr>
          <a:xfrm>
            <a:off x="406391" y="2204864"/>
            <a:ext cx="3531337" cy="276999"/>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28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12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pPr marL="0" indent="0">
              <a:buNone/>
            </a:pPr>
            <a:r>
              <a:rPr lang="ja-JP" altLang="en-US" sz="1200" dirty="0"/>
              <a:t>感染症および妊産婦、新生児、栄養にかかわる疾病</a:t>
            </a:r>
          </a:p>
        </p:txBody>
      </p:sp>
      <p:sp>
        <p:nvSpPr>
          <p:cNvPr id="331" name="TextBox 330">
            <a:extLst>
              <a:ext uri="{FF2B5EF4-FFF2-40B4-BE49-F238E27FC236}">
                <a16:creationId xmlns:a16="http://schemas.microsoft.com/office/drawing/2014/main" id="{69AE535F-724A-4041-84F9-6E5685A0D72F}"/>
              </a:ext>
            </a:extLst>
          </p:cNvPr>
          <p:cNvSpPr txBox="1"/>
          <p:nvPr/>
        </p:nvSpPr>
        <p:spPr>
          <a:xfrm>
            <a:off x="5173556" y="2185119"/>
            <a:ext cx="956788" cy="307777"/>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28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12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pPr marL="0" indent="0">
              <a:buNone/>
            </a:pPr>
            <a:r>
              <a:rPr lang="ja-JP" altLang="en-US" sz="1400" dirty="0"/>
              <a:t>非感染症</a:t>
            </a:r>
          </a:p>
        </p:txBody>
      </p:sp>
      <p:sp>
        <p:nvSpPr>
          <p:cNvPr id="332" name="TextBox 331">
            <a:extLst>
              <a:ext uri="{FF2B5EF4-FFF2-40B4-BE49-F238E27FC236}">
                <a16:creationId xmlns:a16="http://schemas.microsoft.com/office/drawing/2014/main" id="{21FB4B3E-22CC-46E2-83D0-A667C5A98214}"/>
              </a:ext>
            </a:extLst>
          </p:cNvPr>
          <p:cNvSpPr txBox="1"/>
          <p:nvPr/>
        </p:nvSpPr>
        <p:spPr>
          <a:xfrm>
            <a:off x="7969605" y="2185119"/>
            <a:ext cx="933216" cy="307777"/>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28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12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pPr marL="0" indent="0">
              <a:buNone/>
            </a:pPr>
            <a:r>
              <a:rPr lang="ja-JP" altLang="en-US" sz="1400" noProof="1"/>
              <a:t>事故など</a:t>
            </a:r>
          </a:p>
        </p:txBody>
      </p:sp>
      <p:cxnSp>
        <p:nvCxnSpPr>
          <p:cNvPr id="334" name="Straight Connector 333">
            <a:extLst>
              <a:ext uri="{FF2B5EF4-FFF2-40B4-BE49-F238E27FC236}">
                <a16:creationId xmlns:a16="http://schemas.microsoft.com/office/drawing/2014/main" id="{366455A8-4C32-48FE-8385-ECD1577246F4}"/>
              </a:ext>
            </a:extLst>
          </p:cNvPr>
          <p:cNvCxnSpPr>
            <a:cxnSpLocks/>
          </p:cNvCxnSpPr>
          <p:nvPr/>
        </p:nvCxnSpPr>
        <p:spPr>
          <a:xfrm>
            <a:off x="374215" y="2457339"/>
            <a:ext cx="359568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a16="http://schemas.microsoft.com/office/drawing/2014/main" id="{5F6569D0-5968-4A0D-99F3-0D9787F584CF}"/>
              </a:ext>
            </a:extLst>
          </p:cNvPr>
          <p:cNvCxnSpPr>
            <a:cxnSpLocks/>
          </p:cNvCxnSpPr>
          <p:nvPr/>
        </p:nvCxnSpPr>
        <p:spPr>
          <a:xfrm>
            <a:off x="4005745" y="2457339"/>
            <a:ext cx="31242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0" name="Straight Connector 339">
            <a:extLst>
              <a:ext uri="{FF2B5EF4-FFF2-40B4-BE49-F238E27FC236}">
                <a16:creationId xmlns:a16="http://schemas.microsoft.com/office/drawing/2014/main" id="{003D930C-03FB-4FC4-805D-7068D67608BC}"/>
              </a:ext>
            </a:extLst>
          </p:cNvPr>
          <p:cNvCxnSpPr>
            <a:cxnSpLocks/>
          </p:cNvCxnSpPr>
          <p:nvPr/>
        </p:nvCxnSpPr>
        <p:spPr>
          <a:xfrm>
            <a:off x="7240211" y="2457339"/>
            <a:ext cx="222793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46" name="TextBox 345">
            <a:extLst>
              <a:ext uri="{FF2B5EF4-FFF2-40B4-BE49-F238E27FC236}">
                <a16:creationId xmlns:a16="http://schemas.microsoft.com/office/drawing/2014/main" id="{3865EB3A-4E24-41F0-8562-860951DAA989}"/>
              </a:ext>
            </a:extLst>
          </p:cNvPr>
          <p:cNvSpPr txBox="1"/>
          <p:nvPr/>
        </p:nvSpPr>
        <p:spPr>
          <a:xfrm>
            <a:off x="9345488" y="4626771"/>
            <a:ext cx="425927" cy="215444"/>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28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12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pPr marL="0" indent="0">
              <a:buNone/>
            </a:pPr>
            <a:r>
              <a:rPr lang="en-US" altLang="ja-JP" sz="800" noProof="1">
                <a:latin typeface="MS PGothic" panose="020B0600070205080204" pitchFamily="34" charset="-128"/>
                <a:ea typeface="MS PGothic" panose="020B0600070205080204" pitchFamily="34" charset="-128"/>
              </a:rPr>
              <a:t>x 1.4</a:t>
            </a:r>
            <a:endParaRPr lang="ja-JP" altLang="en-US" sz="800" dirty="0">
              <a:latin typeface="MS PGothic" panose="020B0600070205080204" pitchFamily="34" charset="-128"/>
              <a:ea typeface="MS PGothic" panose="020B0600070205080204" pitchFamily="34" charset="-128"/>
            </a:endParaRPr>
          </a:p>
        </p:txBody>
      </p:sp>
      <p:sp>
        <p:nvSpPr>
          <p:cNvPr id="347" name="TextBox 346">
            <a:extLst>
              <a:ext uri="{FF2B5EF4-FFF2-40B4-BE49-F238E27FC236}">
                <a16:creationId xmlns:a16="http://schemas.microsoft.com/office/drawing/2014/main" id="{0817A0B0-8D50-463B-8B53-0F62FDE66FC2}"/>
              </a:ext>
            </a:extLst>
          </p:cNvPr>
          <p:cNvSpPr txBox="1"/>
          <p:nvPr/>
        </p:nvSpPr>
        <p:spPr>
          <a:xfrm>
            <a:off x="9345488" y="5487306"/>
            <a:ext cx="425927" cy="215444"/>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28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12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pPr marL="0" indent="0">
              <a:buNone/>
            </a:pPr>
            <a:r>
              <a:rPr lang="en-US" altLang="ja-JP" sz="800" noProof="1">
                <a:latin typeface="MS PGothic" panose="020B0600070205080204" pitchFamily="34" charset="-128"/>
                <a:ea typeface="MS PGothic" panose="020B0600070205080204" pitchFamily="34" charset="-128"/>
              </a:rPr>
              <a:t>x 2.2</a:t>
            </a:r>
            <a:endParaRPr lang="ja-JP" altLang="en-US" sz="800" dirty="0">
              <a:latin typeface="MS PGothic" panose="020B0600070205080204" pitchFamily="34" charset="-128"/>
              <a:ea typeface="MS PGothic" panose="020B0600070205080204" pitchFamily="34" charset="-128"/>
            </a:endParaRPr>
          </a:p>
        </p:txBody>
      </p:sp>
      <p:sp>
        <p:nvSpPr>
          <p:cNvPr id="162" name="TextBox 161">
            <a:extLst>
              <a:ext uri="{FF2B5EF4-FFF2-40B4-BE49-F238E27FC236}">
                <a16:creationId xmlns:a16="http://schemas.microsoft.com/office/drawing/2014/main" id="{7C70D51D-24D0-4FDF-ABBE-832D1806F0BF}"/>
              </a:ext>
            </a:extLst>
          </p:cNvPr>
          <p:cNvSpPr txBox="1"/>
          <p:nvPr/>
        </p:nvSpPr>
        <p:spPr>
          <a:xfrm>
            <a:off x="9078020" y="3005296"/>
            <a:ext cx="827979" cy="338554"/>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28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12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pPr marL="0" indent="0">
              <a:buNone/>
            </a:pPr>
            <a:r>
              <a:rPr lang="en-US" altLang="ja-JP" sz="800" dirty="0"/>
              <a:t>1990</a:t>
            </a:r>
            <a:r>
              <a:rPr lang="ja-JP" altLang="en-US" sz="800" dirty="0"/>
              <a:t>年から</a:t>
            </a:r>
            <a:r>
              <a:rPr lang="en-US" altLang="ja-JP" sz="800" dirty="0"/>
              <a:t>2019</a:t>
            </a:r>
            <a:r>
              <a:rPr lang="ja-JP" altLang="en-US" sz="800" dirty="0"/>
              <a:t>年の変化</a:t>
            </a:r>
          </a:p>
        </p:txBody>
      </p:sp>
      <p:cxnSp>
        <p:nvCxnSpPr>
          <p:cNvPr id="9" name="Straight Connector 8">
            <a:extLst>
              <a:ext uri="{FF2B5EF4-FFF2-40B4-BE49-F238E27FC236}">
                <a16:creationId xmlns:a16="http://schemas.microsoft.com/office/drawing/2014/main" id="{E9064D14-433C-3249-4CA0-033BAB1ECA2E}"/>
              </a:ext>
            </a:extLst>
          </p:cNvPr>
          <p:cNvCxnSpPr>
            <a:cxnSpLocks/>
            <a:stCxn id="159" idx="1"/>
          </p:cNvCxnSpPr>
          <p:nvPr>
            <p:custDataLst>
              <p:tags r:id="rId35"/>
            </p:custDataLst>
          </p:nvPr>
        </p:nvCxnSpPr>
        <p:spPr bwMode="auto">
          <a:xfrm flipH="1">
            <a:off x="5462231" y="3961705"/>
            <a:ext cx="90103" cy="84946"/>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6" name="テキスト プレースホルダ 9">
            <a:extLst>
              <a:ext uri="{FF2B5EF4-FFF2-40B4-BE49-F238E27FC236}">
                <a16:creationId xmlns:a16="http://schemas.microsoft.com/office/drawing/2014/main" id="{E9CBF076-F5D4-3857-4ACB-9AB2C15C5148}"/>
              </a:ext>
            </a:extLst>
          </p:cNvPr>
          <p:cNvSpPr>
            <a:spLocks noGrp="1"/>
          </p:cNvSpPr>
          <p:nvPr>
            <p:custDataLst>
              <p:tags r:id="rId36"/>
            </p:custDataLst>
          </p:nvPr>
        </p:nvSpPr>
        <p:spPr bwMode="auto">
          <a:xfrm>
            <a:off x="7682353" y="3479393"/>
            <a:ext cx="346075" cy="215900"/>
          </a:xfrm>
          <a:prstGeom prst="ellipse">
            <a:avLst/>
          </a:prstGeom>
          <a:solidFill>
            <a:schemeClr val="bg1"/>
          </a:solidFill>
          <a:ln w="9525" algn="ctr">
            <a:solidFill>
              <a:schemeClr val="tx1"/>
            </a:solidFill>
          </a:ln>
          <a:effec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800" b="1" noProof="1">
                <a:latin typeface="MS PGothic" panose="020B0600070205080204" pitchFamily="34" charset="-128"/>
                <a:ea typeface="MS PGothic" panose="020B0600070205080204" pitchFamily="34" charset="-128"/>
              </a:rPr>
              <a:t>X1.6</a:t>
            </a:r>
            <a:endParaRPr lang="ja-JP" altLang="en-US" sz="800" b="1" dirty="0">
              <a:latin typeface="MS PGothic" panose="020B0600070205080204" pitchFamily="34" charset="-128"/>
              <a:ea typeface="MS PGothic" panose="020B0600070205080204" pitchFamily="34" charset="-128"/>
            </a:endParaRPr>
          </a:p>
        </p:txBody>
      </p:sp>
      <p:sp>
        <p:nvSpPr>
          <p:cNvPr id="17" name="テキスト プレースホルダ 9">
            <a:extLst>
              <a:ext uri="{FF2B5EF4-FFF2-40B4-BE49-F238E27FC236}">
                <a16:creationId xmlns:a16="http://schemas.microsoft.com/office/drawing/2014/main" id="{70873D54-3B7F-CB45-19F8-275176111D53}"/>
              </a:ext>
            </a:extLst>
          </p:cNvPr>
          <p:cNvSpPr>
            <a:spLocks noGrp="1"/>
          </p:cNvSpPr>
          <p:nvPr>
            <p:custDataLst>
              <p:tags r:id="rId37"/>
            </p:custDataLst>
          </p:nvPr>
        </p:nvSpPr>
        <p:spPr bwMode="gray">
          <a:xfrm>
            <a:off x="506711" y="5866282"/>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1000" b="1" dirty="0">
                <a:latin typeface="MS PGothic" panose="020B0600070205080204" pitchFamily="34" charset="-128"/>
                <a:ea typeface="MS PGothic" panose="020B0600070205080204" pitchFamily="34" charset="-128"/>
              </a:rPr>
              <a:t>1%</a:t>
            </a:r>
            <a:endParaRPr lang="ja-JP" altLang="en-US" sz="800" b="1" dirty="0">
              <a:solidFill>
                <a:schemeClr val="bg1"/>
              </a:solidFill>
              <a:latin typeface="MS PGothic" panose="020B0600070205080204" pitchFamily="34" charset="-128"/>
              <a:ea typeface="MS PGothic" panose="020B0600070205080204" pitchFamily="34" charset="-128"/>
            </a:endParaRPr>
          </a:p>
        </p:txBody>
      </p:sp>
      <p:sp>
        <p:nvSpPr>
          <p:cNvPr id="22" name="テキスト プレースホルダ 9">
            <a:extLst>
              <a:ext uri="{FF2B5EF4-FFF2-40B4-BE49-F238E27FC236}">
                <a16:creationId xmlns:a16="http://schemas.microsoft.com/office/drawing/2014/main" id="{51BDA894-CA03-222D-AE2D-1C8419FDA00A}"/>
              </a:ext>
            </a:extLst>
          </p:cNvPr>
          <p:cNvSpPr>
            <a:spLocks noGrp="1"/>
          </p:cNvSpPr>
          <p:nvPr>
            <p:custDataLst>
              <p:tags r:id="rId38"/>
            </p:custDataLst>
          </p:nvPr>
        </p:nvSpPr>
        <p:spPr bwMode="gray">
          <a:xfrm>
            <a:off x="536873" y="5566654"/>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900" b="1" dirty="0">
                <a:latin typeface="MS PGothic" panose="020B0600070205080204" pitchFamily="34" charset="-128"/>
                <a:ea typeface="MS PGothic" panose="020B0600070205080204" pitchFamily="34" charset="-128"/>
              </a:rPr>
              <a:t>23%</a:t>
            </a:r>
            <a:endParaRPr lang="ja-JP" altLang="en-US" sz="900" b="1" dirty="0">
              <a:latin typeface="MS PGothic" panose="020B0600070205080204" pitchFamily="34" charset="-128"/>
              <a:ea typeface="MS PGothic" panose="020B0600070205080204" pitchFamily="34" charset="-128"/>
            </a:endParaRPr>
          </a:p>
        </p:txBody>
      </p:sp>
      <p:sp>
        <p:nvSpPr>
          <p:cNvPr id="23" name="テキスト プレースホルダ 9">
            <a:extLst>
              <a:ext uri="{FF2B5EF4-FFF2-40B4-BE49-F238E27FC236}">
                <a16:creationId xmlns:a16="http://schemas.microsoft.com/office/drawing/2014/main" id="{A2AA6E5E-C719-6CCA-AB33-B652911639DC}"/>
              </a:ext>
            </a:extLst>
          </p:cNvPr>
          <p:cNvSpPr>
            <a:spLocks noGrp="1"/>
          </p:cNvSpPr>
          <p:nvPr>
            <p:custDataLst>
              <p:tags r:id="rId39"/>
            </p:custDataLst>
          </p:nvPr>
        </p:nvSpPr>
        <p:spPr bwMode="gray">
          <a:xfrm>
            <a:off x="561206" y="4764457"/>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900" b="1" dirty="0">
                <a:latin typeface="MS PGothic" panose="020B0600070205080204" pitchFamily="34" charset="-128"/>
                <a:ea typeface="MS PGothic" panose="020B0600070205080204" pitchFamily="34" charset="-128"/>
              </a:rPr>
              <a:t>30%</a:t>
            </a:r>
            <a:endParaRPr lang="ja-JP" altLang="en-US" sz="900" b="1" dirty="0">
              <a:latin typeface="MS PGothic" panose="020B0600070205080204" pitchFamily="34" charset="-128"/>
              <a:ea typeface="MS PGothic" panose="020B0600070205080204" pitchFamily="34" charset="-128"/>
            </a:endParaRPr>
          </a:p>
        </p:txBody>
      </p:sp>
      <p:sp>
        <p:nvSpPr>
          <p:cNvPr id="24" name="テキスト プレースホルダ 9">
            <a:extLst>
              <a:ext uri="{FF2B5EF4-FFF2-40B4-BE49-F238E27FC236}">
                <a16:creationId xmlns:a16="http://schemas.microsoft.com/office/drawing/2014/main" id="{7A8EAAAD-CC2E-B7D9-F487-02AF7315DE94}"/>
              </a:ext>
            </a:extLst>
          </p:cNvPr>
          <p:cNvSpPr>
            <a:spLocks noGrp="1"/>
          </p:cNvSpPr>
          <p:nvPr>
            <p:custDataLst>
              <p:tags r:id="rId40"/>
            </p:custDataLst>
          </p:nvPr>
        </p:nvSpPr>
        <p:spPr bwMode="gray">
          <a:xfrm>
            <a:off x="536873" y="4191765"/>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900" b="1" dirty="0">
                <a:latin typeface="MS PGothic" panose="020B0600070205080204" pitchFamily="34" charset="-128"/>
                <a:ea typeface="MS PGothic" panose="020B0600070205080204" pitchFamily="34" charset="-128"/>
              </a:rPr>
              <a:t>13%</a:t>
            </a:r>
            <a:endParaRPr lang="ja-JP" altLang="en-US" sz="900" b="1" dirty="0">
              <a:latin typeface="MS PGothic" panose="020B0600070205080204" pitchFamily="34" charset="-128"/>
              <a:ea typeface="MS PGothic" panose="020B0600070205080204" pitchFamily="34" charset="-128"/>
            </a:endParaRPr>
          </a:p>
        </p:txBody>
      </p:sp>
      <p:sp>
        <p:nvSpPr>
          <p:cNvPr id="25" name="テキスト プレースホルダ 9">
            <a:extLst>
              <a:ext uri="{FF2B5EF4-FFF2-40B4-BE49-F238E27FC236}">
                <a16:creationId xmlns:a16="http://schemas.microsoft.com/office/drawing/2014/main" id="{CA5638D8-3D91-8972-B9AE-F6430088A398}"/>
              </a:ext>
            </a:extLst>
          </p:cNvPr>
          <p:cNvSpPr>
            <a:spLocks noGrp="1"/>
          </p:cNvSpPr>
          <p:nvPr>
            <p:custDataLst>
              <p:tags r:id="rId41"/>
            </p:custDataLst>
          </p:nvPr>
        </p:nvSpPr>
        <p:spPr bwMode="gray">
          <a:xfrm>
            <a:off x="536873" y="3772615"/>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900" b="1" dirty="0">
                <a:latin typeface="MS PGothic" panose="020B0600070205080204" pitchFamily="34" charset="-128"/>
                <a:ea typeface="MS PGothic" panose="020B0600070205080204" pitchFamily="34" charset="-128"/>
              </a:rPr>
              <a:t>15%</a:t>
            </a:r>
            <a:endParaRPr lang="ja-JP" altLang="en-US" sz="900" b="1" dirty="0">
              <a:latin typeface="MS PGothic" panose="020B0600070205080204" pitchFamily="34" charset="-128"/>
              <a:ea typeface="MS PGothic" panose="020B0600070205080204" pitchFamily="34" charset="-128"/>
            </a:endParaRPr>
          </a:p>
        </p:txBody>
      </p:sp>
      <p:sp>
        <p:nvSpPr>
          <p:cNvPr id="26" name="テキスト プレースホルダ 9">
            <a:extLst>
              <a:ext uri="{FF2B5EF4-FFF2-40B4-BE49-F238E27FC236}">
                <a16:creationId xmlns:a16="http://schemas.microsoft.com/office/drawing/2014/main" id="{EC79E650-83FD-D13B-B369-89C6D2419314}"/>
              </a:ext>
            </a:extLst>
          </p:cNvPr>
          <p:cNvSpPr>
            <a:spLocks noGrp="1"/>
          </p:cNvSpPr>
          <p:nvPr>
            <p:custDataLst>
              <p:tags r:id="rId42"/>
            </p:custDataLst>
          </p:nvPr>
        </p:nvSpPr>
        <p:spPr bwMode="gray">
          <a:xfrm>
            <a:off x="559863" y="3413731"/>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900" b="1" dirty="0">
                <a:latin typeface="MS PGothic" panose="020B0600070205080204" pitchFamily="34" charset="-128"/>
                <a:ea typeface="MS PGothic" panose="020B0600070205080204" pitchFamily="34" charset="-128"/>
              </a:rPr>
              <a:t>16%</a:t>
            </a:r>
            <a:endParaRPr lang="ja-JP" altLang="en-US" sz="900" b="1" dirty="0">
              <a:latin typeface="MS PGothic" panose="020B0600070205080204" pitchFamily="34" charset="-128"/>
              <a:ea typeface="MS PGothic" panose="020B0600070205080204" pitchFamily="34" charset="-128"/>
            </a:endParaRPr>
          </a:p>
        </p:txBody>
      </p:sp>
      <p:sp>
        <p:nvSpPr>
          <p:cNvPr id="31" name="テキスト プレースホルダ 9">
            <a:extLst>
              <a:ext uri="{FF2B5EF4-FFF2-40B4-BE49-F238E27FC236}">
                <a16:creationId xmlns:a16="http://schemas.microsoft.com/office/drawing/2014/main" id="{A9AF5AA1-AA37-C618-79F7-F1CA3EB3A89A}"/>
              </a:ext>
            </a:extLst>
          </p:cNvPr>
          <p:cNvSpPr>
            <a:spLocks noGrp="1"/>
          </p:cNvSpPr>
          <p:nvPr>
            <p:custDataLst>
              <p:tags r:id="rId43"/>
            </p:custDataLst>
          </p:nvPr>
        </p:nvSpPr>
        <p:spPr bwMode="gray">
          <a:xfrm>
            <a:off x="536873" y="3160018"/>
            <a:ext cx="287338" cy="152400"/>
          </a:xfrm>
          <a:prstGeom prst="rect">
            <a:avLst/>
          </a:prstGeom>
          <a:solidFill>
            <a:srgbClr val="40647F"/>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900" b="1" dirty="0">
                <a:latin typeface="MS PGothic" panose="020B0600070205080204" pitchFamily="34" charset="-128"/>
                <a:ea typeface="MS PGothic" panose="020B0600070205080204" pitchFamily="34" charset="-128"/>
              </a:rPr>
              <a:t>1%</a:t>
            </a:r>
            <a:endParaRPr lang="ja-JP" altLang="en-US" sz="900" b="1" dirty="0">
              <a:latin typeface="MS PGothic" panose="020B0600070205080204" pitchFamily="34" charset="-128"/>
              <a:ea typeface="MS PGothic" panose="020B0600070205080204" pitchFamily="34" charset="-128"/>
            </a:endParaRPr>
          </a:p>
        </p:txBody>
      </p:sp>
      <p:sp>
        <p:nvSpPr>
          <p:cNvPr id="32" name="テキスト プレースホルダ 9">
            <a:extLst>
              <a:ext uri="{FF2B5EF4-FFF2-40B4-BE49-F238E27FC236}">
                <a16:creationId xmlns:a16="http://schemas.microsoft.com/office/drawing/2014/main" id="{BC0246D7-DA4B-F043-49E1-74338F95B150}"/>
              </a:ext>
            </a:extLst>
          </p:cNvPr>
          <p:cNvSpPr>
            <a:spLocks noGrp="1"/>
          </p:cNvSpPr>
          <p:nvPr>
            <p:custDataLst>
              <p:tags r:id="rId44"/>
            </p:custDataLst>
          </p:nvPr>
        </p:nvSpPr>
        <p:spPr bwMode="gray">
          <a:xfrm>
            <a:off x="1330498" y="5781130"/>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900" b="1" dirty="0">
                <a:latin typeface="MS PGothic" panose="020B0600070205080204" pitchFamily="34" charset="-128"/>
                <a:ea typeface="MS PGothic" panose="020B0600070205080204" pitchFamily="34" charset="-128"/>
              </a:rPr>
              <a:t>9%</a:t>
            </a:r>
            <a:endParaRPr lang="ja-JP" altLang="en-US" sz="900" b="1" dirty="0">
              <a:solidFill>
                <a:schemeClr val="bg1"/>
              </a:solidFill>
              <a:latin typeface="MS PGothic" panose="020B0600070205080204" pitchFamily="34" charset="-128"/>
              <a:ea typeface="MS PGothic" panose="020B0600070205080204" pitchFamily="34" charset="-128"/>
            </a:endParaRPr>
          </a:p>
        </p:txBody>
      </p:sp>
      <p:sp>
        <p:nvSpPr>
          <p:cNvPr id="33" name="テキスト プレースホルダ 9">
            <a:extLst>
              <a:ext uri="{FF2B5EF4-FFF2-40B4-BE49-F238E27FC236}">
                <a16:creationId xmlns:a16="http://schemas.microsoft.com/office/drawing/2014/main" id="{3251FD44-0D8E-A62D-7E4F-EC867184FE75}"/>
              </a:ext>
            </a:extLst>
          </p:cNvPr>
          <p:cNvSpPr>
            <a:spLocks noGrp="1"/>
          </p:cNvSpPr>
          <p:nvPr>
            <p:custDataLst>
              <p:tags r:id="rId45"/>
            </p:custDataLst>
          </p:nvPr>
        </p:nvSpPr>
        <p:spPr bwMode="gray">
          <a:xfrm>
            <a:off x="1353294" y="5393195"/>
            <a:ext cx="287338" cy="9551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900" b="1" dirty="0">
                <a:latin typeface="MS PGothic" panose="020B0600070205080204" pitchFamily="34" charset="-128"/>
                <a:ea typeface="MS PGothic" panose="020B0600070205080204" pitchFamily="34" charset="-128"/>
              </a:rPr>
              <a:t>21%</a:t>
            </a:r>
            <a:endParaRPr lang="ja-JP" altLang="en-US" sz="900" b="1" dirty="0">
              <a:solidFill>
                <a:schemeClr val="bg1"/>
              </a:solidFill>
              <a:latin typeface="MS PGothic" panose="020B0600070205080204" pitchFamily="34" charset="-128"/>
              <a:ea typeface="MS PGothic" panose="020B0600070205080204" pitchFamily="34" charset="-128"/>
            </a:endParaRPr>
          </a:p>
        </p:txBody>
      </p:sp>
      <p:sp>
        <p:nvSpPr>
          <p:cNvPr id="34" name="テキスト プレースホルダ 9">
            <a:extLst>
              <a:ext uri="{FF2B5EF4-FFF2-40B4-BE49-F238E27FC236}">
                <a16:creationId xmlns:a16="http://schemas.microsoft.com/office/drawing/2014/main" id="{34A3F017-BE50-F140-0E0B-CCD569EA1240}"/>
              </a:ext>
            </a:extLst>
          </p:cNvPr>
          <p:cNvSpPr>
            <a:spLocks noGrp="1"/>
          </p:cNvSpPr>
          <p:nvPr>
            <p:custDataLst>
              <p:tags r:id="rId46"/>
            </p:custDataLst>
          </p:nvPr>
        </p:nvSpPr>
        <p:spPr bwMode="gray">
          <a:xfrm>
            <a:off x="1353294" y="4751390"/>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900" b="1" dirty="0">
                <a:latin typeface="MS PGothic" panose="020B0600070205080204" pitchFamily="34" charset="-128"/>
                <a:ea typeface="MS PGothic" panose="020B0600070205080204" pitchFamily="34" charset="-128"/>
              </a:rPr>
              <a:t>21%</a:t>
            </a:r>
            <a:endParaRPr lang="ja-JP" altLang="en-US" sz="900" b="1" dirty="0">
              <a:solidFill>
                <a:schemeClr val="bg1"/>
              </a:solidFill>
              <a:latin typeface="MS PGothic" panose="020B0600070205080204" pitchFamily="34" charset="-128"/>
              <a:ea typeface="MS PGothic" panose="020B0600070205080204" pitchFamily="34" charset="-128"/>
            </a:endParaRPr>
          </a:p>
        </p:txBody>
      </p:sp>
      <p:sp>
        <p:nvSpPr>
          <p:cNvPr id="35" name="テキスト プレースホルダ 9">
            <a:extLst>
              <a:ext uri="{FF2B5EF4-FFF2-40B4-BE49-F238E27FC236}">
                <a16:creationId xmlns:a16="http://schemas.microsoft.com/office/drawing/2014/main" id="{4A04B677-D099-3DCC-AAF6-49B240A2C5A1}"/>
              </a:ext>
            </a:extLst>
          </p:cNvPr>
          <p:cNvSpPr>
            <a:spLocks noGrp="1"/>
          </p:cNvSpPr>
          <p:nvPr>
            <p:custDataLst>
              <p:tags r:id="rId47"/>
            </p:custDataLst>
          </p:nvPr>
        </p:nvSpPr>
        <p:spPr bwMode="gray">
          <a:xfrm>
            <a:off x="1347837" y="4114008"/>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900" b="1" dirty="0">
                <a:latin typeface="MS PGothic" panose="020B0600070205080204" pitchFamily="34" charset="-128"/>
                <a:ea typeface="MS PGothic" panose="020B0600070205080204" pitchFamily="34" charset="-128"/>
              </a:rPr>
              <a:t>21%</a:t>
            </a:r>
            <a:endParaRPr lang="ja-JP" altLang="en-US" sz="900" b="1" dirty="0">
              <a:solidFill>
                <a:schemeClr val="bg1"/>
              </a:solidFill>
              <a:latin typeface="MS PGothic" panose="020B0600070205080204" pitchFamily="34" charset="-128"/>
              <a:ea typeface="MS PGothic" panose="020B0600070205080204" pitchFamily="34" charset="-128"/>
            </a:endParaRPr>
          </a:p>
        </p:txBody>
      </p:sp>
      <p:sp>
        <p:nvSpPr>
          <p:cNvPr id="37" name="テキスト プレースホルダ 9">
            <a:extLst>
              <a:ext uri="{FF2B5EF4-FFF2-40B4-BE49-F238E27FC236}">
                <a16:creationId xmlns:a16="http://schemas.microsoft.com/office/drawing/2014/main" id="{0ECCCE4D-B615-DAA1-10C5-FF08ABB55875}"/>
              </a:ext>
            </a:extLst>
          </p:cNvPr>
          <p:cNvSpPr>
            <a:spLocks noGrp="1"/>
          </p:cNvSpPr>
          <p:nvPr>
            <p:custDataLst>
              <p:tags r:id="rId48"/>
            </p:custDataLst>
          </p:nvPr>
        </p:nvSpPr>
        <p:spPr bwMode="gray">
          <a:xfrm>
            <a:off x="1353294" y="3679526"/>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900" b="1" dirty="0">
                <a:latin typeface="MS PGothic" panose="020B0600070205080204" pitchFamily="34" charset="-128"/>
                <a:ea typeface="MS PGothic" panose="020B0600070205080204" pitchFamily="34" charset="-128"/>
              </a:rPr>
              <a:t>8%</a:t>
            </a:r>
            <a:endParaRPr lang="ja-JP" altLang="en-US" sz="900" b="1" dirty="0">
              <a:solidFill>
                <a:schemeClr val="bg1"/>
              </a:solidFill>
              <a:latin typeface="MS PGothic" panose="020B0600070205080204" pitchFamily="34" charset="-128"/>
              <a:ea typeface="MS PGothic" panose="020B0600070205080204" pitchFamily="34" charset="-128"/>
            </a:endParaRPr>
          </a:p>
        </p:txBody>
      </p:sp>
      <p:sp>
        <p:nvSpPr>
          <p:cNvPr id="40" name="テキスト プレースホルダ 9">
            <a:extLst>
              <a:ext uri="{FF2B5EF4-FFF2-40B4-BE49-F238E27FC236}">
                <a16:creationId xmlns:a16="http://schemas.microsoft.com/office/drawing/2014/main" id="{20CC5F9E-F31F-F66E-AF50-905590477D98}"/>
              </a:ext>
            </a:extLst>
          </p:cNvPr>
          <p:cNvSpPr>
            <a:spLocks noGrp="1"/>
          </p:cNvSpPr>
          <p:nvPr>
            <p:custDataLst>
              <p:tags r:id="rId49"/>
            </p:custDataLst>
          </p:nvPr>
        </p:nvSpPr>
        <p:spPr bwMode="gray">
          <a:xfrm>
            <a:off x="1330498" y="3312418"/>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900" b="1" dirty="0">
                <a:latin typeface="MS PGothic" panose="020B0600070205080204" pitchFamily="34" charset="-128"/>
                <a:ea typeface="MS PGothic" panose="020B0600070205080204" pitchFamily="34" charset="-128"/>
              </a:rPr>
              <a:t>19%</a:t>
            </a:r>
            <a:endParaRPr lang="ja-JP" altLang="en-US" sz="900" b="1" dirty="0">
              <a:solidFill>
                <a:schemeClr val="bg1"/>
              </a:solidFill>
              <a:latin typeface="MS PGothic" panose="020B0600070205080204" pitchFamily="34" charset="-128"/>
              <a:ea typeface="MS PGothic" panose="020B0600070205080204" pitchFamily="34" charset="-128"/>
            </a:endParaRPr>
          </a:p>
        </p:txBody>
      </p:sp>
      <p:sp>
        <p:nvSpPr>
          <p:cNvPr id="41" name="テキスト プレースホルダ 9">
            <a:extLst>
              <a:ext uri="{FF2B5EF4-FFF2-40B4-BE49-F238E27FC236}">
                <a16:creationId xmlns:a16="http://schemas.microsoft.com/office/drawing/2014/main" id="{692FEFF1-6C68-AC69-E9E0-1EED75AEDAE0}"/>
              </a:ext>
            </a:extLst>
          </p:cNvPr>
          <p:cNvSpPr>
            <a:spLocks noGrp="1"/>
          </p:cNvSpPr>
          <p:nvPr>
            <p:custDataLst>
              <p:tags r:id="rId50"/>
            </p:custDataLst>
          </p:nvPr>
        </p:nvSpPr>
        <p:spPr bwMode="gray">
          <a:xfrm>
            <a:off x="1353294" y="3004529"/>
            <a:ext cx="287338" cy="152400"/>
          </a:xfrm>
          <a:prstGeom prst="rect">
            <a:avLst/>
          </a:prstGeom>
          <a:solidFill>
            <a:srgbClr val="40647F"/>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900" b="1" dirty="0">
                <a:latin typeface="MS PGothic" panose="020B0600070205080204" pitchFamily="34" charset="-128"/>
                <a:ea typeface="MS PGothic" panose="020B0600070205080204" pitchFamily="34" charset="-128"/>
              </a:rPr>
              <a:t>1%</a:t>
            </a:r>
            <a:endParaRPr lang="ja-JP" altLang="en-US" sz="900" b="1" dirty="0">
              <a:solidFill>
                <a:schemeClr val="bg1"/>
              </a:solidFill>
              <a:latin typeface="MS PGothic" panose="020B0600070205080204" pitchFamily="34" charset="-128"/>
              <a:ea typeface="MS PGothic" panose="020B0600070205080204" pitchFamily="34" charset="-128"/>
            </a:endParaRPr>
          </a:p>
        </p:txBody>
      </p:sp>
      <p:sp>
        <p:nvSpPr>
          <p:cNvPr id="2" name="テキスト プレースホルダ 9">
            <a:extLst>
              <a:ext uri="{FF2B5EF4-FFF2-40B4-BE49-F238E27FC236}">
                <a16:creationId xmlns:a16="http://schemas.microsoft.com/office/drawing/2014/main" id="{E2A40628-FD3A-891B-2AF2-AF95CCDE2F94}"/>
              </a:ext>
            </a:extLst>
          </p:cNvPr>
          <p:cNvSpPr>
            <a:spLocks noGrp="1"/>
          </p:cNvSpPr>
          <p:nvPr/>
        </p:nvSpPr>
        <p:spPr bwMode="gray">
          <a:xfrm>
            <a:off x="4206206" y="4225571"/>
            <a:ext cx="488966" cy="15239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ctr">
              <a:spcBef>
                <a:spcPct val="0"/>
              </a:spcBef>
              <a:buNone/>
            </a:pPr>
            <a:r>
              <a:rPr lang="en-US" altLang="ja-JP" sz="1000" dirty="0">
                <a:latin typeface="MS PGothic" panose="020B0600070205080204" pitchFamily="34" charset="-128"/>
                <a:ea typeface="MS PGothic" panose="020B0600070205080204" pitchFamily="34" charset="-128"/>
              </a:rPr>
              <a:t>294,150</a:t>
            </a:r>
            <a:r>
              <a:rPr lang="ja-JP" altLang="en-US" sz="1000" dirty="0">
                <a:latin typeface="MS PGothic" panose="020B0600070205080204" pitchFamily="34" charset="-128"/>
                <a:ea typeface="MS PGothic" panose="020B0600070205080204" pitchFamily="34" charset="-128"/>
              </a:rPr>
              <a:t>人</a:t>
            </a:r>
            <a:endParaRPr lang="ja-JP" altLang="en-US" sz="800" dirty="0">
              <a:latin typeface="MS PGothic" panose="020B0600070205080204" pitchFamily="34" charset="-128"/>
              <a:ea typeface="MS PGothic" panose="020B0600070205080204" pitchFamily="34" charset="-128"/>
            </a:endParaRPr>
          </a:p>
        </p:txBody>
      </p:sp>
      <p:sp>
        <p:nvSpPr>
          <p:cNvPr id="7" name="テキスト プレースホルダ 9">
            <a:extLst>
              <a:ext uri="{FF2B5EF4-FFF2-40B4-BE49-F238E27FC236}">
                <a16:creationId xmlns:a16="http://schemas.microsoft.com/office/drawing/2014/main" id="{CC4C78E2-F087-7B24-E007-2D321645D034}"/>
              </a:ext>
            </a:extLst>
          </p:cNvPr>
          <p:cNvSpPr>
            <a:spLocks noGrp="1"/>
          </p:cNvSpPr>
          <p:nvPr/>
        </p:nvSpPr>
        <p:spPr bwMode="gray">
          <a:xfrm>
            <a:off x="5000951" y="3253524"/>
            <a:ext cx="488966" cy="15239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ctr">
              <a:spcBef>
                <a:spcPct val="0"/>
              </a:spcBef>
              <a:buNone/>
            </a:pPr>
            <a:r>
              <a:rPr lang="en-US" altLang="ja-JP" sz="1000" dirty="0">
                <a:latin typeface="MS PGothic" panose="020B0600070205080204" pitchFamily="34" charset="-128"/>
                <a:ea typeface="MS PGothic" panose="020B0600070205080204" pitchFamily="34" charset="-128"/>
              </a:rPr>
              <a:t>483,533</a:t>
            </a:r>
            <a:r>
              <a:rPr lang="ja-JP" altLang="en-US" sz="1000" dirty="0">
                <a:latin typeface="MS PGothic" panose="020B0600070205080204" pitchFamily="34" charset="-128"/>
                <a:ea typeface="MS PGothic" panose="020B0600070205080204" pitchFamily="34" charset="-128"/>
              </a:rPr>
              <a:t>人</a:t>
            </a:r>
            <a:endParaRPr lang="ja-JP" altLang="en-US" sz="800" dirty="0">
              <a:latin typeface="MS PGothic" panose="020B0600070205080204" pitchFamily="34" charset="-128"/>
              <a:ea typeface="MS PGothic" panose="020B0600070205080204" pitchFamily="34" charset="-128"/>
            </a:endParaRPr>
          </a:p>
        </p:txBody>
      </p:sp>
      <p:sp>
        <p:nvSpPr>
          <p:cNvPr id="8" name="テキスト プレースホルダ 9">
            <a:extLst>
              <a:ext uri="{FF2B5EF4-FFF2-40B4-BE49-F238E27FC236}">
                <a16:creationId xmlns:a16="http://schemas.microsoft.com/office/drawing/2014/main" id="{CA1AB86E-2D9D-8047-024A-C695644A3876}"/>
              </a:ext>
            </a:extLst>
          </p:cNvPr>
          <p:cNvSpPr>
            <a:spLocks noGrp="1"/>
          </p:cNvSpPr>
          <p:nvPr>
            <p:custDataLst>
              <p:tags r:id="rId51"/>
            </p:custDataLst>
          </p:nvPr>
        </p:nvSpPr>
        <p:spPr bwMode="gray">
          <a:xfrm>
            <a:off x="4295670" y="5668638"/>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900" b="1" dirty="0">
                <a:latin typeface="MS PGothic" panose="020B0600070205080204" pitchFamily="34" charset="-128"/>
                <a:ea typeface="MS PGothic" panose="020B0600070205080204" pitchFamily="34" charset="-128"/>
              </a:rPr>
              <a:t>40%</a:t>
            </a:r>
            <a:endParaRPr lang="ja-JP" altLang="en-US" sz="900" b="1" dirty="0">
              <a:latin typeface="MS PGothic" panose="020B0600070205080204" pitchFamily="34" charset="-128"/>
              <a:ea typeface="MS PGothic" panose="020B0600070205080204" pitchFamily="34" charset="-128"/>
            </a:endParaRPr>
          </a:p>
        </p:txBody>
      </p:sp>
      <p:sp>
        <p:nvSpPr>
          <p:cNvPr id="12" name="テキスト プレースホルダ 9">
            <a:extLst>
              <a:ext uri="{FF2B5EF4-FFF2-40B4-BE49-F238E27FC236}">
                <a16:creationId xmlns:a16="http://schemas.microsoft.com/office/drawing/2014/main" id="{D27F1505-7CB7-33E7-5E6B-675331FF4058}"/>
              </a:ext>
            </a:extLst>
          </p:cNvPr>
          <p:cNvSpPr>
            <a:spLocks noGrp="1"/>
          </p:cNvSpPr>
          <p:nvPr>
            <p:custDataLst>
              <p:tags r:id="rId52"/>
            </p:custDataLst>
          </p:nvPr>
        </p:nvSpPr>
        <p:spPr bwMode="gray">
          <a:xfrm>
            <a:off x="4285481" y="5227715"/>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900" b="1" dirty="0">
                <a:latin typeface="MS PGothic" panose="020B0600070205080204" pitchFamily="34" charset="-128"/>
                <a:ea typeface="MS PGothic" panose="020B0600070205080204" pitchFamily="34" charset="-128"/>
              </a:rPr>
              <a:t>12%</a:t>
            </a:r>
            <a:endParaRPr lang="ja-JP" altLang="en-US" sz="900" b="1" dirty="0">
              <a:solidFill>
                <a:schemeClr val="bg1"/>
              </a:solidFill>
              <a:latin typeface="MS PGothic" panose="020B0600070205080204" pitchFamily="34" charset="-128"/>
              <a:ea typeface="MS PGothic" panose="020B0600070205080204" pitchFamily="34" charset="-128"/>
            </a:endParaRPr>
          </a:p>
        </p:txBody>
      </p:sp>
      <p:sp>
        <p:nvSpPr>
          <p:cNvPr id="13" name="テキスト プレースホルダ 9">
            <a:extLst>
              <a:ext uri="{FF2B5EF4-FFF2-40B4-BE49-F238E27FC236}">
                <a16:creationId xmlns:a16="http://schemas.microsoft.com/office/drawing/2014/main" id="{CA459889-83B9-716A-52DC-EC53D00A42C1}"/>
              </a:ext>
            </a:extLst>
          </p:cNvPr>
          <p:cNvSpPr>
            <a:spLocks noGrp="1"/>
          </p:cNvSpPr>
          <p:nvPr>
            <p:custDataLst>
              <p:tags r:id="rId53"/>
            </p:custDataLst>
          </p:nvPr>
        </p:nvSpPr>
        <p:spPr bwMode="gray">
          <a:xfrm>
            <a:off x="4300207" y="5001647"/>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900" b="1" dirty="0">
                <a:latin typeface="MS PGothic" panose="020B0600070205080204" pitchFamily="34" charset="-128"/>
                <a:ea typeface="MS PGothic" panose="020B0600070205080204" pitchFamily="34" charset="-128"/>
              </a:rPr>
              <a:t>15%</a:t>
            </a:r>
            <a:endParaRPr lang="ja-JP" altLang="en-US" sz="900" b="1" dirty="0">
              <a:solidFill>
                <a:schemeClr val="bg1"/>
              </a:solidFill>
              <a:latin typeface="MS PGothic" panose="020B0600070205080204" pitchFamily="34" charset="-128"/>
              <a:ea typeface="MS PGothic" panose="020B0600070205080204" pitchFamily="34" charset="-128"/>
            </a:endParaRPr>
          </a:p>
        </p:txBody>
      </p:sp>
      <p:sp>
        <p:nvSpPr>
          <p:cNvPr id="14" name="テキスト プレースホルダ 9">
            <a:extLst>
              <a:ext uri="{FF2B5EF4-FFF2-40B4-BE49-F238E27FC236}">
                <a16:creationId xmlns:a16="http://schemas.microsoft.com/office/drawing/2014/main" id="{05188A75-B529-20B5-C0FC-E603BE596851}"/>
              </a:ext>
            </a:extLst>
          </p:cNvPr>
          <p:cNvSpPr>
            <a:spLocks noGrp="1"/>
          </p:cNvSpPr>
          <p:nvPr>
            <p:custDataLst>
              <p:tags r:id="rId54"/>
            </p:custDataLst>
          </p:nvPr>
        </p:nvSpPr>
        <p:spPr bwMode="gray">
          <a:xfrm>
            <a:off x="4308279" y="4819487"/>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900" b="1" dirty="0">
                <a:latin typeface="MS PGothic" panose="020B0600070205080204" pitchFamily="34" charset="-128"/>
                <a:ea typeface="MS PGothic" panose="020B0600070205080204" pitchFamily="34" charset="-128"/>
              </a:rPr>
              <a:t>8%</a:t>
            </a:r>
            <a:endParaRPr lang="ja-JP" altLang="en-US" sz="900" b="1" dirty="0">
              <a:solidFill>
                <a:schemeClr val="bg1"/>
              </a:solidFill>
              <a:latin typeface="MS PGothic" panose="020B0600070205080204" pitchFamily="34" charset="-128"/>
              <a:ea typeface="MS PGothic" panose="020B0600070205080204" pitchFamily="34" charset="-128"/>
            </a:endParaRPr>
          </a:p>
        </p:txBody>
      </p:sp>
      <p:sp>
        <p:nvSpPr>
          <p:cNvPr id="15" name="テキスト プレースホルダ 9">
            <a:extLst>
              <a:ext uri="{FF2B5EF4-FFF2-40B4-BE49-F238E27FC236}">
                <a16:creationId xmlns:a16="http://schemas.microsoft.com/office/drawing/2014/main" id="{583C70C1-7603-F880-663F-A3A6D94B2FDE}"/>
              </a:ext>
            </a:extLst>
          </p:cNvPr>
          <p:cNvSpPr>
            <a:spLocks noGrp="1"/>
          </p:cNvSpPr>
          <p:nvPr>
            <p:custDataLst>
              <p:tags r:id="rId55"/>
            </p:custDataLst>
          </p:nvPr>
        </p:nvSpPr>
        <p:spPr bwMode="gray">
          <a:xfrm>
            <a:off x="4285481" y="4701640"/>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900" b="1" dirty="0">
                <a:latin typeface="MS PGothic" panose="020B0600070205080204" pitchFamily="34" charset="-128"/>
                <a:ea typeface="MS PGothic" panose="020B0600070205080204" pitchFamily="34" charset="-128"/>
              </a:rPr>
              <a:t>6%</a:t>
            </a:r>
            <a:endParaRPr lang="ja-JP" altLang="en-US" sz="900" b="1" dirty="0">
              <a:solidFill>
                <a:schemeClr val="bg1"/>
              </a:solidFill>
              <a:latin typeface="MS PGothic" panose="020B0600070205080204" pitchFamily="34" charset="-128"/>
              <a:ea typeface="MS PGothic" panose="020B0600070205080204" pitchFamily="34" charset="-128"/>
            </a:endParaRPr>
          </a:p>
        </p:txBody>
      </p:sp>
      <p:sp>
        <p:nvSpPr>
          <p:cNvPr id="18" name="テキスト プレースホルダ 9">
            <a:extLst>
              <a:ext uri="{FF2B5EF4-FFF2-40B4-BE49-F238E27FC236}">
                <a16:creationId xmlns:a16="http://schemas.microsoft.com/office/drawing/2014/main" id="{0AD066F0-2723-C9B3-6038-5FE3EA514019}"/>
              </a:ext>
            </a:extLst>
          </p:cNvPr>
          <p:cNvSpPr>
            <a:spLocks noGrp="1"/>
          </p:cNvSpPr>
          <p:nvPr>
            <p:custDataLst>
              <p:tags r:id="rId56"/>
            </p:custDataLst>
          </p:nvPr>
        </p:nvSpPr>
        <p:spPr bwMode="gray">
          <a:xfrm>
            <a:off x="4293201" y="4619418"/>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900" b="1" dirty="0">
                <a:latin typeface="MS PGothic" panose="020B0600070205080204" pitchFamily="34" charset="-128"/>
                <a:ea typeface="MS PGothic" panose="020B0600070205080204" pitchFamily="34" charset="-128"/>
              </a:rPr>
              <a:t>3%</a:t>
            </a:r>
            <a:endParaRPr lang="ja-JP" altLang="en-US" sz="900" b="1" dirty="0">
              <a:solidFill>
                <a:schemeClr val="bg1"/>
              </a:solidFill>
              <a:latin typeface="MS PGothic" panose="020B0600070205080204" pitchFamily="34" charset="-128"/>
              <a:ea typeface="MS PGothic" panose="020B0600070205080204" pitchFamily="34" charset="-128"/>
            </a:endParaRPr>
          </a:p>
        </p:txBody>
      </p:sp>
      <p:sp>
        <p:nvSpPr>
          <p:cNvPr id="19" name="テキスト プレースホルダ 9">
            <a:extLst>
              <a:ext uri="{FF2B5EF4-FFF2-40B4-BE49-F238E27FC236}">
                <a16:creationId xmlns:a16="http://schemas.microsoft.com/office/drawing/2014/main" id="{0E8BFAF9-0B08-B32A-E52D-C955EF7FBF23}"/>
              </a:ext>
            </a:extLst>
          </p:cNvPr>
          <p:cNvSpPr>
            <a:spLocks noGrp="1"/>
          </p:cNvSpPr>
          <p:nvPr>
            <p:custDataLst>
              <p:tags r:id="rId57"/>
            </p:custDataLst>
          </p:nvPr>
        </p:nvSpPr>
        <p:spPr bwMode="gray">
          <a:xfrm>
            <a:off x="4295031" y="4453054"/>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900" b="1" dirty="0">
                <a:latin typeface="MS PGothic" panose="020B0600070205080204" pitchFamily="34" charset="-128"/>
                <a:ea typeface="MS PGothic" panose="020B0600070205080204" pitchFamily="34" charset="-128"/>
              </a:rPr>
              <a:t>16%</a:t>
            </a:r>
            <a:endParaRPr lang="ja-JP" altLang="en-US" sz="900" b="1" dirty="0">
              <a:solidFill>
                <a:schemeClr val="bg1"/>
              </a:solidFill>
              <a:latin typeface="MS PGothic" panose="020B0600070205080204" pitchFamily="34" charset="-128"/>
              <a:ea typeface="MS PGothic" panose="020B0600070205080204" pitchFamily="34" charset="-128"/>
            </a:endParaRPr>
          </a:p>
        </p:txBody>
      </p:sp>
      <p:sp>
        <p:nvSpPr>
          <p:cNvPr id="20" name="テキスト プレースホルダ 9">
            <a:extLst>
              <a:ext uri="{FF2B5EF4-FFF2-40B4-BE49-F238E27FC236}">
                <a16:creationId xmlns:a16="http://schemas.microsoft.com/office/drawing/2014/main" id="{053AC7EF-29A6-8ABF-C780-A8BB6FCAE16B}"/>
              </a:ext>
            </a:extLst>
          </p:cNvPr>
          <p:cNvSpPr>
            <a:spLocks noGrp="1"/>
          </p:cNvSpPr>
          <p:nvPr>
            <p:custDataLst>
              <p:tags r:id="rId58"/>
            </p:custDataLst>
          </p:nvPr>
        </p:nvSpPr>
        <p:spPr bwMode="gray">
          <a:xfrm>
            <a:off x="5093325" y="5568254"/>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900" b="1" dirty="0">
                <a:latin typeface="MS PGothic" panose="020B0600070205080204" pitchFamily="34" charset="-128"/>
                <a:ea typeface="MS PGothic" panose="020B0600070205080204" pitchFamily="34" charset="-128"/>
              </a:rPr>
              <a:t>34%</a:t>
            </a:r>
            <a:endParaRPr lang="ja-JP" altLang="en-US" sz="900" b="1" dirty="0">
              <a:solidFill>
                <a:schemeClr val="bg1"/>
              </a:solidFill>
              <a:latin typeface="MS PGothic" panose="020B0600070205080204" pitchFamily="34" charset="-128"/>
              <a:ea typeface="MS PGothic" panose="020B0600070205080204" pitchFamily="34" charset="-128"/>
            </a:endParaRPr>
          </a:p>
        </p:txBody>
      </p:sp>
      <p:sp>
        <p:nvSpPr>
          <p:cNvPr id="21" name="テキスト プレースホルダ 9">
            <a:extLst>
              <a:ext uri="{FF2B5EF4-FFF2-40B4-BE49-F238E27FC236}">
                <a16:creationId xmlns:a16="http://schemas.microsoft.com/office/drawing/2014/main" id="{2DD9AB91-DDBE-6F92-5D16-CE38040C5DDC}"/>
              </a:ext>
            </a:extLst>
          </p:cNvPr>
          <p:cNvSpPr>
            <a:spLocks noGrp="1"/>
          </p:cNvSpPr>
          <p:nvPr>
            <p:custDataLst>
              <p:tags r:id="rId59"/>
            </p:custDataLst>
          </p:nvPr>
        </p:nvSpPr>
        <p:spPr bwMode="gray">
          <a:xfrm>
            <a:off x="5093325" y="4851039"/>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900" b="1" dirty="0">
                <a:latin typeface="MS PGothic" panose="020B0600070205080204" pitchFamily="34" charset="-128"/>
                <a:ea typeface="MS PGothic" panose="020B0600070205080204" pitchFamily="34" charset="-128"/>
              </a:rPr>
              <a:t>17%</a:t>
            </a:r>
            <a:endParaRPr lang="ja-JP" altLang="en-US" sz="900" b="1" dirty="0">
              <a:solidFill>
                <a:schemeClr val="bg1"/>
              </a:solidFill>
              <a:latin typeface="MS PGothic" panose="020B0600070205080204" pitchFamily="34" charset="-128"/>
              <a:ea typeface="MS PGothic" panose="020B0600070205080204" pitchFamily="34" charset="-128"/>
            </a:endParaRPr>
          </a:p>
        </p:txBody>
      </p:sp>
      <p:sp>
        <p:nvSpPr>
          <p:cNvPr id="36" name="テキスト プレースホルダ 9">
            <a:extLst>
              <a:ext uri="{FF2B5EF4-FFF2-40B4-BE49-F238E27FC236}">
                <a16:creationId xmlns:a16="http://schemas.microsoft.com/office/drawing/2014/main" id="{15C5AA0E-556F-527A-8147-719F2B2D2682}"/>
              </a:ext>
            </a:extLst>
          </p:cNvPr>
          <p:cNvSpPr>
            <a:spLocks noGrp="1"/>
          </p:cNvSpPr>
          <p:nvPr>
            <p:custDataLst>
              <p:tags r:id="rId60"/>
            </p:custDataLst>
          </p:nvPr>
        </p:nvSpPr>
        <p:spPr bwMode="gray">
          <a:xfrm>
            <a:off x="5101118" y="4436237"/>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900" b="1" dirty="0">
                <a:latin typeface="MS PGothic" panose="020B0600070205080204" pitchFamily="34" charset="-128"/>
                <a:ea typeface="MS PGothic" panose="020B0600070205080204" pitchFamily="34" charset="-128"/>
              </a:rPr>
              <a:t>14%</a:t>
            </a:r>
            <a:endParaRPr lang="ja-JP" altLang="en-US" sz="900" b="1" dirty="0">
              <a:solidFill>
                <a:schemeClr val="bg1"/>
              </a:solidFill>
              <a:latin typeface="MS PGothic" panose="020B0600070205080204" pitchFamily="34" charset="-128"/>
              <a:ea typeface="MS PGothic" panose="020B0600070205080204" pitchFamily="34" charset="-128"/>
            </a:endParaRPr>
          </a:p>
        </p:txBody>
      </p:sp>
      <p:sp>
        <p:nvSpPr>
          <p:cNvPr id="38" name="テキスト プレースホルダ 9">
            <a:extLst>
              <a:ext uri="{FF2B5EF4-FFF2-40B4-BE49-F238E27FC236}">
                <a16:creationId xmlns:a16="http://schemas.microsoft.com/office/drawing/2014/main" id="{8FB9308C-1EEE-EF8E-60C2-64222FF5A494}"/>
              </a:ext>
            </a:extLst>
          </p:cNvPr>
          <p:cNvSpPr>
            <a:spLocks noGrp="1"/>
          </p:cNvSpPr>
          <p:nvPr>
            <p:custDataLst>
              <p:tags r:id="rId61"/>
            </p:custDataLst>
          </p:nvPr>
        </p:nvSpPr>
        <p:spPr bwMode="gray">
          <a:xfrm>
            <a:off x="5095552" y="4140048"/>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900" b="1" dirty="0">
                <a:latin typeface="MS PGothic" panose="020B0600070205080204" pitchFamily="34" charset="-128"/>
                <a:ea typeface="MS PGothic" panose="020B0600070205080204" pitchFamily="34" charset="-128"/>
              </a:rPr>
              <a:t>9%</a:t>
            </a:r>
            <a:endParaRPr lang="ja-JP" altLang="en-US" sz="900" b="1" dirty="0">
              <a:solidFill>
                <a:schemeClr val="bg1"/>
              </a:solidFill>
              <a:latin typeface="MS PGothic" panose="020B0600070205080204" pitchFamily="34" charset="-128"/>
              <a:ea typeface="MS PGothic" panose="020B0600070205080204" pitchFamily="34" charset="-128"/>
            </a:endParaRPr>
          </a:p>
        </p:txBody>
      </p:sp>
      <p:sp>
        <p:nvSpPr>
          <p:cNvPr id="39" name="テキスト プレースホルダ 9">
            <a:extLst>
              <a:ext uri="{FF2B5EF4-FFF2-40B4-BE49-F238E27FC236}">
                <a16:creationId xmlns:a16="http://schemas.microsoft.com/office/drawing/2014/main" id="{600A2E3C-9B3E-B759-5B7B-0CE175562AF2}"/>
              </a:ext>
            </a:extLst>
          </p:cNvPr>
          <p:cNvSpPr>
            <a:spLocks noGrp="1"/>
          </p:cNvSpPr>
          <p:nvPr>
            <p:custDataLst>
              <p:tags r:id="rId62"/>
            </p:custDataLst>
          </p:nvPr>
        </p:nvSpPr>
        <p:spPr bwMode="gray">
          <a:xfrm>
            <a:off x="5108470" y="3937636"/>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900" b="1" dirty="0">
                <a:latin typeface="MS PGothic" panose="020B0600070205080204" pitchFamily="34" charset="-128"/>
                <a:ea typeface="MS PGothic" panose="020B0600070205080204" pitchFamily="34" charset="-128"/>
              </a:rPr>
              <a:t>5%</a:t>
            </a:r>
            <a:endParaRPr lang="ja-JP" altLang="en-US" sz="900" b="1" dirty="0">
              <a:solidFill>
                <a:schemeClr val="bg1"/>
              </a:solidFill>
              <a:latin typeface="MS PGothic" panose="020B0600070205080204" pitchFamily="34" charset="-128"/>
              <a:ea typeface="MS PGothic" panose="020B0600070205080204" pitchFamily="34" charset="-128"/>
            </a:endParaRPr>
          </a:p>
        </p:txBody>
      </p:sp>
      <p:sp>
        <p:nvSpPr>
          <p:cNvPr id="42" name="テキスト プレースホルダ 9">
            <a:extLst>
              <a:ext uri="{FF2B5EF4-FFF2-40B4-BE49-F238E27FC236}">
                <a16:creationId xmlns:a16="http://schemas.microsoft.com/office/drawing/2014/main" id="{EEBD2F7D-8BBE-2751-988C-EA4020173028}"/>
              </a:ext>
            </a:extLst>
          </p:cNvPr>
          <p:cNvSpPr>
            <a:spLocks noGrp="1"/>
          </p:cNvSpPr>
          <p:nvPr>
            <p:custDataLst>
              <p:tags r:id="rId63"/>
            </p:custDataLst>
          </p:nvPr>
        </p:nvSpPr>
        <p:spPr bwMode="gray">
          <a:xfrm>
            <a:off x="5100645" y="3803898"/>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900" b="1" dirty="0">
                <a:latin typeface="MS PGothic" panose="020B0600070205080204" pitchFamily="34" charset="-128"/>
                <a:ea typeface="MS PGothic" panose="020B0600070205080204" pitchFamily="34" charset="-128"/>
              </a:rPr>
              <a:t>5%</a:t>
            </a:r>
            <a:endParaRPr lang="ja-JP" altLang="en-US" sz="900" b="1" dirty="0">
              <a:solidFill>
                <a:schemeClr val="bg1"/>
              </a:solidFill>
              <a:latin typeface="MS PGothic" panose="020B0600070205080204" pitchFamily="34" charset="-128"/>
              <a:ea typeface="MS PGothic" panose="020B0600070205080204" pitchFamily="34" charset="-128"/>
            </a:endParaRPr>
          </a:p>
        </p:txBody>
      </p:sp>
      <p:sp>
        <p:nvSpPr>
          <p:cNvPr id="43" name="テキスト プレースホルダ 9">
            <a:extLst>
              <a:ext uri="{FF2B5EF4-FFF2-40B4-BE49-F238E27FC236}">
                <a16:creationId xmlns:a16="http://schemas.microsoft.com/office/drawing/2014/main" id="{45B853A5-A9F6-0E5C-F02E-F8C26F434648}"/>
              </a:ext>
            </a:extLst>
          </p:cNvPr>
          <p:cNvSpPr>
            <a:spLocks noGrp="1"/>
          </p:cNvSpPr>
          <p:nvPr>
            <p:custDataLst>
              <p:tags r:id="rId64"/>
            </p:custDataLst>
          </p:nvPr>
        </p:nvSpPr>
        <p:spPr bwMode="gray">
          <a:xfrm>
            <a:off x="5098214" y="3539657"/>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900" b="1" dirty="0">
                <a:latin typeface="MS PGothic" panose="020B0600070205080204" pitchFamily="34" charset="-128"/>
                <a:ea typeface="MS PGothic" panose="020B0600070205080204" pitchFamily="34" charset="-128"/>
              </a:rPr>
              <a:t>16%</a:t>
            </a:r>
            <a:endParaRPr lang="ja-JP" altLang="en-US" sz="900" b="1" dirty="0">
              <a:solidFill>
                <a:schemeClr val="bg1"/>
              </a:solidFill>
              <a:latin typeface="MS PGothic" panose="020B0600070205080204" pitchFamily="34" charset="-128"/>
              <a:ea typeface="MS PGothic" panose="020B0600070205080204" pitchFamily="34" charset="-128"/>
            </a:endParaRPr>
          </a:p>
        </p:txBody>
      </p:sp>
      <p:sp>
        <p:nvSpPr>
          <p:cNvPr id="44" name="テキスト プレースホルダ 9">
            <a:extLst>
              <a:ext uri="{FF2B5EF4-FFF2-40B4-BE49-F238E27FC236}">
                <a16:creationId xmlns:a16="http://schemas.microsoft.com/office/drawing/2014/main" id="{DF872347-6915-0637-F40F-01762AEC610F}"/>
              </a:ext>
            </a:extLst>
          </p:cNvPr>
          <p:cNvSpPr>
            <a:spLocks noGrp="1"/>
          </p:cNvSpPr>
          <p:nvPr>
            <p:custDataLst>
              <p:tags r:id="rId65"/>
            </p:custDataLst>
          </p:nvPr>
        </p:nvSpPr>
        <p:spPr bwMode="gray">
          <a:xfrm>
            <a:off x="7492199" y="5740356"/>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900" b="1" dirty="0">
                <a:latin typeface="MS PGothic" panose="020B0600070205080204" pitchFamily="34" charset="-128"/>
                <a:ea typeface="MS PGothic" panose="020B0600070205080204" pitchFamily="34" charset="-128"/>
              </a:rPr>
              <a:t>23%</a:t>
            </a:r>
            <a:endParaRPr lang="ja-JP" altLang="en-US" sz="900" b="1" dirty="0">
              <a:solidFill>
                <a:schemeClr val="bg1"/>
              </a:solidFill>
              <a:latin typeface="MS PGothic" panose="020B0600070205080204" pitchFamily="34" charset="-128"/>
              <a:ea typeface="MS PGothic" panose="020B0600070205080204" pitchFamily="34" charset="-128"/>
            </a:endParaRPr>
          </a:p>
        </p:txBody>
      </p:sp>
      <p:sp>
        <p:nvSpPr>
          <p:cNvPr id="45" name="テキスト プレースホルダ 9">
            <a:extLst>
              <a:ext uri="{FF2B5EF4-FFF2-40B4-BE49-F238E27FC236}">
                <a16:creationId xmlns:a16="http://schemas.microsoft.com/office/drawing/2014/main" id="{C7F05485-829A-9346-B967-57956DD101B9}"/>
              </a:ext>
            </a:extLst>
          </p:cNvPr>
          <p:cNvSpPr>
            <a:spLocks noGrp="1"/>
          </p:cNvSpPr>
          <p:nvPr>
            <p:custDataLst>
              <p:tags r:id="rId66"/>
            </p:custDataLst>
          </p:nvPr>
        </p:nvSpPr>
        <p:spPr bwMode="gray">
          <a:xfrm>
            <a:off x="7492199" y="5134539"/>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900" b="1" dirty="0">
                <a:latin typeface="MS PGothic" panose="020B0600070205080204" pitchFamily="34" charset="-128"/>
                <a:ea typeface="MS PGothic" panose="020B0600070205080204" pitchFamily="34" charset="-128"/>
              </a:rPr>
              <a:t>51%</a:t>
            </a:r>
            <a:endParaRPr lang="ja-JP" altLang="en-US" sz="900" b="1" dirty="0">
              <a:solidFill>
                <a:schemeClr val="bg1"/>
              </a:solidFill>
              <a:latin typeface="MS PGothic" panose="020B0600070205080204" pitchFamily="34" charset="-128"/>
              <a:ea typeface="MS PGothic" panose="020B0600070205080204" pitchFamily="34" charset="-128"/>
            </a:endParaRPr>
          </a:p>
        </p:txBody>
      </p:sp>
      <p:sp>
        <p:nvSpPr>
          <p:cNvPr id="46" name="テキスト プレースホルダ 9">
            <a:extLst>
              <a:ext uri="{FF2B5EF4-FFF2-40B4-BE49-F238E27FC236}">
                <a16:creationId xmlns:a16="http://schemas.microsoft.com/office/drawing/2014/main" id="{B6C426F8-1920-E7ED-7CFB-B2C7D7FD0F5F}"/>
              </a:ext>
            </a:extLst>
          </p:cNvPr>
          <p:cNvSpPr>
            <a:spLocks noGrp="1"/>
          </p:cNvSpPr>
          <p:nvPr>
            <p:custDataLst>
              <p:tags r:id="rId67"/>
            </p:custDataLst>
          </p:nvPr>
        </p:nvSpPr>
        <p:spPr bwMode="gray">
          <a:xfrm>
            <a:off x="7502823" y="4436684"/>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900" b="1" dirty="0">
                <a:latin typeface="MS PGothic" panose="020B0600070205080204" pitchFamily="34" charset="-128"/>
                <a:ea typeface="MS PGothic" panose="020B0600070205080204" pitchFamily="34" charset="-128"/>
              </a:rPr>
              <a:t>41%</a:t>
            </a:r>
            <a:endParaRPr lang="ja-JP" altLang="en-US" sz="900" b="1" dirty="0">
              <a:solidFill>
                <a:schemeClr val="bg1"/>
              </a:solidFill>
              <a:latin typeface="MS PGothic" panose="020B0600070205080204" pitchFamily="34" charset="-128"/>
              <a:ea typeface="MS PGothic" panose="020B0600070205080204" pitchFamily="34" charset="-128"/>
            </a:endParaRPr>
          </a:p>
        </p:txBody>
      </p:sp>
      <p:sp>
        <p:nvSpPr>
          <p:cNvPr id="47" name="テキスト プレースホルダ 9">
            <a:extLst>
              <a:ext uri="{FF2B5EF4-FFF2-40B4-BE49-F238E27FC236}">
                <a16:creationId xmlns:a16="http://schemas.microsoft.com/office/drawing/2014/main" id="{F2ECDA3A-300E-484C-2A6B-2B1EDC0C490F}"/>
              </a:ext>
            </a:extLst>
          </p:cNvPr>
          <p:cNvSpPr>
            <a:spLocks noGrp="1"/>
          </p:cNvSpPr>
          <p:nvPr>
            <p:custDataLst>
              <p:tags r:id="rId68"/>
            </p:custDataLst>
          </p:nvPr>
        </p:nvSpPr>
        <p:spPr bwMode="gray">
          <a:xfrm>
            <a:off x="8330540" y="5466525"/>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900" b="1" dirty="0">
                <a:latin typeface="MS PGothic" panose="020B0600070205080204" pitchFamily="34" charset="-128"/>
                <a:ea typeface="MS PGothic" panose="020B0600070205080204" pitchFamily="34" charset="-128"/>
              </a:rPr>
              <a:t>31%</a:t>
            </a:r>
            <a:endParaRPr lang="ja-JP" altLang="en-US" sz="900" b="1" dirty="0">
              <a:solidFill>
                <a:schemeClr val="bg1"/>
              </a:solidFill>
              <a:latin typeface="MS PGothic" panose="020B0600070205080204" pitchFamily="34" charset="-128"/>
              <a:ea typeface="MS PGothic" panose="020B0600070205080204" pitchFamily="34" charset="-128"/>
            </a:endParaRPr>
          </a:p>
        </p:txBody>
      </p:sp>
      <p:sp>
        <p:nvSpPr>
          <p:cNvPr id="48" name="テキスト プレースホルダ 9">
            <a:extLst>
              <a:ext uri="{FF2B5EF4-FFF2-40B4-BE49-F238E27FC236}">
                <a16:creationId xmlns:a16="http://schemas.microsoft.com/office/drawing/2014/main" id="{7D67EA97-F569-769C-BDB3-2C1C7E40BE0B}"/>
              </a:ext>
            </a:extLst>
          </p:cNvPr>
          <p:cNvSpPr>
            <a:spLocks noGrp="1"/>
          </p:cNvSpPr>
          <p:nvPr>
            <p:custDataLst>
              <p:tags r:id="rId69"/>
            </p:custDataLst>
          </p:nvPr>
        </p:nvSpPr>
        <p:spPr bwMode="gray">
          <a:xfrm>
            <a:off x="8309989" y="4453054"/>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900" b="1" dirty="0">
                <a:latin typeface="MS PGothic" panose="020B0600070205080204" pitchFamily="34" charset="-128"/>
                <a:ea typeface="MS PGothic" panose="020B0600070205080204" pitchFamily="34" charset="-128"/>
              </a:rPr>
              <a:t>43%</a:t>
            </a:r>
            <a:endParaRPr lang="ja-JP" altLang="en-US" sz="900" b="1" dirty="0">
              <a:solidFill>
                <a:schemeClr val="bg1"/>
              </a:solidFill>
              <a:latin typeface="MS PGothic" panose="020B0600070205080204" pitchFamily="34" charset="-128"/>
              <a:ea typeface="MS PGothic" panose="020B0600070205080204" pitchFamily="34" charset="-128"/>
            </a:endParaRPr>
          </a:p>
        </p:txBody>
      </p:sp>
      <p:sp>
        <p:nvSpPr>
          <p:cNvPr id="49" name="テキスト プレースホルダ 9">
            <a:extLst>
              <a:ext uri="{FF2B5EF4-FFF2-40B4-BE49-F238E27FC236}">
                <a16:creationId xmlns:a16="http://schemas.microsoft.com/office/drawing/2014/main" id="{DDB41357-1F16-08A1-8561-463B41BB6384}"/>
              </a:ext>
            </a:extLst>
          </p:cNvPr>
          <p:cNvSpPr>
            <a:spLocks noGrp="1"/>
          </p:cNvSpPr>
          <p:nvPr>
            <p:custDataLst>
              <p:tags r:id="rId70"/>
            </p:custDataLst>
          </p:nvPr>
        </p:nvSpPr>
        <p:spPr bwMode="gray">
          <a:xfrm>
            <a:off x="8312035" y="3523769"/>
            <a:ext cx="28733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900" b="1" dirty="0">
                <a:latin typeface="MS PGothic" panose="020B0600070205080204" pitchFamily="34" charset="-128"/>
                <a:ea typeface="MS PGothic" panose="020B0600070205080204" pitchFamily="34" charset="-128"/>
              </a:rPr>
              <a:t>25%</a:t>
            </a:r>
            <a:endParaRPr lang="ja-JP" altLang="en-US" sz="900" b="1" dirty="0">
              <a:solidFill>
                <a:schemeClr val="bg1"/>
              </a:solidFill>
              <a:latin typeface="MS PGothic" panose="020B0600070205080204" pitchFamily="34" charset="-128"/>
              <a:ea typeface="MS PGothic" panose="020B0600070205080204" pitchFamily="34" charset="-128"/>
            </a:endParaRPr>
          </a:p>
        </p:txBody>
      </p:sp>
      <p:sp>
        <p:nvSpPr>
          <p:cNvPr id="53" name="TextBox 52">
            <a:extLst>
              <a:ext uri="{FF2B5EF4-FFF2-40B4-BE49-F238E27FC236}">
                <a16:creationId xmlns:a16="http://schemas.microsoft.com/office/drawing/2014/main" id="{7E2F303C-A709-F935-37A1-E89C7F6ABDE9}"/>
              </a:ext>
            </a:extLst>
          </p:cNvPr>
          <p:cNvSpPr txBox="1"/>
          <p:nvPr/>
        </p:nvSpPr>
        <p:spPr>
          <a:xfrm>
            <a:off x="9345488" y="3424412"/>
            <a:ext cx="430495" cy="215444"/>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28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12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pPr marL="0" indent="0">
              <a:buNone/>
            </a:pPr>
            <a:r>
              <a:rPr lang="en-US" altLang="ja-JP" sz="800" noProof="1">
                <a:latin typeface="MS PGothic" panose="020B0600070205080204" pitchFamily="34" charset="-128"/>
                <a:ea typeface="MS PGothic" panose="020B0600070205080204" pitchFamily="34" charset="-128"/>
              </a:rPr>
              <a:t>x 1.6</a:t>
            </a:r>
            <a:endParaRPr lang="ja-JP" altLang="en-US" sz="800" dirty="0">
              <a:latin typeface="MS PGothic" panose="020B0600070205080204" pitchFamily="34" charset="-128"/>
              <a:ea typeface="MS PGothic" panose="020B0600070205080204" pitchFamily="34" charset="-128"/>
            </a:endParaRPr>
          </a:p>
        </p:txBody>
      </p:sp>
      <p:cxnSp>
        <p:nvCxnSpPr>
          <p:cNvPr id="55" name="Straight Connector 54">
            <a:extLst>
              <a:ext uri="{FF2B5EF4-FFF2-40B4-BE49-F238E27FC236}">
                <a16:creationId xmlns:a16="http://schemas.microsoft.com/office/drawing/2014/main" id="{063813E3-F621-BC12-4B21-032C4644813B}"/>
              </a:ext>
            </a:extLst>
          </p:cNvPr>
          <p:cNvCxnSpPr>
            <a:cxnSpLocks/>
            <a:stCxn id="158" idx="1"/>
          </p:cNvCxnSpPr>
          <p:nvPr>
            <p:custDataLst>
              <p:tags r:id="rId71"/>
            </p:custDataLst>
          </p:nvPr>
        </p:nvCxnSpPr>
        <p:spPr bwMode="auto">
          <a:xfrm flipH="1">
            <a:off x="5470808" y="3723917"/>
            <a:ext cx="158606" cy="16549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id="{78832B22-9EAD-D348-EAAE-7A7D293C83F1}"/>
              </a:ext>
            </a:extLst>
          </p:cNvPr>
          <p:cNvCxnSpPr>
            <a:cxnSpLocks/>
            <a:stCxn id="205" idx="1"/>
          </p:cNvCxnSpPr>
          <p:nvPr>
            <p:custDataLst>
              <p:tags r:id="rId72"/>
            </p:custDataLst>
          </p:nvPr>
        </p:nvCxnSpPr>
        <p:spPr bwMode="auto">
          <a:xfrm flipH="1">
            <a:off x="5439912" y="3478546"/>
            <a:ext cx="203078" cy="159289"/>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60" name="テキスト プレースホルダ 9">
            <a:extLst>
              <a:ext uri="{FF2B5EF4-FFF2-40B4-BE49-F238E27FC236}">
                <a16:creationId xmlns:a16="http://schemas.microsoft.com/office/drawing/2014/main" id="{D0340EB5-F01A-B41B-48DE-A19A383EC03B}"/>
              </a:ext>
            </a:extLst>
          </p:cNvPr>
          <p:cNvSpPr>
            <a:spLocks noGrp="1"/>
          </p:cNvSpPr>
          <p:nvPr/>
        </p:nvSpPr>
        <p:spPr bwMode="gray">
          <a:xfrm>
            <a:off x="7382819" y="4106562"/>
            <a:ext cx="488966" cy="15239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ctr">
              <a:spcBef>
                <a:spcPct val="0"/>
              </a:spcBef>
              <a:buNone/>
            </a:pPr>
            <a:r>
              <a:rPr lang="en-US" altLang="ja-JP" sz="1000" dirty="0">
                <a:latin typeface="MS PGothic" panose="020B0600070205080204" pitchFamily="34" charset="-128"/>
                <a:ea typeface="MS PGothic" panose="020B0600070205080204" pitchFamily="34" charset="-128"/>
              </a:rPr>
              <a:t>48,051</a:t>
            </a:r>
            <a:r>
              <a:rPr lang="ja-JP" altLang="en-US" sz="1000" dirty="0">
                <a:latin typeface="MS PGothic" panose="020B0600070205080204" pitchFamily="34" charset="-128"/>
                <a:ea typeface="MS PGothic" panose="020B0600070205080204" pitchFamily="34" charset="-128"/>
              </a:rPr>
              <a:t>人</a:t>
            </a:r>
            <a:endParaRPr lang="ja-JP" altLang="en-US" sz="800" dirty="0">
              <a:latin typeface="MS PGothic" panose="020B0600070205080204" pitchFamily="34" charset="-128"/>
              <a:ea typeface="MS PGothic" panose="020B0600070205080204" pitchFamily="34" charset="-128"/>
            </a:endParaRPr>
          </a:p>
        </p:txBody>
      </p:sp>
      <p:sp>
        <p:nvSpPr>
          <p:cNvPr id="67" name="テキスト プレースホルダ 9">
            <a:extLst>
              <a:ext uri="{FF2B5EF4-FFF2-40B4-BE49-F238E27FC236}">
                <a16:creationId xmlns:a16="http://schemas.microsoft.com/office/drawing/2014/main" id="{A42D3675-F6A6-0123-9D44-C02B0618D801}"/>
              </a:ext>
            </a:extLst>
          </p:cNvPr>
          <p:cNvSpPr>
            <a:spLocks noGrp="1"/>
          </p:cNvSpPr>
          <p:nvPr/>
        </p:nvSpPr>
        <p:spPr bwMode="gray">
          <a:xfrm>
            <a:off x="8229726" y="3089000"/>
            <a:ext cx="488966" cy="15239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indent="0" algn="ctr">
              <a:spcBef>
                <a:spcPct val="0"/>
              </a:spcBef>
              <a:buNone/>
            </a:pPr>
            <a:r>
              <a:rPr lang="en-US" altLang="ja-JP" sz="1000" dirty="0">
                <a:latin typeface="MS PGothic" panose="020B0600070205080204" pitchFamily="34" charset="-128"/>
                <a:ea typeface="MS PGothic" panose="020B0600070205080204" pitchFamily="34" charset="-128"/>
              </a:rPr>
              <a:t>77,416</a:t>
            </a:r>
            <a:r>
              <a:rPr lang="ja-JP" altLang="en-US" sz="1000" dirty="0">
                <a:latin typeface="MS PGothic" panose="020B0600070205080204" pitchFamily="34" charset="-128"/>
                <a:ea typeface="MS PGothic" panose="020B0600070205080204" pitchFamily="34" charset="-128"/>
              </a:rPr>
              <a:t>人</a:t>
            </a:r>
            <a:endParaRPr lang="ja-JP" altLang="en-US" sz="800" dirty="0">
              <a:latin typeface="MS PGothic" panose="020B0600070205080204" pitchFamily="34" charset="-128"/>
              <a:ea typeface="MS PGothic" panose="020B0600070205080204" pitchFamily="34" charset="-128"/>
            </a:endParaRPr>
          </a:p>
        </p:txBody>
      </p:sp>
    </p:spTree>
    <p:extLst>
      <p:ext uri="{BB962C8B-B14F-4D97-AF65-F5344CB8AC3E}">
        <p14:creationId xmlns:p14="http://schemas.microsoft.com/office/powerpoint/2010/main" val="1169769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3DB08A5-EB0C-4ABE-A938-E30DA7EEDE16}"/>
              </a:ext>
            </a:extLst>
          </p:cNvPr>
          <p:cNvGraphicFramePr>
            <a:graphicFrameLocks noChangeAspect="1"/>
          </p:cNvGraphicFramePr>
          <p:nvPr>
            <p:custDataLst>
              <p:tags r:id="rId1"/>
            </p:custDataLst>
            <p:extLst>
              <p:ext uri="{D42A27DB-BD31-4B8C-83A1-F6EECF244321}">
                <p14:modId xmlns:p14="http://schemas.microsoft.com/office/powerpoint/2010/main" val="1787645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4" name="Object 3" hidden="1">
                        <a:extLst>
                          <a:ext uri="{FF2B5EF4-FFF2-40B4-BE49-F238E27FC236}">
                            <a16:creationId xmlns:a16="http://schemas.microsoft.com/office/drawing/2014/main" id="{B3DB08A5-EB0C-4ABE-A938-E30DA7EEDE1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ナイジェリア／医療関連／医療・公衆衛生</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医療機関 </a:t>
            </a:r>
            <a:r>
              <a:rPr lang="en-US" altLang="ja-JP" dirty="0"/>
              <a:t>- </a:t>
            </a:r>
            <a:r>
              <a:rPr lang="ja-JP" altLang="en-US" dirty="0"/>
              <a:t>医療機関区分と施設数・病床数の推移</a:t>
            </a:r>
            <a:r>
              <a:rPr lang="en-US" altLang="ja-JP" dirty="0"/>
              <a:t>(1/2)</a:t>
            </a:r>
          </a:p>
        </p:txBody>
      </p:sp>
      <p:sp>
        <p:nvSpPr>
          <p:cNvPr id="25" name="テキスト ボックス 24"/>
          <p:cNvSpPr txBox="1"/>
          <p:nvPr/>
        </p:nvSpPr>
        <p:spPr>
          <a:xfrm>
            <a:off x="200472" y="1124744"/>
            <a:ext cx="9505056"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ナイジェリアの医療施設は、その経営や提供するサービスによって分類される。経営の分類では、私立病院と政府病院がある。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年時点、医療施設の大半は政府所有の一次医療施設である。ナイジェリア国民の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は現在農村部に住んでおり、彼らに最も近い病院施設はプライマリーヘルスケアセンターである。</a:t>
            </a:r>
          </a:p>
        </p:txBody>
      </p:sp>
      <p:sp>
        <p:nvSpPr>
          <p:cNvPr id="23" name="テキスト ボックス 115">
            <a:extLst>
              <a:ext uri="{FF2B5EF4-FFF2-40B4-BE49-F238E27FC236}">
                <a16:creationId xmlns:a16="http://schemas.microsoft.com/office/drawing/2014/main" id="{283F34DF-832D-4667-8C6D-63A7D4DF9CBA}"/>
              </a:ext>
            </a:extLst>
          </p:cNvPr>
          <p:cNvSpPr txBox="1"/>
          <p:nvPr/>
        </p:nvSpPr>
        <p:spPr>
          <a:xfrm>
            <a:off x="200472" y="6525344"/>
            <a:ext cx="8856984" cy="246221"/>
          </a:xfrm>
          <a:prstGeom prst="rect">
            <a:avLst/>
          </a:prstGeom>
          <a:noFill/>
        </p:spPr>
        <p:txBody>
          <a:bodyPr wrap="square" lIns="0" tIns="0" rIns="0" bIns="0" rtlCol="0">
            <a:spAutoFit/>
          </a:bodyPr>
          <a:lstStyle/>
          <a:p>
            <a:pPr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（出所）ナイジェリア保健省「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Nigeria Health facility registry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CIH</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レポート「</a:t>
            </a:r>
            <a:r>
              <a:rPr lang="en-US" altLang="ja-JP" sz="800" dirty="0"/>
              <a:t> An Overview of the Health System in Nigeria and the contributions and role of faith-based health providers in the overall health system</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t>、</a:t>
            </a:r>
            <a:r>
              <a:rPr lang="en-US" altLang="ja-JP" sz="800" dirty="0"/>
              <a:t>This Day 2022</a:t>
            </a:r>
            <a:r>
              <a:rPr lang="ja-JP" altLang="en-US" sz="800" dirty="0"/>
              <a:t>年</a:t>
            </a:r>
            <a:r>
              <a:rPr lang="en-US" altLang="ja-JP" sz="800" dirty="0"/>
              <a:t>12</a:t>
            </a:r>
            <a:r>
              <a:rPr lang="ja-JP" altLang="en-US" sz="800" dirty="0"/>
              <a:t>月</a:t>
            </a:r>
            <a:r>
              <a:rPr lang="en-US" altLang="ja-JP" sz="800" dirty="0"/>
              <a:t>16</a:t>
            </a:r>
            <a:r>
              <a:rPr lang="ja-JP" altLang="en-US" sz="800" dirty="0"/>
              <a:t>日記事</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0" name="TextBox 29">
            <a:extLst>
              <a:ext uri="{FF2B5EF4-FFF2-40B4-BE49-F238E27FC236}">
                <a16:creationId xmlns:a16="http://schemas.microsoft.com/office/drawing/2014/main" id="{2F5BF967-15FB-40D5-9E83-2E8C50F8796E}"/>
              </a:ext>
            </a:extLst>
          </p:cNvPr>
          <p:cNvSpPr txBox="1"/>
          <p:nvPr/>
        </p:nvSpPr>
        <p:spPr>
          <a:xfrm>
            <a:off x="344488" y="2113111"/>
            <a:ext cx="4752528" cy="307777"/>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ja" altLang="en-US" sz="1400" noProof="1">
                <a:latin typeface="Arial Black" panose="020B0A04020102020204" pitchFamily="34" charset="0"/>
                <a:ea typeface="HGP創英角ｺﾞｼｯｸUB" pitchFamily="50" charset="-128"/>
                <a:cs typeface="+mj-cs"/>
              </a:rPr>
              <a:t>ナイジェリアの病院数(20</a:t>
            </a:r>
            <a:r>
              <a:rPr lang="en-US" altLang="ja" sz="1400" noProof="1">
                <a:latin typeface="Arial Black" panose="020B0A04020102020204" pitchFamily="34" charset="0"/>
                <a:ea typeface="HGP創英角ｺﾞｼｯｸUB" pitchFamily="50" charset="-128"/>
                <a:cs typeface="+mj-cs"/>
              </a:rPr>
              <a:t>19</a:t>
            </a:r>
            <a:r>
              <a:rPr lang="ja" altLang="en-US" sz="1400" noProof="1">
                <a:latin typeface="Arial Black" panose="020B0A04020102020204" pitchFamily="34" charset="0"/>
                <a:ea typeface="HGP創英角ｺﾞｼｯｸUB" pitchFamily="50" charset="-128"/>
                <a:cs typeface="+mj-cs"/>
              </a:rPr>
              <a:t>年)</a:t>
            </a:r>
            <a:endParaRPr lang="ja-JP" altLang="en-US" sz="1400" noProof="1">
              <a:latin typeface="Arial Black" panose="020B0A04020102020204" pitchFamily="34" charset="0"/>
              <a:ea typeface="HGP創英角ｺﾞｼｯｸUB" pitchFamily="50" charset="-128"/>
              <a:cs typeface="+mj-cs"/>
            </a:endParaRPr>
          </a:p>
        </p:txBody>
      </p:sp>
      <p:sp>
        <p:nvSpPr>
          <p:cNvPr id="5" name="4. Footnote">
            <a:extLst>
              <a:ext uri="{FF2B5EF4-FFF2-40B4-BE49-F238E27FC236}">
                <a16:creationId xmlns:a16="http://schemas.microsoft.com/office/drawing/2014/main" id="{DD91A19F-5933-4157-AF83-8046513D747B}"/>
              </a:ext>
            </a:extLst>
          </p:cNvPr>
          <p:cNvSpPr txBox="1"/>
          <p:nvPr>
            <p:custDataLst>
              <p:tags r:id="rId2"/>
            </p:custDataLst>
          </p:nvPr>
        </p:nvSpPr>
        <p:spPr>
          <a:xfrm>
            <a:off x="411480" y="6366887"/>
            <a:ext cx="184731" cy="123111"/>
          </a:xfrm>
          <a:prstGeom prst="rect">
            <a:avLst/>
          </a:prstGeom>
          <a:noFill/>
        </p:spPr>
        <p:txBody>
          <a:bodyPr vert="horz" wrap="square" lIns="0" tIns="0" rIns="0" bIns="0" rtlCol="0" anchor="b" anchorCtr="0">
            <a:spAutoFit/>
          </a:bodyPr>
          <a:lstStyle/>
          <a:p>
            <a:endParaRPr kumimoji="1" 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9" name="表 9">
            <a:extLst>
              <a:ext uri="{FF2B5EF4-FFF2-40B4-BE49-F238E27FC236}">
                <a16:creationId xmlns:a16="http://schemas.microsoft.com/office/drawing/2014/main" id="{9E6FAA7B-9943-A121-8F0A-09EC899733A2}"/>
              </a:ext>
            </a:extLst>
          </p:cNvPr>
          <p:cNvGraphicFramePr>
            <a:graphicFrameLocks noGrp="1"/>
          </p:cNvGraphicFramePr>
          <p:nvPr>
            <p:extLst>
              <p:ext uri="{D42A27DB-BD31-4B8C-83A1-F6EECF244321}">
                <p14:modId xmlns:p14="http://schemas.microsoft.com/office/powerpoint/2010/main" val="3115302396"/>
              </p:ext>
            </p:extLst>
          </p:nvPr>
        </p:nvGraphicFramePr>
        <p:xfrm>
          <a:off x="365224" y="2473616"/>
          <a:ext cx="6243960" cy="1483360"/>
        </p:xfrm>
        <a:graphic>
          <a:graphicData uri="http://schemas.openxmlformats.org/drawingml/2006/table">
            <a:tbl>
              <a:tblPr firstRow="1" bandRow="1">
                <a:tableStyleId>{5C22544A-7EE6-4342-B048-85BDC9FD1C3A}</a:tableStyleId>
              </a:tblPr>
              <a:tblGrid>
                <a:gridCol w="3121980">
                  <a:extLst>
                    <a:ext uri="{9D8B030D-6E8A-4147-A177-3AD203B41FA5}">
                      <a16:colId xmlns:a16="http://schemas.microsoft.com/office/drawing/2014/main" val="747809509"/>
                    </a:ext>
                  </a:extLst>
                </a:gridCol>
                <a:gridCol w="3121980">
                  <a:extLst>
                    <a:ext uri="{9D8B030D-6E8A-4147-A177-3AD203B41FA5}">
                      <a16:colId xmlns:a16="http://schemas.microsoft.com/office/drawing/2014/main" val="3374749887"/>
                    </a:ext>
                  </a:extLst>
                </a:gridCol>
              </a:tblGrid>
              <a:tr h="370840">
                <a:tc>
                  <a:txBody>
                    <a:bodyPr/>
                    <a:lstStyle/>
                    <a:p>
                      <a:pPr algn="ctr"/>
                      <a:r>
                        <a:rPr kumimoji="1" lang="ja-JP" altLang="en-US" sz="1400" b="0" dirty="0">
                          <a:latin typeface="HGP創英角ｺﾞｼｯｸUB" panose="020B0900000000000000" pitchFamily="50" charset="-128"/>
                          <a:ea typeface="HGP創英角ｺﾞｼｯｸUB" panose="020B0900000000000000" pitchFamily="50" charset="-128"/>
                        </a:rPr>
                        <a:t>所有者区分</a:t>
                      </a:r>
                    </a:p>
                  </a:txBody>
                  <a:tcPr>
                    <a:solidFill>
                      <a:srgbClr val="3D6AA7"/>
                    </a:solidFill>
                  </a:tcPr>
                </a:tc>
                <a:tc>
                  <a:txBody>
                    <a:bodyPr/>
                    <a:lstStyle/>
                    <a:p>
                      <a:pPr algn="ctr"/>
                      <a:r>
                        <a:rPr kumimoji="1" lang="ja-JP" altLang="en-US" sz="1400" b="0" dirty="0">
                          <a:latin typeface="HGP創英角ｺﾞｼｯｸUB" panose="020B0900000000000000" pitchFamily="50" charset="-128"/>
                          <a:ea typeface="HGP創英角ｺﾞｼｯｸUB" panose="020B0900000000000000" pitchFamily="50" charset="-128"/>
                        </a:rPr>
                        <a:t>病院及びクリニックの施設数</a:t>
                      </a:r>
                    </a:p>
                  </a:txBody>
                  <a:tcPr>
                    <a:solidFill>
                      <a:srgbClr val="3D6AA7"/>
                    </a:solidFill>
                  </a:tcPr>
                </a:tc>
                <a:extLst>
                  <a:ext uri="{0D108BD9-81ED-4DB2-BD59-A6C34878D82A}">
                    <a16:rowId xmlns:a16="http://schemas.microsoft.com/office/drawing/2014/main" val="2886516769"/>
                  </a:ext>
                </a:extLst>
              </a:tr>
              <a:tr h="370840">
                <a:tc>
                  <a:txBody>
                    <a:bodyPr/>
                    <a:lstStyle/>
                    <a:p>
                      <a:pPr algn="ctr"/>
                      <a:r>
                        <a:rPr kumimoji="1" lang="ja-JP" altLang="en-US" sz="1600" dirty="0"/>
                        <a:t>民間</a:t>
                      </a:r>
                      <a:endParaRPr kumimoji="1" lang="en-US" altLang="ja-JP" sz="1600" dirty="0"/>
                    </a:p>
                  </a:txBody>
                  <a:tcPr>
                    <a:noFill/>
                  </a:tcPr>
                </a:tc>
                <a:tc>
                  <a:txBody>
                    <a:bodyPr/>
                    <a:lstStyle/>
                    <a:p>
                      <a:pPr algn="ctr"/>
                      <a:r>
                        <a:rPr kumimoji="1" lang="en-US" altLang="ja-JP" sz="1600" dirty="0"/>
                        <a:t>10,057</a:t>
                      </a:r>
                      <a:endParaRPr kumimoji="1" lang="ja-JP" altLang="en-US" sz="1600" dirty="0"/>
                    </a:p>
                  </a:txBody>
                  <a:tcPr>
                    <a:noFill/>
                  </a:tcPr>
                </a:tc>
                <a:extLst>
                  <a:ext uri="{0D108BD9-81ED-4DB2-BD59-A6C34878D82A}">
                    <a16:rowId xmlns:a16="http://schemas.microsoft.com/office/drawing/2014/main" val="2889272626"/>
                  </a:ext>
                </a:extLst>
              </a:tr>
              <a:tr h="370840">
                <a:tc>
                  <a:txBody>
                    <a:bodyPr/>
                    <a:lstStyle/>
                    <a:p>
                      <a:pPr algn="ctr"/>
                      <a:r>
                        <a:rPr kumimoji="1" lang="ja-JP" altLang="en-US" sz="1600" dirty="0"/>
                        <a:t>公営</a:t>
                      </a:r>
                    </a:p>
                  </a:txBody>
                  <a:tcPr>
                    <a:noFill/>
                  </a:tcPr>
                </a:tc>
                <a:tc>
                  <a:txBody>
                    <a:bodyPr/>
                    <a:lstStyle/>
                    <a:p>
                      <a:pPr algn="ctr"/>
                      <a:r>
                        <a:rPr kumimoji="1" lang="en-US" altLang="ja-JP" sz="1600" dirty="0"/>
                        <a:t>28,625</a:t>
                      </a:r>
                      <a:endParaRPr kumimoji="1" lang="ja-JP" altLang="en-US" sz="1600" dirty="0"/>
                    </a:p>
                  </a:txBody>
                  <a:tcPr>
                    <a:noFill/>
                  </a:tcPr>
                </a:tc>
                <a:extLst>
                  <a:ext uri="{0D108BD9-81ED-4DB2-BD59-A6C34878D82A}">
                    <a16:rowId xmlns:a16="http://schemas.microsoft.com/office/drawing/2014/main" val="2194665755"/>
                  </a:ext>
                </a:extLst>
              </a:tr>
              <a:tr h="370840">
                <a:tc>
                  <a:txBody>
                    <a:bodyPr/>
                    <a:lstStyle/>
                    <a:p>
                      <a:pPr algn="ctr"/>
                      <a:r>
                        <a:rPr kumimoji="1" lang="ja-JP" altLang="en-US" sz="1600" dirty="0"/>
                        <a:t>合計</a:t>
                      </a:r>
                    </a:p>
                  </a:txBody>
                  <a:tcPr/>
                </a:tc>
                <a:tc>
                  <a:txBody>
                    <a:bodyPr/>
                    <a:lstStyle/>
                    <a:p>
                      <a:pPr algn="ctr"/>
                      <a:r>
                        <a:rPr kumimoji="1" lang="en-US" altLang="ja-JP" sz="1600" dirty="0"/>
                        <a:t>38,682</a:t>
                      </a:r>
                    </a:p>
                  </a:txBody>
                  <a:tcPr/>
                </a:tc>
                <a:extLst>
                  <a:ext uri="{0D108BD9-81ED-4DB2-BD59-A6C34878D82A}">
                    <a16:rowId xmlns:a16="http://schemas.microsoft.com/office/drawing/2014/main" val="1551626996"/>
                  </a:ext>
                </a:extLst>
              </a:tr>
            </a:tbl>
          </a:graphicData>
        </a:graphic>
      </p:graphicFrame>
      <p:graphicFrame>
        <p:nvGraphicFramePr>
          <p:cNvPr id="10" name="表 9">
            <a:extLst>
              <a:ext uri="{FF2B5EF4-FFF2-40B4-BE49-F238E27FC236}">
                <a16:creationId xmlns:a16="http://schemas.microsoft.com/office/drawing/2014/main" id="{DA070DBC-A197-7A75-C64C-D7C061E8F316}"/>
              </a:ext>
            </a:extLst>
          </p:cNvPr>
          <p:cNvGraphicFramePr>
            <a:graphicFrameLocks noGrp="1"/>
          </p:cNvGraphicFramePr>
          <p:nvPr>
            <p:extLst>
              <p:ext uri="{D42A27DB-BD31-4B8C-83A1-F6EECF244321}">
                <p14:modId xmlns:p14="http://schemas.microsoft.com/office/powerpoint/2010/main" val="2475578464"/>
              </p:ext>
            </p:extLst>
          </p:nvPr>
        </p:nvGraphicFramePr>
        <p:xfrm>
          <a:off x="365224" y="4239096"/>
          <a:ext cx="6243960" cy="1854200"/>
        </p:xfrm>
        <a:graphic>
          <a:graphicData uri="http://schemas.openxmlformats.org/drawingml/2006/table">
            <a:tbl>
              <a:tblPr firstRow="1" bandRow="1">
                <a:tableStyleId>{5C22544A-7EE6-4342-B048-85BDC9FD1C3A}</a:tableStyleId>
              </a:tblPr>
              <a:tblGrid>
                <a:gridCol w="3121980">
                  <a:extLst>
                    <a:ext uri="{9D8B030D-6E8A-4147-A177-3AD203B41FA5}">
                      <a16:colId xmlns:a16="http://schemas.microsoft.com/office/drawing/2014/main" val="747809509"/>
                    </a:ext>
                  </a:extLst>
                </a:gridCol>
                <a:gridCol w="3121980">
                  <a:extLst>
                    <a:ext uri="{9D8B030D-6E8A-4147-A177-3AD203B41FA5}">
                      <a16:colId xmlns:a16="http://schemas.microsoft.com/office/drawing/2014/main" val="3374749887"/>
                    </a:ext>
                  </a:extLst>
                </a:gridCol>
              </a:tblGrid>
              <a:tr h="370840">
                <a:tc>
                  <a:txBody>
                    <a:bodyPr/>
                    <a:lstStyle/>
                    <a:p>
                      <a:pPr marL="0" algn="ctr" defTabSz="914400" rtl="0" eaLnBrk="1" latinLnBrk="0" hangingPunct="1"/>
                      <a:r>
                        <a:rPr kumimoji="1" lang="ja-JP" altLang="en-US" sz="1400" b="0" kern="1200" dirty="0">
                          <a:solidFill>
                            <a:schemeClr val="lt1"/>
                          </a:solidFill>
                          <a:latin typeface="HGP創英角ｺﾞｼｯｸUB" panose="020B0900000000000000" pitchFamily="50" charset="-128"/>
                          <a:ea typeface="HGP創英角ｺﾞｼｯｸUB" panose="020B0900000000000000" pitchFamily="50" charset="-128"/>
                          <a:cs typeface="+mn-cs"/>
                        </a:rPr>
                        <a:t>レベル区分</a:t>
                      </a:r>
                    </a:p>
                  </a:txBody>
                  <a:tcPr>
                    <a:solidFill>
                      <a:srgbClr val="3D6AA7"/>
                    </a:solidFill>
                  </a:tcPr>
                </a:tc>
                <a:tc>
                  <a:txBody>
                    <a:bodyPr/>
                    <a:lstStyle/>
                    <a:p>
                      <a:pPr marL="0" algn="ctr" defTabSz="914400" rtl="0" eaLnBrk="1" latinLnBrk="0" hangingPunct="1"/>
                      <a:r>
                        <a:rPr kumimoji="1" lang="ja-JP" altLang="en-US" sz="1400" b="0" kern="1200" dirty="0">
                          <a:solidFill>
                            <a:schemeClr val="lt1"/>
                          </a:solidFill>
                          <a:latin typeface="HGP創英角ｺﾞｼｯｸUB" panose="020B0900000000000000" pitchFamily="50" charset="-128"/>
                          <a:ea typeface="HGP創英角ｺﾞｼｯｸUB" panose="020B0900000000000000" pitchFamily="50" charset="-128"/>
                          <a:cs typeface="+mn-cs"/>
                        </a:rPr>
                        <a:t>病院及びクリニックの施設数</a:t>
                      </a:r>
                    </a:p>
                  </a:txBody>
                  <a:tcPr>
                    <a:solidFill>
                      <a:srgbClr val="3D6AA7"/>
                    </a:solidFill>
                  </a:tcPr>
                </a:tc>
                <a:extLst>
                  <a:ext uri="{0D108BD9-81ED-4DB2-BD59-A6C34878D82A}">
                    <a16:rowId xmlns:a16="http://schemas.microsoft.com/office/drawing/2014/main" val="2886516769"/>
                  </a:ext>
                </a:extLst>
              </a:tr>
              <a:tr h="370840">
                <a:tc>
                  <a:txBody>
                    <a:bodyPr/>
                    <a:lstStyle/>
                    <a:p>
                      <a:pPr algn="ctr"/>
                      <a:r>
                        <a:rPr kumimoji="1" lang="en-US" altLang="ja-JP" sz="1600" dirty="0"/>
                        <a:t>PHC</a:t>
                      </a:r>
                    </a:p>
                  </a:txBody>
                  <a:tcPr>
                    <a:noFill/>
                  </a:tcPr>
                </a:tc>
                <a:tc>
                  <a:txBody>
                    <a:bodyPr/>
                    <a:lstStyle/>
                    <a:p>
                      <a:pPr algn="ctr"/>
                      <a:r>
                        <a:rPr kumimoji="1" lang="en-US" altLang="ja-JP" sz="1600" dirty="0"/>
                        <a:t>32,957</a:t>
                      </a:r>
                      <a:endParaRPr kumimoji="1" lang="ja-JP" altLang="en-US" sz="1600" dirty="0"/>
                    </a:p>
                  </a:txBody>
                  <a:tcPr>
                    <a:noFill/>
                  </a:tcPr>
                </a:tc>
                <a:extLst>
                  <a:ext uri="{0D108BD9-81ED-4DB2-BD59-A6C34878D82A}">
                    <a16:rowId xmlns:a16="http://schemas.microsoft.com/office/drawing/2014/main" val="2889272626"/>
                  </a:ext>
                </a:extLst>
              </a:tr>
              <a:tr h="370840">
                <a:tc>
                  <a:txBody>
                    <a:bodyPr/>
                    <a:lstStyle/>
                    <a:p>
                      <a:pPr algn="ctr"/>
                      <a:r>
                        <a:rPr kumimoji="1" lang="en-US" altLang="ja-JP" sz="1600" dirty="0"/>
                        <a:t>2</a:t>
                      </a:r>
                      <a:r>
                        <a:rPr kumimoji="1" lang="ja-JP" altLang="en-US" sz="1600" dirty="0"/>
                        <a:t>次病院</a:t>
                      </a:r>
                    </a:p>
                  </a:txBody>
                  <a:tcPr>
                    <a:noFill/>
                  </a:tcPr>
                </a:tc>
                <a:tc>
                  <a:txBody>
                    <a:bodyPr/>
                    <a:lstStyle/>
                    <a:p>
                      <a:pPr algn="ctr"/>
                      <a:r>
                        <a:rPr kumimoji="1" lang="en-US" altLang="ja-JP" sz="1600" dirty="0"/>
                        <a:t>5,570</a:t>
                      </a:r>
                      <a:endParaRPr kumimoji="1" lang="ja-JP" altLang="en-US" sz="1600" dirty="0"/>
                    </a:p>
                  </a:txBody>
                  <a:tcPr>
                    <a:noFill/>
                  </a:tcPr>
                </a:tc>
                <a:extLst>
                  <a:ext uri="{0D108BD9-81ED-4DB2-BD59-A6C34878D82A}">
                    <a16:rowId xmlns:a16="http://schemas.microsoft.com/office/drawing/2014/main" val="2194665755"/>
                  </a:ext>
                </a:extLst>
              </a:tr>
              <a:tr h="370840">
                <a:tc>
                  <a:txBody>
                    <a:bodyPr/>
                    <a:lstStyle/>
                    <a:p>
                      <a:pPr algn="ctr"/>
                      <a:r>
                        <a:rPr kumimoji="1" lang="en-US" altLang="ja-JP" sz="1600" dirty="0"/>
                        <a:t>3</a:t>
                      </a:r>
                      <a:r>
                        <a:rPr kumimoji="1" lang="ja-JP" altLang="en-US" sz="1600" dirty="0"/>
                        <a:t>次</a:t>
                      </a:r>
                    </a:p>
                  </a:txBody>
                  <a:tcPr>
                    <a:noFill/>
                  </a:tcPr>
                </a:tc>
                <a:tc>
                  <a:txBody>
                    <a:bodyPr/>
                    <a:lstStyle/>
                    <a:p>
                      <a:pPr algn="ctr"/>
                      <a:r>
                        <a:rPr kumimoji="1" lang="en-US" altLang="ja-JP" sz="1600" dirty="0"/>
                        <a:t>155</a:t>
                      </a:r>
                      <a:endParaRPr kumimoji="1" lang="ja-JP" altLang="en-US" sz="1600" dirty="0"/>
                    </a:p>
                  </a:txBody>
                  <a:tcPr>
                    <a:noFill/>
                  </a:tcPr>
                </a:tc>
                <a:extLst>
                  <a:ext uri="{0D108BD9-81ED-4DB2-BD59-A6C34878D82A}">
                    <a16:rowId xmlns:a16="http://schemas.microsoft.com/office/drawing/2014/main" val="1406154420"/>
                  </a:ext>
                </a:extLst>
              </a:tr>
              <a:tr h="370840">
                <a:tc>
                  <a:txBody>
                    <a:bodyPr/>
                    <a:lstStyle/>
                    <a:p>
                      <a:pPr algn="ctr"/>
                      <a:r>
                        <a:rPr kumimoji="1" lang="ja-JP" altLang="en-US" sz="1600" dirty="0"/>
                        <a:t>合計</a:t>
                      </a:r>
                    </a:p>
                  </a:txBody>
                  <a:tcPr/>
                </a:tc>
                <a:tc>
                  <a:txBody>
                    <a:bodyPr/>
                    <a:lstStyle/>
                    <a:p>
                      <a:pPr algn="ctr"/>
                      <a:r>
                        <a:rPr kumimoji="1" lang="en-US" altLang="ja-JP" sz="1600" dirty="0"/>
                        <a:t>38,682</a:t>
                      </a:r>
                    </a:p>
                  </a:txBody>
                  <a:tcPr/>
                </a:tc>
                <a:extLst>
                  <a:ext uri="{0D108BD9-81ED-4DB2-BD59-A6C34878D82A}">
                    <a16:rowId xmlns:a16="http://schemas.microsoft.com/office/drawing/2014/main" val="1551626996"/>
                  </a:ext>
                </a:extLst>
              </a:tr>
            </a:tbl>
          </a:graphicData>
        </a:graphic>
      </p:graphicFrame>
      <p:pic>
        <p:nvPicPr>
          <p:cNvPr id="16" name="図 15" descr="グラフ, 円グラフ&#10;&#10;自動的に生成された説明">
            <a:extLst>
              <a:ext uri="{FF2B5EF4-FFF2-40B4-BE49-F238E27FC236}">
                <a16:creationId xmlns:a16="http://schemas.microsoft.com/office/drawing/2014/main" id="{6E23EC9E-03CD-9829-B189-BAF21068D49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57862" y="4293096"/>
            <a:ext cx="2716400" cy="1889013"/>
          </a:xfrm>
          <a:prstGeom prst="rect">
            <a:avLst/>
          </a:prstGeom>
        </p:spPr>
      </p:pic>
      <p:pic>
        <p:nvPicPr>
          <p:cNvPr id="18" name="図 17" descr="グラフ, ダイアグラム, 円グラフ&#10;&#10;自動的に生成された説明">
            <a:extLst>
              <a:ext uri="{FF2B5EF4-FFF2-40B4-BE49-F238E27FC236}">
                <a16:creationId xmlns:a16="http://schemas.microsoft.com/office/drawing/2014/main" id="{90B221BC-F94C-8131-FFE7-A70402F2BC6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04795" y="2163768"/>
            <a:ext cx="3024000" cy="2093001"/>
          </a:xfrm>
          <a:prstGeom prst="rect">
            <a:avLst/>
          </a:prstGeom>
        </p:spPr>
      </p:pic>
    </p:spTree>
    <p:extLst>
      <p:ext uri="{BB962C8B-B14F-4D97-AF65-F5344CB8AC3E}">
        <p14:creationId xmlns:p14="http://schemas.microsoft.com/office/powerpoint/2010/main" val="32752131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3DB08A5-EB0C-4ABE-A938-E30DA7EEDE1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4" name="Object 3" hidden="1">
                        <a:extLst>
                          <a:ext uri="{FF2B5EF4-FFF2-40B4-BE49-F238E27FC236}">
                            <a16:creationId xmlns:a16="http://schemas.microsoft.com/office/drawing/2014/main" id="{B3DB08A5-EB0C-4ABE-A938-E30DA7EEDE1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ナイジェリア／医療関連／医療・公衆衛生</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医療機関 </a:t>
            </a:r>
            <a:r>
              <a:rPr lang="en-US" altLang="ja-JP" dirty="0"/>
              <a:t>- </a:t>
            </a:r>
            <a:r>
              <a:rPr lang="ja-JP" altLang="en-US" dirty="0"/>
              <a:t>医療機関区分と施設数・病床数の推移</a:t>
            </a:r>
            <a:r>
              <a:rPr lang="en-US" altLang="ja-JP" dirty="0"/>
              <a:t>(2/2)</a:t>
            </a:r>
          </a:p>
        </p:txBody>
      </p:sp>
      <p:sp>
        <p:nvSpPr>
          <p:cNvPr id="25" name="テキスト ボックス 24"/>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ナイジェリアにおける病床数不足と過密状態は依然として大きな課題である。元来の病床数不足に加え、すでに重症になっている患者のセルフリファラルにより、高度な専門医療機関である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次医療機関がさらに圧迫される問題を抱えている。</a:t>
            </a:r>
          </a:p>
        </p:txBody>
      </p:sp>
      <p:sp>
        <p:nvSpPr>
          <p:cNvPr id="44" name="テキスト ボックス 115">
            <a:extLst>
              <a:ext uri="{FF2B5EF4-FFF2-40B4-BE49-F238E27FC236}">
                <a16:creationId xmlns:a16="http://schemas.microsoft.com/office/drawing/2014/main" id="{23D00061-5F00-4416-B319-2EC38643BEDF}"/>
              </a:ext>
            </a:extLst>
          </p:cNvPr>
          <p:cNvSpPr txBox="1"/>
          <p:nvPr/>
        </p:nvSpPr>
        <p:spPr>
          <a:xfrm>
            <a:off x="200471" y="6495147"/>
            <a:ext cx="9325035" cy="246221"/>
          </a:xfrm>
          <a:prstGeom prst="rect">
            <a:avLst/>
          </a:prstGeom>
          <a:noFill/>
        </p:spPr>
        <p:txBody>
          <a:bodyPr wrap="square" lIns="0" tIns="0" rIns="0" bIns="0" rtlCol="0">
            <a:sp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世界銀行「</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Hospital beds (per 1,000 people) - Nigeria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t>、ナイジェリア連邦共和国事務局「</a:t>
            </a:r>
            <a:r>
              <a:rPr lang="en-US" altLang="ja-JP" sz="800" dirty="0" err="1"/>
              <a:t>Natinal</a:t>
            </a:r>
            <a:r>
              <a:rPr lang="ja-JP" altLang="en-US" sz="800" dirty="0"/>
              <a:t>　</a:t>
            </a:r>
            <a:r>
              <a:rPr lang="en-US" altLang="ja-JP" sz="800" dirty="0"/>
              <a:t>policy for health</a:t>
            </a:r>
            <a:r>
              <a:rPr lang="ja-JP" altLang="en-US" sz="800" dirty="0"/>
              <a:t>」、</a:t>
            </a:r>
            <a:r>
              <a:rPr lang="en-US" altLang="ja-JP" sz="800" dirty="0"/>
              <a:t>NIH</a:t>
            </a:r>
            <a:r>
              <a:rPr lang="ja-JP" altLang="en-US" sz="800" dirty="0"/>
              <a:t>「</a:t>
            </a:r>
            <a:r>
              <a:rPr lang="en-US" altLang="ja-JP" sz="800" dirty="0"/>
              <a:t>Shortage of hospital bed capacity and overcrowding in emergency tertiary healthcare centers in Nigeria</a:t>
            </a:r>
            <a:r>
              <a:rPr lang="ja-JP" altLang="en-US" sz="800" dirty="0"/>
              <a:t>」</a:t>
            </a:r>
            <a:endParaRPr lang="en-US" altLang="ja-JP" sz="800" dirty="0"/>
          </a:p>
        </p:txBody>
      </p:sp>
      <p:graphicFrame>
        <p:nvGraphicFramePr>
          <p:cNvPr id="6" name="Chart 7">
            <a:extLst>
              <a:ext uri="{FF2B5EF4-FFF2-40B4-BE49-F238E27FC236}">
                <a16:creationId xmlns:a16="http://schemas.microsoft.com/office/drawing/2014/main" id="{F202766F-643F-9D9A-CB35-ED5C098543FB}"/>
              </a:ext>
            </a:extLst>
          </p:cNvPr>
          <p:cNvGraphicFramePr/>
          <p:nvPr>
            <p:extLst>
              <p:ext uri="{D42A27DB-BD31-4B8C-83A1-F6EECF244321}">
                <p14:modId xmlns:p14="http://schemas.microsoft.com/office/powerpoint/2010/main" val="2198478651"/>
              </p:ext>
            </p:extLst>
          </p:nvPr>
        </p:nvGraphicFramePr>
        <p:xfrm>
          <a:off x="380491" y="2533136"/>
          <a:ext cx="9145016" cy="3848192"/>
        </p:xfrm>
        <a:graphic>
          <a:graphicData uri="http://schemas.openxmlformats.org/drawingml/2006/chart">
            <c:chart xmlns:c="http://schemas.openxmlformats.org/drawingml/2006/chart" xmlns:r="http://schemas.openxmlformats.org/officeDocument/2006/relationships" r:id="rId5"/>
          </a:graphicData>
        </a:graphic>
      </p:graphicFrame>
      <p:sp>
        <p:nvSpPr>
          <p:cNvPr id="7" name="Rectangle: Rounded Corners 5">
            <a:extLst>
              <a:ext uri="{FF2B5EF4-FFF2-40B4-BE49-F238E27FC236}">
                <a16:creationId xmlns:a16="http://schemas.microsoft.com/office/drawing/2014/main" id="{FFB857C2-FACB-49A9-61FA-A9EEFB63180A}"/>
              </a:ext>
            </a:extLst>
          </p:cNvPr>
          <p:cNvSpPr/>
          <p:nvPr/>
        </p:nvSpPr>
        <p:spPr>
          <a:xfrm>
            <a:off x="2780613" y="1942223"/>
            <a:ext cx="1872208" cy="390171"/>
          </a:xfrm>
          <a:prstGeom prst="roundRect">
            <a:avLst/>
          </a:prstGeom>
          <a:solidFill>
            <a:srgbClr val="A2BBDC"/>
          </a:solidFill>
        </p:spPr>
        <p:txBody>
          <a:bodyPr wrap="square" rtlCol="0" anchor="ctr">
            <a:noAutofit/>
          </a:bodyPr>
          <a:lstStyle/>
          <a:p>
            <a:pPr marL="0" algn="ctr" fontAlgn="ctr">
              <a:lnSpc>
                <a:spcPct val="114000"/>
              </a:lnSpc>
              <a:spcAft>
                <a:spcPts val="400"/>
              </a:spcAft>
            </a:pPr>
            <a:endParaRPr kumimoji="1" lang="en-US" sz="1200" dirty="0"/>
          </a:p>
        </p:txBody>
      </p:sp>
      <p:sp>
        <p:nvSpPr>
          <p:cNvPr id="8" name="Oval 4">
            <a:extLst>
              <a:ext uri="{FF2B5EF4-FFF2-40B4-BE49-F238E27FC236}">
                <a16:creationId xmlns:a16="http://schemas.microsoft.com/office/drawing/2014/main" id="{984A70A6-3521-D026-70DD-52E6EA5CC4A9}"/>
              </a:ext>
            </a:extLst>
          </p:cNvPr>
          <p:cNvSpPr/>
          <p:nvPr/>
        </p:nvSpPr>
        <p:spPr>
          <a:xfrm>
            <a:off x="2072680" y="1678627"/>
            <a:ext cx="936104" cy="886277"/>
          </a:xfrm>
          <a:prstGeom prst="ellipse">
            <a:avLst/>
          </a:prstGeom>
          <a:solidFill>
            <a:srgbClr val="A2BBDC"/>
          </a:solidFill>
        </p:spPr>
        <p:txBody>
          <a:bodyPr wrap="square" rtlCol="0" anchor="ctr">
            <a:noAutofit/>
          </a:bodyPr>
          <a:lstStyle/>
          <a:p>
            <a:pPr marL="0" algn="ctr" fontAlgn="ctr">
              <a:lnSpc>
                <a:spcPct val="114000"/>
              </a:lnSpc>
              <a:spcAft>
                <a:spcPts val="400"/>
              </a:spcAft>
            </a:pPr>
            <a:r>
              <a:rPr kumimoji="1" lang="en-US" sz="1200" b="1" dirty="0">
                <a:latin typeface="MS PGothic" panose="020B0600070205080204" pitchFamily="34" charset="-128"/>
                <a:ea typeface="MS PGothic" panose="020B0600070205080204" pitchFamily="34" charset="-128"/>
              </a:rPr>
              <a:t>67,660</a:t>
            </a:r>
          </a:p>
        </p:txBody>
      </p:sp>
      <p:sp>
        <p:nvSpPr>
          <p:cNvPr id="9" name="TextBox 6">
            <a:extLst>
              <a:ext uri="{FF2B5EF4-FFF2-40B4-BE49-F238E27FC236}">
                <a16:creationId xmlns:a16="http://schemas.microsoft.com/office/drawing/2014/main" id="{3D401270-E4DA-6E73-E26F-4019C66B5C08}"/>
              </a:ext>
            </a:extLst>
          </p:cNvPr>
          <p:cNvSpPr txBox="1"/>
          <p:nvPr/>
        </p:nvSpPr>
        <p:spPr>
          <a:xfrm>
            <a:off x="3037406" y="2004964"/>
            <a:ext cx="1358621" cy="264688"/>
          </a:xfrm>
          <a:prstGeom prst="rect">
            <a:avLst/>
          </a:prstGeom>
          <a:noFill/>
        </p:spPr>
        <p:txBody>
          <a:bodyPr wrap="square" rtlCol="0">
            <a:spAutoFit/>
          </a:bodyPr>
          <a:lstStyle/>
          <a:p>
            <a:pPr algn="ctr"/>
            <a:r>
              <a:rPr kumimoji="1" lang="ja-JP" altLang="en-US" sz="1120" dirty="0">
                <a:latin typeface="MS PGothic" panose="020B0600070205080204" pitchFamily="34" charset="-128"/>
                <a:ea typeface="MS PGothic" panose="020B0600070205080204" pitchFamily="34" charset="-128"/>
                <a:cs typeface="Arial" panose="020B0604020202020204" pitchFamily="34" charset="0"/>
              </a:rPr>
              <a:t>２００４年のベッド数</a:t>
            </a:r>
            <a:endParaRPr kumimoji="1" lang="en-US" sz="1120" dirty="0">
              <a:latin typeface="MS PGothic" panose="020B0600070205080204" pitchFamily="34" charset="-128"/>
              <a:ea typeface="MS PGothic" panose="020B0600070205080204" pitchFamily="34" charset="-128"/>
              <a:cs typeface="Arial" panose="020B0604020202020204" pitchFamily="34" charset="0"/>
            </a:endParaRPr>
          </a:p>
        </p:txBody>
      </p:sp>
      <p:sp>
        <p:nvSpPr>
          <p:cNvPr id="10" name="Rectangle: Rounded Corners 8">
            <a:extLst>
              <a:ext uri="{FF2B5EF4-FFF2-40B4-BE49-F238E27FC236}">
                <a16:creationId xmlns:a16="http://schemas.microsoft.com/office/drawing/2014/main" id="{C2F7B74B-34A4-A361-94D2-95A44A1BF1C5}"/>
              </a:ext>
            </a:extLst>
          </p:cNvPr>
          <p:cNvSpPr/>
          <p:nvPr/>
        </p:nvSpPr>
        <p:spPr>
          <a:xfrm>
            <a:off x="6025738" y="1942223"/>
            <a:ext cx="2311638" cy="390171"/>
          </a:xfrm>
          <a:prstGeom prst="round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marL="0" algn="ctr" fontAlgn="ctr">
              <a:lnSpc>
                <a:spcPct val="114000"/>
              </a:lnSpc>
              <a:spcAft>
                <a:spcPts val="400"/>
              </a:spcAft>
            </a:pPr>
            <a:endParaRPr kumimoji="1" lang="en-US" sz="1200" dirty="0">
              <a:solidFill>
                <a:schemeClr val="tx1"/>
              </a:solidFill>
            </a:endParaRPr>
          </a:p>
        </p:txBody>
      </p:sp>
      <p:sp>
        <p:nvSpPr>
          <p:cNvPr id="11" name="Oval 9">
            <a:extLst>
              <a:ext uri="{FF2B5EF4-FFF2-40B4-BE49-F238E27FC236}">
                <a16:creationId xmlns:a16="http://schemas.microsoft.com/office/drawing/2014/main" id="{D07E4D35-5B57-0B49-443D-225822B5AB8F}"/>
              </a:ext>
            </a:extLst>
          </p:cNvPr>
          <p:cNvSpPr/>
          <p:nvPr/>
        </p:nvSpPr>
        <p:spPr>
          <a:xfrm>
            <a:off x="5317805" y="1678627"/>
            <a:ext cx="936104" cy="886277"/>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marL="0" algn="ctr" fontAlgn="ctr">
              <a:lnSpc>
                <a:spcPct val="114000"/>
              </a:lnSpc>
              <a:spcAft>
                <a:spcPts val="400"/>
              </a:spcAft>
            </a:pPr>
            <a:r>
              <a:rPr kumimoji="1" lang="en-US" sz="1200" b="1" dirty="0">
                <a:solidFill>
                  <a:schemeClr val="tx1"/>
                </a:solidFill>
                <a:latin typeface="MS PGothic" panose="020B0600070205080204" pitchFamily="34" charset="-128"/>
                <a:ea typeface="MS PGothic" panose="020B0600070205080204" pitchFamily="34" charset="-128"/>
              </a:rPr>
              <a:t>0.5</a:t>
            </a:r>
          </a:p>
        </p:txBody>
      </p:sp>
      <p:sp>
        <p:nvSpPr>
          <p:cNvPr id="12" name="TextBox 10">
            <a:extLst>
              <a:ext uri="{FF2B5EF4-FFF2-40B4-BE49-F238E27FC236}">
                <a16:creationId xmlns:a16="http://schemas.microsoft.com/office/drawing/2014/main" id="{0E446DA3-F246-6FDD-A857-6265B4C384FE}"/>
              </a:ext>
            </a:extLst>
          </p:cNvPr>
          <p:cNvSpPr txBox="1"/>
          <p:nvPr/>
        </p:nvSpPr>
        <p:spPr>
          <a:xfrm>
            <a:off x="6253908" y="1903243"/>
            <a:ext cx="2083467" cy="437043"/>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kumimoji="1" lang="ja-JP" altLang="en-US" sz="1120" dirty="0">
                <a:solidFill>
                  <a:schemeClr val="tx1"/>
                </a:solidFill>
                <a:latin typeface="MS PGothic" panose="020B0600070205080204" pitchFamily="34" charset="-128"/>
                <a:ea typeface="MS PGothic" panose="020B0600070205080204" pitchFamily="34" charset="-128"/>
                <a:cs typeface="Arial" panose="020B0604020202020204" pitchFamily="34" charset="0"/>
              </a:rPr>
              <a:t>２００４年</a:t>
            </a:r>
            <a:r>
              <a:rPr lang="ja-JP" altLang="en-US" sz="1120" dirty="0">
                <a:solidFill>
                  <a:schemeClr val="tx1"/>
                </a:solidFill>
                <a:latin typeface="MS PGothic" panose="020B0600070205080204" pitchFamily="34" charset="-128"/>
                <a:ea typeface="MS PGothic" panose="020B0600070205080204" pitchFamily="34" charset="-128"/>
                <a:cs typeface="Arial" panose="020B0604020202020204" pitchFamily="34" charset="0"/>
              </a:rPr>
              <a:t>時点</a:t>
            </a:r>
            <a:r>
              <a:rPr kumimoji="1" lang="ja-JP" altLang="en-US" sz="1120" dirty="0">
                <a:solidFill>
                  <a:schemeClr val="tx1"/>
                </a:solidFill>
                <a:latin typeface="MS PGothic" panose="020B0600070205080204" pitchFamily="34" charset="-128"/>
                <a:ea typeface="MS PGothic" panose="020B0600070205080204" pitchFamily="34" charset="-128"/>
                <a:cs typeface="Arial" panose="020B0604020202020204" pitchFamily="34" charset="0"/>
              </a:rPr>
              <a:t>での人口</a:t>
            </a:r>
            <a:r>
              <a:rPr kumimoji="1" lang="en-US" altLang="ja-JP" sz="1120" dirty="0">
                <a:solidFill>
                  <a:schemeClr val="tx1"/>
                </a:solidFill>
                <a:latin typeface="MS PGothic" panose="020B0600070205080204" pitchFamily="34" charset="-128"/>
                <a:ea typeface="MS PGothic" panose="020B0600070205080204" pitchFamily="34" charset="-128"/>
                <a:cs typeface="Arial" panose="020B0604020202020204" pitchFamily="34" charset="0"/>
              </a:rPr>
              <a:t>1,000</a:t>
            </a:r>
            <a:r>
              <a:rPr kumimoji="1" lang="ja-JP" altLang="en-US" sz="1120" dirty="0">
                <a:solidFill>
                  <a:schemeClr val="tx1"/>
                </a:solidFill>
                <a:latin typeface="MS PGothic" panose="020B0600070205080204" pitchFamily="34" charset="-128"/>
                <a:ea typeface="MS PGothic" panose="020B0600070205080204" pitchFamily="34" charset="-128"/>
                <a:cs typeface="Arial" panose="020B0604020202020204" pitchFamily="34" charset="0"/>
              </a:rPr>
              <a:t>人当たりの病床数</a:t>
            </a:r>
            <a:endParaRPr kumimoji="1" lang="en-US" sz="1120" dirty="0">
              <a:solidFill>
                <a:schemeClr val="tx1"/>
              </a:solidFill>
              <a:latin typeface="MS PGothic" panose="020B0600070205080204" pitchFamily="34" charset="-128"/>
              <a:ea typeface="MS PGothic" panose="020B0600070205080204" pitchFamily="34" charset="-128"/>
              <a:cs typeface="Arial" panose="020B0604020202020204" pitchFamily="34" charset="0"/>
            </a:endParaRPr>
          </a:p>
        </p:txBody>
      </p:sp>
      <p:sp>
        <p:nvSpPr>
          <p:cNvPr id="5" name="TextBox 29">
            <a:extLst>
              <a:ext uri="{FF2B5EF4-FFF2-40B4-BE49-F238E27FC236}">
                <a16:creationId xmlns:a16="http://schemas.microsoft.com/office/drawing/2014/main" id="{907E9F83-D927-B414-0513-E24E25F19774}"/>
              </a:ext>
            </a:extLst>
          </p:cNvPr>
          <p:cNvSpPr txBox="1"/>
          <p:nvPr/>
        </p:nvSpPr>
        <p:spPr>
          <a:xfrm>
            <a:off x="200472" y="2595888"/>
            <a:ext cx="4752528" cy="215444"/>
          </a:xfrm>
          <a:prstGeom prst="rect">
            <a:avLst/>
          </a:prstGeom>
        </p:spPr>
        <p:txBody>
          <a:bodyPr vert="horz" wrap="square" lIns="0" tIns="0" rIns="0" bIns="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28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12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pPr marL="0" indent="0">
              <a:buNone/>
            </a:pPr>
            <a:r>
              <a:rPr lang="ja-JP" altLang="en-US" sz="1400" noProof="1">
                <a:latin typeface="HGP創英角ｺﾞｼｯｸUB" panose="020B0900000000000000" pitchFamily="50" charset="-128"/>
                <a:ea typeface="HGP創英角ｺﾞｼｯｸUB" panose="020B0900000000000000" pitchFamily="50" charset="-128"/>
              </a:rPr>
              <a:t>ナイジェリアにおける人口</a:t>
            </a:r>
            <a:r>
              <a:rPr lang="en-US" altLang="ja-JP" sz="1400" noProof="1">
                <a:latin typeface="HGP創英角ｺﾞｼｯｸUB" panose="020B0900000000000000" pitchFamily="50" charset="-128"/>
                <a:ea typeface="HGP創英角ｺﾞｼｯｸUB" panose="020B0900000000000000" pitchFamily="50" charset="-128"/>
              </a:rPr>
              <a:t>1,000</a:t>
            </a:r>
            <a:r>
              <a:rPr lang="ja-JP" altLang="en-US" sz="1400" noProof="1">
                <a:latin typeface="HGP創英角ｺﾞｼｯｸUB" panose="020B0900000000000000" pitchFamily="50" charset="-128"/>
                <a:ea typeface="HGP創英角ｺﾞｼｯｸUB" panose="020B0900000000000000" pitchFamily="50" charset="-128"/>
              </a:rPr>
              <a:t>人あたりの病床数の推移</a:t>
            </a:r>
          </a:p>
        </p:txBody>
      </p:sp>
      <p:sp>
        <p:nvSpPr>
          <p:cNvPr id="15" name="吹き出し: 円形 14">
            <a:extLst>
              <a:ext uri="{FF2B5EF4-FFF2-40B4-BE49-F238E27FC236}">
                <a16:creationId xmlns:a16="http://schemas.microsoft.com/office/drawing/2014/main" id="{DC050487-F52B-CC7C-25E5-0FD032632203}"/>
              </a:ext>
            </a:extLst>
          </p:cNvPr>
          <p:cNvSpPr/>
          <p:nvPr/>
        </p:nvSpPr>
        <p:spPr>
          <a:xfrm>
            <a:off x="3877644" y="2928242"/>
            <a:ext cx="2148093" cy="657013"/>
          </a:xfrm>
          <a:prstGeom prst="wedgeEllipseCallout">
            <a:avLst>
              <a:gd name="adj1" fmla="val -60622"/>
              <a:gd name="adj2" fmla="val -26612"/>
            </a:avLst>
          </a:prstGeom>
          <a:solidFill>
            <a:srgbClr val="A2BBDC"/>
          </a:solidFill>
        </p:spPr>
        <p:txBody>
          <a:bodyPr wrap="square" rtlCol="0" anchor="ctr">
            <a:noAutofit/>
          </a:bodyPr>
          <a:lstStyle/>
          <a:p>
            <a:pPr marL="0" algn="ctr" fontAlgn="ctr">
              <a:lnSpc>
                <a:spcPct val="114000"/>
              </a:lnSpc>
              <a:spcAft>
                <a:spcPts val="400"/>
              </a:spcAft>
            </a:pPr>
            <a:r>
              <a:rPr lang="ja-JP" altLang="en-US" sz="1100" noProof="1">
                <a:latin typeface="+mj-lt"/>
                <a:ea typeface="ＭＳ Ｐゴシック" panose="020B0600070205080204" pitchFamily="50" charset="-128"/>
                <a:cs typeface="Arial" panose="020B0604020202020204" pitchFamily="34" charset="0"/>
              </a:rPr>
              <a:t>初の国民健康保健法（</a:t>
            </a:r>
            <a:r>
              <a:rPr lang="en-US" altLang="ja-JP" sz="1100" noProof="1">
                <a:latin typeface="+mj-lt"/>
                <a:ea typeface="ＭＳ Ｐゴシック" panose="020B0600070205080204" pitchFamily="50" charset="-128"/>
                <a:cs typeface="Arial" panose="020B0604020202020204" pitchFamily="34" charset="0"/>
              </a:rPr>
              <a:t>NHA</a:t>
            </a:r>
            <a:r>
              <a:rPr lang="ja-JP" altLang="en-US" sz="1100" noProof="1">
                <a:latin typeface="+mj-lt"/>
                <a:ea typeface="ＭＳ Ｐゴシック" panose="020B0600070205080204" pitchFamily="50" charset="-128"/>
                <a:cs typeface="Arial" panose="020B0604020202020204" pitchFamily="34" charset="0"/>
              </a:rPr>
              <a:t>）が制定される</a:t>
            </a:r>
            <a:endParaRPr kumimoji="1" lang="ja-JP" altLang="en-US" sz="1100" dirty="0"/>
          </a:p>
        </p:txBody>
      </p:sp>
      <p:sp>
        <p:nvSpPr>
          <p:cNvPr id="16" name="テキスト ボックス 15">
            <a:extLst>
              <a:ext uri="{FF2B5EF4-FFF2-40B4-BE49-F238E27FC236}">
                <a16:creationId xmlns:a16="http://schemas.microsoft.com/office/drawing/2014/main" id="{E581B814-DF40-7733-CAD2-3234DF088365}"/>
              </a:ext>
            </a:extLst>
          </p:cNvPr>
          <p:cNvSpPr txBox="1"/>
          <p:nvPr/>
        </p:nvSpPr>
        <p:spPr>
          <a:xfrm>
            <a:off x="182389" y="6106560"/>
            <a:ext cx="3672409" cy="215444"/>
          </a:xfrm>
          <a:prstGeom prst="rect">
            <a:avLst/>
          </a:prstGeom>
          <a:noFill/>
        </p:spPr>
        <p:txBody>
          <a:bodyPr wrap="square" rtlCol="0">
            <a:sp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注：世界銀行データベースでは</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2004</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年が最新データである（</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2023</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9</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endParaRPr kumimoji="1"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3271464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3DB08A5-EB0C-4ABE-A938-E30DA7EEDE1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4" name="Object 3" hidden="1">
                        <a:extLst>
                          <a:ext uri="{FF2B5EF4-FFF2-40B4-BE49-F238E27FC236}">
                            <a16:creationId xmlns:a16="http://schemas.microsoft.com/office/drawing/2014/main" id="{B3DB08A5-EB0C-4ABE-A938-E30DA7EEDE1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ナイジェリア／医療関連／医療・公衆衛生</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医療機関 </a:t>
            </a:r>
            <a:r>
              <a:rPr lang="en-US" altLang="ja-JP" dirty="0"/>
              <a:t>- </a:t>
            </a:r>
            <a:r>
              <a:rPr lang="ja-JP" altLang="en-US" dirty="0"/>
              <a:t>主な公的医療機関</a:t>
            </a:r>
            <a:endParaRPr lang="en-US" altLang="ja-JP" dirty="0"/>
          </a:p>
        </p:txBody>
      </p:sp>
      <p:sp>
        <p:nvSpPr>
          <p:cNvPr id="25" name="テキスト ボックス 24"/>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連邦保健省が所有する医療施設は、全州に医療サービスを提供するために全国に広がっている。</a:t>
            </a:r>
          </a:p>
        </p:txBody>
      </p:sp>
      <p:sp>
        <p:nvSpPr>
          <p:cNvPr id="24" name="TextBox 23">
            <a:extLst>
              <a:ext uri="{FF2B5EF4-FFF2-40B4-BE49-F238E27FC236}">
                <a16:creationId xmlns:a16="http://schemas.microsoft.com/office/drawing/2014/main" id="{E5660186-4CE9-4671-A5E7-59423840180F}"/>
              </a:ext>
            </a:extLst>
          </p:cNvPr>
          <p:cNvSpPr txBox="1"/>
          <p:nvPr/>
        </p:nvSpPr>
        <p:spPr>
          <a:xfrm>
            <a:off x="397994" y="6402814"/>
            <a:ext cx="9342071" cy="215444"/>
          </a:xfrm>
          <a:prstGeom prst="rect">
            <a:avLst/>
          </a:prstGeom>
          <a:noFill/>
        </p:spPr>
        <p:txBody>
          <a:bodyPr wrap="square">
            <a:spAutoFit/>
          </a:bodyPr>
          <a:lstStyle/>
          <a:p>
            <a:r>
              <a:rPr lang="ja-JP" altLang="en-US" sz="800" dirty="0"/>
              <a:t>（出所）　ナイジェリア</a:t>
            </a:r>
            <a:r>
              <a:rPr lang="en-US" altLang="ja-JP" sz="800" dirty="0"/>
              <a:t>MOH</a:t>
            </a:r>
            <a:r>
              <a:rPr lang="ja-JP" altLang="en-US" sz="800" dirty="0"/>
              <a:t>、</a:t>
            </a:r>
            <a:r>
              <a:rPr lang="en-US" altLang="ja-JP" sz="800" dirty="0"/>
              <a:t>Business Day2019</a:t>
            </a:r>
            <a:r>
              <a:rPr lang="ja-JP" altLang="en-US" sz="800" dirty="0"/>
              <a:t>年</a:t>
            </a:r>
            <a:r>
              <a:rPr lang="en-US" altLang="ja-JP" sz="800" dirty="0"/>
              <a:t>7</a:t>
            </a:r>
            <a:r>
              <a:rPr lang="ja-JP" altLang="en-US" sz="800" dirty="0"/>
              <a:t>月</a:t>
            </a:r>
            <a:r>
              <a:rPr lang="en-US" altLang="ja-JP" sz="800" dirty="0"/>
              <a:t>19</a:t>
            </a:r>
            <a:r>
              <a:rPr lang="ja-JP" altLang="en-US" sz="800" dirty="0"/>
              <a:t>日記事、アメリカ国立衛生研究所「</a:t>
            </a:r>
            <a:r>
              <a:rPr lang="en-US" altLang="ja-JP" sz="800" dirty="0"/>
              <a:t>Intensive care admissions and outcome at the University of Calabar teaching Hospital, Nigeria</a:t>
            </a:r>
            <a:r>
              <a:rPr lang="ja-JP" altLang="en-US" sz="800" dirty="0"/>
              <a:t>」、各病院ホームページ</a:t>
            </a:r>
            <a:endParaRPr lang="en-US" sz="800" dirty="0"/>
          </a:p>
        </p:txBody>
      </p:sp>
      <p:graphicFrame>
        <p:nvGraphicFramePr>
          <p:cNvPr id="5" name="表 4">
            <a:extLst>
              <a:ext uri="{FF2B5EF4-FFF2-40B4-BE49-F238E27FC236}">
                <a16:creationId xmlns:a16="http://schemas.microsoft.com/office/drawing/2014/main" id="{818D60EE-B7F1-A141-8F98-CE9B18075821}"/>
              </a:ext>
            </a:extLst>
          </p:cNvPr>
          <p:cNvGraphicFramePr>
            <a:graphicFrameLocks noGrp="1"/>
          </p:cNvGraphicFramePr>
          <p:nvPr>
            <p:extLst>
              <p:ext uri="{D42A27DB-BD31-4B8C-83A1-F6EECF244321}">
                <p14:modId xmlns:p14="http://schemas.microsoft.com/office/powerpoint/2010/main" val="2163268104"/>
              </p:ext>
            </p:extLst>
          </p:nvPr>
        </p:nvGraphicFramePr>
        <p:xfrm>
          <a:off x="397994" y="1412777"/>
          <a:ext cx="9019502" cy="4991937"/>
        </p:xfrm>
        <a:graphic>
          <a:graphicData uri="http://schemas.openxmlformats.org/drawingml/2006/table">
            <a:tbl>
              <a:tblPr firstRow="1" bandRow="1">
                <a:tableStyleId>{5C22544A-7EE6-4342-B048-85BDC9FD1C3A}</a:tableStyleId>
              </a:tblPr>
              <a:tblGrid>
                <a:gridCol w="2178742">
                  <a:extLst>
                    <a:ext uri="{9D8B030D-6E8A-4147-A177-3AD203B41FA5}">
                      <a16:colId xmlns:a16="http://schemas.microsoft.com/office/drawing/2014/main" val="20001"/>
                    </a:ext>
                  </a:extLst>
                </a:gridCol>
                <a:gridCol w="1080120">
                  <a:extLst>
                    <a:ext uri="{9D8B030D-6E8A-4147-A177-3AD203B41FA5}">
                      <a16:colId xmlns:a16="http://schemas.microsoft.com/office/drawing/2014/main" val="20003"/>
                    </a:ext>
                  </a:extLst>
                </a:gridCol>
                <a:gridCol w="936104">
                  <a:extLst>
                    <a:ext uri="{9D8B030D-6E8A-4147-A177-3AD203B41FA5}">
                      <a16:colId xmlns:a16="http://schemas.microsoft.com/office/drawing/2014/main" val="99111270"/>
                    </a:ext>
                  </a:extLst>
                </a:gridCol>
                <a:gridCol w="1152128">
                  <a:extLst>
                    <a:ext uri="{9D8B030D-6E8A-4147-A177-3AD203B41FA5}">
                      <a16:colId xmlns:a16="http://schemas.microsoft.com/office/drawing/2014/main" val="2138570819"/>
                    </a:ext>
                  </a:extLst>
                </a:gridCol>
                <a:gridCol w="3672408">
                  <a:extLst>
                    <a:ext uri="{9D8B030D-6E8A-4147-A177-3AD203B41FA5}">
                      <a16:colId xmlns:a16="http://schemas.microsoft.com/office/drawing/2014/main" val="611654606"/>
                    </a:ext>
                  </a:extLst>
                </a:gridCol>
              </a:tblGrid>
              <a:tr h="399947">
                <a:tc>
                  <a:txBody>
                    <a:bodyPr/>
                    <a:lstStyle/>
                    <a:p>
                      <a:pPr marL="0" algn="ctr" defTabSz="914400" rtl="0" eaLnBrk="1" fontAlgn="ctr" latinLnBrk="0" hangingPunct="1"/>
                      <a:r>
                        <a:rPr kumimoji="1" lang="ja-JP" altLang="en-US" sz="1200" b="0" kern="1200" noProof="1">
                          <a:solidFill>
                            <a:schemeClr val="lt1"/>
                          </a:solidFill>
                          <a:latin typeface="HGP創英角ｺﾞｼｯｸUB" panose="020B0900000000000000" pitchFamily="50" charset="-128"/>
                          <a:ea typeface="HGP創英角ｺﾞｼｯｸUB" panose="020B0900000000000000" pitchFamily="50" charset="-128"/>
                          <a:cs typeface="+mn-cs"/>
                        </a:rPr>
                        <a:t>名称</a:t>
                      </a:r>
                    </a:p>
                  </a:txBody>
                  <a:tcPr anchor="ctr">
                    <a:lnL w="1270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1"/>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設立年</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noProof="0" dirty="0">
                          <a:solidFill>
                            <a:schemeClr val="lt1"/>
                          </a:solidFill>
                          <a:latin typeface="HGP創英角ｺﾞｼｯｸUB" panose="020B0900000000000000" pitchFamily="50" charset="-128"/>
                          <a:ea typeface="HGP創英角ｺﾞｼｯｸUB" panose="020B0900000000000000" pitchFamily="50" charset="-128"/>
                          <a:cs typeface="+mn-cs"/>
                        </a:rPr>
                        <a:t>場所</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noProof="0" dirty="0">
                          <a:solidFill>
                            <a:schemeClr val="lt1"/>
                          </a:solidFill>
                          <a:latin typeface="HGP創英角ｺﾞｼｯｸUB" panose="020B0900000000000000" pitchFamily="50" charset="-128"/>
                          <a:ea typeface="HGP創英角ｺﾞｼｯｸUB" panose="020B0900000000000000" pitchFamily="50" charset="-128"/>
                          <a:cs typeface="+mn-cs"/>
                        </a:rPr>
                        <a:t>病床数</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noProof="0" dirty="0">
                          <a:solidFill>
                            <a:schemeClr val="lt1"/>
                          </a:solidFill>
                          <a:latin typeface="HGP創英角ｺﾞｼｯｸUB" panose="020B0900000000000000" pitchFamily="50" charset="-128"/>
                          <a:ea typeface="HGP創英角ｺﾞｼｯｸUB" panose="020B0900000000000000" pitchFamily="50" charset="-128"/>
                          <a:cs typeface="+mn-cs"/>
                        </a:rPr>
                        <a:t>特徴</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609186">
                <a:tc>
                  <a:txBody>
                    <a:bodyPr/>
                    <a:lstStyle/>
                    <a:p>
                      <a:pPr algn="l" fontAlgn="t"/>
                      <a:r>
                        <a:rPr lang="en-US" altLang="ja-JP" sz="1120" b="1" noProof="1">
                          <a:solidFill>
                            <a:schemeClr val="tx1"/>
                          </a:solidFill>
                          <a:effectLst/>
                          <a:latin typeface="+mn-lt"/>
                          <a:ea typeface="MS PGothic" panose="020B0600070205080204" pitchFamily="34" charset="-128"/>
                        </a:rPr>
                        <a:t>University of Benin Teaching Hospital (UBTH)</a:t>
                      </a:r>
                      <a:endParaRPr lang="ja-JP" altLang="en-US" sz="1120" b="1" noProof="1">
                        <a:solidFill>
                          <a:schemeClr val="tx1"/>
                        </a:solidFill>
                        <a:effectLst/>
                        <a:latin typeface="+mn-lt"/>
                        <a:ea typeface="MS PGothic" panose="020B0600070205080204" pitchFamily="34" charset="-128"/>
                      </a:endParaRPr>
                    </a:p>
                  </a:txBody>
                  <a:tcPr marL="76200" marR="76200" marT="63500" marB="63500" anchor="ctr">
                    <a:lnL w="12700" cap="flat" cmpd="sng" algn="ctr">
                      <a:solidFill>
                        <a:schemeClr val="tx1"/>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altLang="ja-JP" sz="1120" dirty="0">
                          <a:solidFill>
                            <a:schemeClr val="tx1"/>
                          </a:solidFill>
                          <a:effectLst/>
                          <a:latin typeface="MS PGothic" panose="020B0600070205080204" pitchFamily="34" charset="-128"/>
                          <a:ea typeface="MS PGothic" panose="020B0600070205080204" pitchFamily="34" charset="-128"/>
                        </a:rPr>
                        <a:t>1973</a:t>
                      </a:r>
                      <a:endParaRPr lang="ja-JP" altLang="en-US" sz="1120" dirty="0">
                        <a:solidFill>
                          <a:schemeClr val="tx1"/>
                        </a:solidFill>
                        <a:effectLst/>
                        <a:latin typeface="MS PGothic" panose="020B0600070205080204" pitchFamily="34" charset="-128"/>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ja-JP" altLang="en-US" sz="1120" dirty="0">
                          <a:solidFill>
                            <a:schemeClr val="tx1"/>
                          </a:solidFill>
                          <a:effectLst/>
                          <a:latin typeface="MS PGothic" panose="020B0600070205080204" pitchFamily="34" charset="-128"/>
                          <a:ea typeface="MS PGothic" panose="020B0600070205080204" pitchFamily="34" charset="-128"/>
                        </a:rPr>
                        <a:t>ベニン</a:t>
                      </a: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120" dirty="0">
                          <a:solidFill>
                            <a:schemeClr val="tx1"/>
                          </a:solidFill>
                          <a:effectLst/>
                          <a:latin typeface="MS PGothic" panose="020B0600070205080204" pitchFamily="34" charset="-128"/>
                          <a:ea typeface="MS PGothic" panose="020B0600070205080204" pitchFamily="34" charset="-128"/>
                        </a:rPr>
                        <a:t>910</a:t>
                      </a:r>
                      <a:endParaRPr lang="ja-JP" altLang="en-US" sz="1120" dirty="0">
                        <a:solidFill>
                          <a:schemeClr val="tx1"/>
                        </a:solidFill>
                        <a:effectLst/>
                        <a:latin typeface="MS PGothic" panose="020B0600070205080204" pitchFamily="34" charset="-128"/>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US" altLang="ja-JP" sz="1120" dirty="0">
                          <a:solidFill>
                            <a:schemeClr val="tx1"/>
                          </a:solidFill>
                          <a:effectLst/>
                          <a:latin typeface="+mn-ea"/>
                          <a:ea typeface="+mn-ea"/>
                        </a:rPr>
                        <a:t>UBTH</a:t>
                      </a:r>
                      <a:r>
                        <a:rPr lang="ja-JP" altLang="en-US" sz="1120" dirty="0">
                          <a:solidFill>
                            <a:schemeClr val="tx1"/>
                          </a:solidFill>
                          <a:effectLst/>
                          <a:latin typeface="+mn-ea"/>
                          <a:ea typeface="+mn-ea"/>
                        </a:rPr>
                        <a:t>は透析センター、</a:t>
                      </a:r>
                      <a:r>
                        <a:rPr lang="en-US" altLang="ja-JP" sz="1120" dirty="0">
                          <a:solidFill>
                            <a:schemeClr val="tx1"/>
                          </a:solidFill>
                          <a:effectLst/>
                          <a:latin typeface="+mn-ea"/>
                          <a:ea typeface="+mn-ea"/>
                        </a:rPr>
                        <a:t>CT</a:t>
                      </a:r>
                      <a:r>
                        <a:rPr lang="ja-JP" altLang="en-US" sz="1120" dirty="0">
                          <a:solidFill>
                            <a:schemeClr val="tx1"/>
                          </a:solidFill>
                          <a:effectLst/>
                          <a:latin typeface="+mn-ea"/>
                          <a:ea typeface="+mn-ea"/>
                        </a:rPr>
                        <a:t>スキャン・サービス、総合事故センター、酸素製造工場など病院に求められるものを効果的に備えている病院として知られている。</a:t>
                      </a: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879440">
                <a:tc>
                  <a:txBody>
                    <a:bodyPr/>
                    <a:lstStyle/>
                    <a:p>
                      <a:pPr algn="l" fontAlgn="t"/>
                      <a:r>
                        <a:rPr lang="en-US" altLang="ja-JP" sz="1120" b="1" noProof="1">
                          <a:solidFill>
                            <a:schemeClr val="tx1"/>
                          </a:solidFill>
                          <a:effectLst/>
                          <a:latin typeface="+mn-lt"/>
                          <a:ea typeface="MS PGothic" panose="020B0600070205080204" pitchFamily="34" charset="-128"/>
                        </a:rPr>
                        <a:t>Noma Children Hospital</a:t>
                      </a:r>
                      <a:endParaRPr lang="ja-JP" altLang="en-US" sz="1120" b="1" noProof="1">
                        <a:solidFill>
                          <a:schemeClr val="tx1"/>
                        </a:solidFill>
                        <a:effectLst/>
                        <a:latin typeface="+mn-lt"/>
                        <a:ea typeface="MS PGothic" panose="020B0600070205080204" pitchFamily="34" charset="-128"/>
                      </a:endParaRPr>
                    </a:p>
                  </a:txBody>
                  <a:tcPr marL="76200" marR="76200" marT="63500" marB="63500" anchor="ctr">
                    <a:lnL w="12700" cap="flat" cmpd="sng" algn="ctr">
                      <a:solidFill>
                        <a:schemeClr val="tx1"/>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altLang="ja-JP" sz="1120" dirty="0">
                          <a:solidFill>
                            <a:schemeClr val="tx1"/>
                          </a:solidFill>
                          <a:effectLst/>
                          <a:latin typeface="MS PGothic" panose="020B0600070205080204" pitchFamily="34" charset="-128"/>
                          <a:ea typeface="MS PGothic" panose="020B0600070205080204" pitchFamily="34" charset="-128"/>
                        </a:rPr>
                        <a:t>1999</a:t>
                      </a:r>
                      <a:endParaRPr lang="ja-JP" altLang="en-US" sz="1120" dirty="0">
                        <a:solidFill>
                          <a:schemeClr val="tx1"/>
                        </a:solidFill>
                        <a:effectLst/>
                        <a:latin typeface="MS PGothic" panose="020B0600070205080204" pitchFamily="34" charset="-128"/>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ja-JP" altLang="en-US" sz="1120" dirty="0">
                          <a:solidFill>
                            <a:schemeClr val="tx1"/>
                          </a:solidFill>
                          <a:effectLst/>
                          <a:latin typeface="MS PGothic" panose="020B0600070205080204" pitchFamily="34" charset="-128"/>
                          <a:ea typeface="MS PGothic" panose="020B0600070205080204" pitchFamily="34" charset="-128"/>
                        </a:rPr>
                        <a:t>ソコト</a:t>
                      </a: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120" dirty="0">
                          <a:solidFill>
                            <a:schemeClr val="tx1"/>
                          </a:solidFill>
                          <a:effectLst/>
                          <a:latin typeface="MS PGothic" panose="020B0600070205080204" pitchFamily="34" charset="-128"/>
                          <a:ea typeface="MS PGothic" panose="020B0600070205080204" pitchFamily="34" charset="-128"/>
                        </a:rPr>
                        <a:t>92</a:t>
                      </a:r>
                      <a:endParaRPr lang="ja-JP" altLang="en-US" sz="1120" dirty="0">
                        <a:solidFill>
                          <a:schemeClr val="tx1"/>
                        </a:solidFill>
                        <a:effectLst/>
                        <a:latin typeface="MS PGothic" panose="020B0600070205080204" pitchFamily="34" charset="-128"/>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ja-JP" altLang="en-US" sz="1120" dirty="0">
                          <a:solidFill>
                            <a:schemeClr val="tx1"/>
                          </a:solidFill>
                          <a:effectLst/>
                          <a:latin typeface="+mn-ea"/>
                          <a:ea typeface="+mn-ea"/>
                        </a:rPr>
                        <a:t>ナイジェリア保健省と協力して運営されており、地域社会への働きかけ、地域における積極的な症例発見、健康促進、メンタルヘルス支援、再建手術に重点を置いている。</a:t>
                      </a:r>
                      <a:endParaRPr lang="en-US" altLang="ja-JP" sz="1120" dirty="0">
                        <a:solidFill>
                          <a:schemeClr val="tx1"/>
                        </a:solidFill>
                        <a:effectLst/>
                        <a:latin typeface="+mn-ea"/>
                        <a:ea typeface="+mn-ea"/>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609186">
                <a:tc>
                  <a:txBody>
                    <a:bodyPr/>
                    <a:lstStyle/>
                    <a:p>
                      <a:pPr algn="l" fontAlgn="t"/>
                      <a:r>
                        <a:rPr lang="en-US" altLang="ja-JP" sz="1120" b="1" noProof="1">
                          <a:solidFill>
                            <a:schemeClr val="tx1"/>
                          </a:solidFill>
                          <a:effectLst/>
                          <a:latin typeface="+mn-lt"/>
                          <a:ea typeface="MS PGothic" panose="020B0600070205080204" pitchFamily="34" charset="-128"/>
                        </a:rPr>
                        <a:t>Federal Medical Centre</a:t>
                      </a:r>
                      <a:endParaRPr lang="ja-JP" altLang="en-US" sz="1120" b="1" noProof="1">
                        <a:solidFill>
                          <a:schemeClr val="tx1"/>
                        </a:solidFill>
                        <a:effectLst/>
                        <a:latin typeface="+mn-lt"/>
                        <a:ea typeface="MS PGothic" panose="020B0600070205080204" pitchFamily="34" charset="-128"/>
                      </a:endParaRPr>
                    </a:p>
                  </a:txBody>
                  <a:tcPr marL="76200" marR="76200" marT="63500" marB="63500" anchor="ctr">
                    <a:lnL w="12700" cap="flat" cmpd="sng" algn="ctr">
                      <a:solidFill>
                        <a:schemeClr val="tx1"/>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altLang="ja-JP" sz="1120" dirty="0">
                          <a:solidFill>
                            <a:schemeClr val="tx1"/>
                          </a:solidFill>
                          <a:effectLst/>
                          <a:latin typeface="MS PGothic" panose="020B0600070205080204" pitchFamily="34" charset="-128"/>
                          <a:ea typeface="MS PGothic" panose="020B0600070205080204" pitchFamily="34" charset="-128"/>
                        </a:rPr>
                        <a:t>1964</a:t>
                      </a:r>
                      <a:endParaRPr lang="ja-JP" altLang="en-US" sz="1120" dirty="0">
                        <a:solidFill>
                          <a:schemeClr val="tx1"/>
                        </a:solidFill>
                        <a:effectLst/>
                        <a:latin typeface="MS PGothic" panose="020B0600070205080204" pitchFamily="34" charset="-128"/>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ja-JP" altLang="en-US" sz="1120" dirty="0">
                          <a:solidFill>
                            <a:schemeClr val="tx1"/>
                          </a:solidFill>
                          <a:effectLst/>
                          <a:latin typeface="MS PGothic" panose="020B0600070205080204" pitchFamily="34" charset="-128"/>
                          <a:ea typeface="MS PGothic" panose="020B0600070205080204" pitchFamily="34" charset="-128"/>
                        </a:rPr>
                        <a:t>ラゴス</a:t>
                      </a: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120" dirty="0">
                          <a:solidFill>
                            <a:schemeClr val="tx1"/>
                          </a:solidFill>
                          <a:effectLst/>
                          <a:latin typeface="MS PGothic" panose="020B0600070205080204" pitchFamily="34" charset="-128"/>
                          <a:ea typeface="MS PGothic" panose="020B0600070205080204" pitchFamily="34" charset="-128"/>
                        </a:rPr>
                        <a:t>210</a:t>
                      </a:r>
                      <a:endParaRPr lang="ja-JP" altLang="en-US" sz="1120" dirty="0">
                        <a:solidFill>
                          <a:schemeClr val="tx1"/>
                        </a:solidFill>
                        <a:effectLst/>
                        <a:latin typeface="MS PGothic" panose="020B0600070205080204" pitchFamily="34" charset="-128"/>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ja-JP" altLang="en-US" sz="1120" dirty="0">
                          <a:solidFill>
                            <a:schemeClr val="tx1"/>
                          </a:solidFill>
                          <a:effectLst/>
                          <a:latin typeface="+mn-ea"/>
                          <a:ea typeface="+mn-ea"/>
                        </a:rPr>
                        <a:t>当初はナイジェリア鉄道公社の労働者とその家族の医療ニーズに応えるためだけに設立されたが、</a:t>
                      </a:r>
                      <a:r>
                        <a:rPr lang="en-US" altLang="ja-JP" sz="1120" dirty="0">
                          <a:solidFill>
                            <a:schemeClr val="tx1"/>
                          </a:solidFill>
                          <a:effectLst/>
                          <a:latin typeface="+mn-ea"/>
                          <a:ea typeface="+mn-ea"/>
                        </a:rPr>
                        <a:t>2004</a:t>
                      </a:r>
                      <a:r>
                        <a:rPr lang="ja-JP" altLang="en-US" sz="1120" dirty="0">
                          <a:solidFill>
                            <a:schemeClr val="tx1"/>
                          </a:solidFill>
                          <a:effectLst/>
                          <a:latin typeface="+mn-ea"/>
                          <a:ea typeface="+mn-ea"/>
                        </a:rPr>
                        <a:t>年に連邦医療センターとして格上げされた。</a:t>
                      </a: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13228602"/>
                  </a:ext>
                </a:extLst>
              </a:tr>
              <a:tr h="446478">
                <a:tc>
                  <a:txBody>
                    <a:bodyPr/>
                    <a:lstStyle/>
                    <a:p>
                      <a:pPr algn="l" fontAlgn="t"/>
                      <a:r>
                        <a:rPr lang="en-US" altLang="ja-JP" sz="1120" b="1" noProof="1">
                          <a:solidFill>
                            <a:schemeClr val="tx1"/>
                          </a:solidFill>
                          <a:effectLst/>
                          <a:latin typeface="+mn-lt"/>
                          <a:ea typeface="MS PGothic" panose="020B0600070205080204" pitchFamily="34" charset="-128"/>
                        </a:rPr>
                        <a:t>Federal Neuro-Psychiatric Hospital</a:t>
                      </a:r>
                      <a:endParaRPr lang="ja-JP" altLang="en-US" sz="1120" b="1" noProof="1">
                        <a:solidFill>
                          <a:schemeClr val="tx1"/>
                        </a:solidFill>
                        <a:effectLst/>
                        <a:latin typeface="+mn-lt"/>
                        <a:ea typeface="MS PGothic" panose="020B0600070205080204" pitchFamily="34" charset="-128"/>
                      </a:endParaRPr>
                    </a:p>
                  </a:txBody>
                  <a:tcPr marL="76200" marR="76200" marT="63500" marB="63500" anchor="ctr">
                    <a:lnL w="12700" cap="flat" cmpd="sng" algn="ctr">
                      <a:solidFill>
                        <a:schemeClr val="tx1"/>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altLang="ja-JP" sz="1120" dirty="0">
                          <a:solidFill>
                            <a:schemeClr val="tx1"/>
                          </a:solidFill>
                          <a:effectLst/>
                          <a:latin typeface="MS PGothic" panose="020B0600070205080204" pitchFamily="34" charset="-128"/>
                          <a:ea typeface="MS PGothic" panose="020B0600070205080204" pitchFamily="34" charset="-128"/>
                        </a:rPr>
                        <a:t>1907</a:t>
                      </a:r>
                      <a:endParaRPr lang="ja-JP" altLang="en-US" sz="1120" dirty="0">
                        <a:solidFill>
                          <a:schemeClr val="tx1"/>
                        </a:solidFill>
                        <a:effectLst/>
                        <a:latin typeface="MS PGothic" panose="020B0600070205080204" pitchFamily="34" charset="-128"/>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ja-JP" altLang="en-US" sz="1120" dirty="0">
                          <a:solidFill>
                            <a:schemeClr val="tx1"/>
                          </a:solidFill>
                          <a:effectLst/>
                          <a:latin typeface="MS PGothic" panose="020B0600070205080204" pitchFamily="34" charset="-128"/>
                          <a:ea typeface="MS PGothic" panose="020B0600070205080204" pitchFamily="34" charset="-128"/>
                        </a:rPr>
                        <a:t>ラゴス</a:t>
                      </a: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120" dirty="0">
                          <a:solidFill>
                            <a:schemeClr val="tx1"/>
                          </a:solidFill>
                          <a:effectLst/>
                          <a:latin typeface="MS PGothic" panose="020B0600070205080204" pitchFamily="34" charset="-128"/>
                          <a:ea typeface="MS PGothic" panose="020B0600070205080204" pitchFamily="34" charset="-128"/>
                        </a:rPr>
                        <a:t>535</a:t>
                      </a:r>
                      <a:endParaRPr lang="ja-JP" altLang="en-US" sz="1120" dirty="0">
                        <a:solidFill>
                          <a:schemeClr val="tx1"/>
                        </a:solidFill>
                        <a:effectLst/>
                        <a:latin typeface="MS PGothic" panose="020B0600070205080204" pitchFamily="34" charset="-128"/>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ja-JP" altLang="en-US" sz="1120" dirty="0">
                          <a:solidFill>
                            <a:schemeClr val="tx1"/>
                          </a:solidFill>
                          <a:effectLst/>
                          <a:latin typeface="+mn-ea"/>
                          <a:ea typeface="+mn-ea"/>
                        </a:rPr>
                        <a:t>この病院の院長のひとりは、ナイジェリア初の女性精神科医である。</a:t>
                      </a: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34912326"/>
                  </a:ext>
                </a:extLst>
              </a:tr>
              <a:tr h="741766">
                <a:tc>
                  <a:txBody>
                    <a:bodyPr/>
                    <a:lstStyle/>
                    <a:p>
                      <a:pPr algn="l" fontAlgn="t"/>
                      <a:r>
                        <a:rPr lang="en-US" altLang="ja-JP" sz="1120" b="1" noProof="1">
                          <a:solidFill>
                            <a:schemeClr val="tx1"/>
                          </a:solidFill>
                          <a:effectLst/>
                          <a:latin typeface="+mn-lt"/>
                          <a:ea typeface="MS PGothic" panose="020B0600070205080204" pitchFamily="34" charset="-128"/>
                        </a:rPr>
                        <a:t>The University of Calabar Teaching Hospital</a:t>
                      </a:r>
                      <a:endParaRPr lang="ja-JP" altLang="en-US" sz="1120" b="1" noProof="1">
                        <a:solidFill>
                          <a:schemeClr val="tx1"/>
                        </a:solidFill>
                        <a:effectLst/>
                        <a:latin typeface="+mn-lt"/>
                        <a:ea typeface="MS PGothic" panose="020B0600070205080204" pitchFamily="34" charset="-128"/>
                      </a:endParaRPr>
                    </a:p>
                  </a:txBody>
                  <a:tcPr marL="76200" marR="76200" marT="63500" marB="63500" anchor="ctr">
                    <a:lnL w="12700" cap="flat" cmpd="sng" algn="ctr">
                      <a:solidFill>
                        <a:schemeClr val="tx1"/>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120" dirty="0">
                          <a:solidFill>
                            <a:schemeClr val="tx1"/>
                          </a:solidFill>
                          <a:effectLst/>
                          <a:latin typeface="MS PGothic" panose="020B0600070205080204" pitchFamily="34" charset="-128"/>
                          <a:ea typeface="MS PGothic" panose="020B0600070205080204" pitchFamily="34" charset="-128"/>
                        </a:rPr>
                        <a:t>1979</a:t>
                      </a:r>
                      <a:endParaRPr lang="ja-JP" altLang="en-US" sz="1120" dirty="0">
                        <a:solidFill>
                          <a:schemeClr val="tx1"/>
                        </a:solidFill>
                        <a:effectLst/>
                        <a:latin typeface="MS PGothic" panose="020B0600070205080204" pitchFamily="34" charset="-128"/>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ja-JP" altLang="en-US" sz="1120" dirty="0">
                          <a:solidFill>
                            <a:schemeClr val="tx1"/>
                          </a:solidFill>
                          <a:effectLst/>
                          <a:latin typeface="MS PGothic" panose="020B0600070205080204" pitchFamily="34" charset="-128"/>
                          <a:ea typeface="MS PGothic" panose="020B0600070205080204" pitchFamily="34" charset="-128"/>
                        </a:rPr>
                        <a:t>クロスリバー</a:t>
                      </a:r>
                      <a:endParaRPr lang="en-US" altLang="ja-JP" sz="1120" dirty="0">
                        <a:solidFill>
                          <a:schemeClr val="tx1"/>
                        </a:solidFill>
                        <a:effectLst/>
                        <a:latin typeface="MS PGothic" panose="020B0600070205080204" pitchFamily="34" charset="-128"/>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120" dirty="0">
                          <a:solidFill>
                            <a:schemeClr val="tx1"/>
                          </a:solidFill>
                          <a:effectLst/>
                          <a:latin typeface="MS PGothic" panose="020B0600070205080204" pitchFamily="34" charset="-128"/>
                          <a:ea typeface="MS PGothic" panose="020B0600070205080204" pitchFamily="34" charset="-128"/>
                        </a:rPr>
                        <a:t>410</a:t>
                      </a:r>
                      <a:endParaRPr lang="ja-JP" altLang="en-US" sz="1120" dirty="0">
                        <a:solidFill>
                          <a:schemeClr val="tx1"/>
                        </a:solidFill>
                        <a:effectLst/>
                        <a:latin typeface="MS PGothic" panose="020B0600070205080204" pitchFamily="34" charset="-128"/>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en-US" altLang="ja-JP" sz="1120" dirty="0">
                          <a:solidFill>
                            <a:schemeClr val="tx1"/>
                          </a:solidFill>
                          <a:effectLst/>
                          <a:latin typeface="+mn-ea"/>
                          <a:ea typeface="+mn-ea"/>
                        </a:rPr>
                        <a:t>HIV/</a:t>
                      </a:r>
                      <a:r>
                        <a:rPr lang="ja-JP" altLang="en-US" sz="1120" dirty="0">
                          <a:solidFill>
                            <a:schemeClr val="tx1"/>
                          </a:solidFill>
                          <a:effectLst/>
                          <a:latin typeface="+mn-ea"/>
                          <a:ea typeface="+mn-ea"/>
                        </a:rPr>
                        <a:t>エイズ、結核、マラリア、フィラリア症、ウイルス性出血熱などの新興・再興感染症の発生率の上昇と再興に伴い、は熱帯病研究・予防・制御研究所を設立した。</a:t>
                      </a:r>
                      <a:endParaRPr lang="en-US" altLang="ja-JP" sz="1120" dirty="0">
                        <a:solidFill>
                          <a:schemeClr val="tx1"/>
                        </a:solidFill>
                        <a:effectLst/>
                        <a:latin typeface="+mn-ea"/>
                        <a:ea typeface="+mn-ea"/>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707664435"/>
                  </a:ext>
                </a:extLst>
              </a:tr>
              <a:tr h="1066523">
                <a:tc>
                  <a:txBody>
                    <a:bodyPr/>
                    <a:lstStyle/>
                    <a:p>
                      <a:pPr algn="l" fontAlgn="t"/>
                      <a:r>
                        <a:rPr lang="en-US" altLang="ja-JP" sz="1120" b="1" noProof="1">
                          <a:solidFill>
                            <a:schemeClr val="tx1"/>
                          </a:solidFill>
                          <a:effectLst/>
                          <a:latin typeface="+mn-lt"/>
                          <a:ea typeface="MS PGothic" panose="020B0600070205080204" pitchFamily="34" charset="-128"/>
                        </a:rPr>
                        <a:t>ESUT Teaching Hospital Parklane</a:t>
                      </a:r>
                      <a:endParaRPr lang="ja-JP" altLang="en-US" sz="1120" b="1" noProof="1">
                        <a:solidFill>
                          <a:schemeClr val="tx1"/>
                        </a:solidFill>
                        <a:effectLst/>
                        <a:latin typeface="+mn-lt"/>
                        <a:ea typeface="MS PGothic" panose="020B0600070205080204" pitchFamily="34" charset="-128"/>
                      </a:endParaRPr>
                    </a:p>
                  </a:txBody>
                  <a:tcPr marL="76200" marR="76200" marT="63500" marB="63500" anchor="ctr">
                    <a:lnL w="12700" cap="flat" cmpd="sng" algn="ctr">
                      <a:solidFill>
                        <a:schemeClr val="tx1"/>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120" dirty="0">
                          <a:solidFill>
                            <a:schemeClr val="tx1"/>
                          </a:solidFill>
                          <a:effectLst/>
                          <a:latin typeface="MS PGothic" panose="020B0600070205080204" pitchFamily="34" charset="-128"/>
                          <a:ea typeface="MS PGothic" panose="020B0600070205080204" pitchFamily="34" charset="-128"/>
                        </a:rPr>
                        <a:t>1930</a:t>
                      </a:r>
                      <a:endParaRPr lang="ja-JP" altLang="en-US" sz="1120" dirty="0">
                        <a:solidFill>
                          <a:schemeClr val="tx1"/>
                        </a:solidFill>
                        <a:effectLst/>
                        <a:latin typeface="MS PGothic" panose="020B0600070205080204" pitchFamily="34" charset="-128"/>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ja-JP" altLang="en-US" sz="1120" dirty="0">
                          <a:solidFill>
                            <a:schemeClr val="tx1"/>
                          </a:solidFill>
                          <a:effectLst/>
                          <a:latin typeface="MS PGothic" panose="020B0600070205080204" pitchFamily="34" charset="-128"/>
                          <a:ea typeface="MS PGothic" panose="020B0600070205080204" pitchFamily="34" charset="-128"/>
                        </a:rPr>
                        <a:t>エヌグ</a:t>
                      </a:r>
                      <a:endParaRPr lang="en-US" altLang="ja-JP" sz="1120" dirty="0">
                        <a:solidFill>
                          <a:schemeClr val="tx1"/>
                        </a:solidFill>
                        <a:effectLst/>
                        <a:latin typeface="MS PGothic" panose="020B0600070205080204" pitchFamily="34" charset="-128"/>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120" dirty="0">
                          <a:solidFill>
                            <a:schemeClr val="tx1"/>
                          </a:solidFill>
                          <a:effectLst/>
                          <a:latin typeface="MS PGothic" panose="020B0600070205080204" pitchFamily="34" charset="-128"/>
                          <a:ea typeface="MS PGothic" panose="020B0600070205080204" pitchFamily="34" charset="-128"/>
                        </a:rPr>
                        <a:t>1200</a:t>
                      </a:r>
                      <a:endParaRPr lang="ja-JP" altLang="en-US" sz="1120" dirty="0">
                        <a:solidFill>
                          <a:schemeClr val="tx1"/>
                        </a:solidFill>
                        <a:effectLst/>
                        <a:latin typeface="MS PGothic" panose="020B0600070205080204" pitchFamily="34" charset="-128"/>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indent="-171450" algn="l" defTabSz="914400" rtl="0" eaLnBrk="1" fontAlgn="t" latinLnBrk="0" hangingPunct="1">
                        <a:buClr>
                          <a:schemeClr val="accent6"/>
                        </a:buClr>
                        <a:buFont typeface="Arial" panose="020B0604020202020204" pitchFamily="34" charset="0"/>
                        <a:buChar char="•"/>
                      </a:pPr>
                      <a:r>
                        <a:rPr kumimoji="1" lang="en-US" altLang="ja-JP" sz="1200" kern="1200" dirty="0">
                          <a:solidFill>
                            <a:schemeClr val="tx1"/>
                          </a:solidFill>
                          <a:latin typeface="+mn-ea"/>
                          <a:ea typeface="+mn-ea"/>
                          <a:cs typeface="+mn-cs"/>
                        </a:rPr>
                        <a:t>2005</a:t>
                      </a:r>
                      <a:r>
                        <a:rPr kumimoji="1" lang="ja-JP" altLang="en-US" sz="1200" kern="1200" dirty="0">
                          <a:solidFill>
                            <a:schemeClr val="tx1"/>
                          </a:solidFill>
                          <a:latin typeface="+mn-ea"/>
                          <a:ea typeface="+mn-ea"/>
                          <a:cs typeface="+mn-cs"/>
                        </a:rPr>
                        <a:t>年に専門病院、</a:t>
                      </a:r>
                      <a:r>
                        <a:rPr kumimoji="1" lang="en-US" altLang="ja-JP" sz="1200" kern="1200" dirty="0">
                          <a:solidFill>
                            <a:schemeClr val="tx1"/>
                          </a:solidFill>
                          <a:latin typeface="+mn-ea"/>
                          <a:ea typeface="+mn-ea"/>
                          <a:cs typeface="+mn-cs"/>
                        </a:rPr>
                        <a:t>2006</a:t>
                      </a:r>
                      <a:r>
                        <a:rPr kumimoji="1" lang="ja-JP" altLang="en-US" sz="1200" kern="1200" dirty="0">
                          <a:solidFill>
                            <a:schemeClr val="tx1"/>
                          </a:solidFill>
                          <a:latin typeface="+mn-ea"/>
                          <a:ea typeface="+mn-ea"/>
                          <a:cs typeface="+mn-cs"/>
                        </a:rPr>
                        <a:t>年に教育（</a:t>
                      </a:r>
                      <a:r>
                        <a:rPr kumimoji="1" lang="en-US" altLang="ja-JP" sz="1200" kern="1200" dirty="0">
                          <a:solidFill>
                            <a:schemeClr val="tx1"/>
                          </a:solidFill>
                          <a:latin typeface="+mn-ea"/>
                          <a:ea typeface="+mn-ea"/>
                          <a:cs typeface="+mn-cs"/>
                        </a:rPr>
                        <a:t>teaching) </a:t>
                      </a:r>
                      <a:r>
                        <a:rPr kumimoji="1" lang="ja-JP" altLang="en-US" sz="1200" kern="1200" dirty="0">
                          <a:solidFill>
                            <a:schemeClr val="tx1"/>
                          </a:solidFill>
                          <a:latin typeface="+mn-ea"/>
                          <a:ea typeface="+mn-ea"/>
                          <a:cs typeface="+mn-cs"/>
                        </a:rPr>
                        <a:t>病院になった 。</a:t>
                      </a:r>
                      <a:endParaRPr kumimoji="1" lang="en-US" altLang="ja-JP" sz="1200" kern="1200" dirty="0">
                        <a:solidFill>
                          <a:schemeClr val="tx1"/>
                        </a:solidFill>
                        <a:latin typeface="+mn-ea"/>
                        <a:ea typeface="+mn-ea"/>
                        <a:cs typeface="+mn-cs"/>
                      </a:endParaRPr>
                    </a:p>
                    <a:p>
                      <a:pPr marL="171450" indent="-171450" algn="l" defTabSz="914400" rtl="0" eaLnBrk="1" fontAlgn="t" latinLnBrk="0" hangingPunct="1">
                        <a:buClr>
                          <a:schemeClr val="accent6"/>
                        </a:buClr>
                        <a:buFont typeface="Arial" panose="020B0604020202020204" pitchFamily="34" charset="0"/>
                        <a:buChar char="•"/>
                      </a:pPr>
                      <a:r>
                        <a:rPr lang="ja-JP" altLang="en-US" sz="1200" dirty="0">
                          <a:solidFill>
                            <a:schemeClr val="tx1"/>
                          </a:solidFill>
                          <a:latin typeface="+mn-ea"/>
                          <a:ea typeface="+mn-ea"/>
                        </a:rPr>
                        <a:t>教育病院としての実績は、助産学部では</a:t>
                      </a:r>
                      <a:r>
                        <a:rPr lang="en-US" altLang="ja-JP" sz="1200" dirty="0">
                          <a:solidFill>
                            <a:schemeClr val="tx1"/>
                          </a:solidFill>
                          <a:latin typeface="+mn-ea"/>
                          <a:ea typeface="+mn-ea"/>
                        </a:rPr>
                        <a:t>18</a:t>
                      </a:r>
                      <a:r>
                        <a:rPr lang="ja-JP" altLang="en-US" sz="1200" dirty="0">
                          <a:solidFill>
                            <a:schemeClr val="tx1"/>
                          </a:solidFill>
                          <a:latin typeface="+mn-ea"/>
                          <a:ea typeface="+mn-ea"/>
                        </a:rPr>
                        <a:t>か月間の トレーニングプログラムを実施。栄養学科では病棟診療に産科、 治療食の提供や、病院内の全ての病棟と診療所でカウンセリングを行っている。</a:t>
                      </a:r>
                      <a:endParaRPr lang="en-US" altLang="ja-JP" sz="1120" dirty="0">
                        <a:solidFill>
                          <a:schemeClr val="tx1"/>
                        </a:solidFill>
                        <a:effectLst/>
                        <a:latin typeface="+mn-ea"/>
                        <a:ea typeface="+mn-ea"/>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646046070"/>
                  </a:ext>
                </a:extLst>
              </a:tr>
            </a:tbl>
          </a:graphicData>
        </a:graphic>
      </p:graphicFrame>
    </p:spTree>
    <p:extLst>
      <p:ext uri="{BB962C8B-B14F-4D97-AF65-F5344CB8AC3E}">
        <p14:creationId xmlns:p14="http://schemas.microsoft.com/office/powerpoint/2010/main" val="9274421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3DB08A5-EB0C-4ABE-A938-E30DA7EEDE1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4" name="Object 3" hidden="1">
                        <a:extLst>
                          <a:ext uri="{FF2B5EF4-FFF2-40B4-BE49-F238E27FC236}">
                            <a16:creationId xmlns:a16="http://schemas.microsoft.com/office/drawing/2014/main" id="{B3DB08A5-EB0C-4ABE-A938-E30DA7EEDE1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ナイジェリア／医療関連／医療・公衆衛生</a:t>
            </a:r>
            <a:endParaRPr lang="ja" altLang="ja-JP" noProof="1"/>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 altLang="en-US" noProof="1"/>
              <a:t>医療機関 -</a:t>
            </a:r>
            <a:r>
              <a:rPr lang="ja-JP" altLang="en-US" noProof="1"/>
              <a:t> </a:t>
            </a:r>
            <a:r>
              <a:rPr lang="ja" altLang="en-US" noProof="1"/>
              <a:t>公的医療制度の特徴</a:t>
            </a:r>
            <a:endParaRPr lang="en-US" altLang="ja-JP" dirty="0"/>
          </a:p>
        </p:txBody>
      </p:sp>
      <p:sp>
        <p:nvSpPr>
          <p:cNvPr id="24" name="TextBox 23">
            <a:extLst>
              <a:ext uri="{FF2B5EF4-FFF2-40B4-BE49-F238E27FC236}">
                <a16:creationId xmlns:a16="http://schemas.microsoft.com/office/drawing/2014/main" id="{E5660186-4CE9-4671-A5E7-59423840180F}"/>
              </a:ext>
            </a:extLst>
          </p:cNvPr>
          <p:cNvSpPr txBox="1"/>
          <p:nvPr/>
        </p:nvSpPr>
        <p:spPr>
          <a:xfrm>
            <a:off x="397994" y="6491211"/>
            <a:ext cx="9342071" cy="246221"/>
          </a:xfrm>
          <a:prstGeom prst="rect">
            <a:avLst/>
          </a:prstGeom>
          <a:noFill/>
        </p:spPr>
        <p:txBody>
          <a:bodyPr wrap="square">
            <a:spAutoFit/>
          </a:bodyPr>
          <a:lstStyle/>
          <a:p>
            <a:r>
              <a:rPr lang="ja-JP" altLang="en-US" sz="1000" noProof="1"/>
              <a:t>（出所）</a:t>
            </a:r>
            <a:r>
              <a:rPr lang="en-US" altLang="ja" sz="1000" noProof="1"/>
              <a:t> </a:t>
            </a:r>
            <a:r>
              <a:rPr lang="en-US" altLang="ja-JP" sz="1000" noProof="1"/>
              <a:t>S</a:t>
            </a:r>
            <a:r>
              <a:rPr lang="en-US" altLang="ja" sz="1000" noProof="1"/>
              <a:t>evere </a:t>
            </a:r>
            <a:r>
              <a:rPr lang="en-US" altLang="ja-JP" sz="1000" noProof="1"/>
              <a:t>M</a:t>
            </a:r>
            <a:r>
              <a:rPr lang="en-US" altLang="ja" sz="1000" noProof="1"/>
              <a:t>alaria </a:t>
            </a:r>
            <a:r>
              <a:rPr lang="en-US" altLang="ja-JP" sz="1000" noProof="1"/>
              <a:t>O</a:t>
            </a:r>
            <a:r>
              <a:rPr lang="en-US" altLang="ja" sz="1000" noProof="1"/>
              <a:t>bservatory</a:t>
            </a:r>
            <a:endParaRPr lang="en-US" sz="1000" dirty="0"/>
          </a:p>
        </p:txBody>
      </p:sp>
      <p:sp>
        <p:nvSpPr>
          <p:cNvPr id="6" name="Rectangle: Rounded Corners 5">
            <a:extLst>
              <a:ext uri="{FF2B5EF4-FFF2-40B4-BE49-F238E27FC236}">
                <a16:creationId xmlns:a16="http://schemas.microsoft.com/office/drawing/2014/main" id="{6EF556A9-8A0B-B22E-8C35-64F01FCAF80D}"/>
              </a:ext>
            </a:extLst>
          </p:cNvPr>
          <p:cNvSpPr/>
          <p:nvPr/>
        </p:nvSpPr>
        <p:spPr>
          <a:xfrm>
            <a:off x="272480" y="1268760"/>
            <a:ext cx="2592735" cy="504056"/>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ja" sz="1400" b="1" dirty="0"/>
              <a:t>連邦政府</a:t>
            </a:r>
            <a:endParaRPr kumimoji="1" lang="en-US" sz="1400" b="1" dirty="0"/>
          </a:p>
        </p:txBody>
      </p:sp>
      <p:sp>
        <p:nvSpPr>
          <p:cNvPr id="9" name="Freeform: Shape 8">
            <a:extLst>
              <a:ext uri="{FF2B5EF4-FFF2-40B4-BE49-F238E27FC236}">
                <a16:creationId xmlns:a16="http://schemas.microsoft.com/office/drawing/2014/main" id="{822D1A31-8A9F-182B-CD0F-4BB78AA304E8}"/>
              </a:ext>
            </a:extLst>
          </p:cNvPr>
          <p:cNvSpPr/>
          <p:nvPr/>
        </p:nvSpPr>
        <p:spPr>
          <a:xfrm>
            <a:off x="272031" y="1988840"/>
            <a:ext cx="2592736" cy="4392488"/>
          </a:xfrm>
          <a:custGeom>
            <a:avLst/>
            <a:gdLst>
              <a:gd name="connsiteX0" fmla="*/ 1306194 w 2592736"/>
              <a:gd name="connsiteY0" fmla="*/ 0 h 4392488"/>
              <a:gd name="connsiteX1" fmla="*/ 2592576 w 2592736"/>
              <a:gd name="connsiteY1" fmla="*/ 648072 h 4392488"/>
              <a:gd name="connsiteX2" fmla="*/ 2592736 w 2592736"/>
              <a:gd name="connsiteY2" fmla="*/ 648072 h 4392488"/>
              <a:gd name="connsiteX3" fmla="*/ 2592736 w 2592736"/>
              <a:gd name="connsiteY3" fmla="*/ 4392488 h 4392488"/>
              <a:gd name="connsiteX4" fmla="*/ 1 w 2592736"/>
              <a:gd name="connsiteY4" fmla="*/ 4392488 h 4392488"/>
              <a:gd name="connsiteX5" fmla="*/ 1 w 2592736"/>
              <a:gd name="connsiteY5" fmla="*/ 648152 h 4392488"/>
              <a:gd name="connsiteX6" fmla="*/ 0 w 2592736"/>
              <a:gd name="connsiteY6" fmla="*/ 648152 h 4392488"/>
              <a:gd name="connsiteX7" fmla="*/ 1 w 2592736"/>
              <a:gd name="connsiteY7" fmla="*/ 648152 h 4392488"/>
              <a:gd name="connsiteX8" fmla="*/ 1 w 2592736"/>
              <a:gd name="connsiteY8" fmla="*/ 648072 h 4392488"/>
              <a:gd name="connsiteX9" fmla="*/ 161 w 2592736"/>
              <a:gd name="connsiteY9" fmla="*/ 648072 h 4392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92736" h="4392488">
                <a:moveTo>
                  <a:pt x="1306194" y="0"/>
                </a:moveTo>
                <a:lnTo>
                  <a:pt x="2592576" y="648072"/>
                </a:lnTo>
                <a:lnTo>
                  <a:pt x="2592736" y="648072"/>
                </a:lnTo>
                <a:lnTo>
                  <a:pt x="2592736" y="4392488"/>
                </a:lnTo>
                <a:lnTo>
                  <a:pt x="1" y="4392488"/>
                </a:lnTo>
                <a:lnTo>
                  <a:pt x="1" y="648152"/>
                </a:lnTo>
                <a:lnTo>
                  <a:pt x="0" y="648152"/>
                </a:lnTo>
                <a:lnTo>
                  <a:pt x="1" y="648152"/>
                </a:lnTo>
                <a:lnTo>
                  <a:pt x="1" y="648072"/>
                </a:lnTo>
                <a:lnTo>
                  <a:pt x="161" y="648072"/>
                </a:lnTo>
                <a:close/>
              </a:path>
            </a:pathLst>
          </a:custGeom>
          <a:ln>
            <a:noFill/>
          </a:ln>
        </p:spPr>
        <p:style>
          <a:lnRef idx="1">
            <a:schemeClr val="accent3"/>
          </a:lnRef>
          <a:fillRef idx="2">
            <a:schemeClr val="accent3"/>
          </a:fillRef>
          <a:effectRef idx="1">
            <a:schemeClr val="accent3"/>
          </a:effectRef>
          <a:fontRef idx="minor">
            <a:schemeClr val="dk1"/>
          </a:fontRef>
        </p:style>
        <p:txBody>
          <a:bodyPr wrap="square" rtlCol="0" anchor="ctr">
            <a:noAutofit/>
          </a:bodyPr>
          <a:lstStyle/>
          <a:p>
            <a:pPr marL="0" algn="ctr" fontAlgn="ctr">
              <a:lnSpc>
                <a:spcPct val="114000"/>
              </a:lnSpc>
              <a:spcAft>
                <a:spcPts val="400"/>
              </a:spcAft>
            </a:pPr>
            <a:endParaRPr kumimoji="1" lang="en-US" sz="1200" dirty="0"/>
          </a:p>
        </p:txBody>
      </p:sp>
      <p:sp>
        <p:nvSpPr>
          <p:cNvPr id="11" name="TextBox 10">
            <a:extLst>
              <a:ext uri="{FF2B5EF4-FFF2-40B4-BE49-F238E27FC236}">
                <a16:creationId xmlns:a16="http://schemas.microsoft.com/office/drawing/2014/main" id="{232AB61F-B6E6-0753-DEBF-42FBFD8D3FE3}"/>
              </a:ext>
            </a:extLst>
          </p:cNvPr>
          <p:cNvSpPr txBox="1"/>
          <p:nvPr/>
        </p:nvSpPr>
        <p:spPr>
          <a:xfrm>
            <a:off x="397994" y="2708920"/>
            <a:ext cx="2394766" cy="2308324"/>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連邦政府は第三次医療を管轄し、連邦保健省（</a:t>
            </a:r>
            <a:r>
              <a:rPr kumimoji="1" lang="en-US" altLang="ja-JP" sz="1200" dirty="0">
                <a:latin typeface="Arial" panose="020B0604020202020204" pitchFamily="34" charset="0"/>
                <a:ea typeface="ＭＳ Ｐゴシック" panose="020B0600070205080204" pitchFamily="50" charset="-128"/>
                <a:cs typeface="Arial" panose="020B0604020202020204" pitchFamily="34" charset="0"/>
              </a:rPr>
              <a:t>FMOH</a:t>
            </a:r>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）を通じて医療政策を策定する。</a:t>
            </a:r>
            <a:endParaRPr kumimoji="1"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endParaRPr lang="en-US" sz="1200" dirty="0">
              <a:latin typeface="Arial" panose="020B0604020202020204" pitchFamily="34" charset="0"/>
              <a:ea typeface="ＭＳ Ｐゴシック" panose="020B0600070205080204" pitchFamily="50" charset="-128"/>
              <a:cs typeface="Arial" panose="020B0604020202020204" pitchFamily="34" charset="0"/>
            </a:endParaRPr>
          </a:p>
          <a:p>
            <a:pPr marL="285750" indent="-285750">
              <a:buFont typeface="Arial" panose="020B0604020202020204" pitchFamily="34" charset="0"/>
              <a:buChar char="•"/>
            </a:pPr>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教育病院、連邦医療センター、専門病院、医学研究機関を通じて専門的なサービスも提供している。</a:t>
            </a:r>
            <a:endParaRPr kumimoji="1"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endParaRPr lang="en-US" sz="1200" dirty="0">
              <a:latin typeface="Arial" panose="020B0604020202020204" pitchFamily="34" charset="0"/>
              <a:ea typeface="ＭＳ Ｐゴシック" panose="020B0600070205080204" pitchFamily="50" charset="-128"/>
              <a:cs typeface="Arial" panose="020B0604020202020204" pitchFamily="34" charset="0"/>
            </a:endParaRPr>
          </a:p>
          <a:p>
            <a:pPr marL="285750" indent="-285750">
              <a:buFont typeface="Arial" panose="020B0604020202020204" pitchFamily="34" charset="0"/>
              <a:buChar char="•"/>
            </a:pPr>
            <a:r>
              <a:rPr kumimoji="1" lang="en-US" altLang="ja-JP" sz="1200" dirty="0">
                <a:latin typeface="Arial" panose="020B0604020202020204" pitchFamily="34" charset="0"/>
                <a:ea typeface="ＭＳ Ｐゴシック" panose="020B0600070205080204" pitchFamily="50" charset="-128"/>
                <a:cs typeface="Arial" panose="020B0604020202020204" pitchFamily="34" charset="0"/>
              </a:rPr>
              <a:t>FMOH</a:t>
            </a:r>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は三次医療に加えて、</a:t>
            </a:r>
            <a:r>
              <a:rPr kumimoji="1" lang="en-US" altLang="ja-JP" sz="1200" dirty="0">
                <a:latin typeface="Arial" panose="020B0604020202020204" pitchFamily="34" charset="0"/>
                <a:ea typeface="ＭＳ Ｐゴシック" panose="020B0600070205080204" pitchFamily="50" charset="-128"/>
                <a:cs typeface="Arial" panose="020B0604020202020204" pitchFamily="34" charset="0"/>
              </a:rPr>
              <a:t>NMEP</a:t>
            </a:r>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（国家マラリア撲滅プログラム）の実施を主導している。</a:t>
            </a:r>
            <a:endParaRPr kumimoji="1" lang="ja"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3" name="Rectangle: Rounded Corners 12">
            <a:extLst>
              <a:ext uri="{FF2B5EF4-FFF2-40B4-BE49-F238E27FC236}">
                <a16:creationId xmlns:a16="http://schemas.microsoft.com/office/drawing/2014/main" id="{A06C079E-BB82-04A4-49D5-6774B439CD5F}"/>
              </a:ext>
            </a:extLst>
          </p:cNvPr>
          <p:cNvSpPr/>
          <p:nvPr/>
        </p:nvSpPr>
        <p:spPr>
          <a:xfrm>
            <a:off x="3657081" y="1268760"/>
            <a:ext cx="2592735" cy="504056"/>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ja" sz="1400" b="1" dirty="0"/>
              <a:t>州政府</a:t>
            </a:r>
            <a:endParaRPr kumimoji="1" lang="en-US" sz="1400" b="1" dirty="0"/>
          </a:p>
        </p:txBody>
      </p:sp>
      <p:sp>
        <p:nvSpPr>
          <p:cNvPr id="16" name="Freeform: Shape 15">
            <a:extLst>
              <a:ext uri="{FF2B5EF4-FFF2-40B4-BE49-F238E27FC236}">
                <a16:creationId xmlns:a16="http://schemas.microsoft.com/office/drawing/2014/main" id="{7D96CF48-05F0-76C4-EB76-B831256BF769}"/>
              </a:ext>
            </a:extLst>
          </p:cNvPr>
          <p:cNvSpPr/>
          <p:nvPr/>
        </p:nvSpPr>
        <p:spPr>
          <a:xfrm>
            <a:off x="3656632" y="1988840"/>
            <a:ext cx="2592736" cy="4392488"/>
          </a:xfrm>
          <a:custGeom>
            <a:avLst/>
            <a:gdLst>
              <a:gd name="connsiteX0" fmla="*/ 1306194 w 2592736"/>
              <a:gd name="connsiteY0" fmla="*/ 0 h 4392488"/>
              <a:gd name="connsiteX1" fmla="*/ 2592576 w 2592736"/>
              <a:gd name="connsiteY1" fmla="*/ 648072 h 4392488"/>
              <a:gd name="connsiteX2" fmla="*/ 2592736 w 2592736"/>
              <a:gd name="connsiteY2" fmla="*/ 648072 h 4392488"/>
              <a:gd name="connsiteX3" fmla="*/ 2592736 w 2592736"/>
              <a:gd name="connsiteY3" fmla="*/ 4392488 h 4392488"/>
              <a:gd name="connsiteX4" fmla="*/ 1 w 2592736"/>
              <a:gd name="connsiteY4" fmla="*/ 4392488 h 4392488"/>
              <a:gd name="connsiteX5" fmla="*/ 1 w 2592736"/>
              <a:gd name="connsiteY5" fmla="*/ 648152 h 4392488"/>
              <a:gd name="connsiteX6" fmla="*/ 0 w 2592736"/>
              <a:gd name="connsiteY6" fmla="*/ 648152 h 4392488"/>
              <a:gd name="connsiteX7" fmla="*/ 1 w 2592736"/>
              <a:gd name="connsiteY7" fmla="*/ 648152 h 4392488"/>
              <a:gd name="connsiteX8" fmla="*/ 1 w 2592736"/>
              <a:gd name="connsiteY8" fmla="*/ 648072 h 4392488"/>
              <a:gd name="connsiteX9" fmla="*/ 161 w 2592736"/>
              <a:gd name="connsiteY9" fmla="*/ 648072 h 4392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92736" h="4392488">
                <a:moveTo>
                  <a:pt x="1306194" y="0"/>
                </a:moveTo>
                <a:lnTo>
                  <a:pt x="2592576" y="648072"/>
                </a:lnTo>
                <a:lnTo>
                  <a:pt x="2592736" y="648072"/>
                </a:lnTo>
                <a:lnTo>
                  <a:pt x="2592736" y="4392488"/>
                </a:lnTo>
                <a:lnTo>
                  <a:pt x="1" y="4392488"/>
                </a:lnTo>
                <a:lnTo>
                  <a:pt x="1" y="648152"/>
                </a:lnTo>
                <a:lnTo>
                  <a:pt x="0" y="648152"/>
                </a:lnTo>
                <a:lnTo>
                  <a:pt x="1" y="648152"/>
                </a:lnTo>
                <a:lnTo>
                  <a:pt x="1" y="648072"/>
                </a:lnTo>
                <a:lnTo>
                  <a:pt x="161" y="648072"/>
                </a:lnTo>
                <a:close/>
              </a:path>
            </a:pathLst>
          </a:custGeom>
          <a:ln>
            <a:noFill/>
          </a:ln>
        </p:spPr>
        <p:style>
          <a:lnRef idx="1">
            <a:schemeClr val="accent3"/>
          </a:lnRef>
          <a:fillRef idx="2">
            <a:schemeClr val="accent3"/>
          </a:fillRef>
          <a:effectRef idx="1">
            <a:schemeClr val="accent3"/>
          </a:effectRef>
          <a:fontRef idx="minor">
            <a:schemeClr val="dk1"/>
          </a:fontRef>
        </p:style>
        <p:txBody>
          <a:bodyPr wrap="square" rtlCol="0" anchor="ctr">
            <a:noAutofit/>
          </a:bodyPr>
          <a:lstStyle/>
          <a:p>
            <a:pPr marL="0" algn="ctr" fontAlgn="ctr">
              <a:lnSpc>
                <a:spcPct val="114000"/>
              </a:lnSpc>
              <a:spcAft>
                <a:spcPts val="400"/>
              </a:spcAft>
            </a:pPr>
            <a:endParaRPr kumimoji="1" lang="en-US" sz="1200" dirty="0"/>
          </a:p>
        </p:txBody>
      </p:sp>
      <p:sp>
        <p:nvSpPr>
          <p:cNvPr id="18" name="TextBox 17">
            <a:extLst>
              <a:ext uri="{FF2B5EF4-FFF2-40B4-BE49-F238E27FC236}">
                <a16:creationId xmlns:a16="http://schemas.microsoft.com/office/drawing/2014/main" id="{D054A5D5-446C-D6AE-8DD7-201D71E43E99}"/>
              </a:ext>
            </a:extLst>
          </p:cNvPr>
          <p:cNvSpPr txBox="1"/>
          <p:nvPr/>
        </p:nvSpPr>
        <p:spPr>
          <a:xfrm>
            <a:off x="3782595" y="2708920"/>
            <a:ext cx="2394766" cy="3231654"/>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州政府は、州の総合病院を通じて主に二次医療を提供し、時には州所有の教育病院を通じて三次医療を提供する。</a:t>
            </a:r>
            <a:endParaRPr kumimoji="1"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endParaRPr kumimoji="1" lang="en-US" sz="1200" dirty="0">
              <a:latin typeface="Arial" panose="020B0604020202020204" pitchFamily="34" charset="0"/>
              <a:ea typeface="ＭＳ Ｐゴシック" panose="020B0600070205080204" pitchFamily="50" charset="-128"/>
              <a:cs typeface="Arial" panose="020B0604020202020204" pitchFamily="34" charset="0"/>
            </a:endParaRPr>
          </a:p>
          <a:p>
            <a:pPr marL="285750" indent="-285750">
              <a:buFont typeface="Arial" panose="020B0604020202020204" pitchFamily="34" charset="0"/>
              <a:buChar char="•"/>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また、州プライマリ・ヘルスケア開発局（</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State Primary Health Care Development Agency</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）を通じて、地方行政区（</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LGA</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）レベルでのプライマリ・ヘルスケアの実施を調整する。</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285750" indent="-285750">
              <a:buFont typeface="Arial" panose="020B0604020202020204" pitchFamily="34" charset="0"/>
              <a:buChar char="•"/>
            </a:pP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285750" indent="-285750">
              <a:buFont typeface="Arial" panose="020B0604020202020204" pitchFamily="34" charset="0"/>
              <a:buChar char="•"/>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州政府は、国の政策や戦略を適応させ、エイズ、結核、マラリア・プログラムの介入策の実施を主導する。</a:t>
            </a:r>
            <a:endParaRPr kumimoji="1" lang="ja"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Rectangle: Rounded Corners 19">
            <a:extLst>
              <a:ext uri="{FF2B5EF4-FFF2-40B4-BE49-F238E27FC236}">
                <a16:creationId xmlns:a16="http://schemas.microsoft.com/office/drawing/2014/main" id="{D3941064-ED87-1D06-4D91-C17263AED84D}"/>
              </a:ext>
            </a:extLst>
          </p:cNvPr>
          <p:cNvSpPr/>
          <p:nvPr/>
        </p:nvSpPr>
        <p:spPr>
          <a:xfrm>
            <a:off x="7041233" y="1268760"/>
            <a:ext cx="2592735" cy="504056"/>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ja" sz="1400" b="1" dirty="0"/>
              <a:t>地方自治体エリア</a:t>
            </a:r>
            <a:endParaRPr kumimoji="1" lang="en-US" sz="1400" b="1" dirty="0"/>
          </a:p>
        </p:txBody>
      </p:sp>
      <p:sp>
        <p:nvSpPr>
          <p:cNvPr id="21" name="Freeform: Shape 20">
            <a:extLst>
              <a:ext uri="{FF2B5EF4-FFF2-40B4-BE49-F238E27FC236}">
                <a16:creationId xmlns:a16="http://schemas.microsoft.com/office/drawing/2014/main" id="{A1243785-6C2B-3437-F365-F5A92BC856D2}"/>
              </a:ext>
            </a:extLst>
          </p:cNvPr>
          <p:cNvSpPr/>
          <p:nvPr/>
        </p:nvSpPr>
        <p:spPr>
          <a:xfrm>
            <a:off x="7040784" y="1988840"/>
            <a:ext cx="2592736" cy="4392488"/>
          </a:xfrm>
          <a:custGeom>
            <a:avLst/>
            <a:gdLst>
              <a:gd name="connsiteX0" fmla="*/ 1306194 w 2592736"/>
              <a:gd name="connsiteY0" fmla="*/ 0 h 4392488"/>
              <a:gd name="connsiteX1" fmla="*/ 2592576 w 2592736"/>
              <a:gd name="connsiteY1" fmla="*/ 648072 h 4392488"/>
              <a:gd name="connsiteX2" fmla="*/ 2592736 w 2592736"/>
              <a:gd name="connsiteY2" fmla="*/ 648072 h 4392488"/>
              <a:gd name="connsiteX3" fmla="*/ 2592736 w 2592736"/>
              <a:gd name="connsiteY3" fmla="*/ 4392488 h 4392488"/>
              <a:gd name="connsiteX4" fmla="*/ 1 w 2592736"/>
              <a:gd name="connsiteY4" fmla="*/ 4392488 h 4392488"/>
              <a:gd name="connsiteX5" fmla="*/ 1 w 2592736"/>
              <a:gd name="connsiteY5" fmla="*/ 648152 h 4392488"/>
              <a:gd name="connsiteX6" fmla="*/ 0 w 2592736"/>
              <a:gd name="connsiteY6" fmla="*/ 648152 h 4392488"/>
              <a:gd name="connsiteX7" fmla="*/ 1 w 2592736"/>
              <a:gd name="connsiteY7" fmla="*/ 648152 h 4392488"/>
              <a:gd name="connsiteX8" fmla="*/ 1 w 2592736"/>
              <a:gd name="connsiteY8" fmla="*/ 648072 h 4392488"/>
              <a:gd name="connsiteX9" fmla="*/ 161 w 2592736"/>
              <a:gd name="connsiteY9" fmla="*/ 648072 h 4392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92736" h="4392488">
                <a:moveTo>
                  <a:pt x="1306194" y="0"/>
                </a:moveTo>
                <a:lnTo>
                  <a:pt x="2592576" y="648072"/>
                </a:lnTo>
                <a:lnTo>
                  <a:pt x="2592736" y="648072"/>
                </a:lnTo>
                <a:lnTo>
                  <a:pt x="2592736" y="4392488"/>
                </a:lnTo>
                <a:lnTo>
                  <a:pt x="1" y="4392488"/>
                </a:lnTo>
                <a:lnTo>
                  <a:pt x="1" y="648152"/>
                </a:lnTo>
                <a:lnTo>
                  <a:pt x="0" y="648152"/>
                </a:lnTo>
                <a:lnTo>
                  <a:pt x="1" y="648152"/>
                </a:lnTo>
                <a:lnTo>
                  <a:pt x="1" y="648072"/>
                </a:lnTo>
                <a:lnTo>
                  <a:pt x="161" y="648072"/>
                </a:lnTo>
                <a:close/>
              </a:path>
            </a:pathLst>
          </a:custGeom>
          <a:ln>
            <a:noFill/>
          </a:ln>
        </p:spPr>
        <p:style>
          <a:lnRef idx="1">
            <a:schemeClr val="accent3"/>
          </a:lnRef>
          <a:fillRef idx="2">
            <a:schemeClr val="accent3"/>
          </a:fillRef>
          <a:effectRef idx="1">
            <a:schemeClr val="accent3"/>
          </a:effectRef>
          <a:fontRef idx="minor">
            <a:schemeClr val="dk1"/>
          </a:fontRef>
        </p:style>
        <p:txBody>
          <a:bodyPr wrap="square" rtlCol="0" anchor="ctr">
            <a:noAutofit/>
          </a:bodyPr>
          <a:lstStyle/>
          <a:p>
            <a:pPr marL="0" algn="ctr" fontAlgn="ctr">
              <a:lnSpc>
                <a:spcPct val="114000"/>
              </a:lnSpc>
              <a:spcAft>
                <a:spcPts val="400"/>
              </a:spcAft>
            </a:pPr>
            <a:endParaRPr kumimoji="1" lang="en-US" sz="1200" dirty="0"/>
          </a:p>
        </p:txBody>
      </p:sp>
      <p:sp>
        <p:nvSpPr>
          <p:cNvPr id="22" name="TextBox 21">
            <a:extLst>
              <a:ext uri="{FF2B5EF4-FFF2-40B4-BE49-F238E27FC236}">
                <a16:creationId xmlns:a16="http://schemas.microsoft.com/office/drawing/2014/main" id="{B9EE3833-754C-9B5F-05F2-616BA0A26894}"/>
              </a:ext>
            </a:extLst>
          </p:cNvPr>
          <p:cNvSpPr txBox="1"/>
          <p:nvPr/>
        </p:nvSpPr>
        <p:spPr>
          <a:xfrm>
            <a:off x="7166747" y="2708920"/>
            <a:ext cx="2394766" cy="1200329"/>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地方行政区（</a:t>
            </a:r>
            <a:r>
              <a:rPr kumimoji="1" lang="en-US" altLang="ja-JP" sz="1200" dirty="0">
                <a:latin typeface="Arial" panose="020B0604020202020204" pitchFamily="34" charset="0"/>
                <a:ea typeface="ＭＳ Ｐゴシック" panose="020B0600070205080204" pitchFamily="50" charset="-128"/>
                <a:cs typeface="Arial" panose="020B0604020202020204" pitchFamily="34" charset="0"/>
              </a:rPr>
              <a:t>LGA</a:t>
            </a:r>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）はまた、区保健委員会、村保健委員会、民間医療提供者、伝統的・代替的医療提供者を管理し、サービス提供と地域社会の動員を強化している。</a:t>
            </a:r>
            <a:endParaRPr kumimoji="1" lang="ja" sz="12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4268522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3DB08A5-EB0C-4ABE-A938-E30DA7EEDE16}"/>
              </a:ext>
            </a:extLst>
          </p:cNvPr>
          <p:cNvGraphicFramePr>
            <a:graphicFrameLocks noChangeAspect="1"/>
          </p:cNvGraphicFramePr>
          <p:nvPr>
            <p:custDataLst>
              <p:tags r:id="rId1"/>
            </p:custDataLst>
            <p:extLst>
              <p:ext uri="{D42A27DB-BD31-4B8C-83A1-F6EECF244321}">
                <p14:modId xmlns:p14="http://schemas.microsoft.com/office/powerpoint/2010/main" val="23393317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4" name="Object 3" hidden="1">
                        <a:extLst>
                          <a:ext uri="{FF2B5EF4-FFF2-40B4-BE49-F238E27FC236}">
                            <a16:creationId xmlns:a16="http://schemas.microsoft.com/office/drawing/2014/main" id="{B3DB08A5-EB0C-4ABE-A938-E30DA7EEDE1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ナイジェリア／医療関連／医療・公衆衛生</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医療機関 </a:t>
            </a:r>
            <a:r>
              <a:rPr lang="en-US" altLang="ja-JP" dirty="0"/>
              <a:t>- </a:t>
            </a:r>
            <a:r>
              <a:rPr lang="ja-JP" altLang="en-US" dirty="0"/>
              <a:t>主な民間医療機関</a:t>
            </a:r>
            <a:endParaRPr lang="en-US" altLang="ja-JP" dirty="0"/>
          </a:p>
        </p:txBody>
      </p:sp>
      <p:sp>
        <p:nvSpPr>
          <p:cNvPr id="115" name="テキスト ボックス 115">
            <a:extLst>
              <a:ext uri="{FF2B5EF4-FFF2-40B4-BE49-F238E27FC236}">
                <a16:creationId xmlns:a16="http://schemas.microsoft.com/office/drawing/2014/main" id="{1BC9B8DE-3ED6-4966-B192-A1124993F6FA}"/>
              </a:ext>
            </a:extLst>
          </p:cNvPr>
          <p:cNvSpPr txBox="1"/>
          <p:nvPr/>
        </p:nvSpPr>
        <p:spPr>
          <a:xfrm>
            <a:off x="128464" y="6597352"/>
            <a:ext cx="8856984" cy="144016"/>
          </a:xfrm>
          <a:prstGeom prst="rect">
            <a:avLst/>
          </a:prstGeom>
          <a:noFill/>
        </p:spPr>
        <p:txBody>
          <a:bodyPr wrap="square" lIns="0" tIns="0" rIns="0" bIns="0" rtlCol="0">
            <a:noAutofit/>
          </a:bodyPr>
          <a:lstStyle/>
          <a:p>
            <a:pPr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（出所）デスクトップリサーチ、</a:t>
            </a:r>
            <a:r>
              <a:rPr lang="ja-JP" altLang="en-US" sz="800" dirty="0"/>
              <a:t>各病院ホームページ</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7" name="表 4">
            <a:extLst>
              <a:ext uri="{FF2B5EF4-FFF2-40B4-BE49-F238E27FC236}">
                <a16:creationId xmlns:a16="http://schemas.microsoft.com/office/drawing/2014/main" id="{8017BA42-F8AE-1083-6C51-10528C230C92}"/>
              </a:ext>
            </a:extLst>
          </p:cNvPr>
          <p:cNvGraphicFramePr>
            <a:graphicFrameLocks noGrp="1"/>
          </p:cNvGraphicFramePr>
          <p:nvPr>
            <p:extLst>
              <p:ext uri="{D42A27DB-BD31-4B8C-83A1-F6EECF244321}">
                <p14:modId xmlns:p14="http://schemas.microsoft.com/office/powerpoint/2010/main" val="1488479630"/>
              </p:ext>
            </p:extLst>
          </p:nvPr>
        </p:nvGraphicFramePr>
        <p:xfrm>
          <a:off x="397994" y="1124744"/>
          <a:ext cx="9019502" cy="3925756"/>
        </p:xfrm>
        <a:graphic>
          <a:graphicData uri="http://schemas.openxmlformats.org/drawingml/2006/table">
            <a:tbl>
              <a:tblPr firstRow="1" bandRow="1">
                <a:tableStyleId>{5C22544A-7EE6-4342-B048-85BDC9FD1C3A}</a:tableStyleId>
              </a:tblPr>
              <a:tblGrid>
                <a:gridCol w="2418423">
                  <a:extLst>
                    <a:ext uri="{9D8B030D-6E8A-4147-A177-3AD203B41FA5}">
                      <a16:colId xmlns:a16="http://schemas.microsoft.com/office/drawing/2014/main" val="20001"/>
                    </a:ext>
                  </a:extLst>
                </a:gridCol>
                <a:gridCol w="1056463">
                  <a:extLst>
                    <a:ext uri="{9D8B030D-6E8A-4147-A177-3AD203B41FA5}">
                      <a16:colId xmlns:a16="http://schemas.microsoft.com/office/drawing/2014/main" val="20003"/>
                    </a:ext>
                  </a:extLst>
                </a:gridCol>
                <a:gridCol w="1008112">
                  <a:extLst>
                    <a:ext uri="{9D8B030D-6E8A-4147-A177-3AD203B41FA5}">
                      <a16:colId xmlns:a16="http://schemas.microsoft.com/office/drawing/2014/main" val="99111270"/>
                    </a:ext>
                  </a:extLst>
                </a:gridCol>
                <a:gridCol w="1080120">
                  <a:extLst>
                    <a:ext uri="{9D8B030D-6E8A-4147-A177-3AD203B41FA5}">
                      <a16:colId xmlns:a16="http://schemas.microsoft.com/office/drawing/2014/main" val="2138570819"/>
                    </a:ext>
                  </a:extLst>
                </a:gridCol>
                <a:gridCol w="3456384">
                  <a:extLst>
                    <a:ext uri="{9D8B030D-6E8A-4147-A177-3AD203B41FA5}">
                      <a16:colId xmlns:a16="http://schemas.microsoft.com/office/drawing/2014/main" val="611654606"/>
                    </a:ext>
                  </a:extLst>
                </a:gridCol>
              </a:tblGrid>
              <a:tr h="601126">
                <a:tc>
                  <a:txBody>
                    <a:bodyPr/>
                    <a:lstStyle/>
                    <a:p>
                      <a:pPr marL="0" algn="ctr" defTabSz="914400" rtl="0" eaLnBrk="1" fontAlgn="ctr" latinLnBrk="0" hangingPunct="1"/>
                      <a:r>
                        <a:rPr kumimoji="1" lang="ja-JP" altLang="en-US" sz="1200" b="0" kern="1200" noProof="1">
                          <a:solidFill>
                            <a:schemeClr val="lt1"/>
                          </a:solidFill>
                          <a:latin typeface="HGP創英角ｺﾞｼｯｸUB" panose="020B0900000000000000" pitchFamily="50" charset="-128"/>
                          <a:ea typeface="HGP創英角ｺﾞｼｯｸUB" panose="020B0900000000000000" pitchFamily="50" charset="-128"/>
                          <a:cs typeface="+mn-cs"/>
                        </a:rPr>
                        <a:t>名称</a:t>
                      </a:r>
                    </a:p>
                  </a:txBody>
                  <a:tcPr anchor="ctr">
                    <a:lnL w="12700" cap="flat" cmpd="sng" algn="ctr">
                      <a:solidFill>
                        <a:schemeClr val="bg2">
                          <a:lumMod val="40000"/>
                          <a:lumOff val="60000"/>
                        </a:schemeClr>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1"/>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設立年</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noProof="0" dirty="0">
                          <a:solidFill>
                            <a:schemeClr val="lt1"/>
                          </a:solidFill>
                          <a:latin typeface="HGP創英角ｺﾞｼｯｸUB" panose="020B0900000000000000" pitchFamily="50" charset="-128"/>
                          <a:ea typeface="HGP創英角ｺﾞｼｯｸUB" panose="020B0900000000000000" pitchFamily="50" charset="-128"/>
                          <a:cs typeface="+mn-cs"/>
                        </a:rPr>
                        <a:t>場所</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noProof="0" dirty="0">
                          <a:solidFill>
                            <a:schemeClr val="lt1"/>
                          </a:solidFill>
                          <a:latin typeface="HGP創英角ｺﾞｼｯｸUB" panose="020B0900000000000000" pitchFamily="50" charset="-128"/>
                          <a:ea typeface="HGP創英角ｺﾞｼｯｸUB" panose="020B0900000000000000" pitchFamily="50" charset="-128"/>
                          <a:cs typeface="+mn-cs"/>
                        </a:rPr>
                        <a:t>病床数</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noProof="0" dirty="0">
                          <a:solidFill>
                            <a:schemeClr val="lt1"/>
                          </a:solidFill>
                          <a:latin typeface="HGP創英角ｺﾞｼｯｸUB" panose="020B0900000000000000" pitchFamily="50" charset="-128"/>
                          <a:ea typeface="HGP創英角ｺﾞｼｯｸUB" panose="020B0900000000000000" pitchFamily="50" charset="-128"/>
                          <a:cs typeface="+mn-cs"/>
                        </a:rPr>
                        <a:t>特徴</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426998">
                <a:tc>
                  <a:txBody>
                    <a:bodyPr/>
                    <a:lstStyle/>
                    <a:p>
                      <a:pPr algn="l" fontAlgn="t"/>
                      <a:r>
                        <a:rPr lang="en-US" altLang="ja-JP" sz="1120" b="1" noProof="1">
                          <a:effectLst/>
                          <a:latin typeface="+mn-lt"/>
                          <a:ea typeface="MS PGothic" panose="020B0600070205080204" pitchFamily="34" charset="-128"/>
                        </a:rPr>
                        <a:t>The Reddington Hospital</a:t>
                      </a:r>
                      <a:endParaRPr lang="ja-JP" altLang="en-US" sz="1120" b="1" noProof="1">
                        <a:effectLst/>
                        <a:latin typeface="+mn-lt"/>
                        <a:ea typeface="MS PGothic" panose="020B0600070205080204" pitchFamily="34" charset="-128"/>
                      </a:endParaRPr>
                    </a:p>
                  </a:txBody>
                  <a:tcPr marL="76200" marR="76200" marT="63500" marB="635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n-US" altLang="ja-JP" sz="1120" dirty="0">
                          <a:effectLst/>
                          <a:latin typeface="MS PGothic" panose="020B0600070205080204" pitchFamily="34" charset="-128"/>
                          <a:ea typeface="MS PGothic" panose="020B0600070205080204" pitchFamily="34" charset="-128"/>
                        </a:rPr>
                        <a:t>2006</a:t>
                      </a:r>
                      <a:endParaRPr lang="ja-JP" altLang="en-US" sz="1120" dirty="0">
                        <a:effectLst/>
                        <a:latin typeface="MS PGothic" panose="020B0600070205080204" pitchFamily="34" charset="-128"/>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ja-JP" altLang="en-US" sz="1120" dirty="0">
                          <a:effectLst/>
                          <a:latin typeface="MS PGothic" panose="020B0600070205080204" pitchFamily="34" charset="-128"/>
                          <a:ea typeface="MS PGothic" panose="020B0600070205080204" pitchFamily="34" charset="-128"/>
                        </a:rPr>
                        <a:t>ラゴス</a:t>
                      </a: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120">
                          <a:effectLst/>
                          <a:latin typeface="MS PGothic" panose="020B0600070205080204" pitchFamily="34" charset="-128"/>
                          <a:ea typeface="MS PGothic" panose="020B0600070205080204" pitchFamily="34" charset="-128"/>
                        </a:rPr>
                        <a:t>132</a:t>
                      </a:r>
                      <a:endParaRPr lang="ja-JP" altLang="en-US" sz="1120" dirty="0">
                        <a:effectLst/>
                        <a:latin typeface="MS PGothic" panose="020B0600070205080204" pitchFamily="34" charset="-128"/>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ja-JP" altLang="en-US" sz="1120">
                          <a:effectLst/>
                          <a:latin typeface="MS PGothic" panose="020B0600070205080204" pitchFamily="34" charset="-128"/>
                          <a:ea typeface="MS PGothic" panose="020B0600070205080204" pitchFamily="34" charset="-128"/>
                        </a:rPr>
                        <a:t>レディントン病院は、</a:t>
                      </a:r>
                      <a:r>
                        <a:rPr lang="en-US" altLang="ja-JP" sz="1120">
                          <a:effectLst/>
                          <a:latin typeface="MS PGothic" panose="020B0600070205080204" pitchFamily="34" charset="-128"/>
                          <a:ea typeface="MS PGothic" panose="020B0600070205080204" pitchFamily="34" charset="-128"/>
                        </a:rPr>
                        <a:t>COHSASA</a:t>
                      </a:r>
                      <a:r>
                        <a:rPr lang="ja-JP" altLang="en-US" sz="1120">
                          <a:effectLst/>
                          <a:latin typeface="MS PGothic" panose="020B0600070205080204" pitchFamily="34" charset="-128"/>
                          <a:ea typeface="MS PGothic" panose="020B0600070205080204" pitchFamily="34" charset="-128"/>
                        </a:rPr>
                        <a:t>（南部アフリカ医療サービス認定評議会）から、ナイジェリアの独立病院として初めて、品質に関する完全な国際認定を受けた。</a:t>
                      </a:r>
                      <a:endParaRPr lang="ja-JP" altLang="en-US" sz="1120" dirty="0">
                        <a:effectLst/>
                        <a:latin typeface="MS PGothic" panose="020B0600070205080204" pitchFamily="34" charset="-128"/>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426998">
                <a:tc>
                  <a:txBody>
                    <a:bodyPr/>
                    <a:lstStyle/>
                    <a:p>
                      <a:pPr algn="l" fontAlgn="t"/>
                      <a:r>
                        <a:rPr lang="en-US" altLang="ja-JP" sz="1120" b="1" noProof="1">
                          <a:effectLst/>
                          <a:latin typeface="+mn-lt"/>
                          <a:ea typeface="MS PGothic" panose="020B0600070205080204" pitchFamily="34" charset="-128"/>
                        </a:rPr>
                        <a:t>Meridian Hospitals</a:t>
                      </a:r>
                      <a:endParaRPr lang="ja-JP" altLang="en-US" sz="1120" b="1" noProof="1">
                        <a:effectLst/>
                        <a:latin typeface="+mn-lt"/>
                        <a:ea typeface="MS PGothic" panose="020B0600070205080204" pitchFamily="34" charset="-128"/>
                      </a:endParaRPr>
                    </a:p>
                  </a:txBody>
                  <a:tcPr marL="76200" marR="76200" marT="63500" marB="635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120">
                          <a:effectLst/>
                          <a:latin typeface="MS PGothic" panose="020B0600070205080204" pitchFamily="34" charset="-128"/>
                          <a:ea typeface="MS PGothic" panose="020B0600070205080204" pitchFamily="34" charset="-128"/>
                        </a:rPr>
                        <a:t>1996</a:t>
                      </a:r>
                      <a:endParaRPr lang="ja-JP" altLang="en-US" sz="1120" dirty="0">
                        <a:effectLst/>
                        <a:latin typeface="MS PGothic" panose="020B0600070205080204" pitchFamily="34" charset="-128"/>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ja-JP" altLang="en-US" sz="1120" dirty="0">
                          <a:effectLst/>
                          <a:latin typeface="MS PGothic" panose="020B0600070205080204" pitchFamily="34" charset="-128"/>
                          <a:ea typeface="MS PGothic" panose="020B0600070205080204" pitchFamily="34" charset="-128"/>
                        </a:rPr>
                        <a:t>ポートハーコート</a:t>
                      </a: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120">
                          <a:effectLst/>
                          <a:latin typeface="MS PGothic" panose="020B0600070205080204" pitchFamily="34" charset="-128"/>
                          <a:ea typeface="MS PGothic" panose="020B0600070205080204" pitchFamily="34" charset="-128"/>
                        </a:rPr>
                        <a:t>50</a:t>
                      </a:r>
                      <a:endParaRPr lang="ja-JP" altLang="en-US" sz="1120" dirty="0">
                        <a:effectLst/>
                        <a:latin typeface="MS PGothic" panose="020B0600070205080204" pitchFamily="34" charset="-128"/>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ja-JP" altLang="en-US" sz="1120" dirty="0">
                          <a:effectLst/>
                          <a:latin typeface="MS PGothic" panose="020B0600070205080204" pitchFamily="34" charset="-128"/>
                          <a:ea typeface="MS PGothic" panose="020B0600070205080204" pitchFamily="34" charset="-128"/>
                        </a:rPr>
                        <a:t>当院は、一般内科、外科、産科／婦人科、泌尿器科、不妊治療（体外受精／顕微授精）、小児科など、一般医療と専門医療を提供する複数の専門病院である。</a:t>
                      </a: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13228602"/>
                  </a:ext>
                </a:extLst>
              </a:tr>
              <a:tr h="426998">
                <a:tc>
                  <a:txBody>
                    <a:bodyPr/>
                    <a:lstStyle/>
                    <a:p>
                      <a:pPr algn="l" fontAlgn="t"/>
                      <a:r>
                        <a:rPr lang="en-US" altLang="ja-JP" sz="1120" b="1" noProof="1">
                          <a:effectLst/>
                          <a:latin typeface="+mn-lt"/>
                          <a:ea typeface="MS PGothic" panose="020B0600070205080204" pitchFamily="34" charset="-128"/>
                        </a:rPr>
                        <a:t>Oluyoro Catholic Hospital</a:t>
                      </a:r>
                      <a:endParaRPr lang="ja-JP" altLang="en-US" sz="1120" b="1" noProof="1">
                        <a:effectLst/>
                        <a:latin typeface="+mn-lt"/>
                        <a:ea typeface="MS PGothic" panose="020B0600070205080204" pitchFamily="34" charset="-128"/>
                      </a:endParaRPr>
                    </a:p>
                  </a:txBody>
                  <a:tcPr marL="76200" marR="76200" marT="63500" marB="635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120">
                          <a:effectLst/>
                          <a:latin typeface="MS PGothic" panose="020B0600070205080204" pitchFamily="34" charset="-128"/>
                          <a:ea typeface="MS PGothic" panose="020B0600070205080204" pitchFamily="34" charset="-128"/>
                        </a:rPr>
                        <a:t>1959</a:t>
                      </a:r>
                      <a:endParaRPr lang="ja-JP" altLang="en-US" sz="1120" dirty="0">
                        <a:effectLst/>
                        <a:latin typeface="MS PGothic" panose="020B0600070205080204" pitchFamily="34" charset="-128"/>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ja-JP" altLang="en-US" sz="1120" dirty="0">
                          <a:effectLst/>
                          <a:latin typeface="MS PGothic" panose="020B0600070205080204" pitchFamily="34" charset="-128"/>
                          <a:ea typeface="MS PGothic" panose="020B0600070205080204" pitchFamily="34" charset="-128"/>
                        </a:rPr>
                        <a:t>イバダン</a:t>
                      </a: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120">
                          <a:effectLst/>
                          <a:latin typeface="MS PGothic" panose="020B0600070205080204" pitchFamily="34" charset="-128"/>
                          <a:ea typeface="MS PGothic" panose="020B0600070205080204" pitchFamily="34" charset="-128"/>
                        </a:rPr>
                        <a:t>160</a:t>
                      </a:r>
                      <a:endParaRPr lang="ja-JP" altLang="en-US" sz="1120" dirty="0">
                        <a:effectLst/>
                        <a:latin typeface="MS PGothic" panose="020B0600070205080204" pitchFamily="34" charset="-128"/>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ja-JP" altLang="en-US" sz="1120">
                          <a:effectLst/>
                          <a:latin typeface="MS PGothic" panose="020B0600070205080204" pitchFamily="34" charset="-128"/>
                          <a:ea typeface="MS PGothic" panose="020B0600070205080204" pitchFamily="34" charset="-128"/>
                        </a:rPr>
                        <a:t>イバダンで最大の私立病院。</a:t>
                      </a:r>
                      <a:endParaRPr lang="ja-JP" altLang="en-US" sz="1120" dirty="0">
                        <a:effectLst/>
                        <a:latin typeface="MS PGothic" panose="020B0600070205080204" pitchFamily="34" charset="-128"/>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34912326"/>
                  </a:ext>
                </a:extLst>
              </a:tr>
              <a:tr h="426998">
                <a:tc>
                  <a:txBody>
                    <a:bodyPr/>
                    <a:lstStyle/>
                    <a:p>
                      <a:pPr algn="l" fontAlgn="t"/>
                      <a:r>
                        <a:rPr lang="pl-PL" altLang="ja-JP" sz="1120" b="1" noProof="1">
                          <a:effectLst/>
                          <a:latin typeface="+mn-lt"/>
                          <a:ea typeface="MS PGothic" panose="020B0600070205080204" pitchFamily="34" charset="-128"/>
                        </a:rPr>
                        <a:t>The Eneli Kuku Obiora (EKO) Hospital</a:t>
                      </a:r>
                      <a:endParaRPr lang="ja-JP" altLang="en-US" sz="1120" b="1" noProof="1">
                        <a:effectLst/>
                        <a:latin typeface="+mn-lt"/>
                        <a:ea typeface="MS PGothic" panose="020B0600070205080204" pitchFamily="34" charset="-128"/>
                      </a:endParaRPr>
                    </a:p>
                  </a:txBody>
                  <a:tcPr marL="76200" marR="76200" marT="63500" marB="635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120">
                          <a:effectLst/>
                          <a:latin typeface="MS PGothic" panose="020B0600070205080204" pitchFamily="34" charset="-128"/>
                          <a:ea typeface="MS PGothic" panose="020B0600070205080204" pitchFamily="34" charset="-128"/>
                        </a:rPr>
                        <a:t>1982</a:t>
                      </a:r>
                      <a:endParaRPr lang="ja-JP" altLang="en-US" sz="1120" dirty="0">
                        <a:effectLst/>
                        <a:latin typeface="MS PGothic" panose="020B0600070205080204" pitchFamily="34" charset="-128"/>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ja-JP" altLang="en-US" sz="1120" dirty="0">
                          <a:effectLst/>
                          <a:latin typeface="MS PGothic" panose="020B0600070205080204" pitchFamily="34" charset="-128"/>
                          <a:ea typeface="MS PGothic" panose="020B0600070205080204" pitchFamily="34" charset="-128"/>
                        </a:rPr>
                        <a:t>ラゴス</a:t>
                      </a: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120">
                          <a:effectLst/>
                          <a:latin typeface="MS PGothic" panose="020B0600070205080204" pitchFamily="34" charset="-128"/>
                          <a:ea typeface="MS PGothic" panose="020B0600070205080204" pitchFamily="34" charset="-128"/>
                        </a:rPr>
                        <a:t>130</a:t>
                      </a:r>
                      <a:endParaRPr lang="ja-JP" altLang="en-US" sz="1120" dirty="0">
                        <a:effectLst/>
                        <a:latin typeface="MS PGothic" panose="020B0600070205080204" pitchFamily="34" charset="-128"/>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ja-JP" altLang="en-US" sz="1120" dirty="0">
                          <a:effectLst/>
                          <a:latin typeface="MS PGothic" panose="020B0600070205080204" pitchFamily="34" charset="-128"/>
                          <a:ea typeface="MS PGothic" panose="020B0600070205080204" pitchFamily="34" charset="-128"/>
                        </a:rPr>
                        <a:t>ラゴスの医療施設は、私立の教育病院および三次医療機関として知られており、スルレレには</a:t>
                      </a:r>
                      <a:r>
                        <a:rPr lang="en-US" altLang="ja-JP" sz="1120" dirty="0">
                          <a:effectLst/>
                          <a:latin typeface="MS PGothic" panose="020B0600070205080204" pitchFamily="34" charset="-128"/>
                          <a:ea typeface="MS PGothic" panose="020B0600070205080204" pitchFamily="34" charset="-128"/>
                        </a:rPr>
                        <a:t>40</a:t>
                      </a:r>
                      <a:r>
                        <a:rPr lang="ja-JP" altLang="en-US" sz="1120" dirty="0">
                          <a:effectLst/>
                          <a:latin typeface="MS PGothic" panose="020B0600070205080204" pitchFamily="34" charset="-128"/>
                          <a:ea typeface="MS PGothic" panose="020B0600070205080204" pitchFamily="34" charset="-128"/>
                        </a:rPr>
                        <a:t>床の二次医療施設がある。</a:t>
                      </a: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707664435"/>
                  </a:ext>
                </a:extLst>
              </a:tr>
              <a:tr h="426998">
                <a:tc>
                  <a:txBody>
                    <a:bodyPr/>
                    <a:lstStyle/>
                    <a:p>
                      <a:pPr algn="l" fontAlgn="t"/>
                      <a:r>
                        <a:rPr lang="en-US" altLang="ja-JP" sz="1120" b="1" noProof="1">
                          <a:effectLst/>
                          <a:latin typeface="+mn-lt"/>
                          <a:ea typeface="MS PGothic" panose="020B0600070205080204" pitchFamily="34" charset="-128"/>
                        </a:rPr>
                        <a:t>Lagoon Hospital</a:t>
                      </a:r>
                      <a:endParaRPr lang="ja-JP" altLang="en-US" sz="1120" b="1" noProof="1">
                        <a:effectLst/>
                        <a:latin typeface="+mn-lt"/>
                        <a:ea typeface="MS PGothic" panose="020B0600070205080204" pitchFamily="34" charset="-128"/>
                      </a:endParaRPr>
                    </a:p>
                  </a:txBody>
                  <a:tcPr marL="76200" marR="76200" marT="63500" marB="63500" anchor="ctr">
                    <a:lnL w="12700" cap="flat" cmpd="sng" algn="ctr">
                      <a:solidFill>
                        <a:schemeClr val="bg2">
                          <a:lumMod val="40000"/>
                          <a:lumOff val="6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120">
                          <a:effectLst/>
                          <a:latin typeface="MS PGothic" panose="020B0600070205080204" pitchFamily="34" charset="-128"/>
                          <a:ea typeface="MS PGothic" panose="020B0600070205080204" pitchFamily="34" charset="-128"/>
                        </a:rPr>
                        <a:t>1986</a:t>
                      </a:r>
                      <a:endParaRPr lang="ja-JP" altLang="en-US" sz="1120" dirty="0">
                        <a:effectLst/>
                        <a:latin typeface="MS PGothic" panose="020B0600070205080204" pitchFamily="34" charset="-128"/>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ja-JP" altLang="en-US" sz="1120" dirty="0">
                          <a:effectLst/>
                          <a:latin typeface="MS PGothic" panose="020B0600070205080204" pitchFamily="34" charset="-128"/>
                          <a:ea typeface="MS PGothic" panose="020B0600070205080204" pitchFamily="34" charset="-128"/>
                        </a:rPr>
                        <a:t>ラゴス</a:t>
                      </a: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120" dirty="0">
                          <a:effectLst/>
                          <a:latin typeface="MS PGothic" panose="020B0600070205080204" pitchFamily="34" charset="-128"/>
                          <a:ea typeface="MS PGothic" panose="020B0600070205080204" pitchFamily="34" charset="-128"/>
                        </a:rPr>
                        <a:t>150</a:t>
                      </a:r>
                      <a:endParaRPr lang="ja-JP" altLang="en-US" sz="1120" dirty="0">
                        <a:effectLst/>
                        <a:latin typeface="MS PGothic" panose="020B0600070205080204" pitchFamily="34" charset="-128"/>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t"/>
                      <a:r>
                        <a:rPr lang="ja-JP" altLang="en-US" sz="1120" dirty="0">
                          <a:effectLst/>
                          <a:latin typeface="MS PGothic" panose="020B0600070205080204" pitchFamily="34" charset="-128"/>
                          <a:ea typeface="MS PGothic" panose="020B0600070205080204" pitchFamily="34" charset="-128"/>
                        </a:rPr>
                        <a:t>ラグーン病院は、</a:t>
                      </a:r>
                      <a:r>
                        <a:rPr lang="en-US" altLang="ja-JP" sz="1120" dirty="0">
                          <a:effectLst/>
                          <a:latin typeface="MS PGothic" panose="020B0600070205080204" pitchFamily="34" charset="-128"/>
                          <a:ea typeface="MS PGothic" panose="020B0600070205080204" pitchFamily="34" charset="-128"/>
                        </a:rPr>
                        <a:t>Joint Commission National Accreditation (JCI)</a:t>
                      </a:r>
                      <a:r>
                        <a:rPr lang="ja-JP" altLang="en-US" sz="1120" dirty="0">
                          <a:effectLst/>
                          <a:latin typeface="MS PGothic" panose="020B0600070205080204" pitchFamily="34" charset="-128"/>
                          <a:ea typeface="MS PGothic" panose="020B0600070205080204" pitchFamily="34" charset="-128"/>
                        </a:rPr>
                        <a:t>から</a:t>
                      </a:r>
                      <a:r>
                        <a:rPr lang="en-US" altLang="ja-JP" sz="1120" dirty="0">
                          <a:effectLst/>
                          <a:latin typeface="MS PGothic" panose="020B0600070205080204" pitchFamily="34" charset="-128"/>
                          <a:ea typeface="MS PGothic" panose="020B0600070205080204" pitchFamily="34" charset="-128"/>
                        </a:rPr>
                        <a:t>Gold Seal</a:t>
                      </a:r>
                      <a:r>
                        <a:rPr lang="ja-JP" altLang="en-US" sz="1120" dirty="0">
                          <a:effectLst/>
                          <a:latin typeface="MS PGothic" panose="020B0600070205080204" pitchFamily="34" charset="-128"/>
                          <a:ea typeface="MS PGothic" panose="020B0600070205080204" pitchFamily="34" charset="-128"/>
                        </a:rPr>
                        <a:t>の認定を受けている。さらに</a:t>
                      </a:r>
                      <a:r>
                        <a:rPr lang="en-US" altLang="ja-JP" sz="1120" dirty="0">
                          <a:effectLst/>
                          <a:latin typeface="MS PGothic" panose="020B0600070205080204" pitchFamily="34" charset="-128"/>
                          <a:ea typeface="MS PGothic" panose="020B0600070205080204" pitchFamily="34" charset="-128"/>
                        </a:rPr>
                        <a:t>2022</a:t>
                      </a:r>
                      <a:r>
                        <a:rPr lang="ja-JP" altLang="en-US" sz="1120" dirty="0">
                          <a:effectLst/>
                          <a:latin typeface="MS PGothic" panose="020B0600070205080204" pitchFamily="34" charset="-128"/>
                          <a:ea typeface="MS PGothic" panose="020B0600070205080204" pitchFamily="34" charset="-128"/>
                        </a:rPr>
                        <a:t>年、イワオサンラグーン病院はナイジェリア看護助産評議会から卒業看護インターンシップ・プログラムの認定を受けた。</a:t>
                      </a: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387171955"/>
                  </a:ext>
                </a:extLst>
              </a:tr>
            </a:tbl>
          </a:graphicData>
        </a:graphic>
      </p:graphicFrame>
    </p:spTree>
    <p:extLst>
      <p:ext uri="{BB962C8B-B14F-4D97-AF65-F5344CB8AC3E}">
        <p14:creationId xmlns:p14="http://schemas.microsoft.com/office/powerpoint/2010/main" val="30196576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3DB08A5-EB0C-4ABE-A938-E30DA7EEDE1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4" name="Object 3" hidden="1">
                        <a:extLst>
                          <a:ext uri="{FF2B5EF4-FFF2-40B4-BE49-F238E27FC236}">
                            <a16:creationId xmlns:a16="http://schemas.microsoft.com/office/drawing/2014/main" id="{B3DB08A5-EB0C-4ABE-A938-E30DA7EEDE1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ナイジェリア／医療関連／医療・公衆衛生</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医療機関 </a:t>
            </a:r>
            <a:r>
              <a:rPr lang="en-US" altLang="ja-JP" dirty="0"/>
              <a:t>- </a:t>
            </a:r>
            <a:r>
              <a:rPr lang="ja-JP" altLang="en-US" dirty="0"/>
              <a:t>主な民間医療機関</a:t>
            </a:r>
            <a:endParaRPr lang="en-US" altLang="ja-JP" dirty="0"/>
          </a:p>
        </p:txBody>
      </p:sp>
      <p:sp>
        <p:nvSpPr>
          <p:cNvPr id="115" name="テキスト ボックス 115">
            <a:extLst>
              <a:ext uri="{FF2B5EF4-FFF2-40B4-BE49-F238E27FC236}">
                <a16:creationId xmlns:a16="http://schemas.microsoft.com/office/drawing/2014/main" id="{1BC9B8DE-3ED6-4966-B192-A1124993F6FA}"/>
              </a:ext>
            </a:extLst>
          </p:cNvPr>
          <p:cNvSpPr txBox="1"/>
          <p:nvPr/>
        </p:nvSpPr>
        <p:spPr>
          <a:xfrm>
            <a:off x="128464" y="6597352"/>
            <a:ext cx="8856984" cy="144016"/>
          </a:xfrm>
          <a:prstGeom prst="rect">
            <a:avLst/>
          </a:prstGeom>
          <a:noFill/>
        </p:spPr>
        <p:txBody>
          <a:bodyPr wrap="square" lIns="0" tIns="0" rIns="0" bIns="0" rtlCol="0">
            <a:noAutofit/>
          </a:bodyPr>
          <a:lstStyle/>
          <a:p>
            <a:pPr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This day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Eurocare</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Celebrates Two years in Nigeria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」、デスクトップリサーチ、</a:t>
            </a:r>
            <a:r>
              <a:rPr lang="ja-JP" altLang="en-US" sz="800" dirty="0"/>
              <a:t>各病院ホームページ</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7" name="表 4">
            <a:extLst>
              <a:ext uri="{FF2B5EF4-FFF2-40B4-BE49-F238E27FC236}">
                <a16:creationId xmlns:a16="http://schemas.microsoft.com/office/drawing/2014/main" id="{8017BA42-F8AE-1083-6C51-10528C230C92}"/>
              </a:ext>
            </a:extLst>
          </p:cNvPr>
          <p:cNvGraphicFramePr>
            <a:graphicFrameLocks noGrp="1"/>
          </p:cNvGraphicFramePr>
          <p:nvPr>
            <p:extLst>
              <p:ext uri="{D42A27DB-BD31-4B8C-83A1-F6EECF244321}">
                <p14:modId xmlns:p14="http://schemas.microsoft.com/office/powerpoint/2010/main" val="2780725331"/>
              </p:ext>
            </p:extLst>
          </p:nvPr>
        </p:nvGraphicFramePr>
        <p:xfrm>
          <a:off x="397994" y="1124744"/>
          <a:ext cx="9019502" cy="4451766"/>
        </p:xfrm>
        <a:graphic>
          <a:graphicData uri="http://schemas.openxmlformats.org/drawingml/2006/table">
            <a:tbl>
              <a:tblPr firstRow="1" bandRow="1">
                <a:tableStyleId>{5C22544A-7EE6-4342-B048-85BDC9FD1C3A}</a:tableStyleId>
              </a:tblPr>
              <a:tblGrid>
                <a:gridCol w="2418423">
                  <a:extLst>
                    <a:ext uri="{9D8B030D-6E8A-4147-A177-3AD203B41FA5}">
                      <a16:colId xmlns:a16="http://schemas.microsoft.com/office/drawing/2014/main" val="20001"/>
                    </a:ext>
                  </a:extLst>
                </a:gridCol>
                <a:gridCol w="1056463">
                  <a:extLst>
                    <a:ext uri="{9D8B030D-6E8A-4147-A177-3AD203B41FA5}">
                      <a16:colId xmlns:a16="http://schemas.microsoft.com/office/drawing/2014/main" val="20003"/>
                    </a:ext>
                  </a:extLst>
                </a:gridCol>
                <a:gridCol w="1008112">
                  <a:extLst>
                    <a:ext uri="{9D8B030D-6E8A-4147-A177-3AD203B41FA5}">
                      <a16:colId xmlns:a16="http://schemas.microsoft.com/office/drawing/2014/main" val="99111270"/>
                    </a:ext>
                  </a:extLst>
                </a:gridCol>
                <a:gridCol w="1080120">
                  <a:extLst>
                    <a:ext uri="{9D8B030D-6E8A-4147-A177-3AD203B41FA5}">
                      <a16:colId xmlns:a16="http://schemas.microsoft.com/office/drawing/2014/main" val="2138570819"/>
                    </a:ext>
                  </a:extLst>
                </a:gridCol>
                <a:gridCol w="3456384">
                  <a:extLst>
                    <a:ext uri="{9D8B030D-6E8A-4147-A177-3AD203B41FA5}">
                      <a16:colId xmlns:a16="http://schemas.microsoft.com/office/drawing/2014/main" val="611654606"/>
                    </a:ext>
                  </a:extLst>
                </a:gridCol>
              </a:tblGrid>
              <a:tr h="601126">
                <a:tc>
                  <a:txBody>
                    <a:bodyPr/>
                    <a:lstStyle/>
                    <a:p>
                      <a:pPr marL="0" algn="ctr" defTabSz="914400" rtl="0" eaLnBrk="1" fontAlgn="ctr" latinLnBrk="0" hangingPunct="1"/>
                      <a:r>
                        <a:rPr kumimoji="1" lang="ja-JP" altLang="en-US" sz="1200" b="0" kern="1200" noProof="1">
                          <a:solidFill>
                            <a:schemeClr val="lt1"/>
                          </a:solidFill>
                          <a:latin typeface="HGP創英角ｺﾞｼｯｸUB" panose="020B0900000000000000" pitchFamily="50" charset="-128"/>
                          <a:ea typeface="HGP創英角ｺﾞｼｯｸUB" panose="020B0900000000000000" pitchFamily="50" charset="-128"/>
                          <a:cs typeface="+mn-cs"/>
                        </a:rPr>
                        <a:t>名称</a:t>
                      </a:r>
                    </a:p>
                  </a:txBody>
                  <a:tcPr anchor="ctr">
                    <a:lnL w="12700" cap="flat" cmpd="sng" algn="ctr">
                      <a:solidFill>
                        <a:schemeClr val="tx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1"/>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設立年</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noProof="0" dirty="0">
                          <a:solidFill>
                            <a:schemeClr val="lt1"/>
                          </a:solidFill>
                          <a:latin typeface="HGP創英角ｺﾞｼｯｸUB" panose="020B0900000000000000" pitchFamily="50" charset="-128"/>
                          <a:ea typeface="HGP創英角ｺﾞｼｯｸUB" panose="020B0900000000000000" pitchFamily="50" charset="-128"/>
                          <a:cs typeface="+mn-cs"/>
                        </a:rPr>
                        <a:t>場所</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noProof="0" dirty="0">
                          <a:solidFill>
                            <a:schemeClr val="lt1"/>
                          </a:solidFill>
                          <a:latin typeface="HGP創英角ｺﾞｼｯｸUB" panose="020B0900000000000000" pitchFamily="50" charset="-128"/>
                          <a:ea typeface="HGP創英角ｺﾞｼｯｸUB" panose="020B0900000000000000" pitchFamily="50" charset="-128"/>
                          <a:cs typeface="+mn-cs"/>
                        </a:rPr>
                        <a:t>病床数</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200" b="0" kern="1200" noProof="0" dirty="0">
                          <a:solidFill>
                            <a:schemeClr val="lt1"/>
                          </a:solidFill>
                          <a:latin typeface="HGP創英角ｺﾞｼｯｸUB" panose="020B0900000000000000" pitchFamily="50" charset="-128"/>
                          <a:ea typeface="HGP創英角ｺﾞｼｯｸUB" panose="020B0900000000000000" pitchFamily="50" charset="-128"/>
                          <a:cs typeface="+mn-cs"/>
                        </a:rPr>
                        <a:t>特徴</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426998">
                <a:tc>
                  <a:txBody>
                    <a:bodyPr/>
                    <a:lstStyle/>
                    <a:p>
                      <a:pPr algn="l" fontAlgn="t"/>
                      <a:r>
                        <a:rPr lang="en-US" altLang="ja-JP" sz="1120" b="1" noProof="1">
                          <a:effectLst/>
                          <a:latin typeface="+mn-lt"/>
                          <a:ea typeface="MS PGothic" panose="020B0600070205080204" pitchFamily="34" charset="-128"/>
                        </a:rPr>
                        <a:t>Euracare</a:t>
                      </a:r>
                      <a:r>
                        <a:rPr lang="ja-JP" altLang="en-US" sz="1120" b="1" noProof="1">
                          <a:effectLst/>
                          <a:latin typeface="+mn-lt"/>
                          <a:ea typeface="MS PGothic" panose="020B0600070205080204" pitchFamily="34" charset="-128"/>
                        </a:rPr>
                        <a:t>　</a:t>
                      </a:r>
                      <a:r>
                        <a:rPr lang="en-US" altLang="ja-JP" sz="1120" b="1" noProof="1">
                          <a:effectLst/>
                          <a:latin typeface="+mn-lt"/>
                          <a:ea typeface="MS PGothic" panose="020B0600070205080204" pitchFamily="34" charset="-128"/>
                        </a:rPr>
                        <a:t>Nigeria</a:t>
                      </a:r>
                      <a:endParaRPr lang="ja-JP" altLang="en-US" sz="1120" b="1" noProof="1">
                        <a:effectLst/>
                        <a:latin typeface="+mn-lt"/>
                        <a:ea typeface="MS PGothic" panose="020B0600070205080204" pitchFamily="34" charset="-128"/>
                      </a:endParaRPr>
                    </a:p>
                  </a:txBody>
                  <a:tcPr marL="76200" marR="76200" marT="63500" marB="63500" anchor="ctr">
                    <a:lnL w="12700" cap="flat" cmpd="sng" algn="ctr">
                      <a:solidFill>
                        <a:schemeClr val="tx1"/>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120" dirty="0">
                          <a:effectLst/>
                          <a:latin typeface="MS PGothic" panose="020B0600070205080204" pitchFamily="34" charset="-128"/>
                          <a:ea typeface="MS PGothic" panose="020B0600070205080204" pitchFamily="34" charset="-128"/>
                        </a:rPr>
                        <a:t>2017</a:t>
                      </a:r>
                      <a:endParaRPr lang="ja-JP" altLang="en-US" sz="1120" dirty="0">
                        <a:effectLst/>
                        <a:latin typeface="MS PGothic" panose="020B0600070205080204" pitchFamily="34" charset="-128"/>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ja-JP" altLang="en-US" sz="1120" dirty="0">
                          <a:effectLst/>
                          <a:latin typeface="MS PGothic" panose="020B0600070205080204" pitchFamily="34" charset="-128"/>
                          <a:ea typeface="MS PGothic" panose="020B0600070205080204" pitchFamily="34" charset="-128"/>
                        </a:rPr>
                        <a:t>ラゴス</a:t>
                      </a: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120" dirty="0">
                          <a:effectLst/>
                          <a:latin typeface="MS PGothic" panose="020B0600070205080204" pitchFamily="34" charset="-128"/>
                          <a:ea typeface="MS PGothic" panose="020B0600070205080204" pitchFamily="34" charset="-128"/>
                        </a:rPr>
                        <a:t>-</a:t>
                      </a: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indent="-171450" algn="l" defTabSz="914400" rtl="0" eaLnBrk="1" fontAlgn="t" latinLnBrk="0" hangingPunct="1">
                        <a:buClr>
                          <a:schemeClr val="accent6"/>
                        </a:buClr>
                        <a:buFont typeface="Arial" panose="020B0604020202020204" pitchFamily="34" charset="0"/>
                        <a:buChar char="•"/>
                      </a:pPr>
                      <a:r>
                        <a:rPr kumimoji="1" lang="en-US" altLang="ja-JP" sz="1200" kern="1200" dirty="0">
                          <a:solidFill>
                            <a:schemeClr val="tx1"/>
                          </a:solidFill>
                          <a:latin typeface="+mn-lt"/>
                          <a:ea typeface="+mn-ea"/>
                          <a:cs typeface="+mn-cs"/>
                        </a:rPr>
                        <a:t>CFAO</a:t>
                      </a:r>
                      <a:r>
                        <a:rPr kumimoji="1" lang="ja-JP" altLang="en-US" sz="1200" kern="1200" dirty="0">
                          <a:solidFill>
                            <a:schemeClr val="tx1"/>
                          </a:solidFill>
                          <a:latin typeface="+mn-lt"/>
                          <a:ea typeface="+mn-ea"/>
                          <a:cs typeface="+mn-cs"/>
                        </a:rPr>
                        <a:t>グループのヘルスケア部門である</a:t>
                      </a:r>
                      <a:r>
                        <a:rPr kumimoji="1" lang="en-US" altLang="ja-JP" sz="1200" kern="1200" dirty="0" err="1">
                          <a:solidFill>
                            <a:schemeClr val="tx1"/>
                          </a:solidFill>
                          <a:latin typeface="+mn-lt"/>
                          <a:ea typeface="+mn-ea"/>
                          <a:cs typeface="+mn-cs"/>
                        </a:rPr>
                        <a:t>Eurapharma</a:t>
                      </a:r>
                      <a:r>
                        <a:rPr kumimoji="1" lang="ja-JP" altLang="en-US" sz="1200" kern="1200" dirty="0">
                          <a:solidFill>
                            <a:schemeClr val="tx1"/>
                          </a:solidFill>
                          <a:latin typeface="+mn-lt"/>
                          <a:ea typeface="+mn-ea"/>
                          <a:cs typeface="+mn-cs"/>
                        </a:rPr>
                        <a:t>の 完全子会社</a:t>
                      </a:r>
                      <a:r>
                        <a:rPr kumimoji="1" lang="en-US" altLang="ja-JP" sz="1200" kern="1200" dirty="0">
                          <a:solidFill>
                            <a:schemeClr val="tx1"/>
                          </a:solidFill>
                          <a:latin typeface="+mn-lt"/>
                          <a:ea typeface="+mn-ea"/>
                          <a:cs typeface="+mn-cs"/>
                        </a:rPr>
                        <a:t>(2012</a:t>
                      </a:r>
                      <a:r>
                        <a:rPr kumimoji="1" lang="ja-JP" altLang="en-US" sz="1200" kern="1200" dirty="0">
                          <a:solidFill>
                            <a:schemeClr val="tx1"/>
                          </a:solidFill>
                          <a:latin typeface="+mn-lt"/>
                          <a:ea typeface="+mn-ea"/>
                          <a:cs typeface="+mn-cs"/>
                        </a:rPr>
                        <a:t>年～豊田通商）。最新の診断装置を備え、富裕層を対象に診断や治療を行う。</a:t>
                      </a:r>
                      <a:endParaRPr kumimoji="1" lang="en-US" altLang="ja-JP" sz="1200" kern="1200" dirty="0">
                        <a:solidFill>
                          <a:schemeClr val="tx1"/>
                        </a:solidFill>
                        <a:latin typeface="+mn-lt"/>
                        <a:ea typeface="+mn-ea"/>
                        <a:cs typeface="+mn-cs"/>
                      </a:endParaRPr>
                    </a:p>
                    <a:p>
                      <a:pPr marL="171450" indent="-171450" algn="l" defTabSz="914400" rtl="0" eaLnBrk="1" fontAlgn="t" latinLnBrk="0" hangingPunct="1">
                        <a:buClr>
                          <a:schemeClr val="accent6"/>
                        </a:buClr>
                        <a:buFont typeface="Arial" panose="020B0604020202020204" pitchFamily="34" charset="0"/>
                        <a:buChar char="•"/>
                      </a:pPr>
                      <a:r>
                        <a:rPr lang="ja-JP" altLang="en-US" sz="1120" dirty="0">
                          <a:solidFill>
                            <a:schemeClr val="tx1"/>
                          </a:solidFill>
                          <a:effectLst/>
                          <a:latin typeface="MS PGothic" panose="020B0600070205080204" pitchFamily="34" charset="-128"/>
                          <a:ea typeface="MS PGothic" panose="020B0600070205080204" pitchFamily="34" charset="-128"/>
                        </a:rPr>
                        <a:t>外科医・専門医は全てイギリス・アメリカでのトレーニング経験あり。</a:t>
                      </a:r>
                      <a:endParaRPr lang="en-US" altLang="ja-JP" sz="1120" dirty="0">
                        <a:solidFill>
                          <a:schemeClr val="tx1"/>
                        </a:solidFill>
                        <a:effectLst/>
                        <a:latin typeface="MS PGothic" panose="020B0600070205080204" pitchFamily="34" charset="-128"/>
                        <a:ea typeface="MS PGothic" panose="020B0600070205080204" pitchFamily="34" charset="-128"/>
                      </a:endParaRPr>
                    </a:p>
                    <a:p>
                      <a:pPr marL="171450" indent="-171450" algn="l" defTabSz="914400" rtl="0" eaLnBrk="1" fontAlgn="t" latinLnBrk="0" hangingPunct="1">
                        <a:buClr>
                          <a:schemeClr val="accent6"/>
                        </a:buClr>
                        <a:buFont typeface="Arial" panose="020B0604020202020204" pitchFamily="34" charset="0"/>
                        <a:buChar char="•"/>
                      </a:pPr>
                      <a:r>
                        <a:rPr lang="ja-JP" altLang="en-US" sz="1120" dirty="0">
                          <a:solidFill>
                            <a:schemeClr val="tx1"/>
                          </a:solidFill>
                          <a:effectLst/>
                          <a:latin typeface="MS PGothic" panose="020B0600070205080204" pitchFamily="34" charset="-128"/>
                          <a:ea typeface="MS PGothic" panose="020B0600070205080204" pitchFamily="34" charset="-128"/>
                        </a:rPr>
                        <a:t>診断科では</a:t>
                      </a:r>
                      <a:r>
                        <a:rPr lang="en-US" altLang="ja-JP" sz="1120" dirty="0">
                          <a:solidFill>
                            <a:schemeClr val="tx1"/>
                          </a:solidFill>
                          <a:effectLst/>
                          <a:latin typeface="MS PGothic" panose="020B0600070205080204" pitchFamily="34" charset="-128"/>
                          <a:ea typeface="MS PGothic" panose="020B0600070205080204" pitchFamily="34" charset="-128"/>
                        </a:rPr>
                        <a:t>Siemens</a:t>
                      </a:r>
                      <a:r>
                        <a:rPr lang="ja-JP" altLang="en-US" sz="1120" dirty="0">
                          <a:solidFill>
                            <a:schemeClr val="tx1"/>
                          </a:solidFill>
                          <a:effectLst/>
                          <a:latin typeface="MS PGothic" panose="020B0600070205080204" pitchFamily="34" charset="-128"/>
                          <a:ea typeface="MS PGothic" panose="020B0600070205080204" pitchFamily="34" charset="-128"/>
                        </a:rPr>
                        <a:t>の最新診断装置を使用。画像取得はローカル技師と海外技師のチームで行い、診断は米・英国の医師が行う。</a:t>
                      </a: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046606274"/>
                  </a:ext>
                </a:extLst>
              </a:tr>
              <a:tr h="426998">
                <a:tc>
                  <a:txBody>
                    <a:bodyPr/>
                    <a:lstStyle/>
                    <a:p>
                      <a:pPr algn="l" fontAlgn="t"/>
                      <a:r>
                        <a:rPr lang="en-US" altLang="ja-JP" sz="1120" b="1" noProof="1">
                          <a:effectLst/>
                          <a:latin typeface="+mn-lt"/>
                          <a:ea typeface="MS PGothic" panose="020B0600070205080204" pitchFamily="34" charset="-128"/>
                        </a:rPr>
                        <a:t>St. Nicholas Hospital</a:t>
                      </a:r>
                      <a:endParaRPr lang="ja-JP" altLang="en-US" sz="1120" b="1" noProof="1">
                        <a:effectLst/>
                        <a:latin typeface="+mn-lt"/>
                        <a:ea typeface="MS PGothic" panose="020B0600070205080204" pitchFamily="34" charset="-128"/>
                      </a:endParaRPr>
                    </a:p>
                  </a:txBody>
                  <a:tcPr marL="76200" marR="76200" marT="63500" marB="63500" anchor="ctr">
                    <a:lnL w="12700" cap="flat" cmpd="sng" algn="ctr">
                      <a:solidFill>
                        <a:schemeClr val="tx1"/>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120" dirty="0">
                          <a:solidFill>
                            <a:schemeClr val="tx1"/>
                          </a:solidFill>
                          <a:effectLst/>
                          <a:latin typeface="MS PGothic" panose="020B0600070205080204" pitchFamily="34" charset="-128"/>
                          <a:ea typeface="MS PGothic" panose="020B0600070205080204" pitchFamily="34" charset="-128"/>
                        </a:rPr>
                        <a:t>1969</a:t>
                      </a:r>
                      <a:endParaRPr lang="ja-JP" altLang="en-US" sz="1120" dirty="0">
                        <a:solidFill>
                          <a:schemeClr val="tx1"/>
                        </a:solidFill>
                        <a:effectLst/>
                        <a:latin typeface="MS PGothic" panose="020B0600070205080204" pitchFamily="34" charset="-128"/>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ja-JP" altLang="en-US" sz="1120" dirty="0">
                          <a:solidFill>
                            <a:schemeClr val="tx1"/>
                          </a:solidFill>
                          <a:effectLst/>
                          <a:latin typeface="MS PGothic" panose="020B0600070205080204" pitchFamily="34" charset="-128"/>
                          <a:ea typeface="MS PGothic" panose="020B0600070205080204" pitchFamily="34" charset="-128"/>
                        </a:rPr>
                        <a:t>レッキ</a:t>
                      </a: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t"/>
                      <a:r>
                        <a:rPr lang="en-US" altLang="ja-JP" sz="1120" dirty="0">
                          <a:solidFill>
                            <a:schemeClr val="tx1"/>
                          </a:solidFill>
                          <a:effectLst/>
                          <a:latin typeface="MS PGothic" panose="020B0600070205080204" pitchFamily="34" charset="-128"/>
                          <a:ea typeface="MS PGothic" panose="020B0600070205080204" pitchFamily="34" charset="-128"/>
                        </a:rPr>
                        <a:t>50</a:t>
                      </a:r>
                      <a:endParaRPr lang="ja-JP" altLang="en-US" sz="1120" dirty="0">
                        <a:solidFill>
                          <a:schemeClr val="tx1"/>
                        </a:solidFill>
                        <a:effectLst/>
                        <a:latin typeface="MS PGothic" panose="020B0600070205080204" pitchFamily="34" charset="-128"/>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indent="-171450" algn="l" fontAlgn="t">
                        <a:buClr>
                          <a:schemeClr val="accent6"/>
                        </a:buClr>
                        <a:buFont typeface="Arial" panose="020B0604020202020204" pitchFamily="34" charset="0"/>
                        <a:buChar char="•"/>
                      </a:pPr>
                      <a:r>
                        <a:rPr lang="ja-JP" altLang="en-US" sz="1200" dirty="0">
                          <a:solidFill>
                            <a:schemeClr val="tx1"/>
                          </a:solidFill>
                        </a:rPr>
                        <a:t>外来、入院、救急医療の全てのサービスを提供し年間処置数は</a:t>
                      </a:r>
                      <a:r>
                        <a:rPr lang="en-US" altLang="ja-JP" sz="1200" dirty="0">
                          <a:solidFill>
                            <a:schemeClr val="tx1"/>
                          </a:solidFill>
                        </a:rPr>
                        <a:t>700</a:t>
                      </a:r>
                      <a:r>
                        <a:rPr lang="ja-JP" altLang="en-US" sz="1200" dirty="0">
                          <a:solidFill>
                            <a:schemeClr val="tx1"/>
                          </a:solidFill>
                        </a:rPr>
                        <a:t>件に達する。 </a:t>
                      </a:r>
                      <a:endParaRPr lang="en-US" altLang="ja-JP" sz="1200" dirty="0">
                        <a:solidFill>
                          <a:schemeClr val="tx1"/>
                        </a:solidFill>
                      </a:endParaRPr>
                    </a:p>
                    <a:p>
                      <a:pPr marL="171450" indent="-171450" algn="l" defTabSz="914400" rtl="0" eaLnBrk="1" fontAlgn="t" latinLnBrk="0" hangingPunct="1">
                        <a:buClr>
                          <a:schemeClr val="accent6"/>
                        </a:buClr>
                        <a:buFont typeface="Arial" panose="020B0604020202020204" pitchFamily="34" charset="0"/>
                        <a:buChar char="•"/>
                      </a:pPr>
                      <a:r>
                        <a:rPr kumimoji="1" lang="ja-JP" altLang="en-US" sz="1200" kern="1200" dirty="0">
                          <a:solidFill>
                            <a:schemeClr val="tx1"/>
                          </a:solidFill>
                          <a:latin typeface="+mn-lt"/>
                          <a:ea typeface="+mn-ea"/>
                          <a:cs typeface="+mn-cs"/>
                        </a:rPr>
                        <a:t>これまでに</a:t>
                      </a:r>
                      <a:r>
                        <a:rPr kumimoji="1" lang="en-US" altLang="ja-JP" sz="1200" kern="1200" dirty="0">
                          <a:solidFill>
                            <a:schemeClr val="tx1"/>
                          </a:solidFill>
                          <a:latin typeface="+mn-lt"/>
                          <a:ea typeface="+mn-ea"/>
                          <a:cs typeface="+mn-cs"/>
                        </a:rPr>
                        <a:t>350</a:t>
                      </a:r>
                      <a:r>
                        <a:rPr kumimoji="1" lang="ja-JP" altLang="en-US" sz="1200" kern="1200" dirty="0">
                          <a:solidFill>
                            <a:schemeClr val="tx1"/>
                          </a:solidFill>
                          <a:latin typeface="+mn-lt"/>
                          <a:ea typeface="+mn-ea"/>
                          <a:cs typeface="+mn-cs"/>
                        </a:rPr>
                        <a:t>回以上の腎移植と</a:t>
                      </a:r>
                      <a:r>
                        <a:rPr kumimoji="1" lang="en-US" altLang="ja-JP" sz="1200" kern="1200" dirty="0">
                          <a:solidFill>
                            <a:schemeClr val="tx1"/>
                          </a:solidFill>
                          <a:latin typeface="+mn-lt"/>
                          <a:ea typeface="+mn-ea"/>
                          <a:cs typeface="+mn-cs"/>
                        </a:rPr>
                        <a:t>3724</a:t>
                      </a:r>
                      <a:r>
                        <a:rPr kumimoji="1" lang="ja-JP" altLang="en-US" sz="1200" kern="1200" dirty="0">
                          <a:solidFill>
                            <a:schemeClr val="tx1"/>
                          </a:solidFill>
                          <a:latin typeface="+mn-lt"/>
                          <a:ea typeface="+mn-ea"/>
                          <a:cs typeface="+mn-cs"/>
                        </a:rPr>
                        <a:t>人以上の透析を成功させている 。</a:t>
                      </a:r>
                      <a:endParaRPr kumimoji="1" lang="en-US" altLang="ja-JP" sz="1200" kern="1200" dirty="0">
                        <a:solidFill>
                          <a:schemeClr val="tx1"/>
                        </a:solidFill>
                        <a:latin typeface="+mn-lt"/>
                        <a:ea typeface="+mn-ea"/>
                        <a:cs typeface="+mn-cs"/>
                      </a:endParaRPr>
                    </a:p>
                    <a:p>
                      <a:pPr marL="171450" indent="-171450" algn="l" defTabSz="914400" rtl="0" eaLnBrk="1" fontAlgn="t" latinLnBrk="0" hangingPunct="1">
                        <a:buClr>
                          <a:schemeClr val="accent6"/>
                        </a:buClr>
                        <a:buFont typeface="Arial" panose="020B0604020202020204" pitchFamily="34" charset="0"/>
                        <a:buChar char="•"/>
                      </a:pPr>
                      <a:r>
                        <a:rPr kumimoji="1" lang="ja-JP" altLang="en-US" sz="1200" kern="1200" dirty="0">
                          <a:solidFill>
                            <a:schemeClr val="tx1"/>
                          </a:solidFill>
                          <a:latin typeface="+mn-lt"/>
                          <a:ea typeface="+mn-ea"/>
                          <a:cs typeface="+mn-cs"/>
                        </a:rPr>
                        <a:t>放射線診断科では、</a:t>
                      </a:r>
                      <a:r>
                        <a:rPr kumimoji="1" lang="en-US" altLang="ja-JP" sz="1200" kern="1200" dirty="0">
                          <a:solidFill>
                            <a:schemeClr val="tx1"/>
                          </a:solidFill>
                          <a:latin typeface="+mn-lt"/>
                          <a:ea typeface="+mn-ea"/>
                          <a:cs typeface="+mn-cs"/>
                        </a:rPr>
                        <a:t>4D</a:t>
                      </a:r>
                      <a:r>
                        <a:rPr kumimoji="1" lang="ja-JP" altLang="en-US" sz="1200" kern="1200" dirty="0">
                          <a:solidFill>
                            <a:schemeClr val="tx1"/>
                          </a:solidFill>
                          <a:latin typeface="+mn-lt"/>
                          <a:ea typeface="+mn-ea"/>
                          <a:cs typeface="+mn-cs"/>
                        </a:rPr>
                        <a:t>超音波検査、カラードップラー、</a:t>
                      </a:r>
                      <a:r>
                        <a:rPr kumimoji="1" lang="en-US" altLang="ja-JP" sz="1200" kern="1200" dirty="0">
                          <a:solidFill>
                            <a:schemeClr val="tx1"/>
                          </a:solidFill>
                          <a:latin typeface="+mn-lt"/>
                          <a:ea typeface="+mn-ea"/>
                          <a:cs typeface="+mn-cs"/>
                        </a:rPr>
                        <a:t>HSG</a:t>
                      </a:r>
                      <a:r>
                        <a:rPr kumimoji="1" lang="ja-JP" altLang="en-US" sz="1200" kern="1200" dirty="0">
                          <a:solidFill>
                            <a:schemeClr val="tx1"/>
                          </a:solidFill>
                          <a:latin typeface="+mn-lt"/>
                          <a:ea typeface="+mn-ea"/>
                          <a:cs typeface="+mn-cs"/>
                        </a:rPr>
                        <a:t>、</a:t>
                      </a:r>
                      <a:r>
                        <a:rPr kumimoji="1" lang="en-US" altLang="ja-JP" sz="1200" kern="1200" dirty="0">
                          <a:solidFill>
                            <a:schemeClr val="tx1"/>
                          </a:solidFill>
                          <a:latin typeface="+mn-lt"/>
                          <a:ea typeface="+mn-ea"/>
                          <a:cs typeface="+mn-cs"/>
                        </a:rPr>
                        <a:t>IVU</a:t>
                      </a:r>
                      <a:r>
                        <a:rPr kumimoji="1" lang="ja-JP" altLang="en-US" sz="1200" kern="1200" dirty="0">
                          <a:solidFill>
                            <a:schemeClr val="tx1"/>
                          </a:solidFill>
                          <a:latin typeface="+mn-lt"/>
                          <a:ea typeface="+mn-ea"/>
                          <a:cs typeface="+mn-cs"/>
                        </a:rPr>
                        <a:t>、 バリウム検査、全身</a:t>
                      </a:r>
                      <a:r>
                        <a:rPr kumimoji="1" lang="en-US" altLang="ja-JP" sz="1200" kern="1200" dirty="0">
                          <a:solidFill>
                            <a:schemeClr val="tx1"/>
                          </a:solidFill>
                          <a:latin typeface="+mn-lt"/>
                          <a:ea typeface="+mn-ea"/>
                          <a:cs typeface="+mn-cs"/>
                        </a:rPr>
                        <a:t>CT</a:t>
                      </a:r>
                      <a:r>
                        <a:rPr kumimoji="1" lang="ja-JP" altLang="en-US" sz="1200" kern="1200" dirty="0">
                          <a:solidFill>
                            <a:schemeClr val="tx1"/>
                          </a:solidFill>
                          <a:latin typeface="+mn-lt"/>
                          <a:ea typeface="+mn-ea"/>
                          <a:cs typeface="+mn-cs"/>
                        </a:rPr>
                        <a:t>、</a:t>
                      </a:r>
                      <a:r>
                        <a:rPr kumimoji="1" lang="en-US" altLang="ja-JP" sz="1200" kern="1200" dirty="0">
                          <a:solidFill>
                            <a:schemeClr val="tx1"/>
                          </a:solidFill>
                          <a:latin typeface="+mn-lt"/>
                          <a:ea typeface="+mn-ea"/>
                          <a:cs typeface="+mn-cs"/>
                        </a:rPr>
                        <a:t>CT</a:t>
                      </a:r>
                      <a:r>
                        <a:rPr kumimoji="1" lang="ja-JP" altLang="en-US" sz="1200" kern="1200" dirty="0">
                          <a:solidFill>
                            <a:schemeClr val="tx1"/>
                          </a:solidFill>
                          <a:latin typeface="+mn-lt"/>
                          <a:ea typeface="+mn-ea"/>
                          <a:cs typeface="+mn-cs"/>
                        </a:rPr>
                        <a:t>血管造影、</a:t>
                      </a:r>
                      <a:r>
                        <a:rPr kumimoji="1" lang="en-US" altLang="ja-JP" sz="1200" kern="1200" dirty="0">
                          <a:solidFill>
                            <a:schemeClr val="tx1"/>
                          </a:solidFill>
                          <a:latin typeface="+mn-lt"/>
                          <a:ea typeface="+mn-ea"/>
                          <a:cs typeface="+mn-cs"/>
                        </a:rPr>
                        <a:t>CT</a:t>
                      </a:r>
                      <a:r>
                        <a:rPr kumimoji="1" lang="ja-JP" altLang="en-US" sz="1200" kern="1200" dirty="0">
                          <a:solidFill>
                            <a:schemeClr val="tx1"/>
                          </a:solidFill>
                          <a:latin typeface="+mn-lt"/>
                          <a:ea typeface="+mn-ea"/>
                          <a:cs typeface="+mn-cs"/>
                        </a:rPr>
                        <a:t>コロノグラフィー、気管支鏡検査、 超音波ガイド下生検などが可能。</a:t>
                      </a:r>
                      <a:endParaRPr kumimoji="1" lang="en-US" altLang="ja-JP" sz="1200" kern="1200" dirty="0">
                        <a:solidFill>
                          <a:schemeClr val="tx1"/>
                        </a:solidFill>
                        <a:latin typeface="+mn-lt"/>
                        <a:ea typeface="+mn-ea"/>
                        <a:cs typeface="+mn-cs"/>
                      </a:endParaRPr>
                    </a:p>
                    <a:p>
                      <a:pPr marL="171450" indent="-171450" algn="l" defTabSz="914400" rtl="0" eaLnBrk="1" fontAlgn="t" latinLnBrk="0" hangingPunct="1">
                        <a:buClr>
                          <a:schemeClr val="accent6"/>
                        </a:buClr>
                        <a:buFont typeface="Arial" panose="020B0604020202020204" pitchFamily="34" charset="0"/>
                        <a:buChar char="•"/>
                      </a:pPr>
                      <a:r>
                        <a:rPr lang="en-US" altLang="ja-JP" sz="1200" dirty="0">
                          <a:solidFill>
                            <a:schemeClr val="tx1"/>
                          </a:solidFill>
                        </a:rPr>
                        <a:t>ICU</a:t>
                      </a:r>
                      <a:r>
                        <a:rPr lang="ja-JP" altLang="en-US" sz="1200" dirty="0">
                          <a:solidFill>
                            <a:schemeClr val="tx1"/>
                          </a:solidFill>
                        </a:rPr>
                        <a:t>患者向け＋１０床の透析ユニットを配備し、 年間出産件数</a:t>
                      </a:r>
                      <a:r>
                        <a:rPr lang="en-US" altLang="ja-JP" sz="1200" dirty="0">
                          <a:solidFill>
                            <a:schemeClr val="tx1"/>
                          </a:solidFill>
                        </a:rPr>
                        <a:t>240</a:t>
                      </a:r>
                      <a:r>
                        <a:rPr lang="ja-JP" altLang="en-US" sz="1200" dirty="0">
                          <a:solidFill>
                            <a:schemeClr val="tx1"/>
                          </a:solidFill>
                        </a:rPr>
                        <a:t>件、年間出生前訪問件数</a:t>
                      </a:r>
                      <a:r>
                        <a:rPr lang="en-US" altLang="ja-JP" sz="1200" dirty="0">
                          <a:solidFill>
                            <a:schemeClr val="tx1"/>
                          </a:solidFill>
                        </a:rPr>
                        <a:t>2064</a:t>
                      </a:r>
                      <a:r>
                        <a:rPr lang="ja-JP" altLang="en-US" sz="1200" dirty="0">
                          <a:solidFill>
                            <a:schemeClr val="tx1"/>
                          </a:solidFill>
                        </a:rPr>
                        <a:t>件。</a:t>
                      </a:r>
                      <a:endParaRPr lang="ja-JP" altLang="en-US" sz="1120" dirty="0">
                        <a:solidFill>
                          <a:schemeClr val="tx1"/>
                        </a:solidFill>
                        <a:effectLst/>
                        <a:latin typeface="MS PGothic" panose="020B0600070205080204" pitchFamily="34" charset="-128"/>
                        <a:ea typeface="MS PGothic" panose="020B0600070205080204" pitchFamily="34" charset="-128"/>
                      </a:endParaRPr>
                    </a:p>
                  </a:txBody>
                  <a:tcPr marL="76200" marR="76200" marT="63500" marB="6350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8584601"/>
                  </a:ext>
                </a:extLst>
              </a:tr>
            </a:tbl>
          </a:graphicData>
        </a:graphic>
      </p:graphicFrame>
    </p:spTree>
    <p:extLst>
      <p:ext uri="{BB962C8B-B14F-4D97-AF65-F5344CB8AC3E}">
        <p14:creationId xmlns:p14="http://schemas.microsoft.com/office/powerpoint/2010/main" val="5478286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3DB08A5-EB0C-4ABE-A938-E30DA7EEDE1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4" name="Object 3" hidden="1">
                        <a:extLst>
                          <a:ext uri="{FF2B5EF4-FFF2-40B4-BE49-F238E27FC236}">
                            <a16:creationId xmlns:a16="http://schemas.microsoft.com/office/drawing/2014/main" id="{B3DB08A5-EB0C-4ABE-A938-E30DA7EEDE1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ナイジェリア／医療関連／医療・公衆衛生</a:t>
            </a:r>
            <a:endParaRPr lang="ja" altLang="ja-JP" noProof="1"/>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 altLang="en-US" noProof="1"/>
              <a:t>医療機関 - 民間医療部門の特徴</a:t>
            </a:r>
            <a:endParaRPr lang="en-US" altLang="ja-JP" dirty="0"/>
          </a:p>
        </p:txBody>
      </p:sp>
      <p:sp>
        <p:nvSpPr>
          <p:cNvPr id="24" name="TextBox 23">
            <a:extLst>
              <a:ext uri="{FF2B5EF4-FFF2-40B4-BE49-F238E27FC236}">
                <a16:creationId xmlns:a16="http://schemas.microsoft.com/office/drawing/2014/main" id="{E5660186-4CE9-4671-A5E7-59423840180F}"/>
              </a:ext>
            </a:extLst>
          </p:cNvPr>
          <p:cNvSpPr txBox="1"/>
          <p:nvPr/>
        </p:nvSpPr>
        <p:spPr>
          <a:xfrm>
            <a:off x="344488" y="6525924"/>
            <a:ext cx="9342071" cy="215444"/>
          </a:xfrm>
          <a:prstGeom prst="rect">
            <a:avLst/>
          </a:prstGeom>
          <a:noFill/>
        </p:spPr>
        <p:txBody>
          <a:bodyPr wrap="square">
            <a:spAutoFit/>
          </a:bodyPr>
          <a:lstStyle/>
          <a:p>
            <a:r>
              <a:rPr lang="ja-JP" altLang="en-US" sz="800" dirty="0"/>
              <a:t>（出所）</a:t>
            </a:r>
            <a:r>
              <a:rPr lang="en-US" altLang="ja-JP" sz="800" dirty="0"/>
              <a:t>UNECE</a:t>
            </a:r>
            <a:r>
              <a:rPr lang="ja-JP" altLang="en-US" sz="800" dirty="0"/>
              <a:t>「</a:t>
            </a:r>
            <a:r>
              <a:rPr lang="en-US" altLang="ja-JP" sz="800" dirty="0"/>
              <a:t> National Policy on Public Private Partnership for Health in Nigeria </a:t>
            </a:r>
            <a:r>
              <a:rPr lang="ja-JP" altLang="en-US" sz="800" dirty="0"/>
              <a:t>」</a:t>
            </a:r>
            <a:endParaRPr lang="en-US" sz="800" dirty="0"/>
          </a:p>
        </p:txBody>
      </p:sp>
      <p:sp>
        <p:nvSpPr>
          <p:cNvPr id="7" name="Rectangle: Rounded Corners 6">
            <a:extLst>
              <a:ext uri="{FF2B5EF4-FFF2-40B4-BE49-F238E27FC236}">
                <a16:creationId xmlns:a16="http://schemas.microsoft.com/office/drawing/2014/main" id="{976CA922-78CB-BB34-45C8-9942EAA664D3}"/>
              </a:ext>
            </a:extLst>
          </p:cNvPr>
          <p:cNvSpPr/>
          <p:nvPr/>
        </p:nvSpPr>
        <p:spPr>
          <a:xfrm>
            <a:off x="3224808" y="1124744"/>
            <a:ext cx="3076928" cy="338554"/>
          </a:xfrm>
          <a:prstGeom prst="roundRect">
            <a:avLst/>
          </a:prstGeom>
          <a:effectLst>
            <a:glow rad="101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rtlCol="0" anchor="ctr">
            <a:noAutofit/>
          </a:bodyPr>
          <a:lstStyle/>
          <a:p>
            <a:pPr marL="0" algn="ctr" fontAlgn="ctr">
              <a:lnSpc>
                <a:spcPct val="114000"/>
              </a:lnSpc>
              <a:spcAft>
                <a:spcPts val="400"/>
              </a:spcAft>
            </a:pPr>
            <a:r>
              <a:rPr kumimoji="1" lang="ja" sz="1200" dirty="0">
                <a:latin typeface="HGP創英角ｺﾞｼｯｸUB" panose="020B0900000000000000" pitchFamily="50" charset="-128"/>
                <a:ea typeface="HGP創英角ｺﾞｼｯｸUB" panose="020B0900000000000000" pitchFamily="50" charset="-128"/>
              </a:rPr>
              <a:t>官民パートナーシップ</a:t>
            </a:r>
          </a:p>
        </p:txBody>
      </p:sp>
      <p:sp>
        <p:nvSpPr>
          <p:cNvPr id="10" name="テキスト ボックス 24">
            <a:extLst>
              <a:ext uri="{FF2B5EF4-FFF2-40B4-BE49-F238E27FC236}">
                <a16:creationId xmlns:a16="http://schemas.microsoft.com/office/drawing/2014/main" id="{A1646FD3-D8F7-E792-113C-4BA96F244725}"/>
              </a:ext>
            </a:extLst>
          </p:cNvPr>
          <p:cNvSpPr txBox="1"/>
          <p:nvPr/>
        </p:nvSpPr>
        <p:spPr>
          <a:xfrm>
            <a:off x="200472" y="1700808"/>
            <a:ext cx="9505056" cy="36298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120" noProof="1">
                <a:latin typeface="Arial" panose="020B0604020202020204" pitchFamily="34" charset="0"/>
                <a:ea typeface="ＭＳ Ｐゴシック" panose="020B0600070205080204" pitchFamily="50" charset="-128"/>
                <a:cs typeface="Arial" panose="020B0604020202020204" pitchFamily="34" charset="0"/>
              </a:rPr>
              <a:t>連邦保健省の国家保健セクター改革（</a:t>
            </a:r>
            <a:r>
              <a:rPr lang="en-US" altLang="ja-JP" sz="1120" noProof="1">
                <a:latin typeface="Arial" panose="020B0604020202020204" pitchFamily="34" charset="0"/>
                <a:ea typeface="ＭＳ Ｐゴシック" panose="020B0600070205080204" pitchFamily="50" charset="-128"/>
                <a:cs typeface="Arial" panose="020B0604020202020204" pitchFamily="34" charset="0"/>
              </a:rPr>
              <a:t>HSR</a:t>
            </a:r>
            <a:r>
              <a:rPr lang="ja-JP" altLang="en-US" sz="1120" noProof="1">
                <a:latin typeface="Arial" panose="020B0604020202020204" pitchFamily="34" charset="0"/>
                <a:ea typeface="ＭＳ Ｐゴシック" panose="020B0600070205080204" pitchFamily="50" charset="-128"/>
                <a:cs typeface="Arial" panose="020B0604020202020204" pitchFamily="34" charset="0"/>
              </a:rPr>
              <a:t>）プログラムの</a:t>
            </a:r>
            <a:r>
              <a:rPr lang="en-US" altLang="ja-JP" sz="1120" noProof="1">
                <a:latin typeface="Arial" panose="020B0604020202020204" pitchFamily="34" charset="0"/>
                <a:ea typeface="ＭＳ Ｐゴシック" panose="020B0600070205080204" pitchFamily="50" charset="-128"/>
                <a:cs typeface="Arial" panose="020B0604020202020204" pitchFamily="34" charset="0"/>
              </a:rPr>
              <a:t>7</a:t>
            </a:r>
            <a:r>
              <a:rPr lang="ja-JP" altLang="en-US" sz="1120" noProof="1">
                <a:latin typeface="Arial" panose="020B0604020202020204" pitchFamily="34" charset="0"/>
                <a:ea typeface="ＭＳ Ｐゴシック" panose="020B0600070205080204" pitchFamily="50" charset="-128"/>
                <a:cs typeface="Arial" panose="020B0604020202020204" pitchFamily="34" charset="0"/>
              </a:rPr>
              <a:t>つの戦略目標の</a:t>
            </a:r>
            <a:r>
              <a:rPr lang="en-US" altLang="ja-JP" sz="1120" noProof="1">
                <a:latin typeface="Arial" panose="020B0604020202020204" pitchFamily="34" charset="0"/>
                <a:ea typeface="ＭＳ Ｐゴシック" panose="020B0600070205080204" pitchFamily="50" charset="-128"/>
                <a:cs typeface="Arial" panose="020B0604020202020204" pitchFamily="34" charset="0"/>
              </a:rPr>
              <a:t>1</a:t>
            </a:r>
            <a:r>
              <a:rPr lang="ja-JP" altLang="en-US" sz="1120" noProof="1">
                <a:latin typeface="Arial" panose="020B0604020202020204" pitchFamily="34" charset="0"/>
                <a:ea typeface="ＭＳ Ｐゴシック" panose="020B0600070205080204" pitchFamily="50" charset="-128"/>
                <a:cs typeface="Arial" panose="020B0604020202020204" pitchFamily="34" charset="0"/>
              </a:rPr>
              <a:t>つとして、「すべての保健関係者間の効果的な協力とパートナーシップの促進」が明示された。それに伴い、保健セクター改革アジェンダには、官民パートナーシップ政策が盛り込まれることになる。</a:t>
            </a:r>
            <a:endParaRPr lang="ja" altLang="ja-JP" sz="1120" noProof="1">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Rectangle: Rounded Corners 10">
            <a:extLst>
              <a:ext uri="{FF2B5EF4-FFF2-40B4-BE49-F238E27FC236}">
                <a16:creationId xmlns:a16="http://schemas.microsoft.com/office/drawing/2014/main" id="{145523BA-87F3-EDA5-AFC7-9AF9E563175F}"/>
              </a:ext>
            </a:extLst>
          </p:cNvPr>
          <p:cNvSpPr/>
          <p:nvPr/>
        </p:nvSpPr>
        <p:spPr>
          <a:xfrm>
            <a:off x="272480" y="2420888"/>
            <a:ext cx="1309236" cy="473976"/>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ja" altLang="ja-JP" sz="1200" noProof="1">
                <a:latin typeface="Arial" panose="020B0604020202020204" pitchFamily="34" charset="0"/>
                <a:ea typeface="ＭＳ Ｐゴシック" panose="020B0600070205080204" pitchFamily="50" charset="-128"/>
                <a:cs typeface="Arial" panose="020B0604020202020204" pitchFamily="34" charset="0"/>
              </a:rPr>
              <a:t>パートナーシップの種類</a:t>
            </a:r>
            <a:endParaRPr lang="en-US"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TextBox 11">
            <a:extLst>
              <a:ext uri="{FF2B5EF4-FFF2-40B4-BE49-F238E27FC236}">
                <a16:creationId xmlns:a16="http://schemas.microsoft.com/office/drawing/2014/main" id="{88B088DD-B7B1-DB03-A9DF-4654B806B128}"/>
              </a:ext>
            </a:extLst>
          </p:cNvPr>
          <p:cNvSpPr txBox="1"/>
          <p:nvPr/>
        </p:nvSpPr>
        <p:spPr>
          <a:xfrm>
            <a:off x="1784648" y="2420888"/>
            <a:ext cx="7920878" cy="1375761"/>
          </a:xfrm>
          <a:prstGeom prst="rect">
            <a:avLst/>
          </a:prstGeom>
          <a:noFill/>
        </p:spPr>
        <p:txBody>
          <a:bodyPr wrap="square" rtlCol="0">
            <a:spAutoFit/>
          </a:bodyPr>
          <a:lstStyle/>
          <a:p>
            <a:pPr marL="285750" indent="-285750">
              <a:spcBef>
                <a:spcPts val="300"/>
              </a:spcBef>
              <a:buFont typeface="Arial" panose="020B0604020202020204" pitchFamily="34" charset="0"/>
              <a:buChar char="•"/>
            </a:pPr>
            <a:r>
              <a:rPr kumimoji="1" lang="ja-JP" altLang="en-US" sz="1120" b="1" dirty="0">
                <a:latin typeface="Arial" panose="020B0604020202020204" pitchFamily="34" charset="0"/>
                <a:ea typeface="ＭＳ Ｐゴシック" panose="020B0600070205080204" pitchFamily="50" charset="-128"/>
                <a:cs typeface="Arial" panose="020B0604020202020204" pitchFamily="34" charset="0"/>
              </a:rPr>
              <a:t>契約パートナーシップ： </a:t>
            </a:r>
            <a:r>
              <a:rPr kumimoji="1" lang="ja-JP" altLang="en-US" sz="1120" dirty="0">
                <a:latin typeface="Arial" panose="020B0604020202020204" pitchFamily="34" charset="0"/>
                <a:ea typeface="ＭＳ Ｐゴシック" panose="020B0600070205080204" pitchFamily="50" charset="-128"/>
                <a:cs typeface="Arial" panose="020B0604020202020204" pitchFamily="34" charset="0"/>
              </a:rPr>
              <a:t>このタイプのパートナーシップでは、民間部門が政府に代わって特定の機能を実行したり、特定のプログラムを提供したりする。これは、政府のあらゆる階層が採用することができる。このようなパートナ ーシップでは、民間と公的パートナー双方の責任について、パートナーシップ協 定、契約、覚書などの形で当初から明確に取り決め、文書化する。</a:t>
            </a:r>
            <a:endParaRPr kumimoji="1" lang="en-US" altLang="ja-JP" sz="1120" dirty="0">
              <a:latin typeface="Arial" panose="020B0604020202020204" pitchFamily="34" charset="0"/>
              <a:ea typeface="ＭＳ Ｐゴシック" panose="020B0600070205080204" pitchFamily="50" charset="-128"/>
              <a:cs typeface="Arial" panose="020B0604020202020204" pitchFamily="34" charset="0"/>
            </a:endParaRPr>
          </a:p>
          <a:p>
            <a:pPr marL="285750" indent="-285750">
              <a:spcBef>
                <a:spcPts val="300"/>
              </a:spcBef>
              <a:buFont typeface="Arial" panose="020B0604020202020204" pitchFamily="34" charset="0"/>
              <a:buChar char="•"/>
            </a:pPr>
            <a:r>
              <a:rPr kumimoji="1" lang="ja" sz="1120" b="1" dirty="0">
                <a:latin typeface="Arial" panose="020B0604020202020204" pitchFamily="34" charset="0"/>
                <a:ea typeface="ＭＳ Ｐゴシック" panose="020B0600070205080204" pitchFamily="50" charset="-128"/>
                <a:cs typeface="Arial" panose="020B0604020202020204" pitchFamily="34" charset="0"/>
              </a:rPr>
              <a:t>公的主導</a:t>
            </a:r>
            <a:r>
              <a:rPr kumimoji="1" lang="ja-JP" altLang="en-US" sz="1120" b="1" dirty="0">
                <a:latin typeface="Arial" panose="020B0604020202020204" pitchFamily="34" charset="0"/>
                <a:ea typeface="ＭＳ Ｐゴシック" panose="020B0600070205080204" pitchFamily="50" charset="-128"/>
                <a:cs typeface="Arial" panose="020B0604020202020204" pitchFamily="34" charset="0"/>
              </a:rPr>
              <a:t>型</a:t>
            </a:r>
            <a:r>
              <a:rPr kumimoji="1" lang="ja" sz="1120" b="1" dirty="0">
                <a:latin typeface="Arial" panose="020B0604020202020204" pitchFamily="34" charset="0"/>
                <a:ea typeface="ＭＳ Ｐゴシック" panose="020B0600070205080204" pitchFamily="50" charset="-128"/>
                <a:cs typeface="Arial" panose="020B0604020202020204" pitchFamily="34" charset="0"/>
              </a:rPr>
              <a:t>パートナーシップ:</a:t>
            </a:r>
            <a:r>
              <a:rPr kumimoji="1" lang="ja-JP" altLang="en-US" sz="1120" dirty="0">
                <a:latin typeface="Arial" panose="020B0604020202020204" pitchFamily="34" charset="0"/>
                <a:ea typeface="ＭＳ Ｐゴシック" panose="020B0600070205080204" pitchFamily="50" charset="-128"/>
                <a:cs typeface="Arial" panose="020B0604020202020204" pitchFamily="34" charset="0"/>
              </a:rPr>
              <a:t>政府が主導し、政府が</a:t>
            </a:r>
            <a:r>
              <a:rPr kumimoji="1" lang="en-US" altLang="ja-JP" sz="1120" dirty="0">
                <a:latin typeface="Arial" panose="020B0604020202020204" pitchFamily="34" charset="0"/>
                <a:ea typeface="ＭＳ Ｐゴシック" panose="020B0600070205080204" pitchFamily="50" charset="-128"/>
                <a:cs typeface="Arial" panose="020B0604020202020204" pitchFamily="34" charset="0"/>
              </a:rPr>
              <a:t>50</a:t>
            </a:r>
            <a:r>
              <a:rPr kumimoji="1" lang="ja-JP" altLang="en-US" sz="1120" dirty="0">
                <a:latin typeface="Arial" panose="020B0604020202020204" pitchFamily="34" charset="0"/>
                <a:ea typeface="ＭＳ Ｐゴシック" panose="020B0600070205080204" pitchFamily="50" charset="-128"/>
                <a:cs typeface="Arial" panose="020B0604020202020204" pitchFamily="34" charset="0"/>
              </a:rPr>
              <a:t>％以上の株式を所有する。</a:t>
            </a:r>
            <a:endParaRPr kumimoji="1" lang="en-US" altLang="ja-JP" sz="1120" dirty="0">
              <a:latin typeface="Arial" panose="020B0604020202020204" pitchFamily="34" charset="0"/>
              <a:ea typeface="ＭＳ Ｐゴシック" panose="020B0600070205080204" pitchFamily="50" charset="-128"/>
              <a:cs typeface="Arial" panose="020B0604020202020204" pitchFamily="34" charset="0"/>
            </a:endParaRPr>
          </a:p>
          <a:p>
            <a:pPr marL="285750" indent="-285750">
              <a:spcBef>
                <a:spcPts val="300"/>
              </a:spcBef>
              <a:buFont typeface="Arial" panose="020B0604020202020204" pitchFamily="34" charset="0"/>
              <a:buChar char="•"/>
            </a:pPr>
            <a:r>
              <a:rPr lang="ja" sz="1120" b="1" dirty="0">
                <a:latin typeface="Arial" panose="020B0604020202020204" pitchFamily="34" charset="0"/>
                <a:ea typeface="ＭＳ Ｐゴシック" panose="020B0600070205080204" pitchFamily="50" charset="-128"/>
                <a:cs typeface="Arial" panose="020B0604020202020204" pitchFamily="34" charset="0"/>
              </a:rPr>
              <a:t>民間主導</a:t>
            </a:r>
            <a:r>
              <a:rPr kumimoji="1" lang="ja-JP" altLang="en-US" sz="1120" b="1" dirty="0">
                <a:latin typeface="Arial" panose="020B0604020202020204" pitchFamily="34" charset="0"/>
                <a:ea typeface="ＭＳ Ｐゴシック" panose="020B0600070205080204" pitchFamily="50" charset="-128"/>
                <a:cs typeface="Arial" panose="020B0604020202020204" pitchFamily="34" charset="0"/>
              </a:rPr>
              <a:t>型</a:t>
            </a:r>
            <a:r>
              <a:rPr lang="ja" sz="1120" b="1" dirty="0">
                <a:latin typeface="Arial" panose="020B0604020202020204" pitchFamily="34" charset="0"/>
                <a:ea typeface="ＭＳ Ｐゴシック" panose="020B0600070205080204" pitchFamily="50" charset="-128"/>
                <a:cs typeface="Arial" panose="020B0604020202020204" pitchFamily="34" charset="0"/>
              </a:rPr>
              <a:t>パートナーシップ:</a:t>
            </a:r>
            <a:r>
              <a:rPr lang="ja-JP" altLang="en-US" sz="1120" dirty="0">
                <a:latin typeface="Arial" panose="020B0604020202020204" pitchFamily="34" charset="0"/>
                <a:ea typeface="ＭＳ Ｐゴシック" panose="020B0600070205080204" pitchFamily="50" charset="-128"/>
                <a:cs typeface="Arial" panose="020B0604020202020204" pitchFamily="34" charset="0"/>
              </a:rPr>
              <a:t> 主に民間セクターが主導する。利益志向が第一の目標である場合もあれば、そうでない場合もある（安全性、品質、公平性の確保という原則とバランスを取る）。このタイプのパートナーシップでは、公的部門が監視および基準設定機関として機能する。</a:t>
            </a:r>
            <a:endParaRPr kumimoji="1" lang="en-US" sz="112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3" name="Rectangle: Rounded Corners 12">
            <a:extLst>
              <a:ext uri="{FF2B5EF4-FFF2-40B4-BE49-F238E27FC236}">
                <a16:creationId xmlns:a16="http://schemas.microsoft.com/office/drawing/2014/main" id="{8B90BF87-E7A2-563E-FF6D-2F648DC348D9}"/>
              </a:ext>
            </a:extLst>
          </p:cNvPr>
          <p:cNvSpPr/>
          <p:nvPr/>
        </p:nvSpPr>
        <p:spPr>
          <a:xfrm>
            <a:off x="272480" y="4129091"/>
            <a:ext cx="1309236" cy="473976"/>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ja" altLang="ja-JP" sz="1200" noProof="1">
                <a:latin typeface="Arial" panose="020B0604020202020204" pitchFamily="34" charset="0"/>
                <a:ea typeface="ＭＳ Ｐゴシック" panose="020B0600070205080204" pitchFamily="50" charset="-128"/>
                <a:cs typeface="Arial" panose="020B0604020202020204" pitchFamily="34" charset="0"/>
              </a:rPr>
              <a:t>融資</a:t>
            </a:r>
            <a:endParaRPr lang="en-US"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4" name="TextBox 13">
            <a:extLst>
              <a:ext uri="{FF2B5EF4-FFF2-40B4-BE49-F238E27FC236}">
                <a16:creationId xmlns:a16="http://schemas.microsoft.com/office/drawing/2014/main" id="{A9EB5D8A-B9EE-E602-54DF-8E481276753D}"/>
              </a:ext>
            </a:extLst>
          </p:cNvPr>
          <p:cNvSpPr txBox="1"/>
          <p:nvPr/>
        </p:nvSpPr>
        <p:spPr>
          <a:xfrm>
            <a:off x="1790700" y="4151459"/>
            <a:ext cx="7920878" cy="1241878"/>
          </a:xfrm>
          <a:prstGeom prst="rect">
            <a:avLst/>
          </a:prstGeom>
          <a:noFill/>
        </p:spPr>
        <p:txBody>
          <a:bodyPr wrap="square" rtlCol="0">
            <a:spAutoFit/>
          </a:bodyPr>
          <a:lstStyle/>
          <a:p>
            <a:pPr marL="285750" indent="-285750">
              <a:spcBef>
                <a:spcPts val="300"/>
              </a:spcBef>
              <a:buFont typeface="Arial" panose="020B0604020202020204" pitchFamily="34" charset="0"/>
              <a:buChar char="•"/>
            </a:pPr>
            <a:r>
              <a:rPr lang="ja-JP" altLang="en-US" sz="1120" b="1" dirty="0">
                <a:latin typeface="Arial" panose="020B0604020202020204" pitchFamily="34" charset="0"/>
                <a:ea typeface="ＭＳ Ｐゴシック" panose="020B0600070205080204" pitchFamily="50" charset="-128"/>
                <a:cs typeface="Arial" panose="020B0604020202020204" pitchFamily="34" charset="0"/>
              </a:rPr>
              <a:t>非営利団体： </a:t>
            </a:r>
            <a:r>
              <a:rPr lang="ja-JP" altLang="en-US" sz="1120" dirty="0">
                <a:latin typeface="Arial" panose="020B0604020202020204" pitchFamily="34" charset="0"/>
                <a:ea typeface="ＭＳ Ｐゴシック" panose="020B0600070205080204" pitchFamily="50" charset="-128"/>
                <a:cs typeface="Arial" panose="020B0604020202020204" pitchFamily="34" charset="0"/>
              </a:rPr>
              <a:t>非営利団体（信仰に基づく団体を含む）は、年間予算のかなりの部分を貧困層のために割いている。従って、政府の全階層が、これらのプロバイダーへの財政的バッファーの役割を果たす年次補助金を提供する。このような助成金には、以下の条件が付される：</a:t>
            </a:r>
            <a:endParaRPr lang="en-US" altLang="ja-JP" sz="1120" dirty="0">
              <a:latin typeface="Arial" panose="020B0604020202020204" pitchFamily="34" charset="0"/>
              <a:ea typeface="ＭＳ Ｐゴシック" panose="020B0600070205080204" pitchFamily="50" charset="-128"/>
              <a:cs typeface="Arial" panose="020B0604020202020204" pitchFamily="34" charset="0"/>
            </a:endParaRPr>
          </a:p>
          <a:p>
            <a:pPr marL="566928" lvl="1" indent="-285750">
              <a:spcBef>
                <a:spcPts val="300"/>
              </a:spcBef>
              <a:buFont typeface="Wingdings" panose="05000000000000000000" pitchFamily="2" charset="2"/>
              <a:buChar char="Ø"/>
            </a:pPr>
            <a:r>
              <a:rPr lang="ja-JP" altLang="en-US" sz="1120" dirty="0">
                <a:latin typeface="Arial" panose="020B0604020202020204" pitchFamily="34" charset="0"/>
                <a:ea typeface="ＭＳ Ｐゴシック" panose="020B0600070205080204" pitchFamily="50" charset="-128"/>
                <a:cs typeface="Arial" panose="020B0604020202020204" pitchFamily="34" charset="0"/>
              </a:rPr>
              <a:t>補助金受領者の会計は、毎年監査を受けることができる。</a:t>
            </a:r>
            <a:endParaRPr lang="en-US" altLang="ja-JP" sz="1120" dirty="0">
              <a:latin typeface="Arial" panose="020B0604020202020204" pitchFamily="34" charset="0"/>
              <a:ea typeface="ＭＳ Ｐゴシック" panose="020B0600070205080204" pitchFamily="50" charset="-128"/>
              <a:cs typeface="Arial" panose="020B0604020202020204" pitchFamily="34" charset="0"/>
            </a:endParaRPr>
          </a:p>
          <a:p>
            <a:pPr marL="566928" lvl="1" indent="-285750">
              <a:spcBef>
                <a:spcPts val="300"/>
              </a:spcBef>
              <a:buFont typeface="Wingdings" panose="05000000000000000000" pitchFamily="2" charset="2"/>
              <a:buChar char="Ø"/>
            </a:pPr>
            <a:r>
              <a:rPr lang="ja-JP" altLang="en-US" sz="1120" dirty="0">
                <a:latin typeface="Arial" panose="020B0604020202020204" pitchFamily="34" charset="0"/>
                <a:ea typeface="ＭＳ Ｐゴシック" panose="020B0600070205080204" pitchFamily="50" charset="-128"/>
                <a:cs typeface="Arial" panose="020B0604020202020204" pitchFamily="34" charset="0"/>
              </a:rPr>
              <a:t>資金は、サービスを提供する人々の数および、または提供されるサービスのパッケージのいずれかに従って配分される。</a:t>
            </a:r>
            <a:endParaRPr lang="en-US" altLang="ja-JP" sz="1120" dirty="0">
              <a:latin typeface="Arial" panose="020B0604020202020204" pitchFamily="34" charset="0"/>
              <a:ea typeface="ＭＳ Ｐゴシック" panose="020B0600070205080204" pitchFamily="50" charset="-128"/>
              <a:cs typeface="Arial" panose="020B0604020202020204" pitchFamily="34" charset="0"/>
            </a:endParaRPr>
          </a:p>
          <a:p>
            <a:pPr marL="566928" lvl="1" indent="-285750">
              <a:spcBef>
                <a:spcPts val="300"/>
              </a:spcBef>
              <a:buFont typeface="Wingdings" panose="05000000000000000000" pitchFamily="2" charset="2"/>
              <a:buChar char="Ø"/>
            </a:pPr>
            <a:r>
              <a:rPr lang="ja-JP" altLang="en-US" sz="1120" dirty="0">
                <a:latin typeface="Arial" panose="020B0604020202020204" pitchFamily="34" charset="0"/>
                <a:ea typeface="ＭＳ Ｐゴシック" panose="020B0600070205080204" pitchFamily="50" charset="-128"/>
                <a:cs typeface="Arial" panose="020B0604020202020204" pitchFamily="34" charset="0"/>
              </a:rPr>
              <a:t>特定の最低サービス認定基準が満たされる。</a:t>
            </a:r>
            <a:endParaRPr lang="ja" sz="112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1995778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extLst>
              <p:ext uri="{D42A27DB-BD31-4B8C-83A1-F6EECF244321}">
                <p14:modId xmlns:p14="http://schemas.microsoft.com/office/powerpoint/2010/main" val="48445673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9" imgW="360" imgH="360" progId="TCLayout.ActiveDocument.1">
                  <p:embed/>
                </p:oleObj>
              </mc:Choice>
              <mc:Fallback>
                <p:oleObj name="think-cell Slide" r:id="rId39" imgW="360" imgH="360" progId="TCLayout.ActiveDocument.1">
                  <p:embed/>
                  <p:pic>
                    <p:nvPicPr>
                      <p:cNvPr id="8" name="Object 7" hidden="1"/>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ナイジェリア／医療関連／医療・公衆衛生</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医療従事者</a:t>
            </a:r>
          </a:p>
        </p:txBody>
      </p:sp>
      <p:sp>
        <p:nvSpPr>
          <p:cNvPr id="28" name="テキスト ボックス 27"/>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看護師の数は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年に大幅に増加し、その後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年まで増加している。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USAID</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の推計によると、ナイジェリアで働く医療従事者の約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％は公的部門で雇用されている。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3" name="テキスト ボックス 115">
            <a:extLst>
              <a:ext uri="{FF2B5EF4-FFF2-40B4-BE49-F238E27FC236}">
                <a16:creationId xmlns:a16="http://schemas.microsoft.com/office/drawing/2014/main" id="{D808B58C-01FF-4CDC-BF44-30DE92F15CBD}"/>
              </a:ext>
            </a:extLst>
          </p:cNvPr>
          <p:cNvSpPr txBox="1"/>
          <p:nvPr/>
        </p:nvSpPr>
        <p:spPr>
          <a:xfrm>
            <a:off x="200472" y="6597352"/>
            <a:ext cx="9433048" cy="123111"/>
          </a:xfrm>
          <a:prstGeom prst="rect">
            <a:avLst/>
          </a:prstGeom>
          <a:noFill/>
        </p:spPr>
        <p:txBody>
          <a:bodyPr wrap="square" lIns="0" tIns="0" rIns="0" bIns="0" rtlCol="0">
            <a:spAutoFit/>
          </a:bodyPr>
          <a:lstStyle/>
          <a:p>
            <a:pPr defTabSz="361950"/>
            <a:r>
              <a:rPr lang="ja-JP" altLang="en-US" sz="800" dirty="0">
                <a:latin typeface="+mn-ea"/>
                <a:cs typeface="Arial" panose="020B0604020202020204" pitchFamily="34" charset="0"/>
              </a:rPr>
              <a:t>（出所）</a:t>
            </a:r>
            <a:r>
              <a:rPr lang="en-US" altLang="ja-JP" sz="800" dirty="0">
                <a:latin typeface="+mn-ea"/>
                <a:cs typeface="Arial" panose="020B0604020202020204" pitchFamily="34" charset="0"/>
              </a:rPr>
              <a:t>WHO</a:t>
            </a:r>
            <a:r>
              <a:rPr lang="ja-JP" altLang="en-US" sz="800" dirty="0">
                <a:latin typeface="+mn-ea"/>
                <a:cs typeface="Arial" panose="020B0604020202020204" pitchFamily="34" charset="0"/>
              </a:rPr>
              <a:t>「</a:t>
            </a:r>
            <a:r>
              <a:rPr lang="en-US" altLang="ja-JP" sz="800" b="0" i="0" dirty="0">
                <a:effectLst/>
                <a:latin typeface="+mn-ea"/>
              </a:rPr>
              <a:t>Global Health Workforce statistics database</a:t>
            </a:r>
            <a:r>
              <a:rPr lang="ja-JP" altLang="en-US" sz="800" dirty="0">
                <a:latin typeface="+mn-ea"/>
                <a:cs typeface="Arial" panose="020B0604020202020204" pitchFamily="34" charset="0"/>
              </a:rPr>
              <a:t>、</a:t>
            </a:r>
            <a:r>
              <a:rPr lang="en-US" altLang="ja-JP" sz="800" dirty="0">
                <a:latin typeface="+mn-ea"/>
                <a:cs typeface="Arial" panose="020B0604020202020204" pitchFamily="34" charset="0"/>
              </a:rPr>
              <a:t>USAID</a:t>
            </a:r>
            <a:r>
              <a:rPr lang="ja-JP" altLang="en-US" sz="800" dirty="0">
                <a:latin typeface="+mn-ea"/>
                <a:cs typeface="Arial" panose="020B0604020202020204" pitchFamily="34" charset="0"/>
              </a:rPr>
              <a:t>レポート「</a:t>
            </a:r>
            <a:r>
              <a:rPr lang="en-US" altLang="ja-JP" sz="800" dirty="0">
                <a:latin typeface="+mn-ea"/>
                <a:cs typeface="Arial" panose="020B0604020202020204" pitchFamily="34" charset="0"/>
              </a:rPr>
              <a:t>A situation Assessment of Human Resources in the Public health Sector in Nigeria</a:t>
            </a:r>
            <a:r>
              <a:rPr lang="ja-JP" altLang="en-US" sz="800" dirty="0">
                <a:latin typeface="+mn-ea"/>
                <a:cs typeface="Arial" panose="020B0604020202020204" pitchFamily="34" charset="0"/>
              </a:rPr>
              <a:t>」</a:t>
            </a:r>
            <a:endParaRPr lang="ja" altLang="ja-JP" sz="800" dirty="0">
              <a:latin typeface="+mn-ea"/>
            </a:endParaRPr>
          </a:p>
        </p:txBody>
      </p:sp>
      <p:grpSp>
        <p:nvGrpSpPr>
          <p:cNvPr id="2" name="グループ化 7">
            <a:extLst>
              <a:ext uri="{FF2B5EF4-FFF2-40B4-BE49-F238E27FC236}">
                <a16:creationId xmlns:a16="http://schemas.microsoft.com/office/drawing/2014/main" id="{EF192DF2-7E4C-CCF9-8092-1D6CDD93312B}"/>
              </a:ext>
            </a:extLst>
          </p:cNvPr>
          <p:cNvGrpSpPr/>
          <p:nvPr/>
        </p:nvGrpSpPr>
        <p:grpSpPr>
          <a:xfrm>
            <a:off x="200471" y="1772816"/>
            <a:ext cx="4536507" cy="288032"/>
            <a:chOff x="4803500" y="2113806"/>
            <a:chExt cx="2954133" cy="288032"/>
          </a:xfrm>
        </p:grpSpPr>
        <p:cxnSp>
          <p:nvCxnSpPr>
            <p:cNvPr id="4" name="直線コネクタ 3">
              <a:extLst>
                <a:ext uri="{FF2B5EF4-FFF2-40B4-BE49-F238E27FC236}">
                  <a16:creationId xmlns:a16="http://schemas.microsoft.com/office/drawing/2014/main" id="{88F28A17-E42E-8D99-4248-57DF57B4AA72}"/>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57B42904-5BE4-457D-9E85-B9F086DA4026}"/>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 altLang="ja-JP" sz="1400" noProof="1">
                  <a:solidFill>
                    <a:srgbClr val="000000"/>
                  </a:solidFill>
                  <a:latin typeface="Arial Black" pitchFamily="34" charset="0"/>
                  <a:ea typeface="HGP創英角ｺﾞｼｯｸUB" pitchFamily="50" charset="-128"/>
                </a:rPr>
                <a:t>医療従事者数</a:t>
              </a:r>
              <a:endParaRPr lang="en-US" altLang="ko-KR" sz="1400" dirty="0">
                <a:solidFill>
                  <a:srgbClr val="000000"/>
                </a:solidFill>
                <a:latin typeface="Arial Black" pitchFamily="34" charset="0"/>
                <a:ea typeface="HGP創英角ｺﾞｼｯｸUB" pitchFamily="50" charset="-128"/>
              </a:endParaRPr>
            </a:p>
          </p:txBody>
        </p:sp>
      </p:grpSp>
      <p:grpSp>
        <p:nvGrpSpPr>
          <p:cNvPr id="9" name="グループ化 8">
            <a:extLst>
              <a:ext uri="{FF2B5EF4-FFF2-40B4-BE49-F238E27FC236}">
                <a16:creationId xmlns:a16="http://schemas.microsoft.com/office/drawing/2014/main" id="{5D59A134-D4BA-5019-7EE9-95E366DF6E16}"/>
              </a:ext>
            </a:extLst>
          </p:cNvPr>
          <p:cNvGrpSpPr/>
          <p:nvPr/>
        </p:nvGrpSpPr>
        <p:grpSpPr>
          <a:xfrm>
            <a:off x="5169024" y="1772816"/>
            <a:ext cx="4536507" cy="288032"/>
            <a:chOff x="4803500" y="2113806"/>
            <a:chExt cx="2954133" cy="288032"/>
          </a:xfrm>
        </p:grpSpPr>
        <p:cxnSp>
          <p:nvCxnSpPr>
            <p:cNvPr id="14" name="直線コネクタ 13">
              <a:extLst>
                <a:ext uri="{FF2B5EF4-FFF2-40B4-BE49-F238E27FC236}">
                  <a16:creationId xmlns:a16="http://schemas.microsoft.com/office/drawing/2014/main" id="{05919547-5B9C-725A-E15D-9DCE30C524E3}"/>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5" name="Rectangle 6">
              <a:extLst>
                <a:ext uri="{FF2B5EF4-FFF2-40B4-BE49-F238E27FC236}">
                  <a16:creationId xmlns:a16="http://schemas.microsoft.com/office/drawing/2014/main" id="{C7A8C655-7B23-05A2-7A19-292032C02786}"/>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 altLang="ja-JP" sz="1400" noProof="1">
                  <a:solidFill>
                    <a:srgbClr val="000000"/>
                  </a:solidFill>
                  <a:latin typeface="Arial Black" pitchFamily="34" charset="0"/>
                  <a:ea typeface="HGP創英角ｺﾞｼｯｸUB" pitchFamily="50" charset="-128"/>
                </a:rPr>
                <a:t>1万人当たりの医療従事者数</a:t>
              </a:r>
              <a:endParaRPr lang="en-US" altLang="ko-KR" sz="1400" dirty="0">
                <a:solidFill>
                  <a:srgbClr val="000000"/>
                </a:solidFill>
                <a:latin typeface="Arial Black" pitchFamily="34" charset="0"/>
                <a:ea typeface="HGP創英角ｺﾞｼｯｸUB" pitchFamily="50" charset="-128"/>
              </a:endParaRPr>
            </a:p>
          </p:txBody>
        </p:sp>
      </p:grpSp>
      <p:sp>
        <p:nvSpPr>
          <p:cNvPr id="16" name="テキスト ボックス 15">
            <a:extLst>
              <a:ext uri="{FF2B5EF4-FFF2-40B4-BE49-F238E27FC236}">
                <a16:creationId xmlns:a16="http://schemas.microsoft.com/office/drawing/2014/main" id="{E2341E7D-9F97-0110-7132-74D92C97797F}"/>
              </a:ext>
            </a:extLst>
          </p:cNvPr>
          <p:cNvSpPr txBox="1"/>
          <p:nvPr/>
        </p:nvSpPr>
        <p:spPr>
          <a:xfrm>
            <a:off x="322602" y="2212678"/>
            <a:ext cx="387626" cy="157411"/>
          </a:xfrm>
          <a:prstGeom prst="rect">
            <a:avLst/>
          </a:prstGeom>
          <a:noFill/>
        </p:spPr>
        <p:txBody>
          <a:bodyPr wrap="square" lIns="0" tIns="0" rIns="0" bIns="0" rtlCol="0" anchor="ctr" anchorCtr="0">
            <a:noAutofit/>
          </a:bodyPr>
          <a:lstStyle/>
          <a:p>
            <a:r>
              <a:rPr kumimoji="1" lang="ja" altLang="en-US" sz="640" noProof="1">
                <a:latin typeface="MS PGothic" panose="020B0600070205080204" pitchFamily="34" charset="-128"/>
                <a:ea typeface="MS PGothic" panose="020B0600070205080204" pitchFamily="34" charset="-128"/>
                <a:cs typeface="Arial" panose="020B0604020202020204" pitchFamily="34" charset="0"/>
              </a:rPr>
              <a:t>(人)</a:t>
            </a:r>
          </a:p>
        </p:txBody>
      </p:sp>
      <p:sp>
        <p:nvSpPr>
          <p:cNvPr id="17" name="テキスト ボックス 16">
            <a:extLst>
              <a:ext uri="{FF2B5EF4-FFF2-40B4-BE49-F238E27FC236}">
                <a16:creationId xmlns:a16="http://schemas.microsoft.com/office/drawing/2014/main" id="{89259F3A-DD86-085D-241B-29A1D5464097}"/>
              </a:ext>
            </a:extLst>
          </p:cNvPr>
          <p:cNvSpPr txBox="1"/>
          <p:nvPr/>
        </p:nvSpPr>
        <p:spPr>
          <a:xfrm>
            <a:off x="5409279" y="2363635"/>
            <a:ext cx="576064" cy="157411"/>
          </a:xfrm>
          <a:prstGeom prst="rect">
            <a:avLst/>
          </a:prstGeom>
          <a:noFill/>
        </p:spPr>
        <p:txBody>
          <a:bodyPr wrap="square" lIns="0" tIns="0" rIns="0" bIns="0" rtlCol="0" anchor="ctr" anchorCtr="0">
            <a:noAutofit/>
          </a:bodyPr>
          <a:lstStyle/>
          <a:p>
            <a:r>
              <a:rPr lang="ja" altLang="en-US" sz="640" noProof="1">
                <a:latin typeface="MS PGothic" panose="020B0600070205080204" pitchFamily="34" charset="-128"/>
                <a:ea typeface="MS PGothic" panose="020B0600070205080204" pitchFamily="34" charset="-128"/>
                <a:cs typeface="Arial" panose="020B0604020202020204" pitchFamily="34" charset="0"/>
              </a:rPr>
              <a:t>(人)</a:t>
            </a:r>
          </a:p>
        </p:txBody>
      </p:sp>
      <p:graphicFrame>
        <p:nvGraphicFramePr>
          <p:cNvPr id="18" name="Chart 461">
            <a:extLst>
              <a:ext uri="{FF2B5EF4-FFF2-40B4-BE49-F238E27FC236}">
                <a16:creationId xmlns:a16="http://schemas.microsoft.com/office/drawing/2014/main" id="{17C8F245-D6BB-DA1D-2D84-8EED6D61CF60}"/>
              </a:ext>
            </a:extLst>
          </p:cNvPr>
          <p:cNvGraphicFramePr/>
          <p:nvPr>
            <p:custDataLst>
              <p:tags r:id="rId3"/>
            </p:custDataLst>
            <p:extLst>
              <p:ext uri="{D42A27DB-BD31-4B8C-83A1-F6EECF244321}">
                <p14:modId xmlns:p14="http://schemas.microsoft.com/office/powerpoint/2010/main" val="912247117"/>
              </p:ext>
            </p:extLst>
          </p:nvPr>
        </p:nvGraphicFramePr>
        <p:xfrm>
          <a:off x="-67927" y="2372718"/>
          <a:ext cx="5191125" cy="3689819"/>
        </p:xfrm>
        <a:graphic>
          <a:graphicData uri="http://schemas.openxmlformats.org/drawingml/2006/chart">
            <c:chart xmlns:c="http://schemas.openxmlformats.org/drawingml/2006/chart" xmlns:r="http://schemas.openxmlformats.org/officeDocument/2006/relationships" r:id="rId41"/>
          </a:graphicData>
        </a:graphic>
      </p:graphicFrame>
      <p:sp>
        <p:nvSpPr>
          <p:cNvPr id="20" name="テキスト プレースホルダ 9">
            <a:extLst>
              <a:ext uri="{FF2B5EF4-FFF2-40B4-BE49-F238E27FC236}">
                <a16:creationId xmlns:a16="http://schemas.microsoft.com/office/drawing/2014/main" id="{AEF5EF14-951B-BBD3-2D46-30BBCC63F4D7}"/>
              </a:ext>
            </a:extLst>
          </p:cNvPr>
          <p:cNvSpPr>
            <a:spLocks noGrp="1"/>
          </p:cNvSpPr>
          <p:nvPr>
            <p:custDataLst>
              <p:tags r:id="rId4"/>
            </p:custDataLst>
          </p:nvPr>
        </p:nvSpPr>
        <p:spPr bwMode="auto">
          <a:xfrm>
            <a:off x="450850" y="6062539"/>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ja" altLang="ja-JP" sz="1000" dirty="0">
                <a:latin typeface="MS PGothic" panose="020B0600070205080204" pitchFamily="34" charset="-128"/>
                <a:ea typeface="MS PGothic" panose="020B0600070205080204" pitchFamily="34" charset="-128"/>
              </a:rPr>
              <a:t>2016</a:t>
            </a:r>
            <a:endParaRPr lang="ja-JP" altLang="en-US" sz="800" dirty="0">
              <a:latin typeface="MS PGothic" panose="020B0600070205080204" pitchFamily="34" charset="-128"/>
              <a:ea typeface="MS PGothic" panose="020B0600070205080204" pitchFamily="34" charset="-128"/>
              <a:sym typeface="+mn-lt"/>
            </a:endParaRPr>
          </a:p>
        </p:txBody>
      </p:sp>
      <p:sp>
        <p:nvSpPr>
          <p:cNvPr id="21" name="テキスト プレースホルダ 9">
            <a:extLst>
              <a:ext uri="{FF2B5EF4-FFF2-40B4-BE49-F238E27FC236}">
                <a16:creationId xmlns:a16="http://schemas.microsoft.com/office/drawing/2014/main" id="{BBDBB43D-0CA5-B761-001F-BF1148F2A2A1}"/>
              </a:ext>
            </a:extLst>
          </p:cNvPr>
          <p:cNvSpPr>
            <a:spLocks noGrp="1"/>
          </p:cNvSpPr>
          <p:nvPr>
            <p:custDataLst>
              <p:tags r:id="rId5"/>
            </p:custDataLst>
          </p:nvPr>
        </p:nvSpPr>
        <p:spPr bwMode="auto">
          <a:xfrm>
            <a:off x="3216424" y="6062539"/>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latin typeface="MS PGothic" panose="020B0600070205080204" pitchFamily="34" charset="-128"/>
                <a:ea typeface="MS PGothic" panose="020B0600070205080204" pitchFamily="34" charset="-128"/>
              </a:rPr>
              <a:t>20</a:t>
            </a:r>
            <a:r>
              <a:rPr lang="ja" altLang="ja-JP" sz="1000" dirty="0">
                <a:latin typeface="MS PGothic" panose="020B0600070205080204" pitchFamily="34" charset="-128"/>
                <a:ea typeface="MS PGothic" panose="020B0600070205080204" pitchFamily="34" charset="-128"/>
              </a:rPr>
              <a:t>19</a:t>
            </a:r>
            <a:endParaRPr lang="ja-JP" altLang="en-US" sz="800" dirty="0">
              <a:latin typeface="MS PGothic" panose="020B0600070205080204" pitchFamily="34" charset="-128"/>
              <a:ea typeface="MS PGothic" panose="020B0600070205080204" pitchFamily="34" charset="-128"/>
              <a:sym typeface="+mn-lt"/>
            </a:endParaRPr>
          </a:p>
        </p:txBody>
      </p:sp>
      <p:sp>
        <p:nvSpPr>
          <p:cNvPr id="23" name="テキスト プレースホルダ 9">
            <a:extLst>
              <a:ext uri="{FF2B5EF4-FFF2-40B4-BE49-F238E27FC236}">
                <a16:creationId xmlns:a16="http://schemas.microsoft.com/office/drawing/2014/main" id="{7CA99B0B-B06E-E7F4-1A21-25FDC573878F}"/>
              </a:ext>
            </a:extLst>
          </p:cNvPr>
          <p:cNvSpPr>
            <a:spLocks noGrp="1"/>
          </p:cNvSpPr>
          <p:nvPr>
            <p:custDataLst>
              <p:tags r:id="rId6"/>
            </p:custDataLst>
          </p:nvPr>
        </p:nvSpPr>
        <p:spPr bwMode="auto">
          <a:xfrm>
            <a:off x="4550569" y="6062539"/>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ja" altLang="ja-JP" sz="1000" dirty="0">
                <a:latin typeface="MS PGothic" panose="020B0600070205080204" pitchFamily="34" charset="-128"/>
                <a:ea typeface="MS PGothic" panose="020B0600070205080204" pitchFamily="34" charset="-128"/>
              </a:rPr>
              <a:t>2021</a:t>
            </a:r>
            <a:endParaRPr lang="ja-JP" altLang="en-US" sz="800" dirty="0">
              <a:latin typeface="MS PGothic" panose="020B0600070205080204" pitchFamily="34" charset="-128"/>
              <a:ea typeface="MS PGothic" panose="020B0600070205080204" pitchFamily="34" charset="-128"/>
              <a:sym typeface="+mn-lt"/>
            </a:endParaRPr>
          </a:p>
        </p:txBody>
      </p:sp>
      <p:cxnSp>
        <p:nvCxnSpPr>
          <p:cNvPr id="24" name="Straight Connector 12">
            <a:extLst>
              <a:ext uri="{FF2B5EF4-FFF2-40B4-BE49-F238E27FC236}">
                <a16:creationId xmlns:a16="http://schemas.microsoft.com/office/drawing/2014/main" id="{1564AB97-550C-DC76-8748-0D9C7D2B15C4}"/>
              </a:ext>
            </a:extLst>
          </p:cNvPr>
          <p:cNvCxnSpPr/>
          <p:nvPr>
            <p:custDataLst>
              <p:tags r:id="rId7"/>
            </p:custDataLst>
          </p:nvPr>
        </p:nvCxnSpPr>
        <p:spPr bwMode="gray">
          <a:xfrm>
            <a:off x="3039752" y="2418168"/>
            <a:ext cx="255588" cy="0"/>
          </a:xfrm>
          <a:prstGeom prst="line">
            <a:avLst/>
          </a:prstGeom>
          <a:ln w="9525" cap="rnd" cmpd="sng" algn="ctr">
            <a:solidFill>
              <a:srgbClr val="4D4D4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 name="Straight Connector 9">
            <a:extLst>
              <a:ext uri="{FF2B5EF4-FFF2-40B4-BE49-F238E27FC236}">
                <a16:creationId xmlns:a16="http://schemas.microsoft.com/office/drawing/2014/main" id="{40ACEA73-8D17-07E2-5C55-D53CA0077B51}"/>
              </a:ext>
            </a:extLst>
          </p:cNvPr>
          <p:cNvCxnSpPr/>
          <p:nvPr>
            <p:custDataLst>
              <p:tags r:id="rId8"/>
            </p:custDataLst>
          </p:nvPr>
        </p:nvCxnSpPr>
        <p:spPr bwMode="gray">
          <a:xfrm>
            <a:off x="1487165" y="2213495"/>
            <a:ext cx="255588" cy="0"/>
          </a:xfrm>
          <a:prstGeom prst="line">
            <a:avLst/>
          </a:prstGeom>
          <a:ln w="9525" cap="rnd" cmpd="sng" algn="ctr">
            <a:solidFill>
              <a:schemeClr val="tx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 name="Straight Connector 11">
            <a:extLst>
              <a:ext uri="{FF2B5EF4-FFF2-40B4-BE49-F238E27FC236}">
                <a16:creationId xmlns:a16="http://schemas.microsoft.com/office/drawing/2014/main" id="{0CE338EF-56C1-9A66-270F-025E57473597}"/>
              </a:ext>
            </a:extLst>
          </p:cNvPr>
          <p:cNvCxnSpPr/>
          <p:nvPr>
            <p:custDataLst>
              <p:tags r:id="rId9"/>
            </p:custDataLst>
          </p:nvPr>
        </p:nvCxnSpPr>
        <p:spPr bwMode="gray">
          <a:xfrm>
            <a:off x="3039752" y="2214968"/>
            <a:ext cx="255588" cy="0"/>
          </a:xfrm>
          <a:prstGeom prst="line">
            <a:avLst/>
          </a:prstGeom>
          <a:ln w="9525" cap="rnd" cmpd="sng" algn="ctr">
            <a:solidFill>
              <a:srgbClr val="655939"/>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 name="Straight Connector 10">
            <a:extLst>
              <a:ext uri="{FF2B5EF4-FFF2-40B4-BE49-F238E27FC236}">
                <a16:creationId xmlns:a16="http://schemas.microsoft.com/office/drawing/2014/main" id="{DCF84B63-3D34-2899-1AF7-5ABB74C6A1C8}"/>
              </a:ext>
            </a:extLst>
          </p:cNvPr>
          <p:cNvCxnSpPr/>
          <p:nvPr>
            <p:custDataLst>
              <p:tags r:id="rId10"/>
            </p:custDataLst>
          </p:nvPr>
        </p:nvCxnSpPr>
        <p:spPr bwMode="gray">
          <a:xfrm>
            <a:off x="1487165" y="2416695"/>
            <a:ext cx="255588" cy="0"/>
          </a:xfrm>
          <a:prstGeom prst="line">
            <a:avLst/>
          </a:prstGeom>
          <a:ln w="9525" cap="rnd" cmpd="sng" algn="ctr">
            <a:solidFill>
              <a:srgbClr val="3D6E8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9" name="Oval 39">
            <a:extLst>
              <a:ext uri="{FF2B5EF4-FFF2-40B4-BE49-F238E27FC236}">
                <a16:creationId xmlns:a16="http://schemas.microsoft.com/office/drawing/2014/main" id="{70F075CC-42A8-833C-2DF2-AEBB91E64014}"/>
              </a:ext>
            </a:extLst>
          </p:cNvPr>
          <p:cNvSpPr/>
          <p:nvPr>
            <p:custDataLst>
              <p:tags r:id="rId11"/>
            </p:custDataLst>
          </p:nvPr>
        </p:nvSpPr>
        <p:spPr bwMode="gray">
          <a:xfrm>
            <a:off x="1576065" y="2175395"/>
            <a:ext cx="76200" cy="76200"/>
          </a:xfrm>
          <a:prstGeom prst="ellipse">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80" dirty="0">
              <a:solidFill>
                <a:schemeClr val="tx1"/>
              </a:solidFill>
              <a:latin typeface="MS PGothic" panose="020B0600070205080204" pitchFamily="34" charset="-128"/>
              <a:ea typeface="MS PGothic" panose="020B0600070205080204" pitchFamily="34" charset="-128"/>
              <a:cs typeface="Arial" panose="020B0604020202020204" pitchFamily="34" charset="0"/>
            </a:endParaRPr>
          </a:p>
        </p:txBody>
      </p:sp>
      <p:sp>
        <p:nvSpPr>
          <p:cNvPr id="30" name="Isosceles Triangle 143">
            <a:extLst>
              <a:ext uri="{FF2B5EF4-FFF2-40B4-BE49-F238E27FC236}">
                <a16:creationId xmlns:a16="http://schemas.microsoft.com/office/drawing/2014/main" id="{5A7C9B11-C759-A45F-181D-FB77B6B47B24}"/>
              </a:ext>
            </a:extLst>
          </p:cNvPr>
          <p:cNvSpPr/>
          <p:nvPr>
            <p:custDataLst>
              <p:tags r:id="rId12"/>
            </p:custDataLst>
          </p:nvPr>
        </p:nvSpPr>
        <p:spPr bwMode="auto">
          <a:xfrm>
            <a:off x="3128652" y="2176868"/>
            <a:ext cx="76200" cy="76200"/>
          </a:xfrm>
          <a:prstGeom prst="triangle">
            <a:avLst/>
          </a:prstGeom>
          <a:solidFill>
            <a:srgbClr val="655939"/>
          </a:solidFill>
          <a:ln w="9525" algn="ctr">
            <a:solidFill>
              <a:srgbClr val="655939"/>
            </a:solidFill>
          </a:ln>
          <a:effectLst/>
        </p:spPr>
        <p:txBody>
          <a:bodyPr wrap="square" rtlCol="0" anchor="ctr">
            <a:noAutofit/>
          </a:bodyPr>
          <a:lstStyle/>
          <a:p>
            <a:pPr marL="0" algn="ctr" fontAlgn="ctr">
              <a:lnSpc>
                <a:spcPct val="114000"/>
              </a:lnSpc>
              <a:spcAft>
                <a:spcPts val="400"/>
              </a:spcAft>
            </a:pPr>
            <a:endParaRPr kumimoji="1" lang="en-CA" sz="960" dirty="0">
              <a:latin typeface="MS PGothic" panose="020B0600070205080204" pitchFamily="34" charset="-128"/>
              <a:ea typeface="MS PGothic" panose="020B0600070205080204" pitchFamily="34" charset="-128"/>
            </a:endParaRPr>
          </a:p>
        </p:txBody>
      </p:sp>
      <p:sp>
        <p:nvSpPr>
          <p:cNvPr id="31" name="Rectangle 37">
            <a:extLst>
              <a:ext uri="{FF2B5EF4-FFF2-40B4-BE49-F238E27FC236}">
                <a16:creationId xmlns:a16="http://schemas.microsoft.com/office/drawing/2014/main" id="{8B57A919-D92E-487F-2232-A24245714689}"/>
              </a:ext>
            </a:extLst>
          </p:cNvPr>
          <p:cNvSpPr/>
          <p:nvPr>
            <p:custDataLst>
              <p:tags r:id="rId13"/>
            </p:custDataLst>
          </p:nvPr>
        </p:nvSpPr>
        <p:spPr bwMode="gray">
          <a:xfrm>
            <a:off x="1576065" y="2378595"/>
            <a:ext cx="76200" cy="76200"/>
          </a:xfrm>
          <a:prstGeom prst="rect">
            <a:avLst/>
          </a:prstGeom>
          <a:solidFill>
            <a:srgbClr val="3D6E81"/>
          </a:solidFill>
          <a:ln w="9525">
            <a:solidFill>
              <a:srgbClr val="3D6E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80" dirty="0">
              <a:solidFill>
                <a:schemeClr val="tx1"/>
              </a:solidFill>
              <a:latin typeface="MS PGothic" panose="020B0600070205080204" pitchFamily="34" charset="-128"/>
              <a:ea typeface="MS PGothic" panose="020B0600070205080204" pitchFamily="34" charset="-128"/>
              <a:cs typeface="Arial" panose="020B0604020202020204" pitchFamily="34" charset="0"/>
            </a:endParaRPr>
          </a:p>
        </p:txBody>
      </p:sp>
      <p:sp>
        <p:nvSpPr>
          <p:cNvPr id="32" name="Diamond 110">
            <a:extLst>
              <a:ext uri="{FF2B5EF4-FFF2-40B4-BE49-F238E27FC236}">
                <a16:creationId xmlns:a16="http://schemas.microsoft.com/office/drawing/2014/main" id="{FF7CD967-E7AC-96E1-DA48-27D7C19FA2BC}"/>
              </a:ext>
            </a:extLst>
          </p:cNvPr>
          <p:cNvSpPr/>
          <p:nvPr>
            <p:custDataLst>
              <p:tags r:id="rId14"/>
            </p:custDataLst>
          </p:nvPr>
        </p:nvSpPr>
        <p:spPr bwMode="auto">
          <a:xfrm>
            <a:off x="3128652" y="2380068"/>
            <a:ext cx="76200" cy="76200"/>
          </a:xfrm>
          <a:prstGeom prst="diamond">
            <a:avLst/>
          </a:prstGeom>
          <a:solidFill>
            <a:srgbClr val="4D4D4D"/>
          </a:solidFill>
          <a:ln w="9525" algn="ctr">
            <a:solidFill>
              <a:srgbClr val="4D4D4D"/>
            </a:solidFill>
          </a:ln>
          <a:effectLst/>
        </p:spPr>
        <p:txBody>
          <a:bodyPr wrap="square" rtlCol="0" anchor="ctr">
            <a:noAutofit/>
          </a:bodyPr>
          <a:lstStyle/>
          <a:p>
            <a:pPr marL="0" algn="ctr" fontAlgn="ctr">
              <a:lnSpc>
                <a:spcPct val="114000"/>
              </a:lnSpc>
              <a:spcAft>
                <a:spcPts val="400"/>
              </a:spcAft>
            </a:pPr>
            <a:endParaRPr kumimoji="1" lang="ja-JP" altLang="en-US" sz="960" dirty="0">
              <a:latin typeface="MS PGothic" panose="020B0600070205080204" pitchFamily="34" charset="-128"/>
              <a:ea typeface="MS PGothic" panose="020B0600070205080204" pitchFamily="34" charset="-128"/>
            </a:endParaRPr>
          </a:p>
        </p:txBody>
      </p:sp>
      <p:sp>
        <p:nvSpPr>
          <p:cNvPr id="33" name="テキスト プレースホルダ 9">
            <a:extLst>
              <a:ext uri="{FF2B5EF4-FFF2-40B4-BE49-F238E27FC236}">
                <a16:creationId xmlns:a16="http://schemas.microsoft.com/office/drawing/2014/main" id="{2722D1D0-6616-8F8E-0E26-A679AAF3B4DF}"/>
              </a:ext>
            </a:extLst>
          </p:cNvPr>
          <p:cNvSpPr>
            <a:spLocks noGrp="1"/>
          </p:cNvSpPr>
          <p:nvPr>
            <p:custDataLst>
              <p:tags r:id="rId15"/>
            </p:custDataLst>
          </p:nvPr>
        </p:nvSpPr>
        <p:spPr bwMode="auto">
          <a:xfrm>
            <a:off x="1798315" y="2142058"/>
            <a:ext cx="9525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r>
              <a:rPr lang="ja" altLang="ja-JP" sz="1000" dirty="0">
                <a:latin typeface="MS PGothic" panose="020B0600070205080204" pitchFamily="34" charset="-128"/>
                <a:ea typeface="MS PGothic" panose="020B0600070205080204" pitchFamily="34" charset="-128"/>
              </a:rPr>
              <a:t>看護関係者</a:t>
            </a:r>
            <a:endParaRPr kumimoji="0" lang="ja-JP" altLang="en-US" sz="800" dirty="0">
              <a:latin typeface="MS PGothic" panose="020B0600070205080204" pitchFamily="34" charset="-128"/>
              <a:ea typeface="MS PGothic" panose="020B0600070205080204" pitchFamily="34" charset="-128"/>
              <a:sym typeface="+mn-lt"/>
            </a:endParaRPr>
          </a:p>
        </p:txBody>
      </p:sp>
      <p:sp>
        <p:nvSpPr>
          <p:cNvPr id="34" name="テキスト プレースホルダ 9">
            <a:extLst>
              <a:ext uri="{FF2B5EF4-FFF2-40B4-BE49-F238E27FC236}">
                <a16:creationId xmlns:a16="http://schemas.microsoft.com/office/drawing/2014/main" id="{DA472311-50CE-23B7-DFED-2216FED9E438}"/>
              </a:ext>
            </a:extLst>
          </p:cNvPr>
          <p:cNvSpPr>
            <a:spLocks noGrp="1"/>
          </p:cNvSpPr>
          <p:nvPr>
            <p:custDataLst>
              <p:tags r:id="rId16"/>
            </p:custDataLst>
          </p:nvPr>
        </p:nvSpPr>
        <p:spPr bwMode="auto">
          <a:xfrm>
            <a:off x="1798315" y="234525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r>
              <a:rPr kumimoji="0" lang="ja" altLang="ja-JP" sz="1000" dirty="0">
                <a:latin typeface="MS PGothic" panose="020B0600070205080204" pitchFamily="34" charset="-128"/>
                <a:ea typeface="MS PGothic" panose="020B0600070205080204" pitchFamily="34" charset="-128"/>
                <a:sym typeface="+mn-lt"/>
              </a:rPr>
              <a:t>助産師</a:t>
            </a:r>
            <a:endParaRPr kumimoji="0" lang="ja-JP" altLang="en-US" sz="800" dirty="0">
              <a:latin typeface="MS PGothic" panose="020B0600070205080204" pitchFamily="34" charset="-128"/>
              <a:ea typeface="MS PGothic" panose="020B0600070205080204" pitchFamily="34" charset="-128"/>
              <a:sym typeface="+mn-lt"/>
            </a:endParaRPr>
          </a:p>
        </p:txBody>
      </p:sp>
      <p:sp>
        <p:nvSpPr>
          <p:cNvPr id="35" name="テキスト プレースホルダ 9">
            <a:extLst>
              <a:ext uri="{FF2B5EF4-FFF2-40B4-BE49-F238E27FC236}">
                <a16:creationId xmlns:a16="http://schemas.microsoft.com/office/drawing/2014/main" id="{1418B1A3-EB2D-60AB-B79F-E7637AD23933}"/>
              </a:ext>
            </a:extLst>
          </p:cNvPr>
          <p:cNvSpPr>
            <a:spLocks noGrp="1"/>
          </p:cNvSpPr>
          <p:nvPr>
            <p:custDataLst>
              <p:tags r:id="rId17"/>
            </p:custDataLst>
          </p:nvPr>
        </p:nvSpPr>
        <p:spPr bwMode="auto">
          <a:xfrm>
            <a:off x="3350902" y="2346731"/>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r>
              <a:rPr kumimoji="0" lang="ja" altLang="ja-JP" sz="1000" dirty="0">
                <a:latin typeface="MS PGothic" panose="020B0600070205080204" pitchFamily="34" charset="-128"/>
                <a:ea typeface="MS PGothic" panose="020B0600070205080204" pitchFamily="34" charset="-128"/>
                <a:sym typeface="+mn-lt"/>
              </a:rPr>
              <a:t>薬剤師</a:t>
            </a:r>
            <a:endParaRPr kumimoji="0" lang="ja-JP" altLang="en-US" sz="800" dirty="0">
              <a:latin typeface="MS PGothic" panose="020B0600070205080204" pitchFamily="34" charset="-128"/>
              <a:ea typeface="MS PGothic" panose="020B0600070205080204" pitchFamily="34" charset="-128"/>
              <a:sym typeface="+mn-lt"/>
            </a:endParaRPr>
          </a:p>
        </p:txBody>
      </p:sp>
      <p:sp>
        <p:nvSpPr>
          <p:cNvPr id="36" name="テキスト プレースホルダ 9">
            <a:extLst>
              <a:ext uri="{FF2B5EF4-FFF2-40B4-BE49-F238E27FC236}">
                <a16:creationId xmlns:a16="http://schemas.microsoft.com/office/drawing/2014/main" id="{3C9EF770-7703-371D-24AF-66465F3C70A7}"/>
              </a:ext>
            </a:extLst>
          </p:cNvPr>
          <p:cNvSpPr>
            <a:spLocks noGrp="1"/>
          </p:cNvSpPr>
          <p:nvPr>
            <p:custDataLst>
              <p:tags r:id="rId18"/>
            </p:custDataLst>
          </p:nvPr>
        </p:nvSpPr>
        <p:spPr bwMode="auto">
          <a:xfrm>
            <a:off x="3350902" y="2143531"/>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r>
              <a:rPr lang="ja" altLang="ja-JP" sz="1000" dirty="0">
                <a:latin typeface="MS PGothic" panose="020B0600070205080204" pitchFamily="34" charset="-128"/>
                <a:ea typeface="MS PGothic" panose="020B0600070205080204" pitchFamily="34" charset="-128"/>
              </a:rPr>
              <a:t>医師</a:t>
            </a:r>
            <a:endParaRPr kumimoji="0" lang="ja-JP" altLang="en-US" sz="800" dirty="0">
              <a:latin typeface="MS PGothic" panose="020B0600070205080204" pitchFamily="34" charset="-128"/>
              <a:ea typeface="MS PGothic" panose="020B0600070205080204" pitchFamily="34" charset="-128"/>
              <a:sym typeface="+mn-lt"/>
            </a:endParaRPr>
          </a:p>
        </p:txBody>
      </p:sp>
      <p:sp>
        <p:nvSpPr>
          <p:cNvPr id="46" name="テキスト プレースホルダ 9">
            <a:extLst>
              <a:ext uri="{FF2B5EF4-FFF2-40B4-BE49-F238E27FC236}">
                <a16:creationId xmlns:a16="http://schemas.microsoft.com/office/drawing/2014/main" id="{39E4A4F4-E123-B320-B63C-621B0923835F}"/>
              </a:ext>
            </a:extLst>
          </p:cNvPr>
          <p:cNvSpPr>
            <a:spLocks noGrp="1"/>
          </p:cNvSpPr>
          <p:nvPr>
            <p:custDataLst>
              <p:tags r:id="rId19"/>
            </p:custDataLst>
          </p:nvPr>
        </p:nvSpPr>
        <p:spPr bwMode="auto">
          <a:xfrm>
            <a:off x="5601072" y="6062539"/>
            <a:ext cx="2921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ja" altLang="ja-JP" sz="1000" dirty="0">
                <a:latin typeface="MS PGothic" panose="020B0600070205080204" pitchFamily="34" charset="-128"/>
                <a:ea typeface="MS PGothic" panose="020B0600070205080204" pitchFamily="34" charset="-128"/>
              </a:rPr>
              <a:t>2016</a:t>
            </a:r>
            <a:endParaRPr lang="ja-JP" altLang="en-US" sz="800" dirty="0">
              <a:latin typeface="MS PGothic" panose="020B0600070205080204" pitchFamily="34" charset="-128"/>
              <a:ea typeface="MS PGothic" panose="020B0600070205080204" pitchFamily="34" charset="-128"/>
              <a:sym typeface="+mn-lt"/>
            </a:endParaRPr>
          </a:p>
        </p:txBody>
      </p:sp>
      <p:sp>
        <p:nvSpPr>
          <p:cNvPr id="53" name="テキスト プレースホルダ 9">
            <a:extLst>
              <a:ext uri="{FF2B5EF4-FFF2-40B4-BE49-F238E27FC236}">
                <a16:creationId xmlns:a16="http://schemas.microsoft.com/office/drawing/2014/main" id="{916E524F-FD7C-0C5A-77E4-C8C07EDCD838}"/>
              </a:ext>
            </a:extLst>
          </p:cNvPr>
          <p:cNvSpPr>
            <a:spLocks noGrp="1"/>
          </p:cNvSpPr>
          <p:nvPr>
            <p:custDataLst>
              <p:tags r:id="rId20"/>
            </p:custDataLst>
          </p:nvPr>
        </p:nvSpPr>
        <p:spPr bwMode="auto">
          <a:xfrm>
            <a:off x="6888832" y="6062539"/>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latin typeface="MS PGothic" panose="020B0600070205080204" pitchFamily="34" charset="-128"/>
                <a:ea typeface="MS PGothic" panose="020B0600070205080204" pitchFamily="34" charset="-128"/>
              </a:rPr>
              <a:t>20</a:t>
            </a:r>
            <a:r>
              <a:rPr lang="ja" altLang="ja-JP" sz="1000" dirty="0">
                <a:latin typeface="MS PGothic" panose="020B0600070205080204" pitchFamily="34" charset="-128"/>
                <a:ea typeface="MS PGothic" panose="020B0600070205080204" pitchFamily="34" charset="-128"/>
              </a:rPr>
              <a:t>18</a:t>
            </a:r>
            <a:endParaRPr lang="ja-JP" altLang="en-US" sz="800" dirty="0">
              <a:latin typeface="MS PGothic" panose="020B0600070205080204" pitchFamily="34" charset="-128"/>
              <a:ea typeface="MS PGothic" panose="020B0600070205080204" pitchFamily="34" charset="-128"/>
              <a:sym typeface="+mn-lt"/>
            </a:endParaRPr>
          </a:p>
        </p:txBody>
      </p:sp>
      <p:sp>
        <p:nvSpPr>
          <p:cNvPr id="54" name="テキスト プレースホルダ 9">
            <a:extLst>
              <a:ext uri="{FF2B5EF4-FFF2-40B4-BE49-F238E27FC236}">
                <a16:creationId xmlns:a16="http://schemas.microsoft.com/office/drawing/2014/main" id="{93B0DBB9-32CC-9639-5F78-0F92CC763A9F}"/>
              </a:ext>
            </a:extLst>
          </p:cNvPr>
          <p:cNvSpPr>
            <a:spLocks noGrp="1"/>
          </p:cNvSpPr>
          <p:nvPr>
            <p:custDataLst>
              <p:tags r:id="rId21"/>
            </p:custDataLst>
          </p:nvPr>
        </p:nvSpPr>
        <p:spPr bwMode="auto">
          <a:xfrm>
            <a:off x="8112968" y="6062539"/>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latin typeface="MS PGothic" panose="020B0600070205080204" pitchFamily="34" charset="-128"/>
                <a:ea typeface="MS PGothic" panose="020B0600070205080204" pitchFamily="34" charset="-128"/>
              </a:rPr>
              <a:t>20</a:t>
            </a:r>
            <a:r>
              <a:rPr lang="ja" altLang="ja-JP" sz="1000" dirty="0">
                <a:latin typeface="MS PGothic" panose="020B0600070205080204" pitchFamily="34" charset="-128"/>
                <a:ea typeface="MS PGothic" panose="020B0600070205080204" pitchFamily="34" charset="-128"/>
              </a:rPr>
              <a:t>19</a:t>
            </a:r>
            <a:endParaRPr lang="ja-JP" altLang="en-US" sz="800" dirty="0">
              <a:latin typeface="MS PGothic" panose="020B0600070205080204" pitchFamily="34" charset="-128"/>
              <a:ea typeface="MS PGothic" panose="020B0600070205080204" pitchFamily="34" charset="-128"/>
              <a:sym typeface="+mn-lt"/>
            </a:endParaRPr>
          </a:p>
        </p:txBody>
      </p:sp>
      <p:sp>
        <p:nvSpPr>
          <p:cNvPr id="55" name="テキスト プレースホルダ 9">
            <a:extLst>
              <a:ext uri="{FF2B5EF4-FFF2-40B4-BE49-F238E27FC236}">
                <a16:creationId xmlns:a16="http://schemas.microsoft.com/office/drawing/2014/main" id="{6A0B1242-AED0-A55F-976B-A984252430FD}"/>
              </a:ext>
            </a:extLst>
          </p:cNvPr>
          <p:cNvSpPr>
            <a:spLocks noGrp="1"/>
          </p:cNvSpPr>
          <p:nvPr>
            <p:custDataLst>
              <p:tags r:id="rId22"/>
            </p:custDataLst>
          </p:nvPr>
        </p:nvSpPr>
        <p:spPr bwMode="auto">
          <a:xfrm>
            <a:off x="9337104" y="6062539"/>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ja" altLang="ja-JP" sz="1000" dirty="0">
                <a:latin typeface="MS PGothic" panose="020B0600070205080204" pitchFamily="34" charset="-128"/>
                <a:ea typeface="MS PGothic" panose="020B0600070205080204" pitchFamily="34" charset="-128"/>
              </a:rPr>
              <a:t>202</a:t>
            </a:r>
            <a:r>
              <a:rPr lang="en-US" altLang="ja" sz="1000" dirty="0">
                <a:latin typeface="MS PGothic" panose="020B0600070205080204" pitchFamily="34" charset="-128"/>
                <a:ea typeface="MS PGothic" panose="020B0600070205080204" pitchFamily="34" charset="-128"/>
              </a:rPr>
              <a:t>1</a:t>
            </a:r>
            <a:endParaRPr lang="ja-JP" altLang="en-US" sz="800" dirty="0">
              <a:latin typeface="MS PGothic" panose="020B0600070205080204" pitchFamily="34" charset="-128"/>
              <a:ea typeface="MS PGothic" panose="020B0600070205080204" pitchFamily="34" charset="-128"/>
              <a:sym typeface="+mn-lt"/>
            </a:endParaRPr>
          </a:p>
        </p:txBody>
      </p:sp>
      <p:cxnSp>
        <p:nvCxnSpPr>
          <p:cNvPr id="56" name="Straight Connector 17">
            <a:extLst>
              <a:ext uri="{FF2B5EF4-FFF2-40B4-BE49-F238E27FC236}">
                <a16:creationId xmlns:a16="http://schemas.microsoft.com/office/drawing/2014/main" id="{9CD60BB0-5143-BB29-2D12-03542EBDAF68}"/>
              </a:ext>
            </a:extLst>
          </p:cNvPr>
          <p:cNvCxnSpPr/>
          <p:nvPr>
            <p:custDataLst>
              <p:tags r:id="rId23"/>
            </p:custDataLst>
          </p:nvPr>
        </p:nvCxnSpPr>
        <p:spPr bwMode="gray">
          <a:xfrm>
            <a:off x="6825208" y="2281487"/>
            <a:ext cx="255588" cy="0"/>
          </a:xfrm>
          <a:prstGeom prst="line">
            <a:avLst/>
          </a:prstGeom>
          <a:ln w="9525" cap="rnd" cmpd="sng" algn="ctr">
            <a:solidFill>
              <a:schemeClr val="tx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7" name="Straight Connector 18">
            <a:extLst>
              <a:ext uri="{FF2B5EF4-FFF2-40B4-BE49-F238E27FC236}">
                <a16:creationId xmlns:a16="http://schemas.microsoft.com/office/drawing/2014/main" id="{9523F924-E736-F2BB-B581-C4F9C146FC91}"/>
              </a:ext>
            </a:extLst>
          </p:cNvPr>
          <p:cNvCxnSpPr/>
          <p:nvPr>
            <p:custDataLst>
              <p:tags r:id="rId24"/>
            </p:custDataLst>
          </p:nvPr>
        </p:nvCxnSpPr>
        <p:spPr bwMode="gray">
          <a:xfrm>
            <a:off x="8196228" y="2276724"/>
            <a:ext cx="255588" cy="0"/>
          </a:xfrm>
          <a:prstGeom prst="line">
            <a:avLst/>
          </a:prstGeom>
          <a:ln w="9525" cap="rnd" cmpd="sng" algn="ctr">
            <a:solidFill>
              <a:srgbClr val="655939"/>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59" name="Oval 20">
            <a:extLst>
              <a:ext uri="{FF2B5EF4-FFF2-40B4-BE49-F238E27FC236}">
                <a16:creationId xmlns:a16="http://schemas.microsoft.com/office/drawing/2014/main" id="{B746EA6F-3451-4831-4A85-A14D61DB3BCC}"/>
              </a:ext>
            </a:extLst>
          </p:cNvPr>
          <p:cNvSpPr/>
          <p:nvPr>
            <p:custDataLst>
              <p:tags r:id="rId25"/>
            </p:custDataLst>
          </p:nvPr>
        </p:nvSpPr>
        <p:spPr bwMode="gray">
          <a:xfrm>
            <a:off x="6914108" y="2243387"/>
            <a:ext cx="76200" cy="76200"/>
          </a:xfrm>
          <a:prstGeom prst="ellipse">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80" dirty="0">
              <a:solidFill>
                <a:schemeClr val="tx1"/>
              </a:solidFill>
              <a:latin typeface="MS PGothic" panose="020B0600070205080204" pitchFamily="34" charset="-128"/>
              <a:ea typeface="MS PGothic" panose="020B0600070205080204" pitchFamily="34" charset="-128"/>
              <a:cs typeface="Arial" panose="020B0604020202020204" pitchFamily="34" charset="0"/>
            </a:endParaRPr>
          </a:p>
        </p:txBody>
      </p:sp>
      <p:sp>
        <p:nvSpPr>
          <p:cNvPr id="60" name="Isosceles Triangle 21">
            <a:extLst>
              <a:ext uri="{FF2B5EF4-FFF2-40B4-BE49-F238E27FC236}">
                <a16:creationId xmlns:a16="http://schemas.microsoft.com/office/drawing/2014/main" id="{A4E3F1D1-5576-3138-3C1C-26AEEB20095A}"/>
              </a:ext>
            </a:extLst>
          </p:cNvPr>
          <p:cNvSpPr/>
          <p:nvPr>
            <p:custDataLst>
              <p:tags r:id="rId26"/>
            </p:custDataLst>
          </p:nvPr>
        </p:nvSpPr>
        <p:spPr bwMode="auto">
          <a:xfrm>
            <a:off x="8285128" y="2238624"/>
            <a:ext cx="76200" cy="76200"/>
          </a:xfrm>
          <a:prstGeom prst="triangle">
            <a:avLst/>
          </a:prstGeom>
          <a:solidFill>
            <a:srgbClr val="655939"/>
          </a:solidFill>
          <a:ln w="9525" algn="ctr">
            <a:solidFill>
              <a:srgbClr val="655939"/>
            </a:solidFill>
          </a:ln>
          <a:effectLst/>
        </p:spPr>
        <p:txBody>
          <a:bodyPr wrap="square" rtlCol="0" anchor="ctr">
            <a:noAutofit/>
          </a:bodyPr>
          <a:lstStyle/>
          <a:p>
            <a:pPr marL="0" algn="ctr" fontAlgn="ctr">
              <a:lnSpc>
                <a:spcPct val="114000"/>
              </a:lnSpc>
              <a:spcAft>
                <a:spcPts val="400"/>
              </a:spcAft>
            </a:pPr>
            <a:endParaRPr kumimoji="1" lang="en-CA" sz="960" dirty="0">
              <a:latin typeface="MS PGothic" panose="020B0600070205080204" pitchFamily="34" charset="-128"/>
              <a:ea typeface="MS PGothic" panose="020B0600070205080204" pitchFamily="34" charset="-128"/>
            </a:endParaRPr>
          </a:p>
        </p:txBody>
      </p:sp>
      <p:sp>
        <p:nvSpPr>
          <p:cNvPr id="62" name="テキスト プレースホルダ 9">
            <a:extLst>
              <a:ext uri="{FF2B5EF4-FFF2-40B4-BE49-F238E27FC236}">
                <a16:creationId xmlns:a16="http://schemas.microsoft.com/office/drawing/2014/main" id="{35081F1A-CCB9-51F1-72C1-86EFCA4025EA}"/>
              </a:ext>
            </a:extLst>
          </p:cNvPr>
          <p:cNvSpPr>
            <a:spLocks noGrp="1"/>
          </p:cNvSpPr>
          <p:nvPr>
            <p:custDataLst>
              <p:tags r:id="rId27"/>
            </p:custDataLst>
          </p:nvPr>
        </p:nvSpPr>
        <p:spPr bwMode="auto">
          <a:xfrm>
            <a:off x="7136358" y="2210050"/>
            <a:ext cx="1229544" cy="162668"/>
          </a:xfrm>
          <a:prstGeom prst="rect">
            <a:avLst/>
          </a:prstGeom>
          <a:noFill/>
          <a:extLst>
            <a:ext uri="{909E8E84-426E-40DD-AFC4-6F175D3DCCD1}">
              <a14:hiddenFill xmlns:a14="http://schemas.microsoft.com/office/drawing/2010/main">
                <a:solidFill>
                  <a:scrgbClr r="0" g="0" b="0"/>
                </a:solidFill>
              </a14:hiddenFill>
            </a:ext>
          </a:extLst>
        </p:spPr>
        <p:txBody>
          <a:bodyPr vert="horz" wrap="squar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r>
              <a:rPr lang="ja" altLang="ja-JP" sz="1000" dirty="0">
                <a:latin typeface="MS PGothic" panose="020B0600070205080204" pitchFamily="34" charset="-128"/>
                <a:ea typeface="MS PGothic" panose="020B0600070205080204" pitchFamily="34" charset="-128"/>
              </a:rPr>
              <a:t>看護・助産関係者</a:t>
            </a:r>
            <a:endParaRPr kumimoji="0" lang="ja-JP" altLang="en-US" sz="800" dirty="0">
              <a:latin typeface="MS PGothic" panose="020B0600070205080204" pitchFamily="34" charset="-128"/>
              <a:ea typeface="MS PGothic" panose="020B0600070205080204" pitchFamily="34" charset="-128"/>
              <a:sym typeface="+mn-lt"/>
            </a:endParaRPr>
          </a:p>
        </p:txBody>
      </p:sp>
      <p:sp>
        <p:nvSpPr>
          <p:cNvPr id="448" name="テキスト プレースホルダ 9">
            <a:extLst>
              <a:ext uri="{FF2B5EF4-FFF2-40B4-BE49-F238E27FC236}">
                <a16:creationId xmlns:a16="http://schemas.microsoft.com/office/drawing/2014/main" id="{5780832E-21AB-025F-7195-2F4C65E76A09}"/>
              </a:ext>
            </a:extLst>
          </p:cNvPr>
          <p:cNvSpPr>
            <a:spLocks noGrp="1"/>
          </p:cNvSpPr>
          <p:nvPr>
            <p:custDataLst>
              <p:tags r:id="rId28"/>
            </p:custDataLst>
          </p:nvPr>
        </p:nvSpPr>
        <p:spPr bwMode="auto">
          <a:xfrm>
            <a:off x="8507378" y="2205287"/>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r>
              <a:rPr kumimoji="0" lang="ja-JP" altLang="en-US" sz="800" dirty="0">
                <a:latin typeface="MS PGothic" panose="020B0600070205080204" pitchFamily="34" charset="-128"/>
                <a:ea typeface="MS PGothic" panose="020B0600070205080204" pitchFamily="34" charset="-128"/>
                <a:sym typeface="+mn-lt"/>
              </a:rPr>
              <a:t>医師</a:t>
            </a:r>
          </a:p>
        </p:txBody>
      </p:sp>
      <p:sp>
        <p:nvSpPr>
          <p:cNvPr id="449" name="テキスト プレースホルダ 9">
            <a:extLst>
              <a:ext uri="{FF2B5EF4-FFF2-40B4-BE49-F238E27FC236}">
                <a16:creationId xmlns:a16="http://schemas.microsoft.com/office/drawing/2014/main" id="{5BE8EF1E-EFE6-9B0D-BDB3-A1B49B41FA67}"/>
              </a:ext>
            </a:extLst>
          </p:cNvPr>
          <p:cNvSpPr>
            <a:spLocks noGrp="1"/>
          </p:cNvSpPr>
          <p:nvPr>
            <p:custDataLst>
              <p:tags r:id="rId29"/>
            </p:custDataLst>
          </p:nvPr>
        </p:nvSpPr>
        <p:spPr bwMode="auto">
          <a:xfrm>
            <a:off x="1856656" y="6062539"/>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ja-JP" sz="1000" dirty="0">
                <a:latin typeface="MS PGothic" panose="020B0600070205080204" pitchFamily="34" charset="-128"/>
                <a:ea typeface="MS PGothic" panose="020B0600070205080204" pitchFamily="34" charset="-128"/>
              </a:rPr>
              <a:t>20</a:t>
            </a:r>
            <a:r>
              <a:rPr lang="ja" altLang="ja-JP" sz="1000" dirty="0">
                <a:latin typeface="MS PGothic" panose="020B0600070205080204" pitchFamily="34" charset="-128"/>
                <a:ea typeface="MS PGothic" panose="020B0600070205080204" pitchFamily="34" charset="-128"/>
              </a:rPr>
              <a:t>18</a:t>
            </a:r>
            <a:endParaRPr lang="ja-JP" altLang="en-US" sz="800" dirty="0">
              <a:latin typeface="MS PGothic" panose="020B0600070205080204" pitchFamily="34" charset="-128"/>
              <a:ea typeface="MS PGothic" panose="020B0600070205080204" pitchFamily="34" charset="-128"/>
              <a:sym typeface="+mn-lt"/>
            </a:endParaRPr>
          </a:p>
        </p:txBody>
      </p:sp>
      <p:cxnSp>
        <p:nvCxnSpPr>
          <p:cNvPr id="450" name="Straight Connector 16">
            <a:extLst>
              <a:ext uri="{FF2B5EF4-FFF2-40B4-BE49-F238E27FC236}">
                <a16:creationId xmlns:a16="http://schemas.microsoft.com/office/drawing/2014/main" id="{9730349B-564C-4728-884F-27EE261696C9}"/>
              </a:ext>
            </a:extLst>
          </p:cNvPr>
          <p:cNvCxnSpPr/>
          <p:nvPr>
            <p:custDataLst>
              <p:tags r:id="rId30"/>
            </p:custDataLst>
          </p:nvPr>
        </p:nvCxnSpPr>
        <p:spPr bwMode="gray">
          <a:xfrm>
            <a:off x="1470762" y="2636912"/>
            <a:ext cx="232353" cy="0"/>
          </a:xfrm>
          <a:prstGeom prst="line">
            <a:avLst/>
          </a:prstGeom>
          <a:ln w="9525" cap="rnd" cmpd="sng" algn="ctr">
            <a:solidFill>
              <a:schemeClr val="accent5"/>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grpSp>
        <p:nvGrpSpPr>
          <p:cNvPr id="451" name="Group 45">
            <a:extLst>
              <a:ext uri="{FF2B5EF4-FFF2-40B4-BE49-F238E27FC236}">
                <a16:creationId xmlns:a16="http://schemas.microsoft.com/office/drawing/2014/main" id="{98CDD7B6-CFFF-AC7A-6D46-4472D50ED8EF}"/>
              </a:ext>
            </a:extLst>
          </p:cNvPr>
          <p:cNvGrpSpPr/>
          <p:nvPr/>
        </p:nvGrpSpPr>
        <p:grpSpPr>
          <a:xfrm>
            <a:off x="1619793" y="2568079"/>
            <a:ext cx="152155" cy="123249"/>
            <a:chOff x="2000672" y="2585667"/>
            <a:chExt cx="152155" cy="179556"/>
          </a:xfrm>
        </p:grpSpPr>
        <p:cxnSp>
          <p:nvCxnSpPr>
            <p:cNvPr id="452" name="Straight Connector 29">
              <a:extLst>
                <a:ext uri="{FF2B5EF4-FFF2-40B4-BE49-F238E27FC236}">
                  <a16:creationId xmlns:a16="http://schemas.microsoft.com/office/drawing/2014/main" id="{F1A27BA2-8C24-61E7-49F1-FBD10730AD31}"/>
                </a:ext>
              </a:extLst>
            </p:cNvPr>
            <p:cNvCxnSpPr>
              <a:cxnSpLocks/>
            </p:cNvCxnSpPr>
            <p:nvPr/>
          </p:nvCxnSpPr>
          <p:spPr>
            <a:xfrm>
              <a:off x="2072680" y="2585667"/>
              <a:ext cx="0" cy="179556"/>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53" name="Straight Connector 31">
              <a:extLst>
                <a:ext uri="{FF2B5EF4-FFF2-40B4-BE49-F238E27FC236}">
                  <a16:creationId xmlns:a16="http://schemas.microsoft.com/office/drawing/2014/main" id="{64CDCDF2-CB0B-8027-DC3A-F083838891E0}"/>
                </a:ext>
              </a:extLst>
            </p:cNvPr>
            <p:cNvCxnSpPr>
              <a:cxnSpLocks/>
            </p:cNvCxnSpPr>
            <p:nvPr/>
          </p:nvCxnSpPr>
          <p:spPr>
            <a:xfrm flipV="1">
              <a:off x="2000672" y="2600123"/>
              <a:ext cx="144016" cy="16510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54" name="Straight Connector 33">
              <a:extLst>
                <a:ext uri="{FF2B5EF4-FFF2-40B4-BE49-F238E27FC236}">
                  <a16:creationId xmlns:a16="http://schemas.microsoft.com/office/drawing/2014/main" id="{EC03CF65-BF25-B089-132C-67BBB9DC54C5}"/>
                </a:ext>
              </a:extLst>
            </p:cNvPr>
            <p:cNvCxnSpPr>
              <a:cxnSpLocks/>
            </p:cNvCxnSpPr>
            <p:nvPr/>
          </p:nvCxnSpPr>
          <p:spPr>
            <a:xfrm>
              <a:off x="2000672" y="2600123"/>
              <a:ext cx="152155" cy="16510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grpSp>
      <p:sp>
        <p:nvSpPr>
          <p:cNvPr id="455" name="テキスト プレースホルダ 9">
            <a:extLst>
              <a:ext uri="{FF2B5EF4-FFF2-40B4-BE49-F238E27FC236}">
                <a16:creationId xmlns:a16="http://schemas.microsoft.com/office/drawing/2014/main" id="{0DBD5E3F-F650-4FE3-16BD-0A08C5F78924}"/>
              </a:ext>
            </a:extLst>
          </p:cNvPr>
          <p:cNvSpPr>
            <a:spLocks noGrp="1"/>
          </p:cNvSpPr>
          <p:nvPr>
            <p:custDataLst>
              <p:tags r:id="rId31"/>
            </p:custDataLst>
          </p:nvPr>
        </p:nvSpPr>
        <p:spPr bwMode="auto">
          <a:xfrm>
            <a:off x="1793342" y="2562022"/>
            <a:ext cx="432611" cy="17081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r>
              <a:rPr kumimoji="0" lang="ja" altLang="ja-JP" sz="1000" dirty="0">
                <a:latin typeface="MS PGothic" panose="020B0600070205080204" pitchFamily="34" charset="-128"/>
                <a:ea typeface="MS PGothic" panose="020B0600070205080204" pitchFamily="34" charset="-128"/>
                <a:sym typeface="+mn-lt"/>
              </a:rPr>
              <a:t>歯科医</a:t>
            </a:r>
            <a:endParaRPr kumimoji="0" lang="ja-JP" altLang="en-US" sz="800" dirty="0">
              <a:latin typeface="MS PGothic" panose="020B0600070205080204" pitchFamily="34" charset="-128"/>
              <a:ea typeface="MS PGothic" panose="020B0600070205080204" pitchFamily="34" charset="-128"/>
              <a:sym typeface="+mn-lt"/>
            </a:endParaRPr>
          </a:p>
        </p:txBody>
      </p:sp>
      <p:grpSp>
        <p:nvGrpSpPr>
          <p:cNvPr id="471" name="Group 45">
            <a:extLst>
              <a:ext uri="{FF2B5EF4-FFF2-40B4-BE49-F238E27FC236}">
                <a16:creationId xmlns:a16="http://schemas.microsoft.com/office/drawing/2014/main" id="{64BCADBC-6CAC-3701-EC99-4F70FE38BBF7}"/>
              </a:ext>
            </a:extLst>
          </p:cNvPr>
          <p:cNvGrpSpPr/>
          <p:nvPr/>
        </p:nvGrpSpPr>
        <p:grpSpPr>
          <a:xfrm>
            <a:off x="6962954" y="2410818"/>
            <a:ext cx="152155" cy="123249"/>
            <a:chOff x="2000672" y="2585667"/>
            <a:chExt cx="152155" cy="179556"/>
          </a:xfrm>
        </p:grpSpPr>
        <p:cxnSp>
          <p:nvCxnSpPr>
            <p:cNvPr id="472" name="Straight Connector 29">
              <a:extLst>
                <a:ext uri="{FF2B5EF4-FFF2-40B4-BE49-F238E27FC236}">
                  <a16:creationId xmlns:a16="http://schemas.microsoft.com/office/drawing/2014/main" id="{D1AB84AE-3640-72F0-063D-905570533F82}"/>
                </a:ext>
              </a:extLst>
            </p:cNvPr>
            <p:cNvCxnSpPr>
              <a:cxnSpLocks/>
            </p:cNvCxnSpPr>
            <p:nvPr/>
          </p:nvCxnSpPr>
          <p:spPr>
            <a:xfrm>
              <a:off x="2072680" y="2585667"/>
              <a:ext cx="0" cy="179556"/>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73" name="Straight Connector 31">
              <a:extLst>
                <a:ext uri="{FF2B5EF4-FFF2-40B4-BE49-F238E27FC236}">
                  <a16:creationId xmlns:a16="http://schemas.microsoft.com/office/drawing/2014/main" id="{D63AF6D7-83D1-23C3-4F7F-AB792A9266B7}"/>
                </a:ext>
              </a:extLst>
            </p:cNvPr>
            <p:cNvCxnSpPr>
              <a:cxnSpLocks/>
            </p:cNvCxnSpPr>
            <p:nvPr/>
          </p:nvCxnSpPr>
          <p:spPr>
            <a:xfrm flipV="1">
              <a:off x="2000672" y="2600123"/>
              <a:ext cx="144016" cy="16510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74" name="Straight Connector 33">
              <a:extLst>
                <a:ext uri="{FF2B5EF4-FFF2-40B4-BE49-F238E27FC236}">
                  <a16:creationId xmlns:a16="http://schemas.microsoft.com/office/drawing/2014/main" id="{225F01DB-DADA-A927-8108-6F5C62E8E839}"/>
                </a:ext>
              </a:extLst>
            </p:cNvPr>
            <p:cNvCxnSpPr>
              <a:cxnSpLocks/>
            </p:cNvCxnSpPr>
            <p:nvPr/>
          </p:nvCxnSpPr>
          <p:spPr>
            <a:xfrm>
              <a:off x="2000672" y="2600123"/>
              <a:ext cx="152155" cy="16510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grpSp>
      <p:sp>
        <p:nvSpPr>
          <p:cNvPr id="475" name="テキスト プレースホルダ 9">
            <a:extLst>
              <a:ext uri="{FF2B5EF4-FFF2-40B4-BE49-F238E27FC236}">
                <a16:creationId xmlns:a16="http://schemas.microsoft.com/office/drawing/2014/main" id="{7A83A4BE-5453-CB95-5501-2FE958DBFAB0}"/>
              </a:ext>
            </a:extLst>
          </p:cNvPr>
          <p:cNvSpPr>
            <a:spLocks noGrp="1"/>
          </p:cNvSpPr>
          <p:nvPr>
            <p:custDataLst>
              <p:tags r:id="rId32"/>
            </p:custDataLst>
          </p:nvPr>
        </p:nvSpPr>
        <p:spPr bwMode="auto">
          <a:xfrm>
            <a:off x="7142853" y="2398411"/>
            <a:ext cx="432611" cy="17081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r>
              <a:rPr kumimoji="0" lang="ja" altLang="ja-JP" sz="1000" dirty="0">
                <a:latin typeface="MS PGothic" panose="020B0600070205080204" pitchFamily="34" charset="-128"/>
                <a:ea typeface="MS PGothic" panose="020B0600070205080204" pitchFamily="34" charset="-128"/>
                <a:sym typeface="+mn-lt"/>
              </a:rPr>
              <a:t>歯科医</a:t>
            </a:r>
            <a:endParaRPr kumimoji="0" lang="ja-JP" altLang="en-US" sz="800" dirty="0">
              <a:latin typeface="MS PGothic" panose="020B0600070205080204" pitchFamily="34" charset="-128"/>
              <a:ea typeface="MS PGothic" panose="020B0600070205080204" pitchFamily="34" charset="-128"/>
              <a:sym typeface="+mn-lt"/>
            </a:endParaRPr>
          </a:p>
        </p:txBody>
      </p:sp>
      <p:cxnSp>
        <p:nvCxnSpPr>
          <p:cNvPr id="476" name="Straight Connector 16">
            <a:extLst>
              <a:ext uri="{FF2B5EF4-FFF2-40B4-BE49-F238E27FC236}">
                <a16:creationId xmlns:a16="http://schemas.microsoft.com/office/drawing/2014/main" id="{44FBE90D-2E17-600B-ADF1-5D06DA40A694}"/>
              </a:ext>
            </a:extLst>
          </p:cNvPr>
          <p:cNvCxnSpPr/>
          <p:nvPr>
            <p:custDataLst>
              <p:tags r:id="rId33"/>
            </p:custDataLst>
          </p:nvPr>
        </p:nvCxnSpPr>
        <p:spPr bwMode="gray">
          <a:xfrm>
            <a:off x="6820273" y="2473301"/>
            <a:ext cx="232353" cy="0"/>
          </a:xfrm>
          <a:prstGeom prst="line">
            <a:avLst/>
          </a:prstGeom>
          <a:ln w="9525" cap="rnd" cmpd="sng" algn="ctr">
            <a:solidFill>
              <a:schemeClr val="accent5"/>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500" name="テキスト プレースホルダ 9">
            <a:extLst>
              <a:ext uri="{FF2B5EF4-FFF2-40B4-BE49-F238E27FC236}">
                <a16:creationId xmlns:a16="http://schemas.microsoft.com/office/drawing/2014/main" id="{C5E0F19E-CC89-AC3D-CD75-B26E4AB531EC}"/>
              </a:ext>
            </a:extLst>
          </p:cNvPr>
          <p:cNvSpPr>
            <a:spLocks noGrp="1"/>
          </p:cNvSpPr>
          <p:nvPr>
            <p:custDataLst>
              <p:tags r:id="rId34"/>
            </p:custDataLst>
          </p:nvPr>
        </p:nvSpPr>
        <p:spPr bwMode="auto">
          <a:xfrm>
            <a:off x="8514730" y="2416695"/>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r>
              <a:rPr kumimoji="0" lang="ja" altLang="ja-JP" sz="1000" dirty="0">
                <a:latin typeface="MS PGothic" panose="020B0600070205080204" pitchFamily="34" charset="-128"/>
                <a:ea typeface="MS PGothic" panose="020B0600070205080204" pitchFamily="34" charset="-128"/>
                <a:sym typeface="+mn-lt"/>
              </a:rPr>
              <a:t>薬剤師</a:t>
            </a:r>
            <a:endParaRPr kumimoji="0" lang="ja-JP" altLang="en-US" sz="800" dirty="0">
              <a:latin typeface="MS PGothic" panose="020B0600070205080204" pitchFamily="34" charset="-128"/>
              <a:ea typeface="MS PGothic" panose="020B0600070205080204" pitchFamily="34" charset="-128"/>
              <a:sym typeface="+mn-lt"/>
            </a:endParaRPr>
          </a:p>
        </p:txBody>
      </p:sp>
      <p:cxnSp>
        <p:nvCxnSpPr>
          <p:cNvPr id="501" name="Straight Connector 12">
            <a:extLst>
              <a:ext uri="{FF2B5EF4-FFF2-40B4-BE49-F238E27FC236}">
                <a16:creationId xmlns:a16="http://schemas.microsoft.com/office/drawing/2014/main" id="{91A97B78-B69B-3AF8-9386-EBDAC943A13D}"/>
              </a:ext>
            </a:extLst>
          </p:cNvPr>
          <p:cNvCxnSpPr/>
          <p:nvPr>
            <p:custDataLst>
              <p:tags r:id="rId35"/>
            </p:custDataLst>
          </p:nvPr>
        </p:nvCxnSpPr>
        <p:spPr bwMode="gray">
          <a:xfrm>
            <a:off x="8203580" y="2488132"/>
            <a:ext cx="255588" cy="0"/>
          </a:xfrm>
          <a:prstGeom prst="line">
            <a:avLst/>
          </a:prstGeom>
          <a:ln w="9525" cap="rnd" cmpd="sng" algn="ctr">
            <a:solidFill>
              <a:srgbClr val="4D4D4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502" name="Diamond 110">
            <a:extLst>
              <a:ext uri="{FF2B5EF4-FFF2-40B4-BE49-F238E27FC236}">
                <a16:creationId xmlns:a16="http://schemas.microsoft.com/office/drawing/2014/main" id="{05950609-18C2-D7FA-3E63-4B1C995D179F}"/>
              </a:ext>
            </a:extLst>
          </p:cNvPr>
          <p:cNvSpPr/>
          <p:nvPr>
            <p:custDataLst>
              <p:tags r:id="rId36"/>
            </p:custDataLst>
          </p:nvPr>
        </p:nvSpPr>
        <p:spPr bwMode="auto">
          <a:xfrm>
            <a:off x="8292480" y="2450032"/>
            <a:ext cx="76200" cy="76200"/>
          </a:xfrm>
          <a:prstGeom prst="diamond">
            <a:avLst/>
          </a:prstGeom>
          <a:solidFill>
            <a:srgbClr val="4D4D4D"/>
          </a:solidFill>
          <a:ln w="9525" algn="ctr">
            <a:solidFill>
              <a:srgbClr val="4D4D4D"/>
            </a:solidFill>
          </a:ln>
          <a:effectLst/>
        </p:spPr>
        <p:txBody>
          <a:bodyPr wrap="square" rtlCol="0" anchor="ctr">
            <a:noAutofit/>
          </a:bodyPr>
          <a:lstStyle/>
          <a:p>
            <a:pPr marL="0" algn="ctr" fontAlgn="ctr">
              <a:lnSpc>
                <a:spcPct val="114000"/>
              </a:lnSpc>
              <a:spcAft>
                <a:spcPts val="400"/>
              </a:spcAft>
            </a:pPr>
            <a:endParaRPr kumimoji="1" lang="ja-JP" altLang="en-US" sz="960" dirty="0">
              <a:latin typeface="MS PGothic" panose="020B0600070205080204" pitchFamily="34" charset="-128"/>
              <a:ea typeface="MS PGothic" panose="020B0600070205080204" pitchFamily="34" charset="-128"/>
            </a:endParaRPr>
          </a:p>
        </p:txBody>
      </p:sp>
      <p:graphicFrame>
        <p:nvGraphicFramePr>
          <p:cNvPr id="37" name="Chart 461">
            <a:extLst>
              <a:ext uri="{FF2B5EF4-FFF2-40B4-BE49-F238E27FC236}">
                <a16:creationId xmlns:a16="http://schemas.microsoft.com/office/drawing/2014/main" id="{E821E0CA-9A16-DEBC-AE7A-EC39130E974D}"/>
              </a:ext>
            </a:extLst>
          </p:cNvPr>
          <p:cNvGraphicFramePr/>
          <p:nvPr>
            <p:custDataLst>
              <p:tags r:id="rId37"/>
            </p:custDataLst>
            <p:extLst>
              <p:ext uri="{D42A27DB-BD31-4B8C-83A1-F6EECF244321}">
                <p14:modId xmlns:p14="http://schemas.microsoft.com/office/powerpoint/2010/main" val="1955569251"/>
              </p:ext>
            </p:extLst>
          </p:nvPr>
        </p:nvGraphicFramePr>
        <p:xfrm>
          <a:off x="5152731" y="2372718"/>
          <a:ext cx="4653921" cy="3689819"/>
        </p:xfrm>
        <a:graphic>
          <a:graphicData uri="http://schemas.openxmlformats.org/drawingml/2006/chart">
            <c:chart xmlns:c="http://schemas.openxmlformats.org/drawingml/2006/chart" xmlns:r="http://schemas.openxmlformats.org/officeDocument/2006/relationships" r:id="rId42"/>
          </a:graphicData>
        </a:graphic>
      </p:graphicFrame>
      <p:sp>
        <p:nvSpPr>
          <p:cNvPr id="38" name="テキスト ボックス 37">
            <a:extLst>
              <a:ext uri="{FF2B5EF4-FFF2-40B4-BE49-F238E27FC236}">
                <a16:creationId xmlns:a16="http://schemas.microsoft.com/office/drawing/2014/main" id="{B0513200-5C72-B9F1-2299-6B9C7BF8C807}"/>
              </a:ext>
            </a:extLst>
          </p:cNvPr>
          <p:cNvSpPr txBox="1"/>
          <p:nvPr/>
        </p:nvSpPr>
        <p:spPr>
          <a:xfrm>
            <a:off x="111969" y="6323189"/>
            <a:ext cx="4227967" cy="215444"/>
          </a:xfrm>
          <a:prstGeom prst="rect">
            <a:avLst/>
          </a:prstGeom>
          <a:noFill/>
        </p:spPr>
        <p:txBody>
          <a:bodyPr wrap="square" rtlCol="0">
            <a:sp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注：</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2017</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2020</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年における医療従事者及び、</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万人当たりの医療従事者数のデータはない</a:t>
            </a:r>
          </a:p>
        </p:txBody>
      </p:sp>
    </p:spTree>
    <p:extLst>
      <p:ext uri="{BB962C8B-B14F-4D97-AF65-F5344CB8AC3E}">
        <p14:creationId xmlns:p14="http://schemas.microsoft.com/office/powerpoint/2010/main" val="34936032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3A8A4C29-F27D-4D2B-9E80-1E97193950F8}"/>
              </a:ext>
            </a:extLst>
          </p:cNvPr>
          <p:cNvGraphicFramePr>
            <a:graphicFrameLocks noChangeAspect="1"/>
          </p:cNvGraphicFramePr>
          <p:nvPr>
            <p:custDataLst>
              <p:tags r:id="rId1"/>
            </p:custDataLst>
            <p:extLst>
              <p:ext uri="{D42A27DB-BD31-4B8C-83A1-F6EECF244321}">
                <p14:modId xmlns:p14="http://schemas.microsoft.com/office/powerpoint/2010/main" val="16693462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10" name="Object 9" hidden="1">
                        <a:extLst>
                          <a:ext uri="{FF2B5EF4-FFF2-40B4-BE49-F238E27FC236}">
                            <a16:creationId xmlns:a16="http://schemas.microsoft.com/office/drawing/2014/main" id="{3A8A4C29-F27D-4D2B-9E80-1E97193950F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タイトル 4">
            <a:extLst>
              <a:ext uri="{FF2B5EF4-FFF2-40B4-BE49-F238E27FC236}">
                <a16:creationId xmlns:a16="http://schemas.microsoft.com/office/drawing/2014/main" id="{6D9E75EC-E74A-4704-9B09-99C1ACE818C1}"/>
              </a:ext>
            </a:extLst>
          </p:cNvPr>
          <p:cNvSpPr>
            <a:spLocks noGrp="1"/>
          </p:cNvSpPr>
          <p:nvPr>
            <p:ph type="title"/>
          </p:nvPr>
        </p:nvSpPr>
        <p:spPr>
          <a:xfrm>
            <a:off x="200471" y="240823"/>
            <a:ext cx="345638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ナイジェリア／医療関連／医療・公衆衛生</a:t>
            </a:r>
            <a:endParaRPr kumimoji="1" lang="ja-JP" altLang="en-US" dirty="0"/>
          </a:p>
        </p:txBody>
      </p:sp>
      <p:sp>
        <p:nvSpPr>
          <p:cNvPr id="14" name="テキスト プレースホルダー 5">
            <a:extLst>
              <a:ext uri="{FF2B5EF4-FFF2-40B4-BE49-F238E27FC236}">
                <a16:creationId xmlns:a16="http://schemas.microsoft.com/office/drawing/2014/main" id="{E22AD8D3-4516-4405-8C6B-038D85C65A49}"/>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現地の臨床工学技士や理学療法士などの資格の有無</a:t>
            </a:r>
          </a:p>
        </p:txBody>
      </p:sp>
      <p:sp>
        <p:nvSpPr>
          <p:cNvPr id="28" name="テキスト ボックス 45">
            <a:extLst>
              <a:ext uri="{FF2B5EF4-FFF2-40B4-BE49-F238E27FC236}">
                <a16:creationId xmlns:a16="http://schemas.microsoft.com/office/drawing/2014/main" id="{10B96DED-6B8F-4F27-AD3E-673E4F324D58}"/>
              </a:ext>
            </a:extLst>
          </p:cNvPr>
          <p:cNvSpPr txBox="1"/>
          <p:nvPr/>
        </p:nvSpPr>
        <p:spPr>
          <a:xfrm>
            <a:off x="304691" y="1101352"/>
            <a:ext cx="9227691" cy="95327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ナイジェリア栄養士会（</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Dietitians Association of Nigeria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DAN</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）は、ナイジェリアの栄養士と栄養士補の全国的な専門家団体であり、栄養士の専門的なトレーニングの実践や規制を行っている。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Nigeria Society of Physiotherapy (NSP)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は、ナイジェリアの理学療法士の主要な専門職団体であり、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1959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年に結成され、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1962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年に連邦政府の承認を得て、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1967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a:t>
            </a:r>
            <a:r>
              <a:rPr lang="zh-TW" altLang="en-US" sz="1400" dirty="0">
                <a:latin typeface="Arial" panose="020B0604020202020204" pitchFamily="34" charset="0"/>
                <a:ea typeface="ＭＳ Ｐゴシック" panose="020B0600070205080204" pitchFamily="50" charset="-128"/>
                <a:cs typeface="Arial" panose="020B0604020202020204" pitchFamily="34" charset="0"/>
              </a:rPr>
              <a:t>世界理学療法連盟</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World Physiotherapy)</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のメンバーになった。</a:t>
            </a:r>
          </a:p>
        </p:txBody>
      </p:sp>
      <p:grpSp>
        <p:nvGrpSpPr>
          <p:cNvPr id="103" name="グループ化 7">
            <a:extLst>
              <a:ext uri="{FF2B5EF4-FFF2-40B4-BE49-F238E27FC236}">
                <a16:creationId xmlns:a16="http://schemas.microsoft.com/office/drawing/2014/main" id="{003E9C3D-2AE9-4038-A94B-B5054CF223D9}"/>
              </a:ext>
            </a:extLst>
          </p:cNvPr>
          <p:cNvGrpSpPr/>
          <p:nvPr/>
        </p:nvGrpSpPr>
        <p:grpSpPr>
          <a:xfrm>
            <a:off x="992557" y="2163524"/>
            <a:ext cx="4536507" cy="288032"/>
            <a:chOff x="4803500" y="2113806"/>
            <a:chExt cx="2954133" cy="288032"/>
          </a:xfrm>
        </p:grpSpPr>
        <p:cxnSp>
          <p:nvCxnSpPr>
            <p:cNvPr id="104" name="直線コネクタ 40">
              <a:extLst>
                <a:ext uri="{FF2B5EF4-FFF2-40B4-BE49-F238E27FC236}">
                  <a16:creationId xmlns:a16="http://schemas.microsoft.com/office/drawing/2014/main" id="{F0B221FF-257A-42EC-8CAF-55751534A1B0}"/>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5" name="Rectangle 6">
              <a:extLst>
                <a:ext uri="{FF2B5EF4-FFF2-40B4-BE49-F238E27FC236}">
                  <a16:creationId xmlns:a16="http://schemas.microsoft.com/office/drawing/2014/main" id="{AEC425CC-402F-4DCC-A35C-61C74353C594}"/>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医療専門職の数</a:t>
              </a:r>
              <a:endParaRPr lang="en-US" altLang="ko-KR" sz="1400" dirty="0">
                <a:solidFill>
                  <a:srgbClr val="000000"/>
                </a:solidFill>
                <a:latin typeface="Arial Black" pitchFamily="34" charset="0"/>
                <a:ea typeface="HGP創英角ｺﾞｼｯｸUB" pitchFamily="50" charset="-128"/>
              </a:endParaRPr>
            </a:p>
          </p:txBody>
        </p:sp>
      </p:grpSp>
      <p:sp>
        <p:nvSpPr>
          <p:cNvPr id="20" name="テキスト ボックス 115">
            <a:extLst>
              <a:ext uri="{FF2B5EF4-FFF2-40B4-BE49-F238E27FC236}">
                <a16:creationId xmlns:a16="http://schemas.microsoft.com/office/drawing/2014/main" id="{5F14F585-E531-4CB1-97F6-22938D5B8D45}"/>
              </a:ext>
            </a:extLst>
          </p:cNvPr>
          <p:cNvSpPr txBox="1"/>
          <p:nvPr/>
        </p:nvSpPr>
        <p:spPr>
          <a:xfrm>
            <a:off x="200471" y="6597352"/>
            <a:ext cx="9331909" cy="123111"/>
          </a:xfrm>
          <a:prstGeom prst="rect">
            <a:avLst/>
          </a:prstGeom>
          <a:noFill/>
        </p:spPr>
        <p:txBody>
          <a:bodyPr wrap="square" lIns="0" tIns="0" rIns="0" bIns="0" rtlCol="0">
            <a:spAutoFit/>
          </a:bodyPr>
          <a:lstStyle/>
          <a:p>
            <a:r>
              <a:rPr lang="ja-JP" altLang="en-US" sz="800" dirty="0">
                <a:latin typeface="+mn-ea"/>
                <a:cs typeface="Arial" panose="020B0604020202020204" pitchFamily="34" charset="0"/>
              </a:rPr>
              <a:t>（出所）</a:t>
            </a:r>
            <a:r>
              <a:rPr lang="en-US" altLang="ja-JP" sz="800" dirty="0">
                <a:latin typeface="+mn-ea"/>
                <a:cs typeface="Arial" panose="020B0604020202020204" pitchFamily="34" charset="0"/>
              </a:rPr>
              <a:t> WHO</a:t>
            </a:r>
            <a:r>
              <a:rPr lang="ja-JP" altLang="en-US" sz="800" dirty="0">
                <a:latin typeface="+mn-ea"/>
                <a:cs typeface="Arial" panose="020B0604020202020204" pitchFamily="34" charset="0"/>
              </a:rPr>
              <a:t>「</a:t>
            </a:r>
            <a:r>
              <a:rPr lang="en-US" altLang="ja-JP" sz="800" b="0" i="0" dirty="0">
                <a:effectLst/>
                <a:latin typeface="+mn-ea"/>
              </a:rPr>
              <a:t>Global Health Workforce statistics database</a:t>
            </a:r>
            <a:r>
              <a:rPr lang="ja-JP" altLang="en-US" sz="800" b="0" i="0" dirty="0">
                <a:effectLst/>
                <a:latin typeface="+mn-ea"/>
              </a:rPr>
              <a:t>」</a:t>
            </a:r>
            <a:r>
              <a:rPr lang="ja-JP" altLang="en-US" sz="800" dirty="0">
                <a:latin typeface="+mn-ea"/>
              </a:rPr>
              <a:t> 、</a:t>
            </a:r>
            <a:r>
              <a:rPr lang="en-US" altLang="ja-JP" sz="800" dirty="0" err="1">
                <a:latin typeface="+mn-ea"/>
              </a:rPr>
              <a:t>Physiopedia</a:t>
            </a:r>
            <a:r>
              <a:rPr lang="ja-JP" altLang="en-US" sz="800" dirty="0">
                <a:latin typeface="+mn-ea"/>
              </a:rPr>
              <a:t>ウェブサイト、</a:t>
            </a:r>
            <a:r>
              <a:rPr lang="en-US" altLang="ja-JP" sz="800" dirty="0">
                <a:latin typeface="+mn-ea"/>
              </a:rPr>
              <a:t> AJOL</a:t>
            </a:r>
            <a:r>
              <a:rPr lang="ja-JP" altLang="en-US" sz="800" dirty="0">
                <a:latin typeface="+mn-ea"/>
              </a:rPr>
              <a:t>レポートウェブサイト</a:t>
            </a:r>
            <a:endParaRPr lang="ja-JP" altLang="en-US" sz="800" dirty="0">
              <a:latin typeface="+mn-ea"/>
              <a:cs typeface="Arial" panose="020B0604020202020204" pitchFamily="34" charset="0"/>
            </a:endParaRPr>
          </a:p>
        </p:txBody>
      </p:sp>
      <p:sp>
        <p:nvSpPr>
          <p:cNvPr id="2" name="テキスト ボックス 46">
            <a:extLst>
              <a:ext uri="{FF2B5EF4-FFF2-40B4-BE49-F238E27FC236}">
                <a16:creationId xmlns:a16="http://schemas.microsoft.com/office/drawing/2014/main" id="{1D2BB566-7A09-D43A-471E-E5CA260908C3}"/>
              </a:ext>
            </a:extLst>
          </p:cNvPr>
          <p:cNvSpPr txBox="1"/>
          <p:nvPr/>
        </p:nvSpPr>
        <p:spPr>
          <a:xfrm>
            <a:off x="416496" y="2839541"/>
            <a:ext cx="387626" cy="157411"/>
          </a:xfrm>
          <a:prstGeom prst="rect">
            <a:avLst/>
          </a:prstGeom>
          <a:noFill/>
        </p:spPr>
        <p:txBody>
          <a:bodyPr wrap="square" lIns="0" tIns="0" rIns="0" bIns="0" rtlCol="0" anchor="ctr" anchorCtr="0">
            <a:noAutofit/>
          </a:bodyPr>
          <a:lstStyle/>
          <a:p>
            <a:r>
              <a:rPr kumimoji="1" lang="ja" altLang="en-US" sz="640" noProof="1">
                <a:latin typeface="MS PGothic" panose="020B0600070205080204" pitchFamily="34" charset="-128"/>
                <a:ea typeface="MS PGothic" panose="020B0600070205080204" pitchFamily="34" charset="-128"/>
                <a:cs typeface="Arial" panose="020B0604020202020204" pitchFamily="34" charset="0"/>
              </a:rPr>
              <a:t>(人)</a:t>
            </a:r>
          </a:p>
        </p:txBody>
      </p:sp>
      <p:graphicFrame>
        <p:nvGraphicFramePr>
          <p:cNvPr id="4" name="Chart 6">
            <a:extLst>
              <a:ext uri="{FF2B5EF4-FFF2-40B4-BE49-F238E27FC236}">
                <a16:creationId xmlns:a16="http://schemas.microsoft.com/office/drawing/2014/main" id="{A2627EF8-32ED-5FA4-CC2F-9747418825F9}"/>
              </a:ext>
            </a:extLst>
          </p:cNvPr>
          <p:cNvGraphicFramePr/>
          <p:nvPr>
            <p:extLst>
              <p:ext uri="{D42A27DB-BD31-4B8C-83A1-F6EECF244321}">
                <p14:modId xmlns:p14="http://schemas.microsoft.com/office/powerpoint/2010/main" val="3985389650"/>
              </p:ext>
            </p:extLst>
          </p:nvPr>
        </p:nvGraphicFramePr>
        <p:xfrm>
          <a:off x="4016896" y="2671294"/>
          <a:ext cx="2304256" cy="376864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 name="Chart 10">
            <a:extLst>
              <a:ext uri="{FF2B5EF4-FFF2-40B4-BE49-F238E27FC236}">
                <a16:creationId xmlns:a16="http://schemas.microsoft.com/office/drawing/2014/main" id="{33080E57-5E96-4895-D7FD-D83B36AC2A51}"/>
              </a:ext>
            </a:extLst>
          </p:cNvPr>
          <p:cNvGraphicFramePr/>
          <p:nvPr>
            <p:extLst>
              <p:ext uri="{D42A27DB-BD31-4B8C-83A1-F6EECF244321}">
                <p14:modId xmlns:p14="http://schemas.microsoft.com/office/powerpoint/2010/main" val="633695612"/>
              </p:ext>
            </p:extLst>
          </p:nvPr>
        </p:nvGraphicFramePr>
        <p:xfrm>
          <a:off x="6568781" y="2671295"/>
          <a:ext cx="3047271" cy="3670151"/>
        </p:xfrm>
        <a:graphic>
          <a:graphicData uri="http://schemas.openxmlformats.org/drawingml/2006/chart">
            <c:chart xmlns:c="http://schemas.openxmlformats.org/drawingml/2006/chart" xmlns:r="http://schemas.openxmlformats.org/officeDocument/2006/relationships" r:id="rId6"/>
          </a:graphicData>
        </a:graphic>
      </p:graphicFrame>
      <p:sp>
        <p:nvSpPr>
          <p:cNvPr id="6" name="テキスト ボックス 46">
            <a:extLst>
              <a:ext uri="{FF2B5EF4-FFF2-40B4-BE49-F238E27FC236}">
                <a16:creationId xmlns:a16="http://schemas.microsoft.com/office/drawing/2014/main" id="{EE07395C-7FE8-40D5-75AC-05C9A1BC6F76}"/>
              </a:ext>
            </a:extLst>
          </p:cNvPr>
          <p:cNvSpPr txBox="1"/>
          <p:nvPr/>
        </p:nvSpPr>
        <p:spPr>
          <a:xfrm>
            <a:off x="4088904" y="2839541"/>
            <a:ext cx="387626" cy="157411"/>
          </a:xfrm>
          <a:prstGeom prst="rect">
            <a:avLst/>
          </a:prstGeom>
          <a:noFill/>
        </p:spPr>
        <p:txBody>
          <a:bodyPr wrap="square" lIns="0" tIns="0" rIns="0" bIns="0" rtlCol="0" anchor="ctr" anchorCtr="0">
            <a:noAutofit/>
          </a:bodyPr>
          <a:lstStyle/>
          <a:p>
            <a:r>
              <a:rPr kumimoji="1" lang="ja" altLang="en-US" sz="640" noProof="1">
                <a:latin typeface="MS PGothic" panose="020B0600070205080204" pitchFamily="34" charset="-128"/>
                <a:ea typeface="MS PGothic" panose="020B0600070205080204" pitchFamily="34" charset="-128"/>
                <a:cs typeface="Arial" panose="020B0604020202020204" pitchFamily="34" charset="0"/>
              </a:rPr>
              <a:t>(人)</a:t>
            </a:r>
          </a:p>
        </p:txBody>
      </p:sp>
      <p:sp>
        <p:nvSpPr>
          <p:cNvPr id="7" name="テキスト ボックス 46">
            <a:extLst>
              <a:ext uri="{FF2B5EF4-FFF2-40B4-BE49-F238E27FC236}">
                <a16:creationId xmlns:a16="http://schemas.microsoft.com/office/drawing/2014/main" id="{9B4B6794-8434-CDDE-133B-4BCB14394BB5}"/>
              </a:ext>
            </a:extLst>
          </p:cNvPr>
          <p:cNvSpPr txBox="1"/>
          <p:nvPr/>
        </p:nvSpPr>
        <p:spPr>
          <a:xfrm>
            <a:off x="6753200" y="2839540"/>
            <a:ext cx="387626" cy="157411"/>
          </a:xfrm>
          <a:prstGeom prst="rect">
            <a:avLst/>
          </a:prstGeom>
          <a:noFill/>
        </p:spPr>
        <p:txBody>
          <a:bodyPr wrap="square" lIns="0" tIns="0" rIns="0" bIns="0" rtlCol="0" anchor="ctr" anchorCtr="0">
            <a:noAutofit/>
          </a:bodyPr>
          <a:lstStyle/>
          <a:p>
            <a:r>
              <a:rPr kumimoji="1" lang="ja" altLang="en-US" sz="640" noProof="1">
                <a:latin typeface="MS PGothic" panose="020B0600070205080204" pitchFamily="34" charset="-128"/>
                <a:ea typeface="MS PGothic" panose="020B0600070205080204" pitchFamily="34" charset="-128"/>
                <a:cs typeface="Arial" panose="020B0604020202020204" pitchFamily="34" charset="0"/>
              </a:rPr>
              <a:t>(人)</a:t>
            </a:r>
          </a:p>
        </p:txBody>
      </p:sp>
      <p:cxnSp>
        <p:nvCxnSpPr>
          <p:cNvPr id="8" name="Straight Arrow Connector 16">
            <a:extLst>
              <a:ext uri="{FF2B5EF4-FFF2-40B4-BE49-F238E27FC236}">
                <a16:creationId xmlns:a16="http://schemas.microsoft.com/office/drawing/2014/main" id="{B5AEBB41-5183-C463-1D2E-87F1A9CCDD86}"/>
              </a:ext>
            </a:extLst>
          </p:cNvPr>
          <p:cNvCxnSpPr/>
          <p:nvPr/>
        </p:nvCxnSpPr>
        <p:spPr>
          <a:xfrm flipV="1">
            <a:off x="4875431" y="3758361"/>
            <a:ext cx="538520" cy="79208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 name="Oval 17">
            <a:extLst>
              <a:ext uri="{FF2B5EF4-FFF2-40B4-BE49-F238E27FC236}">
                <a16:creationId xmlns:a16="http://schemas.microsoft.com/office/drawing/2014/main" id="{C5A42F3E-627A-B052-93E2-30BA4217795B}"/>
              </a:ext>
            </a:extLst>
          </p:cNvPr>
          <p:cNvSpPr/>
          <p:nvPr/>
        </p:nvSpPr>
        <p:spPr>
          <a:xfrm rot="18478569">
            <a:off x="4833809" y="4009352"/>
            <a:ext cx="614327" cy="322415"/>
          </a:xfrm>
          <a:prstGeom prst="ellipse">
            <a:avLst/>
          </a:prstGeom>
          <a:solidFill>
            <a:schemeClr val="bg1"/>
          </a:solidFill>
          <a:ln>
            <a:solidFill>
              <a:schemeClr val="tx1"/>
            </a:solidFill>
          </a:ln>
        </p:spPr>
        <p:txBody>
          <a:bodyPr wrap="square" rtlCol="0" anchor="ctr">
            <a:noAutofit/>
          </a:bodyPr>
          <a:lstStyle/>
          <a:p>
            <a:pPr marL="0" algn="ctr" fontAlgn="ctr">
              <a:lnSpc>
                <a:spcPct val="114000"/>
              </a:lnSpc>
              <a:spcAft>
                <a:spcPts val="400"/>
              </a:spcAft>
            </a:pPr>
            <a:r>
              <a:rPr kumimoji="1" lang="ja" sz="1000" b="1" dirty="0">
                <a:latin typeface="MS PGothic" panose="020B0600070205080204" pitchFamily="34" charset="-128"/>
                <a:ea typeface="MS PGothic" panose="020B0600070205080204" pitchFamily="34" charset="-128"/>
              </a:rPr>
              <a:t>3.7%</a:t>
            </a:r>
          </a:p>
        </p:txBody>
      </p:sp>
      <p:sp>
        <p:nvSpPr>
          <p:cNvPr id="11" name="Rectangle 18">
            <a:extLst>
              <a:ext uri="{FF2B5EF4-FFF2-40B4-BE49-F238E27FC236}">
                <a16:creationId xmlns:a16="http://schemas.microsoft.com/office/drawing/2014/main" id="{E9DF513A-5552-AB47-65A3-8679A126177C}"/>
              </a:ext>
            </a:extLst>
          </p:cNvPr>
          <p:cNvSpPr/>
          <p:nvPr/>
        </p:nvSpPr>
        <p:spPr>
          <a:xfrm>
            <a:off x="2288704" y="4900388"/>
            <a:ext cx="720080" cy="375465"/>
          </a:xfrm>
          <a:prstGeom prst="rect">
            <a:avLst/>
          </a:prstGeom>
          <a:noFill/>
          <a:ln>
            <a:solidFill>
              <a:schemeClr val="tx1"/>
            </a:solidFill>
          </a:ln>
        </p:spPr>
        <p:txBody>
          <a:bodyPr wrap="square" rtlCol="0" anchor="ctr">
            <a:noAutofit/>
          </a:bodyPr>
          <a:lstStyle/>
          <a:p>
            <a:pPr marL="0" algn="ctr" fontAlgn="ctr">
              <a:lnSpc>
                <a:spcPts val="1000"/>
              </a:lnSpc>
              <a:spcAft>
                <a:spcPts val="400"/>
              </a:spcAft>
            </a:pPr>
            <a:r>
              <a:rPr kumimoji="1" lang="ja" sz="1000" dirty="0">
                <a:latin typeface="MS PGothic" panose="020B0600070205080204" pitchFamily="34" charset="-128"/>
                <a:ea typeface="MS PGothic" panose="020B0600070205080204" pitchFamily="34" charset="-128"/>
              </a:rPr>
              <a:t>データ</a:t>
            </a:r>
            <a:endParaRPr lang="en-US" altLang="ja" sz="1000" dirty="0">
              <a:latin typeface="MS PGothic" panose="020B0600070205080204" pitchFamily="34" charset="-128"/>
              <a:ea typeface="MS PGothic" panose="020B0600070205080204" pitchFamily="34" charset="-128"/>
            </a:endParaRPr>
          </a:p>
          <a:p>
            <a:pPr marL="0" algn="ctr" fontAlgn="ctr">
              <a:lnSpc>
                <a:spcPts val="1000"/>
              </a:lnSpc>
              <a:spcAft>
                <a:spcPts val="400"/>
              </a:spcAft>
            </a:pPr>
            <a:r>
              <a:rPr lang="ja-JP" altLang="en-US" sz="1000" dirty="0">
                <a:latin typeface="MS PGothic" panose="020B0600070205080204" pitchFamily="34" charset="-128"/>
                <a:ea typeface="MS PGothic" panose="020B0600070205080204" pitchFamily="34" charset="-128"/>
              </a:rPr>
              <a:t>な</a:t>
            </a:r>
            <a:r>
              <a:rPr kumimoji="1" lang="ja-JP" altLang="en-US" sz="1000" dirty="0">
                <a:latin typeface="MS PGothic" panose="020B0600070205080204" pitchFamily="34" charset="-128"/>
                <a:ea typeface="MS PGothic" panose="020B0600070205080204" pitchFamily="34" charset="-128"/>
              </a:rPr>
              <a:t>し</a:t>
            </a:r>
            <a:r>
              <a:rPr kumimoji="1" lang="ja" sz="1000" dirty="0">
                <a:latin typeface="MS PGothic" panose="020B0600070205080204" pitchFamily="34" charset="-128"/>
                <a:ea typeface="MS PGothic" panose="020B0600070205080204" pitchFamily="34" charset="-128"/>
              </a:rPr>
              <a:t> </a:t>
            </a:r>
          </a:p>
        </p:txBody>
      </p:sp>
      <p:cxnSp>
        <p:nvCxnSpPr>
          <p:cNvPr id="12" name="Straight Connector 21">
            <a:extLst>
              <a:ext uri="{FF2B5EF4-FFF2-40B4-BE49-F238E27FC236}">
                <a16:creationId xmlns:a16="http://schemas.microsoft.com/office/drawing/2014/main" id="{BA41323E-FAC1-AE5C-6C61-1ABE5E8E3C90}"/>
              </a:ext>
            </a:extLst>
          </p:cNvPr>
          <p:cNvCxnSpPr/>
          <p:nvPr/>
        </p:nvCxnSpPr>
        <p:spPr>
          <a:xfrm>
            <a:off x="2288704" y="5275853"/>
            <a:ext cx="0" cy="21602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26">
            <a:extLst>
              <a:ext uri="{FF2B5EF4-FFF2-40B4-BE49-F238E27FC236}">
                <a16:creationId xmlns:a16="http://schemas.microsoft.com/office/drawing/2014/main" id="{9B10FA58-3D2F-E110-02F9-6FB2EB1FFDC6}"/>
              </a:ext>
            </a:extLst>
          </p:cNvPr>
          <p:cNvCxnSpPr/>
          <p:nvPr/>
        </p:nvCxnSpPr>
        <p:spPr>
          <a:xfrm>
            <a:off x="3008784" y="5275853"/>
            <a:ext cx="0" cy="216024"/>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31">
            <a:extLst>
              <a:ext uri="{FF2B5EF4-FFF2-40B4-BE49-F238E27FC236}">
                <a16:creationId xmlns:a16="http://schemas.microsoft.com/office/drawing/2014/main" id="{262406D7-99DC-3669-6250-5117CF3FC578}"/>
              </a:ext>
            </a:extLst>
          </p:cNvPr>
          <p:cNvCxnSpPr/>
          <p:nvPr/>
        </p:nvCxnSpPr>
        <p:spPr>
          <a:xfrm flipV="1">
            <a:off x="1193716" y="3470329"/>
            <a:ext cx="1800200" cy="936104"/>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Oval 32">
            <a:extLst>
              <a:ext uri="{FF2B5EF4-FFF2-40B4-BE49-F238E27FC236}">
                <a16:creationId xmlns:a16="http://schemas.microsoft.com/office/drawing/2014/main" id="{A9E9C8F9-141C-9D76-AB51-A5398BC35CA6}"/>
              </a:ext>
            </a:extLst>
          </p:cNvPr>
          <p:cNvSpPr/>
          <p:nvPr/>
        </p:nvSpPr>
        <p:spPr>
          <a:xfrm rot="20091951">
            <a:off x="1731847" y="3793262"/>
            <a:ext cx="669395" cy="322417"/>
          </a:xfrm>
          <a:prstGeom prst="ellipse">
            <a:avLst/>
          </a:prstGeom>
          <a:solidFill>
            <a:schemeClr val="bg1"/>
          </a:solidFill>
          <a:ln>
            <a:solidFill>
              <a:schemeClr val="tx1"/>
            </a:solidFill>
          </a:ln>
        </p:spPr>
        <p:txBody>
          <a:bodyPr wrap="square" rtlCol="0" anchor="ctr">
            <a:noAutofit/>
          </a:bodyPr>
          <a:lstStyle/>
          <a:p>
            <a:pPr marL="0" algn="ctr" fontAlgn="ctr">
              <a:lnSpc>
                <a:spcPct val="114000"/>
              </a:lnSpc>
              <a:spcAft>
                <a:spcPts val="400"/>
              </a:spcAft>
            </a:pPr>
            <a:r>
              <a:rPr lang="ja" sz="1000" b="1" dirty="0">
                <a:latin typeface="MS PGothic" panose="020B0600070205080204" pitchFamily="34" charset="-128"/>
                <a:ea typeface="MS PGothic" panose="020B0600070205080204" pitchFamily="34" charset="-128"/>
              </a:rPr>
              <a:t>18.1%</a:t>
            </a:r>
            <a:endParaRPr kumimoji="1" lang="en-US" sz="1000" b="1" dirty="0">
              <a:latin typeface="MS PGothic" panose="020B0600070205080204" pitchFamily="34" charset="-128"/>
              <a:ea typeface="MS PGothic" panose="020B0600070205080204" pitchFamily="34" charset="-128"/>
            </a:endParaRPr>
          </a:p>
        </p:txBody>
      </p:sp>
      <p:cxnSp>
        <p:nvCxnSpPr>
          <p:cNvPr id="19" name="Straight Connector 28">
            <a:extLst>
              <a:ext uri="{FF2B5EF4-FFF2-40B4-BE49-F238E27FC236}">
                <a16:creationId xmlns:a16="http://schemas.microsoft.com/office/drawing/2014/main" id="{14F35C13-8B34-49B9-87EB-5DBB4FAD3534}"/>
              </a:ext>
            </a:extLst>
          </p:cNvPr>
          <p:cNvCxnSpPr>
            <a:cxnSpLocks/>
          </p:cNvCxnSpPr>
          <p:nvPr/>
        </p:nvCxnSpPr>
        <p:spPr>
          <a:xfrm>
            <a:off x="3872880" y="2822257"/>
            <a:ext cx="0" cy="3312368"/>
          </a:xfrm>
          <a:prstGeom prst="line">
            <a:avLst/>
          </a:prstGeom>
          <a:ln w="1905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9">
            <a:extLst>
              <a:ext uri="{FF2B5EF4-FFF2-40B4-BE49-F238E27FC236}">
                <a16:creationId xmlns:a16="http://schemas.microsoft.com/office/drawing/2014/main" id="{1CBC4FD4-8114-4833-A3C8-C35348B73EBA}"/>
              </a:ext>
            </a:extLst>
          </p:cNvPr>
          <p:cNvCxnSpPr>
            <a:cxnSpLocks/>
          </p:cNvCxnSpPr>
          <p:nvPr/>
        </p:nvCxnSpPr>
        <p:spPr>
          <a:xfrm>
            <a:off x="6465168" y="2822257"/>
            <a:ext cx="0" cy="3312368"/>
          </a:xfrm>
          <a:prstGeom prst="line">
            <a:avLst/>
          </a:prstGeom>
          <a:ln w="19050">
            <a:solidFill>
              <a:schemeClr val="accent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23" name="Chart 3">
            <a:extLst>
              <a:ext uri="{FF2B5EF4-FFF2-40B4-BE49-F238E27FC236}">
                <a16:creationId xmlns:a16="http://schemas.microsoft.com/office/drawing/2014/main" id="{3D042F3C-D09B-8636-DDB7-4E9D4092FF0B}"/>
              </a:ext>
            </a:extLst>
          </p:cNvPr>
          <p:cNvGraphicFramePr/>
          <p:nvPr>
            <p:extLst>
              <p:ext uri="{D42A27DB-BD31-4B8C-83A1-F6EECF244321}">
                <p14:modId xmlns:p14="http://schemas.microsoft.com/office/powerpoint/2010/main" val="1218089857"/>
              </p:ext>
            </p:extLst>
          </p:nvPr>
        </p:nvGraphicFramePr>
        <p:xfrm>
          <a:off x="289948" y="2636912"/>
          <a:ext cx="3479320" cy="3708960"/>
        </p:xfrm>
        <a:graphic>
          <a:graphicData uri="http://schemas.openxmlformats.org/drawingml/2006/chart">
            <c:chart xmlns:c="http://schemas.openxmlformats.org/drawingml/2006/chart" xmlns:r="http://schemas.openxmlformats.org/officeDocument/2006/relationships" r:id="rId7"/>
          </a:graphicData>
        </a:graphic>
      </p:graphicFrame>
      <p:sp>
        <p:nvSpPr>
          <p:cNvPr id="3" name="テキスト ボックス 2">
            <a:extLst>
              <a:ext uri="{FF2B5EF4-FFF2-40B4-BE49-F238E27FC236}">
                <a16:creationId xmlns:a16="http://schemas.microsoft.com/office/drawing/2014/main" id="{93D65E06-8541-CA67-45D3-283A2DF16E69}"/>
              </a:ext>
            </a:extLst>
          </p:cNvPr>
          <p:cNvSpPr txBox="1"/>
          <p:nvPr/>
        </p:nvSpPr>
        <p:spPr>
          <a:xfrm>
            <a:off x="200025" y="6245064"/>
            <a:ext cx="4384070" cy="215444"/>
          </a:xfrm>
          <a:prstGeom prst="rect">
            <a:avLst/>
          </a:prstGeom>
          <a:noFill/>
        </p:spPr>
        <p:txBody>
          <a:bodyPr wrap="square" rtlCol="0">
            <a:spAutoFit/>
          </a:bodyPr>
          <a:lstStyle/>
          <a:p>
            <a:r>
              <a:rPr lang="ja-JP" altLang="en-US" sz="800" dirty="0">
                <a:latin typeface="+mn-ea"/>
                <a:cs typeface="Arial" panose="020B0604020202020204" pitchFamily="34" charset="0"/>
              </a:rPr>
              <a:t>注：</a:t>
            </a:r>
            <a:r>
              <a:rPr lang="en-US" altLang="ja-JP" sz="800" dirty="0">
                <a:latin typeface="+mn-ea"/>
                <a:cs typeface="Arial" panose="020B0604020202020204" pitchFamily="34" charset="0"/>
              </a:rPr>
              <a:t>2021</a:t>
            </a:r>
            <a:r>
              <a:rPr lang="ja-JP" altLang="en-US" sz="800" dirty="0">
                <a:latin typeface="+mn-ea"/>
                <a:cs typeface="Arial" panose="020B0604020202020204" pitchFamily="34" charset="0"/>
              </a:rPr>
              <a:t>年度における理学療法士及び、製薬技術者におけるデータは無い</a:t>
            </a:r>
            <a:endParaRPr kumimoji="1" lang="ja-JP" altLang="en-US" sz="800" dirty="0">
              <a:latin typeface="+mn-ea"/>
              <a:cs typeface="Arial" panose="020B0604020202020204" pitchFamily="34" charset="0"/>
            </a:endParaRPr>
          </a:p>
        </p:txBody>
      </p:sp>
    </p:spTree>
    <p:extLst>
      <p:ext uri="{BB962C8B-B14F-4D97-AF65-F5344CB8AC3E}">
        <p14:creationId xmlns:p14="http://schemas.microsoft.com/office/powerpoint/2010/main" val="2543989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AE540F85-896B-4F36-8265-42580D5C6B42}"/>
              </a:ext>
            </a:extLst>
          </p:cNvPr>
          <p:cNvGraphicFramePr>
            <a:graphicFrameLocks noChangeAspect="1"/>
          </p:cNvGraphicFramePr>
          <p:nvPr>
            <p:custDataLst>
              <p:tags r:id="rId1"/>
            </p:custDataLst>
            <p:extLst>
              <p:ext uri="{D42A27DB-BD31-4B8C-83A1-F6EECF244321}">
                <p14:modId xmlns:p14="http://schemas.microsoft.com/office/powerpoint/2010/main" val="20971091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10" name="Object 9" hidden="1">
                        <a:extLst>
                          <a:ext uri="{FF2B5EF4-FFF2-40B4-BE49-F238E27FC236}">
                            <a16:creationId xmlns:a16="http://schemas.microsoft.com/office/drawing/2014/main" id="{AE540F85-896B-4F36-8265-42580D5C6B4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aphicFrame>
        <p:nvGraphicFramePr>
          <p:cNvPr id="5" name="表 4"/>
          <p:cNvGraphicFramePr>
            <a:graphicFrameLocks noGrp="1"/>
          </p:cNvGraphicFramePr>
          <p:nvPr>
            <p:extLst>
              <p:ext uri="{D42A27DB-BD31-4B8C-83A1-F6EECF244321}">
                <p14:modId xmlns:p14="http://schemas.microsoft.com/office/powerpoint/2010/main" val="1720755537"/>
              </p:ext>
            </p:extLst>
          </p:nvPr>
        </p:nvGraphicFramePr>
        <p:xfrm>
          <a:off x="200025" y="1152000"/>
          <a:ext cx="4500000" cy="5297029"/>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200500">
                <a:tc gridSpan="3">
                  <a:txBody>
                    <a:bodyPr/>
                    <a:lstStyle/>
                    <a:p>
                      <a:pPr lvl="0">
                        <a:lnSpc>
                          <a:spcPct val="90000"/>
                        </a:lnSpc>
                      </a:pPr>
                      <a:r>
                        <a:rPr kumimoji="1" lang="ja-JP" altLang="en-US" sz="1200" dirty="0">
                          <a:latin typeface="HGP創英角ｺﾞｼｯｸUB" panose="020B0900000000000000" pitchFamily="50" charset="-128"/>
                          <a:ea typeface="HGP創英角ｺﾞｼｯｸUB" panose="020B0900000000000000" pitchFamily="50" charset="-128"/>
                        </a:rPr>
                        <a:t>医療関連（つづき）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0050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医療サービス</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98354287"/>
                  </a:ext>
                </a:extLst>
              </a:tr>
              <a:tr h="20050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市場規模</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18462571"/>
                  </a:ext>
                </a:extLst>
              </a:tr>
              <a:tr h="20050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endParaRPr lang="ja-JP" altLang="en-US" sz="1050" dirty="0">
                        <a:latin typeface="+mn-lt"/>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11117143"/>
                  </a:ext>
                </a:extLst>
              </a:tr>
              <a:tr h="20050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医療機器</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54919806"/>
                  </a:ext>
                </a:extLst>
              </a:tr>
              <a:tr h="20050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市場規模</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0050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輸出入額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0050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今後、高い需要が見込まれる医療機器</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0050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業界構造 </a:t>
                      </a:r>
                      <a:r>
                        <a:rPr lang="en-US" altLang="ja-JP" sz="1050" dirty="0"/>
                        <a:t>- </a:t>
                      </a:r>
                      <a:r>
                        <a:rPr lang="ja-JP" altLang="en-US" sz="1050" dirty="0"/>
                        <a:t>主要メーカー（日本企業以外の外資）</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0050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業界構造 </a:t>
                      </a:r>
                      <a:r>
                        <a:rPr lang="en-US" altLang="ja-JP" sz="1050" dirty="0"/>
                        <a:t>- </a:t>
                      </a:r>
                      <a:r>
                        <a:rPr lang="ja-JP" altLang="en-US" sz="1050" dirty="0"/>
                        <a:t>主要メーカー（ローカル企業）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0050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業界構造 </a:t>
                      </a:r>
                      <a:r>
                        <a:rPr lang="en-US" altLang="ja-JP" sz="1050" dirty="0"/>
                        <a:t>- </a:t>
                      </a:r>
                      <a:r>
                        <a:rPr lang="ja-JP" altLang="en-US" sz="1050" dirty="0"/>
                        <a:t>日本企業の進出状況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0050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業界構造 </a:t>
                      </a:r>
                      <a:r>
                        <a:rPr lang="en-US" altLang="ja-JP" sz="1050" dirty="0"/>
                        <a:t>- </a:t>
                      </a:r>
                      <a:r>
                        <a:rPr lang="ja-JP" altLang="en-US" sz="1050" dirty="0"/>
                        <a:t>流通</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0050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20050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医薬品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0050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市場規模・輸出入額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20050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業界構造 </a:t>
                      </a:r>
                      <a:r>
                        <a:rPr lang="en-US" altLang="ja-JP" sz="1050" dirty="0"/>
                        <a:t>- </a:t>
                      </a:r>
                      <a:r>
                        <a:rPr lang="ja-JP" altLang="en-US" sz="1050" dirty="0"/>
                        <a:t>主要メーカー（日本企業以外）</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50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20050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業界構造 </a:t>
                      </a:r>
                      <a:r>
                        <a:rPr lang="en-US" altLang="ja-JP" sz="1050" dirty="0"/>
                        <a:t>- </a:t>
                      </a:r>
                      <a:r>
                        <a:rPr lang="ja-JP" altLang="en-US" sz="1050" dirty="0"/>
                        <a:t>主要メーカー（ローカル企業）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51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20050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業界構造 </a:t>
                      </a:r>
                      <a:r>
                        <a:rPr lang="en-US" altLang="ja-JP" sz="1050" dirty="0"/>
                        <a:t>- </a:t>
                      </a:r>
                      <a:r>
                        <a:rPr lang="ja-JP" altLang="en-US" sz="1050" dirty="0"/>
                        <a:t>日本企業の進出状況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52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0050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20050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介護</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HGS創英角ｺﾞｼｯｸUB" panose="020B0900000000000000" pitchFamily="50" charset="-128"/>
                        <a:ea typeface="HGS創英角ｺﾞｼｯｸUB" panose="020B0900000000000000" pitchFamily="50" charset="-128"/>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20050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ja-JP" altLang="en-US" sz="1050" dirty="0"/>
                        <a:t>市場環境</a:t>
                      </a:r>
                      <a:endParaRPr lang="en-US" altLang="ja-JP" sz="1050" dirty="0"/>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53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0"/>
                  </a:ext>
                </a:extLst>
              </a:tr>
              <a:tr h="20050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endParaRPr lang="ja-JP" altLang="en-US" sz="1050" dirty="0"/>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1"/>
                  </a:ext>
                </a:extLst>
              </a:tr>
              <a:tr h="20050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歯科</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CN"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3"/>
                  </a:ext>
                </a:extLst>
              </a:tr>
              <a:tr h="200500">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市場規模</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54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4"/>
                  </a:ext>
                </a:extLst>
              </a:tr>
            </a:tbl>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endParaRPr kumimoji="1" lang="ja-JP" altLang="en-US" dirty="0"/>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dirty="0"/>
              <a:t>目次</a:t>
            </a:r>
            <a:r>
              <a:rPr lang="ja-JP" altLang="en-US" dirty="0"/>
              <a:t>（</a:t>
            </a:r>
            <a:r>
              <a:rPr lang="en-US" altLang="ja-JP" dirty="0"/>
              <a:t>2/2</a:t>
            </a:r>
            <a:r>
              <a:rPr lang="ja-JP" altLang="en-US" dirty="0"/>
              <a:t>）</a:t>
            </a:r>
          </a:p>
        </p:txBody>
      </p:sp>
      <p:graphicFrame>
        <p:nvGraphicFramePr>
          <p:cNvPr id="6" name="表 5"/>
          <p:cNvGraphicFramePr>
            <a:graphicFrameLocks noGrp="1"/>
          </p:cNvGraphicFramePr>
          <p:nvPr>
            <p:extLst>
              <p:ext uri="{D42A27DB-BD31-4B8C-83A1-F6EECF244321}">
                <p14:modId xmlns:p14="http://schemas.microsoft.com/office/powerpoint/2010/main" val="836162069"/>
              </p:ext>
            </p:extLst>
          </p:nvPr>
        </p:nvGraphicFramePr>
        <p:xfrm>
          <a:off x="5205600" y="1152000"/>
          <a:ext cx="4500000" cy="5170171"/>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その他</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HGS創英角ｺﾞｼｯｸUB" panose="020B0900000000000000" pitchFamily="50" charset="-128"/>
                        <a:ea typeface="HGS創英角ｺﾞｼｯｸUB" panose="020B0900000000000000" pitchFamily="50" charset="-128"/>
                      </a:endParaRPr>
                    </a:p>
                  </a:txBody>
                  <a:tcPr marT="0" marB="0" anchor="ct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06520">
                <a:tc rowSpan="2">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lvl="0">
                        <a:lnSpc>
                          <a:spcPct val="90000"/>
                        </a:lnSpc>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lang="ja-JP" altLang="en-US" sz="1050" dirty="0"/>
                        <a:t>デジタルヘルス関連</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56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1900324"/>
                  </a:ext>
                </a:extLst>
              </a:tr>
              <a:tr h="0">
                <a:tc vMerge="1">
                  <a:txBody>
                    <a:bodyPr/>
                    <a:lstStyle/>
                    <a:p>
                      <a:endParaRPr kumimoji="1" lang="ja-JP" altLang="en-US"/>
                    </a:p>
                  </a:txBody>
                  <a:tcPr/>
                </a:tc>
                <a:tc vMerge="1">
                  <a:txBody>
                    <a:bodyPr/>
                    <a:lstStyle/>
                    <a:p>
                      <a:endParaRPr kumimoji="1" lang="ja-JP" altLang="en-US"/>
                    </a:p>
                  </a:txBody>
                  <a:tcPr/>
                </a:tc>
                <a:tc>
                  <a:txBody>
                    <a:bodyPr/>
                    <a:lstStyle/>
                    <a:p>
                      <a:pPr>
                        <a:lnSpc>
                          <a:spcPct val="90000"/>
                        </a:lnSpc>
                      </a:pPr>
                      <a:r>
                        <a:rPr kumimoji="1" lang="ja-JP" altLang="en-US" sz="1050" dirty="0"/>
                        <a:t>オンライン診療の主要プラットフォーマー</a:t>
                      </a:r>
                      <a:endParaRPr kumimoji="1" lang="en-US" altLang="ja-JP" sz="1050" dirty="0"/>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57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03785759"/>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lang="ja-JP" altLang="en-US" sz="1050" dirty="0"/>
                        <a:t>学会・業界団体および医薬品・医療機器関連イベント</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58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zh-CN" altLang="en-US" sz="1050" dirty="0"/>
                        <a:t>外国人患者受入／医療渡航</a:t>
                      </a:r>
                      <a:endParaRPr lang="ja-JP" altLang="en-US" sz="1050" dirty="0"/>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59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13039">
                <a:tc gridSpan="3">
                  <a:txBody>
                    <a:bodyPr/>
                    <a:lstStyle/>
                    <a:p>
                      <a:pPr lvl="0">
                        <a:lnSpc>
                          <a:spcPct val="90000"/>
                        </a:lnSpc>
                      </a:pPr>
                      <a:endParaRPr kumimoji="1" lang="ja-JP" altLang="en-US" sz="1200" dirty="0">
                        <a:latin typeface="HGP創英角ｺﾞｼｯｸUB" panose="020B0900000000000000" pitchFamily="50" charset="-128"/>
                        <a:ea typeface="HGP創英角ｺﾞｼｯｸUB" panose="020B0900000000000000" pitchFamily="50" charset="-128"/>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13039">
                <a:tc gridSpan="3">
                  <a:txBody>
                    <a:bodyPr/>
                    <a:lstStyle/>
                    <a:p>
                      <a:pPr lvl="0">
                        <a:lnSpc>
                          <a:spcPct val="90000"/>
                        </a:lnSpc>
                      </a:pPr>
                      <a:r>
                        <a:rPr kumimoji="1" lang="ja-JP" altLang="en-US" sz="1200" dirty="0">
                          <a:latin typeface="HGP創英角ｺﾞｼｯｸUB" panose="020B0900000000000000" pitchFamily="50" charset="-128"/>
                          <a:ea typeface="HGP創英角ｺﾞｼｯｸUB" panose="020B0900000000000000" pitchFamily="50" charset="-128"/>
                        </a:rPr>
                        <a:t>政策動向</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医療関連政策の将来動向</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61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lnSpc>
                          <a:spcPct val="90000"/>
                        </a:lnSpc>
                      </a:pPr>
                      <a:r>
                        <a:rPr kumimoji="1" lang="ja-JP" altLang="en-US" sz="1050" kern="1200" dirty="0">
                          <a:solidFill>
                            <a:schemeClr val="tx1"/>
                          </a:solidFill>
                          <a:latin typeface="+mn-lt"/>
                          <a:ea typeface="+mn-ea"/>
                          <a:cs typeface="+mn-cs"/>
                        </a:rPr>
                        <a:t>政府の医療分野への支出額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62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13039">
                <a:tc gridSpan="3">
                  <a:txBody>
                    <a:bodyPr/>
                    <a:lstStyle/>
                    <a:p>
                      <a:pPr lvl="0">
                        <a:lnSpc>
                          <a:spcPct val="90000"/>
                        </a:lnSpc>
                      </a:pPr>
                      <a:r>
                        <a:rPr kumimoji="1" lang="ja-JP" altLang="en-US" sz="1200" dirty="0">
                          <a:latin typeface="HGP創英角ｺﾞｼｯｸUB" panose="020B0900000000000000" pitchFamily="50" charset="-128"/>
                          <a:ea typeface="HGP創英角ｺﾞｼｯｸUB" panose="020B0900000000000000" pitchFamily="50" charset="-128"/>
                        </a:rPr>
                        <a:t>日本との関わり</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外交関係</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64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経済産業省の主な医療国際化関連事業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66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50873348"/>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外務省の主な医療国際化関連事業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67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71651350"/>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内閣官房健康医療戦略室及び厚生労働省とケニア保健省の協力覚書（</a:t>
                      </a:r>
                      <a:r>
                        <a:rPr lang="en-US" altLang="ja-JP" sz="1050" dirty="0"/>
                        <a:t>MOC</a:t>
                      </a:r>
                      <a:r>
                        <a:rPr lang="ja-JP" altLang="en-US" sz="1050" dirty="0"/>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69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51397426"/>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厚生労働省の主な医療国際化関連事業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70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22598507"/>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国立国際医療研究センター病院</a:t>
                      </a:r>
                      <a:r>
                        <a:rPr lang="en-US" altLang="ja-JP" sz="1050" dirty="0"/>
                        <a:t>(NCGM)</a:t>
                      </a:r>
                      <a:r>
                        <a:rPr lang="ja-JP" altLang="en-US" sz="1050" dirty="0"/>
                        <a:t>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71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01452480"/>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dirty="0"/>
                        <a:t>文部科学省の主な医療国際化関連事業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72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22707791"/>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en-US" altLang="ja-JP" sz="1050" dirty="0"/>
                        <a:t>JICA</a:t>
                      </a:r>
                      <a:r>
                        <a:rPr lang="ja-JP" altLang="en-US" sz="1050" dirty="0"/>
                        <a:t>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73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72315683"/>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altLang="ja-JP" sz="1050" dirty="0"/>
                        <a:t>AMED</a:t>
                      </a:r>
                      <a:r>
                        <a:rPr lang="ja-JP" altLang="en-US" sz="1050" dirty="0"/>
                        <a:t>の主な関連事業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75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8835978"/>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altLang="ja-JP" sz="1050" dirty="0"/>
                        <a:t>JETRO</a:t>
                      </a:r>
                      <a:r>
                        <a:rPr lang="ja-JP" altLang="en-US" sz="1050" dirty="0"/>
                        <a:t>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solidFill>
                            <a:schemeClr val="tx1"/>
                          </a:solidFill>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chemeClr val="tx1"/>
                          </a:solidFill>
                          <a:effectLst/>
                          <a:latin typeface="+mn-lt"/>
                          <a:ea typeface="+mj-ea"/>
                        </a:rPr>
                        <a:t>76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78622465"/>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1"/>
                  </a:ext>
                </a:extLst>
              </a:tr>
            </a:tbl>
          </a:graphicData>
        </a:graphic>
      </p:graphicFrame>
      <p:cxnSp>
        <p:nvCxnSpPr>
          <p:cNvPr id="11" name="Straight Connector 10">
            <a:extLst>
              <a:ext uri="{FF2B5EF4-FFF2-40B4-BE49-F238E27FC236}">
                <a16:creationId xmlns:a16="http://schemas.microsoft.com/office/drawing/2014/main" id="{B3C23F75-0EF9-4BF7-AA5B-EDCAC4E4F592}"/>
              </a:ext>
            </a:extLst>
          </p:cNvPr>
          <p:cNvCxnSpPr>
            <a:cxnSpLocks/>
          </p:cNvCxnSpPr>
          <p:nvPr/>
        </p:nvCxnSpPr>
        <p:spPr>
          <a:xfrm>
            <a:off x="4952999" y="1152000"/>
            <a:ext cx="0" cy="5292000"/>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38652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3A8A4C29-F27D-4D2B-9E80-1E97193950F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10" name="Object 9" hidden="1">
                        <a:extLst>
                          <a:ext uri="{FF2B5EF4-FFF2-40B4-BE49-F238E27FC236}">
                            <a16:creationId xmlns:a16="http://schemas.microsoft.com/office/drawing/2014/main" id="{3A8A4C29-F27D-4D2B-9E80-1E97193950F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タイトル 4">
            <a:extLst>
              <a:ext uri="{FF2B5EF4-FFF2-40B4-BE49-F238E27FC236}">
                <a16:creationId xmlns:a16="http://schemas.microsoft.com/office/drawing/2014/main" id="{0F972EA4-2BC2-4E16-B921-B9B03137EE1A}"/>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ナイジェリア／医療関連／制度</a:t>
            </a:r>
            <a:endParaRPr kumimoji="1" lang="ja-JP" altLang="en-US" dirty="0"/>
          </a:p>
        </p:txBody>
      </p:sp>
      <p:sp>
        <p:nvSpPr>
          <p:cNvPr id="9" name="テキスト プレースホルダー 5">
            <a:extLst>
              <a:ext uri="{FF2B5EF4-FFF2-40B4-BE49-F238E27FC236}">
                <a16:creationId xmlns:a16="http://schemas.microsoft.com/office/drawing/2014/main" id="{0A4E3BAD-10CF-43F9-89F3-C100F47B72B8}"/>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公的保険制度</a:t>
            </a:r>
          </a:p>
        </p:txBody>
      </p:sp>
      <p:sp>
        <p:nvSpPr>
          <p:cNvPr id="11" name="テキスト ボックス 20">
            <a:extLst>
              <a:ext uri="{FF2B5EF4-FFF2-40B4-BE49-F238E27FC236}">
                <a16:creationId xmlns:a16="http://schemas.microsoft.com/office/drawing/2014/main" id="{EF327F3F-6455-4B7B-9510-AB296151AE9F}"/>
              </a:ext>
            </a:extLst>
          </p:cNvPr>
          <p:cNvSpPr txBox="1"/>
          <p:nvPr/>
        </p:nvSpPr>
        <p:spPr>
          <a:xfrm>
            <a:off x="200025" y="6381328"/>
            <a:ext cx="9361487" cy="360785"/>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The lancet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レポート、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NIH</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NATIONAL HEALTH INSURANCE SCHEME: PERCEPTION AND PARTICIPATION OF FEDERAL CIVIL SERVANTS IN IBADAN</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t>NIH</a:t>
            </a:r>
            <a:r>
              <a:rPr lang="ja-JP" altLang="en-US" sz="800" dirty="0"/>
              <a:t>「</a:t>
            </a:r>
            <a:r>
              <a:rPr lang="en-US" altLang="ja-JP" sz="800" dirty="0"/>
              <a:t>National health insurance scheme: How receptive are the private healthcare practitioners in a local government area of Lagos state</a:t>
            </a:r>
            <a:r>
              <a:rPr lang="ja-JP" altLang="en-US" sz="800" dirty="0"/>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ZBW</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t> The National Health Insurance Scheme (NHIS) in Nigeria : has the policy achieved its intended objectives?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Population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Mediine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ウェブサイト</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6" name="Rectangle 3">
            <a:extLst>
              <a:ext uri="{FF2B5EF4-FFF2-40B4-BE49-F238E27FC236}">
                <a16:creationId xmlns:a16="http://schemas.microsoft.com/office/drawing/2014/main" id="{64B1880B-9F20-8D40-34FE-8F7841394DE1}"/>
              </a:ext>
            </a:extLst>
          </p:cNvPr>
          <p:cNvSpPr>
            <a:spLocks noChangeArrowheads="1"/>
          </p:cNvSpPr>
          <p:nvPr/>
        </p:nvSpPr>
        <p:spPr bwMode="gray">
          <a:xfrm>
            <a:off x="344488" y="1484784"/>
            <a:ext cx="1584176" cy="453345"/>
          </a:xfrm>
          <a:prstGeom prst="roundRect">
            <a:avLst/>
          </a:prstGeom>
          <a:solidFill>
            <a:srgbClr val="A2BBDC"/>
          </a:solidFill>
        </p:spPr>
        <p:txBody>
          <a:bodyPr wrap="square" rtlCol="0" anchor="ctr">
            <a:noAutofit/>
          </a:bodyPr>
          <a:lstStyle/>
          <a:p>
            <a:pPr algn="ctr" fontAlgn="ctr">
              <a:lnSpc>
                <a:spcPct val="114000"/>
              </a:lnSpc>
              <a:spcAft>
                <a:spcPts val="400"/>
              </a:spcAft>
            </a:pPr>
            <a:r>
              <a:rPr lang="ja-JP" altLang="en-US" sz="1120" dirty="0">
                <a:latin typeface="Arial" panose="020B0604020202020204" pitchFamily="34" charset="0"/>
                <a:ea typeface="ＭＳ Ｐゴシック" panose="020B0600070205080204" pitchFamily="50" charset="-128"/>
                <a:cs typeface="Arial" panose="020B0604020202020204" pitchFamily="34" charset="0"/>
                <a:sym typeface="+mn-lt"/>
              </a:rPr>
              <a:t>概要</a:t>
            </a:r>
            <a:endParaRPr lang="en-US" altLang="ja-JP" sz="1120" dirty="0">
              <a:latin typeface="Arial" panose="020B0604020202020204" pitchFamily="34" charset="0"/>
              <a:ea typeface="ＭＳ Ｐゴシック" panose="020B0600070205080204" pitchFamily="50" charset="-128"/>
              <a:cs typeface="Arial" panose="020B0604020202020204" pitchFamily="34" charset="0"/>
              <a:sym typeface="+mn-lt"/>
            </a:endParaRPr>
          </a:p>
        </p:txBody>
      </p:sp>
      <p:sp>
        <p:nvSpPr>
          <p:cNvPr id="7" name="Rectangle 6">
            <a:extLst>
              <a:ext uri="{FF2B5EF4-FFF2-40B4-BE49-F238E27FC236}">
                <a16:creationId xmlns:a16="http://schemas.microsoft.com/office/drawing/2014/main" id="{B32295F9-EF72-0F45-A37A-8EA1FBFE7FCF}"/>
              </a:ext>
            </a:extLst>
          </p:cNvPr>
          <p:cNvSpPr>
            <a:spLocks noChangeArrowheads="1"/>
          </p:cNvSpPr>
          <p:nvPr/>
        </p:nvSpPr>
        <p:spPr bwMode="gray">
          <a:xfrm>
            <a:off x="344488" y="2048044"/>
            <a:ext cx="1584176" cy="360040"/>
          </a:xfrm>
          <a:prstGeom prst="roundRect">
            <a:avLst/>
          </a:prstGeom>
          <a:solidFill>
            <a:srgbClr val="A2BBDC"/>
          </a:solidFill>
        </p:spPr>
        <p:txBody>
          <a:bodyPr wrap="square" rtlCol="0" anchor="ctr">
            <a:noAutofit/>
          </a:bodyPr>
          <a:lstStyle/>
          <a:p>
            <a:pPr algn="ctr" fontAlgn="ctr">
              <a:lnSpc>
                <a:spcPct val="114000"/>
              </a:lnSpc>
              <a:spcAft>
                <a:spcPts val="400"/>
              </a:spcAft>
            </a:pPr>
            <a:r>
              <a:rPr lang="ja-JP" altLang="en-US" sz="1120">
                <a:latin typeface="Arial" panose="020B0604020202020204" pitchFamily="34" charset="0"/>
                <a:ea typeface="ＭＳ Ｐゴシック" panose="020B0600070205080204" pitchFamily="50" charset="-128"/>
                <a:cs typeface="Arial" panose="020B0604020202020204" pitchFamily="34" charset="0"/>
                <a:sym typeface="+mn-lt"/>
              </a:rPr>
              <a:t>登録制度</a:t>
            </a:r>
            <a:endParaRPr lang="en-US" altLang="ja-JP" sz="1120" dirty="0">
              <a:latin typeface="Arial" panose="020B0604020202020204" pitchFamily="34" charset="0"/>
              <a:ea typeface="ＭＳ Ｐゴシック" panose="020B0600070205080204" pitchFamily="50" charset="-128"/>
              <a:cs typeface="Arial" panose="020B0604020202020204" pitchFamily="34" charset="0"/>
              <a:sym typeface="+mn-lt"/>
            </a:endParaRPr>
          </a:p>
        </p:txBody>
      </p:sp>
      <p:sp>
        <p:nvSpPr>
          <p:cNvPr id="12" name="Rectangle 8">
            <a:extLst>
              <a:ext uri="{FF2B5EF4-FFF2-40B4-BE49-F238E27FC236}">
                <a16:creationId xmlns:a16="http://schemas.microsoft.com/office/drawing/2014/main" id="{E053AABE-68BB-2212-A7BE-D8CA9AA41D4A}"/>
              </a:ext>
            </a:extLst>
          </p:cNvPr>
          <p:cNvSpPr>
            <a:spLocks noChangeArrowheads="1"/>
          </p:cNvSpPr>
          <p:nvPr/>
        </p:nvSpPr>
        <p:spPr bwMode="gray">
          <a:xfrm>
            <a:off x="344488" y="2517999"/>
            <a:ext cx="1584176" cy="1512168"/>
          </a:xfrm>
          <a:prstGeom prst="roundRect">
            <a:avLst/>
          </a:prstGeom>
          <a:solidFill>
            <a:srgbClr val="A2BBDC"/>
          </a:solidFill>
        </p:spPr>
        <p:txBody>
          <a:bodyPr wrap="square" rtlCol="0" anchor="ctr">
            <a:noAutofit/>
          </a:bodyPr>
          <a:lstStyle/>
          <a:p>
            <a:pPr algn="ctr" fontAlgn="ctr">
              <a:lnSpc>
                <a:spcPct val="114000"/>
              </a:lnSpc>
              <a:spcAft>
                <a:spcPts val="400"/>
              </a:spcAft>
            </a:pPr>
            <a:r>
              <a:rPr lang="ja-JP" altLang="en-US" sz="1120">
                <a:latin typeface="Arial" panose="020B0604020202020204" pitchFamily="34" charset="0"/>
                <a:ea typeface="ＭＳ Ｐゴシック" panose="020B0600070205080204" pitchFamily="50" charset="-128"/>
                <a:cs typeface="Arial" panose="020B0604020202020204" pitchFamily="34" charset="0"/>
                <a:sym typeface="+mn-lt"/>
              </a:rPr>
              <a:t>プレミアム</a:t>
            </a:r>
            <a:endParaRPr lang="en-US" altLang="ja-JP" sz="1120" dirty="0">
              <a:latin typeface="Arial" panose="020B0604020202020204" pitchFamily="34" charset="0"/>
              <a:ea typeface="ＭＳ Ｐゴシック" panose="020B0600070205080204" pitchFamily="50" charset="-128"/>
              <a:cs typeface="Arial" panose="020B0604020202020204" pitchFamily="34" charset="0"/>
              <a:sym typeface="+mn-lt"/>
            </a:endParaRPr>
          </a:p>
        </p:txBody>
      </p:sp>
      <p:sp>
        <p:nvSpPr>
          <p:cNvPr id="13" name="Rectangle 10">
            <a:extLst>
              <a:ext uri="{FF2B5EF4-FFF2-40B4-BE49-F238E27FC236}">
                <a16:creationId xmlns:a16="http://schemas.microsoft.com/office/drawing/2014/main" id="{45E487E8-AC99-733C-EEF4-DD35BB71DB02}"/>
              </a:ext>
            </a:extLst>
          </p:cNvPr>
          <p:cNvSpPr>
            <a:spLocks noChangeArrowheads="1"/>
          </p:cNvSpPr>
          <p:nvPr/>
        </p:nvSpPr>
        <p:spPr bwMode="gray">
          <a:xfrm>
            <a:off x="344488" y="4140082"/>
            <a:ext cx="1584176" cy="451872"/>
          </a:xfrm>
          <a:prstGeom prst="roundRect">
            <a:avLst/>
          </a:prstGeom>
          <a:solidFill>
            <a:srgbClr val="A2BBDC"/>
          </a:solidFill>
        </p:spPr>
        <p:txBody>
          <a:bodyPr wrap="square" rtlCol="0" anchor="ctr">
            <a:noAutofit/>
          </a:bodyPr>
          <a:lstStyle/>
          <a:p>
            <a:pPr algn="ctr" fontAlgn="ctr">
              <a:lnSpc>
                <a:spcPct val="114000"/>
              </a:lnSpc>
              <a:spcAft>
                <a:spcPts val="400"/>
              </a:spcAft>
            </a:pPr>
            <a:r>
              <a:rPr lang="ja-JP" altLang="en-US" sz="1120">
                <a:latin typeface="Arial" panose="020B0604020202020204" pitchFamily="34" charset="0"/>
                <a:ea typeface="ＭＳ Ｐゴシック" panose="020B0600070205080204" pitchFamily="50" charset="-128"/>
                <a:cs typeface="Arial" panose="020B0604020202020204" pitchFamily="34" charset="0"/>
                <a:sym typeface="+mn-lt"/>
              </a:rPr>
              <a:t>新法</a:t>
            </a:r>
            <a:endParaRPr lang="en-US" altLang="ja-JP" sz="1120" dirty="0">
              <a:latin typeface="Arial" panose="020B0604020202020204" pitchFamily="34" charset="0"/>
              <a:ea typeface="ＭＳ Ｐゴシック" panose="020B0600070205080204" pitchFamily="50" charset="-128"/>
              <a:cs typeface="Arial" panose="020B0604020202020204" pitchFamily="34" charset="0"/>
              <a:sym typeface="+mn-lt"/>
            </a:endParaRPr>
          </a:p>
        </p:txBody>
      </p:sp>
      <p:sp>
        <p:nvSpPr>
          <p:cNvPr id="14" name="Rectangle 10">
            <a:extLst>
              <a:ext uri="{FF2B5EF4-FFF2-40B4-BE49-F238E27FC236}">
                <a16:creationId xmlns:a16="http://schemas.microsoft.com/office/drawing/2014/main" id="{564A0F3C-FDBC-531D-9D4D-A63C46658384}"/>
              </a:ext>
            </a:extLst>
          </p:cNvPr>
          <p:cNvSpPr>
            <a:spLocks noChangeArrowheads="1"/>
          </p:cNvSpPr>
          <p:nvPr/>
        </p:nvSpPr>
        <p:spPr bwMode="gray">
          <a:xfrm>
            <a:off x="344488" y="4701869"/>
            <a:ext cx="1584176" cy="784771"/>
          </a:xfrm>
          <a:prstGeom prst="roundRect">
            <a:avLst/>
          </a:prstGeom>
          <a:solidFill>
            <a:srgbClr val="A2BBDC"/>
          </a:solidFill>
        </p:spPr>
        <p:txBody>
          <a:bodyPr wrap="square" rtlCol="0" anchor="ctr">
            <a:noAutofit/>
          </a:bodyPr>
          <a:lstStyle/>
          <a:p>
            <a:pPr algn="ctr" fontAlgn="ctr">
              <a:lnSpc>
                <a:spcPct val="114000"/>
              </a:lnSpc>
              <a:spcAft>
                <a:spcPts val="400"/>
              </a:spcAft>
            </a:pPr>
            <a:r>
              <a:rPr lang="ja-JP" altLang="en-US" sz="1120">
                <a:latin typeface="Arial" panose="020B0604020202020204" pitchFamily="34" charset="0"/>
                <a:ea typeface="ＭＳ Ｐゴシック" panose="020B0600070205080204" pitchFamily="50" charset="-128"/>
                <a:cs typeface="Arial" panose="020B0604020202020204" pitchFamily="34" charset="0"/>
                <a:sym typeface="+mn-lt"/>
              </a:rPr>
              <a:t>課題</a:t>
            </a:r>
            <a:endParaRPr lang="en-US" altLang="ja-JP" sz="1120" dirty="0">
              <a:latin typeface="Arial" panose="020B0604020202020204" pitchFamily="34" charset="0"/>
              <a:ea typeface="ＭＳ Ｐゴシック" panose="020B0600070205080204" pitchFamily="50" charset="-128"/>
              <a:cs typeface="Arial" panose="020B0604020202020204" pitchFamily="34" charset="0"/>
              <a:sym typeface="+mn-lt"/>
            </a:endParaRPr>
          </a:p>
        </p:txBody>
      </p:sp>
      <p:sp>
        <p:nvSpPr>
          <p:cNvPr id="15" name="Rectangle 10">
            <a:extLst>
              <a:ext uri="{FF2B5EF4-FFF2-40B4-BE49-F238E27FC236}">
                <a16:creationId xmlns:a16="http://schemas.microsoft.com/office/drawing/2014/main" id="{6AE8BE60-E888-208A-F0A6-0FE8762DE3B4}"/>
              </a:ext>
            </a:extLst>
          </p:cNvPr>
          <p:cNvSpPr>
            <a:spLocks noChangeArrowheads="1"/>
          </p:cNvSpPr>
          <p:nvPr/>
        </p:nvSpPr>
        <p:spPr bwMode="gray">
          <a:xfrm>
            <a:off x="344488" y="5596557"/>
            <a:ext cx="1584176" cy="567536"/>
          </a:xfrm>
          <a:prstGeom prst="roundRect">
            <a:avLst/>
          </a:prstGeom>
          <a:solidFill>
            <a:srgbClr val="A2BBDC"/>
          </a:solidFill>
        </p:spPr>
        <p:txBody>
          <a:bodyPr wrap="square" rtlCol="0" anchor="ctr">
            <a:noAutofit/>
          </a:bodyPr>
          <a:lstStyle/>
          <a:p>
            <a:pPr algn="ctr" fontAlgn="ctr">
              <a:lnSpc>
                <a:spcPct val="114000"/>
              </a:lnSpc>
              <a:spcAft>
                <a:spcPts val="400"/>
              </a:spcAft>
            </a:pPr>
            <a:r>
              <a:rPr lang="ja-JP" altLang="en-US" sz="1120" dirty="0">
                <a:latin typeface="Arial" panose="020B0604020202020204" pitchFamily="34" charset="0"/>
                <a:ea typeface="ＭＳ Ｐゴシック" panose="020B0600070205080204" pitchFamily="50" charset="-128"/>
                <a:cs typeface="Arial" panose="020B0604020202020204" pitchFamily="34" charset="0"/>
                <a:sym typeface="+mn-lt"/>
              </a:rPr>
              <a:t>登録の現状</a:t>
            </a:r>
            <a:endParaRPr lang="en-US" altLang="ja-JP" sz="1120" dirty="0">
              <a:latin typeface="Arial" panose="020B0604020202020204" pitchFamily="34" charset="0"/>
              <a:ea typeface="ＭＳ Ｐゴシック" panose="020B0600070205080204" pitchFamily="50" charset="-128"/>
              <a:cs typeface="Arial" panose="020B0604020202020204" pitchFamily="34" charset="0"/>
              <a:sym typeface="+mn-lt"/>
            </a:endParaRPr>
          </a:p>
        </p:txBody>
      </p:sp>
      <p:sp>
        <p:nvSpPr>
          <p:cNvPr id="16" name="Rectangle: Rounded Corners 2">
            <a:extLst>
              <a:ext uri="{FF2B5EF4-FFF2-40B4-BE49-F238E27FC236}">
                <a16:creationId xmlns:a16="http://schemas.microsoft.com/office/drawing/2014/main" id="{AD8A4124-8F5E-8BFC-BDC8-8993D7096922}"/>
              </a:ext>
            </a:extLst>
          </p:cNvPr>
          <p:cNvSpPr/>
          <p:nvPr/>
        </p:nvSpPr>
        <p:spPr>
          <a:xfrm>
            <a:off x="221234" y="1055644"/>
            <a:ext cx="9505055" cy="360040"/>
          </a:xfrm>
          <a:prstGeom prst="roundRect">
            <a:avLst/>
          </a:prstGeom>
        </p:spPr>
        <p:style>
          <a:lnRef idx="1">
            <a:schemeClr val="accent2"/>
          </a:lnRef>
          <a:fillRef idx="3">
            <a:schemeClr val="accent2"/>
          </a:fillRef>
          <a:effectRef idx="2">
            <a:schemeClr val="accent2"/>
          </a:effectRef>
          <a:fontRef idx="minor">
            <a:schemeClr val="lt1"/>
          </a:fontRef>
        </p:style>
        <p:txBody>
          <a:bodyPr wrap="square" rtlCol="0" anchor="ctr" anchorCtr="1">
            <a:noAutofit/>
          </a:bodyPr>
          <a:lstStyle/>
          <a:p>
            <a:pPr marL="0" algn="ctr" fontAlgn="ctr">
              <a:lnSpc>
                <a:spcPct val="114000"/>
              </a:lnSpc>
              <a:spcAft>
                <a:spcPts val="400"/>
              </a:spcAft>
            </a:pPr>
            <a:r>
              <a:rPr kumimoji="1" lang="ja-JP" altLang="en-US" b="1" dirty="0"/>
              <a:t>国民健康保険制度：</a:t>
            </a:r>
            <a:r>
              <a:rPr kumimoji="1" lang="en-US" b="1" dirty="0"/>
              <a:t>National Health Insurance Scheme (NHIS)</a:t>
            </a:r>
          </a:p>
        </p:txBody>
      </p:sp>
      <p:sp>
        <p:nvSpPr>
          <p:cNvPr id="17" name="Rectangle 4">
            <a:extLst>
              <a:ext uri="{FF2B5EF4-FFF2-40B4-BE49-F238E27FC236}">
                <a16:creationId xmlns:a16="http://schemas.microsoft.com/office/drawing/2014/main" id="{D73D31CD-CD46-856B-3D58-1B3FE635CC9E}"/>
              </a:ext>
            </a:extLst>
          </p:cNvPr>
          <p:cNvSpPr>
            <a:spLocks noChangeArrowheads="1"/>
          </p:cNvSpPr>
          <p:nvPr/>
        </p:nvSpPr>
        <p:spPr bwMode="gray">
          <a:xfrm>
            <a:off x="2072680" y="1484784"/>
            <a:ext cx="7307813" cy="390210"/>
          </a:xfrm>
          <a:prstGeom prst="rect">
            <a:avLst/>
          </a:prstGeom>
        </p:spPr>
        <p:txBody>
          <a:bodyPr lIns="72000" tIns="0" rIns="0" bIns="0"/>
          <a:lstStyle/>
          <a:p>
            <a:pPr marL="187325" indent="-187325" defTabSz="863600" fontAlgn="base">
              <a:spcBef>
                <a:spcPct val="30000"/>
              </a:spcBef>
              <a:spcAft>
                <a:spcPct val="0"/>
              </a:spcAft>
              <a:buClr>
                <a:schemeClr val="bg1">
                  <a:lumMod val="75000"/>
                </a:schemeClr>
              </a:buClr>
              <a:buFont typeface="Arial" panose="020B0604020202020204" pitchFamily="34" charset="0"/>
              <a:buChar char="•"/>
            </a:pPr>
            <a:r>
              <a:rPr lang="en-US" altLang="ja-JP" sz="1120" noProof="1">
                <a:latin typeface="Arial" panose="020B0604020202020204" pitchFamily="34" charset="0"/>
                <a:ea typeface="ＭＳ Ｐゴシック" panose="020B0600070205080204" pitchFamily="50" charset="-128"/>
                <a:cs typeface="Arial" panose="020B0604020202020204" pitchFamily="34" charset="0"/>
              </a:rPr>
              <a:t>2005</a:t>
            </a:r>
            <a:r>
              <a:rPr lang="ja-JP" altLang="en-US" sz="1120" noProof="1">
                <a:latin typeface="Arial" panose="020B0604020202020204" pitchFamily="34" charset="0"/>
                <a:ea typeface="ＭＳ Ｐゴシック" panose="020B0600070205080204" pitchFamily="50" charset="-128"/>
                <a:cs typeface="Arial" panose="020B0604020202020204" pitchFamily="34" charset="0"/>
              </a:rPr>
              <a:t>年に正式に発足した</a:t>
            </a:r>
            <a:r>
              <a:rPr lang="ja-JP" altLang="en-US" sz="1120" b="1" u="sng" noProof="1">
                <a:latin typeface="Arial" panose="020B0604020202020204" pitchFamily="34" charset="0"/>
                <a:ea typeface="ＭＳ Ｐゴシック" panose="020B0600070205080204" pitchFamily="50" charset="-128"/>
                <a:cs typeface="Arial" panose="020B0604020202020204" pitchFamily="34" charset="0"/>
              </a:rPr>
              <a:t>国民健康保険制度（</a:t>
            </a:r>
            <a:r>
              <a:rPr lang="en-US" altLang="ja-JP" sz="1120" b="1" u="sng" noProof="1">
                <a:latin typeface="Arial" panose="020B0604020202020204" pitchFamily="34" charset="0"/>
                <a:ea typeface="ＭＳ Ｐゴシック" panose="020B0600070205080204" pitchFamily="50" charset="-128"/>
                <a:cs typeface="Arial" panose="020B0604020202020204" pitchFamily="34" charset="0"/>
              </a:rPr>
              <a:t>NHIS)</a:t>
            </a:r>
            <a:r>
              <a:rPr lang="ja-JP" altLang="en-US" sz="1120" noProof="1">
                <a:latin typeface="Arial" panose="020B0604020202020204" pitchFamily="34" charset="0"/>
                <a:ea typeface="ＭＳ Ｐゴシック" panose="020B0600070205080204" pitchFamily="50" charset="-128"/>
                <a:cs typeface="Arial" panose="020B0604020202020204" pitchFamily="34" charset="0"/>
              </a:rPr>
              <a:t>は、ナイジェリア連邦政府が、医療部門の財源を補完し、大多数のナイジェリア国民の医療へのアクセスを改善するために考案した社会的医療保険制度である</a:t>
            </a:r>
            <a:r>
              <a:rPr lang="ja-JP" altLang="en-US" sz="1120" dirty="0">
                <a:latin typeface="Arial" panose="020B0604020202020204" pitchFamily="34" charset="0"/>
                <a:ea typeface="ＭＳ Ｐゴシック" panose="020B0600070205080204" pitchFamily="50" charset="-128"/>
                <a:cs typeface="Arial" panose="020B0604020202020204" pitchFamily="34" charset="0"/>
                <a:sym typeface="+mn-lt"/>
              </a:rPr>
              <a:t>。</a:t>
            </a:r>
            <a:endParaRPr lang="en-US" altLang="ja-JP" sz="1120" dirty="0">
              <a:latin typeface="Arial" panose="020B0604020202020204" pitchFamily="34" charset="0"/>
              <a:ea typeface="ＭＳ Ｐゴシック" panose="020B0600070205080204" pitchFamily="50" charset="-128"/>
              <a:cs typeface="Arial" panose="020B0604020202020204" pitchFamily="34" charset="0"/>
              <a:sym typeface="+mn-lt"/>
            </a:endParaRPr>
          </a:p>
        </p:txBody>
      </p:sp>
      <p:sp>
        <p:nvSpPr>
          <p:cNvPr id="18" name="Rectangle 4">
            <a:extLst>
              <a:ext uri="{FF2B5EF4-FFF2-40B4-BE49-F238E27FC236}">
                <a16:creationId xmlns:a16="http://schemas.microsoft.com/office/drawing/2014/main" id="{25E27291-1C49-FCD0-4C0D-549C8515C6B9}"/>
              </a:ext>
            </a:extLst>
          </p:cNvPr>
          <p:cNvSpPr>
            <a:spLocks noChangeArrowheads="1"/>
          </p:cNvSpPr>
          <p:nvPr/>
        </p:nvSpPr>
        <p:spPr bwMode="gray">
          <a:xfrm>
            <a:off x="2072680" y="2048044"/>
            <a:ext cx="7307813" cy="256273"/>
          </a:xfrm>
          <a:prstGeom prst="rect">
            <a:avLst/>
          </a:prstGeom>
          <a:noFill/>
          <a:ln w="9525" algn="ctr">
            <a:noFill/>
            <a:miter lim="800000"/>
            <a:headEnd/>
            <a:tailEnd/>
          </a:ln>
          <a:effectLst/>
        </p:spPr>
        <p:txBody>
          <a:bodyPr lIns="72000" tIns="0" rIns="0" bIns="0"/>
          <a:lstStyle/>
          <a:p>
            <a:pPr marL="187325" indent="-187325" defTabSz="863600" fontAlgn="base">
              <a:spcBef>
                <a:spcPct val="30000"/>
              </a:spcBef>
              <a:spcAft>
                <a:spcPct val="0"/>
              </a:spcAft>
              <a:buClr>
                <a:schemeClr val="bg1">
                  <a:lumMod val="75000"/>
                </a:schemeClr>
              </a:buClr>
              <a:buFont typeface="Arial" panose="020B0604020202020204" pitchFamily="34" charset="0"/>
              <a:buChar char="•"/>
            </a:pPr>
            <a:r>
              <a:rPr lang="en-US" altLang="ja-JP" sz="1120" noProof="1">
                <a:latin typeface="Arial" panose="020B0604020202020204" pitchFamily="34" charset="0"/>
                <a:ea typeface="ＭＳ Ｐゴシック" panose="020B0600070205080204" pitchFamily="50" charset="-128"/>
                <a:cs typeface="Arial" panose="020B0604020202020204" pitchFamily="34" charset="0"/>
              </a:rPr>
              <a:t>2022</a:t>
            </a:r>
            <a:r>
              <a:rPr lang="ja-JP" altLang="en-US" sz="1120" noProof="1">
                <a:latin typeface="Arial" panose="020B0604020202020204" pitchFamily="34" charset="0"/>
                <a:ea typeface="ＭＳ Ｐゴシック" panose="020B0600070205080204" pitchFamily="50" charset="-128"/>
                <a:cs typeface="Arial" panose="020B0604020202020204" pitchFamily="34" charset="0"/>
              </a:rPr>
              <a:t>年、</a:t>
            </a:r>
            <a:r>
              <a:rPr lang="ja-JP" altLang="en-US" sz="1120" b="1" u="sng" noProof="1">
                <a:latin typeface="Arial" panose="020B0604020202020204" pitchFamily="34" charset="0"/>
                <a:ea typeface="ＭＳ Ｐゴシック" panose="020B0600070205080204" pitchFamily="50" charset="-128"/>
                <a:cs typeface="Arial" panose="020B0604020202020204" pitchFamily="34" charset="0"/>
              </a:rPr>
              <a:t>国民健康保険法案</a:t>
            </a:r>
            <a:r>
              <a:rPr lang="ja-JP" altLang="en-US" sz="1120" noProof="1">
                <a:latin typeface="Arial" panose="020B0604020202020204" pitchFamily="34" charset="0"/>
                <a:ea typeface="ＭＳ Ｐゴシック" panose="020B0600070205080204" pitchFamily="50" charset="-128"/>
                <a:cs typeface="Arial" panose="020B0604020202020204" pitchFamily="34" charset="0"/>
              </a:rPr>
              <a:t>が署名され、すべての国民と合法的居住者に健康保険が義務づけられた。</a:t>
            </a:r>
            <a:endParaRPr lang="en-US" altLang="ja-JP" sz="1120" dirty="0">
              <a:latin typeface="Arial" panose="020B0604020202020204" pitchFamily="34" charset="0"/>
              <a:ea typeface="ＭＳ Ｐゴシック" panose="020B0600070205080204" pitchFamily="50" charset="-128"/>
              <a:cs typeface="Arial" panose="020B0604020202020204" pitchFamily="34" charset="0"/>
              <a:sym typeface="+mn-lt"/>
            </a:endParaRPr>
          </a:p>
        </p:txBody>
      </p:sp>
      <p:sp>
        <p:nvSpPr>
          <p:cNvPr id="19" name="Rectangle 4">
            <a:extLst>
              <a:ext uri="{FF2B5EF4-FFF2-40B4-BE49-F238E27FC236}">
                <a16:creationId xmlns:a16="http://schemas.microsoft.com/office/drawing/2014/main" id="{17C379D6-FA77-862D-A3F5-4C3D34DED4CD}"/>
              </a:ext>
            </a:extLst>
          </p:cNvPr>
          <p:cNvSpPr>
            <a:spLocks noChangeArrowheads="1"/>
          </p:cNvSpPr>
          <p:nvPr/>
        </p:nvSpPr>
        <p:spPr bwMode="gray">
          <a:xfrm>
            <a:off x="2072680" y="2517999"/>
            <a:ext cx="7307813" cy="1512168"/>
          </a:xfrm>
          <a:prstGeom prst="rect">
            <a:avLst/>
          </a:prstGeom>
          <a:noFill/>
          <a:ln w="9525" algn="ctr">
            <a:noFill/>
            <a:miter lim="800000"/>
            <a:headEnd/>
            <a:tailEnd/>
          </a:ln>
          <a:effectLst/>
        </p:spPr>
        <p:txBody>
          <a:bodyPr lIns="72000" tIns="0" rIns="0" bIns="0"/>
          <a:lstStyle/>
          <a:p>
            <a:pPr marL="187325" indent="-187325" defTabSz="863600" fontAlgn="base">
              <a:spcBef>
                <a:spcPct val="30000"/>
              </a:spcBef>
              <a:spcAft>
                <a:spcPct val="0"/>
              </a:spcAft>
              <a:buClr>
                <a:schemeClr val="bg1">
                  <a:lumMod val="75000"/>
                </a:schemeClr>
              </a:buClr>
              <a:buFont typeface="Arial" panose="020B0604020202020204" pitchFamily="34" charset="0"/>
              <a:buChar char="•"/>
            </a:pPr>
            <a:r>
              <a:rPr lang="en-US" altLang="ja-JP" sz="1120" noProof="1">
                <a:latin typeface="Arial" panose="020B0604020202020204" pitchFamily="34" charset="0"/>
                <a:ea typeface="ＭＳ Ｐゴシック" panose="020B0600070205080204" pitchFamily="50" charset="-128"/>
                <a:cs typeface="Arial" panose="020B0604020202020204" pitchFamily="34" charset="0"/>
              </a:rPr>
              <a:t>2014</a:t>
            </a:r>
            <a:r>
              <a:rPr lang="ja-JP" altLang="en-US" sz="1120" noProof="1">
                <a:latin typeface="Arial" panose="020B0604020202020204" pitchFamily="34" charset="0"/>
                <a:ea typeface="ＭＳ Ｐゴシック" panose="020B0600070205080204" pitchFamily="50" charset="-128"/>
                <a:cs typeface="Arial" panose="020B0604020202020204" pitchFamily="34" charset="0"/>
              </a:rPr>
              <a:t>年に制定された</a:t>
            </a:r>
            <a:r>
              <a:rPr lang="ja-JP" altLang="en-US" sz="1120" b="1" u="sng" noProof="1">
                <a:latin typeface="Arial" panose="020B0604020202020204" pitchFamily="34" charset="0"/>
                <a:ea typeface="ＭＳ Ｐゴシック" panose="020B0600070205080204" pitchFamily="50" charset="-128"/>
                <a:cs typeface="Arial" panose="020B0604020202020204" pitchFamily="34" charset="0"/>
              </a:rPr>
              <a:t>国民健康保健法（</a:t>
            </a:r>
            <a:r>
              <a:rPr lang="en-US" altLang="ja-JP" sz="1120" b="1" u="sng" noProof="1">
                <a:latin typeface="Arial" panose="020B0604020202020204" pitchFamily="34" charset="0"/>
                <a:ea typeface="ＭＳ Ｐゴシック" panose="020B0600070205080204" pitchFamily="50" charset="-128"/>
                <a:cs typeface="Arial" panose="020B0604020202020204" pitchFamily="34" charset="0"/>
              </a:rPr>
              <a:t>NHA</a:t>
            </a:r>
            <a:r>
              <a:rPr lang="ja-JP" altLang="en-US" sz="1120" b="1" u="sng" noProof="1">
                <a:latin typeface="Arial" panose="020B0604020202020204" pitchFamily="34" charset="0"/>
                <a:ea typeface="ＭＳ Ｐゴシック" panose="020B0600070205080204" pitchFamily="50" charset="-128"/>
                <a:cs typeface="Arial" panose="020B0604020202020204" pitchFamily="34" charset="0"/>
              </a:rPr>
              <a:t>）</a:t>
            </a:r>
            <a:r>
              <a:rPr lang="ja-JP" altLang="en-US" sz="1120" noProof="1">
                <a:latin typeface="Arial" panose="020B0604020202020204" pitchFamily="34" charset="0"/>
                <a:ea typeface="ＭＳ Ｐゴシック" panose="020B0600070205080204" pitchFamily="50" charset="-128"/>
                <a:cs typeface="Arial" panose="020B0604020202020204" pitchFamily="34" charset="0"/>
              </a:rPr>
              <a:t>は、プライマリー・ヘルスケアの基本的なパッケージを利用するための財源を、公的、民間、慈善団体、補助的なものから集めるための仕組みを提供している。拠出は所得に関係し、基本給に対して雇用主から</a:t>
            </a:r>
            <a:r>
              <a:rPr lang="en-US" altLang="ja-JP" sz="1120" noProof="1">
                <a:latin typeface="Arial" panose="020B0604020202020204" pitchFamily="34" charset="0"/>
                <a:ea typeface="ＭＳ Ｐゴシック" panose="020B0600070205080204" pitchFamily="50" charset="-128"/>
                <a:cs typeface="Arial" panose="020B0604020202020204" pitchFamily="34" charset="0"/>
              </a:rPr>
              <a:t>10</a:t>
            </a:r>
            <a:r>
              <a:rPr lang="ja-JP" altLang="en-US" sz="1120" noProof="1">
                <a:latin typeface="Arial" panose="020B0604020202020204" pitchFamily="34" charset="0"/>
                <a:ea typeface="ＭＳ Ｐゴシック" panose="020B0600070205080204" pitchFamily="50" charset="-128"/>
                <a:cs typeface="Arial" panose="020B0604020202020204" pitchFamily="34" charset="0"/>
              </a:rPr>
              <a:t>％、被雇用者から</a:t>
            </a:r>
            <a:r>
              <a:rPr lang="en-US" altLang="ja-JP" sz="1120" noProof="1">
                <a:latin typeface="Arial" panose="020B0604020202020204" pitchFamily="34" charset="0"/>
                <a:ea typeface="ＭＳ Ｐゴシック" panose="020B0600070205080204" pitchFamily="50" charset="-128"/>
                <a:cs typeface="Arial" panose="020B0604020202020204" pitchFamily="34" charset="0"/>
              </a:rPr>
              <a:t>5</a:t>
            </a:r>
            <a:r>
              <a:rPr lang="ja-JP" altLang="en-US" sz="1120" noProof="1">
                <a:latin typeface="Arial" panose="020B0604020202020204" pitchFamily="34" charset="0"/>
                <a:ea typeface="ＭＳ Ｐゴシック" panose="020B0600070205080204" pitchFamily="50" charset="-128"/>
                <a:cs typeface="Arial" panose="020B0604020202020204" pitchFamily="34" charset="0"/>
              </a:rPr>
              <a:t>％の割合で計算される。</a:t>
            </a:r>
            <a:endParaRPr lang="en-US" altLang="ja-JP" sz="1120" noProof="1">
              <a:latin typeface="Arial" panose="020B0604020202020204" pitchFamily="34" charset="0"/>
              <a:ea typeface="ＭＳ Ｐゴシック" panose="020B0600070205080204" pitchFamily="50" charset="-128"/>
              <a:cs typeface="Arial" panose="020B0604020202020204" pitchFamily="34" charset="0"/>
            </a:endParaRPr>
          </a:p>
          <a:p>
            <a:pPr marL="187325" indent="-187325" defTabSz="863600" fontAlgn="base">
              <a:spcBef>
                <a:spcPct val="30000"/>
              </a:spcBef>
              <a:spcAft>
                <a:spcPct val="0"/>
              </a:spcAft>
              <a:buClr>
                <a:schemeClr val="bg1">
                  <a:lumMod val="75000"/>
                </a:schemeClr>
              </a:buClr>
              <a:buFont typeface="Arial" panose="020B0604020202020204" pitchFamily="34" charset="0"/>
              <a:buChar char="•"/>
            </a:pPr>
            <a:r>
              <a:rPr lang="ja-JP" altLang="en-US" sz="1120" noProof="1">
                <a:latin typeface="Arial" panose="020B0604020202020204" pitchFamily="34" charset="0"/>
                <a:ea typeface="ＭＳ Ｐゴシック" panose="020B0600070205080204" pitchFamily="50" charset="-128"/>
                <a:cs typeface="Arial" panose="020B0604020202020204" pitchFamily="34" charset="0"/>
              </a:rPr>
              <a:t>すべての人を効果的にカバーするため、</a:t>
            </a:r>
            <a:r>
              <a:rPr lang="en-US" altLang="ja-JP" sz="1120" noProof="1">
                <a:latin typeface="Arial" panose="020B0604020202020204" pitchFamily="34" charset="0"/>
                <a:ea typeface="ＭＳ Ｐゴシック" panose="020B0600070205080204" pitchFamily="50" charset="-128"/>
                <a:cs typeface="Arial" panose="020B0604020202020204" pitchFamily="34" charset="0"/>
              </a:rPr>
              <a:t>2005</a:t>
            </a:r>
            <a:r>
              <a:rPr lang="ja-JP" altLang="en-US" sz="1120" noProof="1">
                <a:latin typeface="Arial" panose="020B0604020202020204" pitchFamily="34" charset="0"/>
                <a:ea typeface="ＭＳ Ｐゴシック" panose="020B0600070205080204" pitchFamily="50" charset="-128"/>
                <a:cs typeface="Arial" panose="020B0604020202020204" pitchFamily="34" charset="0"/>
              </a:rPr>
              <a:t>年、</a:t>
            </a:r>
            <a:r>
              <a:rPr lang="ja-JP" altLang="en-US" sz="1120" b="1" u="sng" noProof="1">
                <a:latin typeface="Arial" panose="020B0604020202020204" pitchFamily="34" charset="0"/>
                <a:ea typeface="ＭＳ Ｐゴシック" panose="020B0600070205080204" pitchFamily="50" charset="-128"/>
                <a:cs typeface="Arial" panose="020B0604020202020204" pitchFamily="34" charset="0"/>
              </a:rPr>
              <a:t>社会健康保険プログラム（</a:t>
            </a:r>
            <a:r>
              <a:rPr lang="en-US" altLang="ja-JP" sz="1120" b="1" u="sng" noProof="1">
                <a:latin typeface="Arial" panose="020B0604020202020204" pitchFamily="34" charset="0"/>
                <a:ea typeface="ＭＳ Ｐゴシック" panose="020B0600070205080204" pitchFamily="50" charset="-128"/>
                <a:cs typeface="Arial" panose="020B0604020202020204" pitchFamily="34" charset="0"/>
              </a:rPr>
              <a:t>FSSHIP</a:t>
            </a:r>
            <a:r>
              <a:rPr lang="ja-JP" altLang="en-US" sz="1120" b="1" u="sng" noProof="1">
                <a:latin typeface="Arial" panose="020B0604020202020204" pitchFamily="34" charset="0"/>
                <a:ea typeface="ＭＳ Ｐゴシック" panose="020B0600070205080204" pitchFamily="50" charset="-128"/>
                <a:cs typeface="Arial" panose="020B0604020202020204" pitchFamily="34" charset="0"/>
              </a:rPr>
              <a:t>）</a:t>
            </a:r>
            <a:r>
              <a:rPr lang="ja-JP" altLang="en-US" sz="1120" noProof="1">
                <a:latin typeface="Arial" panose="020B0604020202020204" pitchFamily="34" charset="0"/>
                <a:ea typeface="ＭＳ Ｐゴシック" panose="020B0600070205080204" pitchFamily="50" charset="-128"/>
                <a:cs typeface="Arial" panose="020B0604020202020204" pitchFamily="34" charset="0"/>
              </a:rPr>
              <a:t>が開始され、</a:t>
            </a:r>
            <a:r>
              <a:rPr lang="en-US" altLang="ja-JP" sz="1120" noProof="1">
                <a:latin typeface="Arial" panose="020B0604020202020204" pitchFamily="34" charset="0"/>
                <a:ea typeface="ＭＳ Ｐゴシック" panose="020B0600070205080204" pitchFamily="50" charset="-128"/>
                <a:cs typeface="Arial" panose="020B0604020202020204" pitchFamily="34" charset="0"/>
              </a:rPr>
              <a:t>2015</a:t>
            </a:r>
            <a:r>
              <a:rPr lang="ja-JP" altLang="en-US" sz="1120" noProof="1">
                <a:latin typeface="Arial" panose="020B0604020202020204" pitchFamily="34" charset="0"/>
                <a:ea typeface="ＭＳ Ｐゴシック" panose="020B0600070205080204" pitchFamily="50" charset="-128"/>
                <a:cs typeface="Arial" panose="020B0604020202020204" pitchFamily="34" charset="0"/>
              </a:rPr>
              <a:t>年までにユニバーサル・ヘルス・カバレッジ（</a:t>
            </a:r>
            <a:r>
              <a:rPr lang="en-US" altLang="ja-JP" sz="1120" noProof="1">
                <a:latin typeface="Arial" panose="020B0604020202020204" pitchFamily="34" charset="0"/>
                <a:ea typeface="ＭＳ Ｐゴシック" panose="020B0600070205080204" pitchFamily="50" charset="-128"/>
                <a:cs typeface="Arial" panose="020B0604020202020204" pitchFamily="34" charset="0"/>
              </a:rPr>
              <a:t>UHC</a:t>
            </a:r>
            <a:r>
              <a:rPr lang="ja-JP" altLang="en-US" sz="1120" noProof="1">
                <a:latin typeface="Arial" panose="020B0604020202020204" pitchFamily="34" charset="0"/>
                <a:ea typeface="ＭＳ Ｐゴシック" panose="020B0600070205080204" pitchFamily="50" charset="-128"/>
                <a:cs typeface="Arial" panose="020B0604020202020204" pitchFamily="34" charset="0"/>
              </a:rPr>
              <a:t>）を達成することが義務づけられ、連邦・州レベルのすべての公務員と軍に保険が提供された。この制度はその後、インフォーマル・セクター社会健康保険制度（</a:t>
            </a:r>
            <a:r>
              <a:rPr lang="en-US" altLang="ja-JP" sz="1120" noProof="1">
                <a:latin typeface="Arial" panose="020B0604020202020204" pitchFamily="34" charset="0"/>
                <a:ea typeface="ＭＳ Ｐゴシック" panose="020B0600070205080204" pitchFamily="50" charset="-128"/>
                <a:cs typeface="Arial" panose="020B0604020202020204" pitchFamily="34" charset="0"/>
              </a:rPr>
              <a:t>ISSHIP</a:t>
            </a:r>
            <a:r>
              <a:rPr lang="ja-JP" altLang="en-US" sz="1120" noProof="1">
                <a:latin typeface="Arial" panose="020B0604020202020204" pitchFamily="34" charset="0"/>
                <a:ea typeface="ＭＳ Ｐゴシック" panose="020B0600070205080204" pitchFamily="50" charset="-128"/>
                <a:cs typeface="Arial" panose="020B0604020202020204" pitchFamily="34" charset="0"/>
              </a:rPr>
              <a:t>）、地域密着型健康保険（</a:t>
            </a:r>
            <a:r>
              <a:rPr lang="en-US" altLang="ja-JP" sz="1120" noProof="1">
                <a:latin typeface="Arial" panose="020B0604020202020204" pitchFamily="34" charset="0"/>
                <a:ea typeface="ＭＳ Ｐゴシック" panose="020B0600070205080204" pitchFamily="50" charset="-128"/>
                <a:cs typeface="Arial" panose="020B0604020202020204" pitchFamily="34" charset="0"/>
              </a:rPr>
              <a:t>CBHI</a:t>
            </a:r>
            <a:r>
              <a:rPr lang="ja-JP" altLang="en-US" sz="1120" noProof="1">
                <a:latin typeface="Arial" panose="020B0604020202020204" pitchFamily="34" charset="0"/>
                <a:ea typeface="ＭＳ Ｐゴシック" panose="020B0600070205080204" pitchFamily="50" charset="-128"/>
                <a:cs typeface="Arial" panose="020B0604020202020204" pitchFamily="34" charset="0"/>
              </a:rPr>
              <a:t>）、任意拠出型健康保険を導入して拡大された。</a:t>
            </a:r>
            <a:endParaRPr lang="en-US" altLang="ja-JP" sz="1120" noProof="1">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Rectangle 4">
            <a:extLst>
              <a:ext uri="{FF2B5EF4-FFF2-40B4-BE49-F238E27FC236}">
                <a16:creationId xmlns:a16="http://schemas.microsoft.com/office/drawing/2014/main" id="{B4D68979-81CA-92AE-6D2E-0FA24B11ED02}"/>
              </a:ext>
            </a:extLst>
          </p:cNvPr>
          <p:cNvSpPr>
            <a:spLocks noChangeArrowheads="1"/>
          </p:cNvSpPr>
          <p:nvPr/>
        </p:nvSpPr>
        <p:spPr bwMode="gray">
          <a:xfrm>
            <a:off x="2072680" y="4140082"/>
            <a:ext cx="7307813" cy="256273"/>
          </a:xfrm>
          <a:prstGeom prst="rect">
            <a:avLst/>
          </a:prstGeom>
          <a:noFill/>
          <a:ln w="9525" algn="ctr">
            <a:noFill/>
            <a:miter lim="800000"/>
            <a:headEnd/>
            <a:tailEnd/>
          </a:ln>
          <a:effectLst/>
        </p:spPr>
        <p:txBody>
          <a:bodyPr lIns="72000" tIns="0" rIns="0" bIns="0"/>
          <a:lstStyle/>
          <a:p>
            <a:pPr marL="187325" indent="-187325" defTabSz="863600" fontAlgn="base">
              <a:spcBef>
                <a:spcPct val="30000"/>
              </a:spcBef>
              <a:spcAft>
                <a:spcPct val="0"/>
              </a:spcAft>
              <a:buClr>
                <a:schemeClr val="bg1">
                  <a:lumMod val="75000"/>
                </a:schemeClr>
              </a:buClr>
              <a:buFont typeface="Arial" panose="020B0604020202020204" pitchFamily="34" charset="0"/>
              <a:buChar char="•"/>
            </a:pPr>
            <a:r>
              <a:rPr lang="ja-JP" altLang="en-US" sz="1120" noProof="1">
                <a:latin typeface="Arial" panose="020B0604020202020204" pitchFamily="34" charset="0"/>
                <a:ea typeface="ＭＳ Ｐゴシック" panose="020B0600070205080204" pitchFamily="50" charset="-128"/>
                <a:cs typeface="Arial" panose="020B0604020202020204" pitchFamily="34" charset="0"/>
              </a:rPr>
              <a:t>ナイジェリア政府は、</a:t>
            </a:r>
            <a:r>
              <a:rPr lang="en-US" altLang="ja-JP" sz="1120" noProof="1">
                <a:latin typeface="Arial" panose="020B0604020202020204" pitchFamily="34" charset="0"/>
                <a:ea typeface="ＭＳ Ｐゴシック" panose="020B0600070205080204" pitchFamily="50" charset="-128"/>
                <a:cs typeface="Arial" panose="020B0604020202020204" pitchFamily="34" charset="0"/>
              </a:rPr>
              <a:t>1999</a:t>
            </a:r>
            <a:r>
              <a:rPr lang="ja-JP" altLang="en-US" sz="1120" noProof="1">
                <a:latin typeface="Arial" panose="020B0604020202020204" pitchFamily="34" charset="0"/>
                <a:ea typeface="ＭＳ Ｐゴシック" panose="020B0600070205080204" pitchFamily="50" charset="-128"/>
                <a:cs typeface="Arial" panose="020B0604020202020204" pitchFamily="34" charset="0"/>
              </a:rPr>
              <a:t>年に制定された旧国民健康保険制度法が人口の</a:t>
            </a:r>
            <a:r>
              <a:rPr lang="en-US" altLang="ja-JP" sz="1120" noProof="1">
                <a:latin typeface="Arial" panose="020B0604020202020204" pitchFamily="34" charset="0"/>
                <a:ea typeface="ＭＳ Ｐゴシック" panose="020B0600070205080204" pitchFamily="50" charset="-128"/>
                <a:cs typeface="Arial" panose="020B0604020202020204" pitchFamily="34" charset="0"/>
              </a:rPr>
              <a:t>10</a:t>
            </a:r>
            <a:r>
              <a:rPr lang="ja-JP" altLang="en-US" sz="1120" noProof="1">
                <a:latin typeface="Arial" panose="020B0604020202020204" pitchFamily="34" charset="0"/>
                <a:ea typeface="ＭＳ Ｐゴシック" panose="020B0600070205080204" pitchFamily="50" charset="-128"/>
                <a:cs typeface="Arial" panose="020B0604020202020204" pitchFamily="34" charset="0"/>
              </a:rPr>
              <a:t>％の加入に達しなかったため、</a:t>
            </a:r>
            <a:r>
              <a:rPr lang="en-US" altLang="ja-JP" sz="1120" noProof="1">
                <a:latin typeface="Arial" panose="020B0604020202020204" pitchFamily="34" charset="0"/>
                <a:ea typeface="ＭＳ Ｐゴシック" panose="020B0600070205080204" pitchFamily="50" charset="-128"/>
                <a:cs typeface="Arial" panose="020B0604020202020204" pitchFamily="34" charset="0"/>
              </a:rPr>
              <a:t>2022</a:t>
            </a:r>
            <a:r>
              <a:rPr lang="ja-JP" altLang="en-US" sz="1120" noProof="1">
                <a:latin typeface="Arial" panose="020B0604020202020204" pitchFamily="34" charset="0"/>
                <a:ea typeface="ＭＳ Ｐゴシック" panose="020B0600070205080204" pitchFamily="50" charset="-128"/>
                <a:cs typeface="Arial" panose="020B0604020202020204" pitchFamily="34" charset="0"/>
              </a:rPr>
              <a:t>年に新しい</a:t>
            </a:r>
            <a:r>
              <a:rPr lang="ja-JP" altLang="en-US" sz="1120" b="1" u="sng" noProof="1">
                <a:latin typeface="Arial" panose="020B0604020202020204" pitchFamily="34" charset="0"/>
                <a:ea typeface="ＭＳ Ｐゴシック" panose="020B0600070205080204" pitchFamily="50" charset="-128"/>
                <a:cs typeface="Arial" panose="020B0604020202020204" pitchFamily="34" charset="0"/>
              </a:rPr>
              <a:t>国民健康保険法（</a:t>
            </a:r>
            <a:r>
              <a:rPr lang="en-US" altLang="ja-JP" sz="1120" b="1" u="sng" noProof="1">
                <a:latin typeface="Arial" panose="020B0604020202020204" pitchFamily="34" charset="0"/>
                <a:ea typeface="ＭＳ Ｐゴシック" panose="020B0600070205080204" pitchFamily="50" charset="-128"/>
                <a:cs typeface="Arial" panose="020B0604020202020204" pitchFamily="34" charset="0"/>
              </a:rPr>
              <a:t>NHIA</a:t>
            </a:r>
            <a:r>
              <a:rPr lang="ja-JP" altLang="en-US" sz="1120" b="1" u="sng" noProof="1">
                <a:latin typeface="Arial" panose="020B0604020202020204" pitchFamily="34" charset="0"/>
                <a:ea typeface="ＭＳ Ｐゴシック" panose="020B0600070205080204" pitchFamily="50" charset="-128"/>
                <a:cs typeface="Arial" panose="020B0604020202020204" pitchFamily="34" charset="0"/>
              </a:rPr>
              <a:t>）</a:t>
            </a:r>
            <a:r>
              <a:rPr lang="en-US" altLang="ja-JP" sz="1120" noProof="1">
                <a:latin typeface="Arial" panose="020B0604020202020204" pitchFamily="34" charset="0"/>
                <a:ea typeface="ＭＳ Ｐゴシック" panose="020B0600070205080204" pitchFamily="50" charset="-128"/>
                <a:cs typeface="Arial" panose="020B0604020202020204" pitchFamily="34" charset="0"/>
              </a:rPr>
              <a:t>2022</a:t>
            </a:r>
            <a:r>
              <a:rPr lang="ja-JP" altLang="en-US" sz="1120" noProof="1">
                <a:latin typeface="Arial" panose="020B0604020202020204" pitchFamily="34" charset="0"/>
                <a:ea typeface="ＭＳ Ｐゴシック" panose="020B0600070205080204" pitchFamily="50" charset="-128"/>
                <a:cs typeface="Arial" panose="020B0604020202020204" pitchFamily="34" charset="0"/>
              </a:rPr>
              <a:t>に署名した。</a:t>
            </a:r>
            <a:endParaRPr lang="en-US" altLang="ja-JP" sz="1120" noProof="1">
              <a:latin typeface="Arial" panose="020B0604020202020204" pitchFamily="34" charset="0"/>
              <a:ea typeface="ＭＳ Ｐゴシック" panose="020B0600070205080204" pitchFamily="50" charset="-128"/>
              <a:cs typeface="Arial" panose="020B0604020202020204" pitchFamily="34" charset="0"/>
            </a:endParaRPr>
          </a:p>
        </p:txBody>
      </p:sp>
      <p:sp>
        <p:nvSpPr>
          <p:cNvPr id="21" name="Rectangle 4">
            <a:extLst>
              <a:ext uri="{FF2B5EF4-FFF2-40B4-BE49-F238E27FC236}">
                <a16:creationId xmlns:a16="http://schemas.microsoft.com/office/drawing/2014/main" id="{B454B85D-A5E3-4B96-90A4-0FCC92B01063}"/>
              </a:ext>
            </a:extLst>
          </p:cNvPr>
          <p:cNvSpPr>
            <a:spLocks noChangeArrowheads="1"/>
          </p:cNvSpPr>
          <p:nvPr/>
        </p:nvSpPr>
        <p:spPr bwMode="gray">
          <a:xfrm>
            <a:off x="2072680" y="4701869"/>
            <a:ext cx="7307813" cy="784771"/>
          </a:xfrm>
          <a:prstGeom prst="rect">
            <a:avLst/>
          </a:prstGeom>
          <a:noFill/>
          <a:ln w="9525" algn="ctr">
            <a:noFill/>
            <a:miter lim="800000"/>
            <a:headEnd/>
            <a:tailEnd/>
          </a:ln>
          <a:effectLst/>
        </p:spPr>
        <p:txBody>
          <a:bodyPr lIns="72000" tIns="0" rIns="0" bIns="0"/>
          <a:lstStyle/>
          <a:p>
            <a:pPr marL="187325" indent="-187325" defTabSz="863600" fontAlgn="base">
              <a:spcBef>
                <a:spcPct val="30000"/>
              </a:spcBef>
              <a:spcAft>
                <a:spcPct val="0"/>
              </a:spcAft>
              <a:buClr>
                <a:schemeClr val="bg1">
                  <a:lumMod val="75000"/>
                </a:schemeClr>
              </a:buClr>
              <a:buFont typeface="Arial" panose="020B0604020202020204" pitchFamily="34" charset="0"/>
              <a:buChar char="•"/>
            </a:pPr>
            <a:r>
              <a:rPr lang="ja-JP" altLang="en-US" sz="1120" dirty="0">
                <a:latin typeface="Arial" panose="020B0604020202020204" pitchFamily="34" charset="0"/>
                <a:ea typeface="ＭＳ Ｐゴシック" panose="020B0600070205080204" pitchFamily="50" charset="-128"/>
                <a:cs typeface="Arial" panose="020B0604020202020204" pitchFamily="34" charset="0"/>
              </a:rPr>
              <a:t>民間の健康管理団体（</a:t>
            </a:r>
            <a:r>
              <a:rPr lang="en-US" altLang="ja-JP" sz="1120" dirty="0">
                <a:latin typeface="Arial" panose="020B0604020202020204" pitchFamily="34" charset="0"/>
                <a:ea typeface="ＭＳ Ｐゴシック" panose="020B0600070205080204" pitchFamily="50" charset="-128"/>
                <a:cs typeface="Arial" panose="020B0604020202020204" pitchFamily="34" charset="0"/>
              </a:rPr>
              <a:t>HMO</a:t>
            </a:r>
            <a:r>
              <a:rPr lang="ja-JP" altLang="en-US" sz="1120" dirty="0">
                <a:latin typeface="Arial" panose="020B0604020202020204" pitchFamily="34" charset="0"/>
                <a:ea typeface="ＭＳ Ｐゴシック" panose="020B0600070205080204" pitchFamily="50" charset="-128"/>
                <a:cs typeface="Arial" panose="020B0604020202020204" pitchFamily="34" charset="0"/>
              </a:rPr>
              <a:t>）は通常、より包括的なサービスをカバーしているが、</a:t>
            </a:r>
            <a:r>
              <a:rPr lang="en-US" altLang="ja-JP" sz="1120" dirty="0">
                <a:latin typeface="Arial" panose="020B0604020202020204" pitchFamily="34" charset="0"/>
                <a:ea typeface="ＭＳ Ｐゴシック" panose="020B0600070205080204" pitchFamily="50" charset="-128"/>
                <a:cs typeface="Arial" panose="020B0604020202020204" pitchFamily="34" charset="0"/>
              </a:rPr>
              <a:t>NHIS</a:t>
            </a:r>
            <a:r>
              <a:rPr lang="ja-JP" altLang="en-US" sz="1120" dirty="0">
                <a:latin typeface="Arial" panose="020B0604020202020204" pitchFamily="34" charset="0"/>
                <a:ea typeface="ＭＳ Ｐゴシック" panose="020B0600070205080204" pitchFamily="50" charset="-128"/>
                <a:cs typeface="Arial" panose="020B0604020202020204" pitchFamily="34" charset="0"/>
              </a:rPr>
              <a:t>は主に優先的な病気や限られた診断検査に対応している。付加的な特典として、航空救急サービス、入院治療の延長、不妊治療などがある。しかし、その</a:t>
            </a:r>
            <a:r>
              <a:rPr lang="en-US" altLang="ja-JP" sz="1120" dirty="0">
                <a:latin typeface="Arial" panose="020B0604020202020204" pitchFamily="34" charset="0"/>
                <a:ea typeface="ＭＳ Ｐゴシック" panose="020B0600070205080204" pitchFamily="50" charset="-128"/>
                <a:cs typeface="Arial" panose="020B0604020202020204" pitchFamily="34" charset="0"/>
              </a:rPr>
              <a:t>HMO</a:t>
            </a:r>
            <a:r>
              <a:rPr lang="ja-JP" altLang="en-US" sz="1120" dirty="0">
                <a:latin typeface="Arial" panose="020B0604020202020204" pitchFamily="34" charset="0"/>
                <a:ea typeface="ＭＳ Ｐゴシック" panose="020B0600070205080204" pitchFamily="50" charset="-128"/>
                <a:cs typeface="Arial" panose="020B0604020202020204" pitchFamily="34" charset="0"/>
              </a:rPr>
              <a:t>に対しても不満を抱えており、主なものは</a:t>
            </a:r>
            <a:r>
              <a:rPr lang="en-US" altLang="ja-JP" sz="1120" dirty="0">
                <a:latin typeface="Arial" panose="020B0604020202020204" pitchFamily="34" charset="0"/>
                <a:ea typeface="ＭＳ Ｐゴシック" panose="020B0600070205080204" pitchFamily="50" charset="-128"/>
                <a:cs typeface="Arial" panose="020B0604020202020204" pitchFamily="34" charset="0"/>
              </a:rPr>
              <a:t>HMO</a:t>
            </a:r>
            <a:r>
              <a:rPr lang="ja-JP" altLang="en-US" sz="1120" dirty="0">
                <a:latin typeface="Arial" panose="020B0604020202020204" pitchFamily="34" charset="0"/>
                <a:ea typeface="ＭＳ Ｐゴシック" panose="020B0600070205080204" pitchFamily="50" charset="-128"/>
                <a:cs typeface="Arial" panose="020B0604020202020204" pitchFamily="34" charset="0"/>
              </a:rPr>
              <a:t>による未支払いなどがある。</a:t>
            </a:r>
            <a:endParaRPr lang="en-US" altLang="ja-JP" sz="1120" noProof="1">
              <a:latin typeface="Arial" panose="020B0604020202020204" pitchFamily="34" charset="0"/>
              <a:ea typeface="ＭＳ Ｐゴシック" panose="020B0600070205080204" pitchFamily="50" charset="-128"/>
              <a:cs typeface="Arial" panose="020B0604020202020204" pitchFamily="34" charset="0"/>
            </a:endParaRPr>
          </a:p>
        </p:txBody>
      </p:sp>
      <p:sp>
        <p:nvSpPr>
          <p:cNvPr id="23" name="Rectangle 4">
            <a:extLst>
              <a:ext uri="{FF2B5EF4-FFF2-40B4-BE49-F238E27FC236}">
                <a16:creationId xmlns:a16="http://schemas.microsoft.com/office/drawing/2014/main" id="{7B828A8D-E711-4088-5B46-4158B1A85057}"/>
              </a:ext>
            </a:extLst>
          </p:cNvPr>
          <p:cNvSpPr>
            <a:spLocks noChangeArrowheads="1"/>
          </p:cNvSpPr>
          <p:nvPr/>
        </p:nvSpPr>
        <p:spPr bwMode="gray">
          <a:xfrm>
            <a:off x="2072680" y="5596557"/>
            <a:ext cx="7307813" cy="417722"/>
          </a:xfrm>
          <a:prstGeom prst="rect">
            <a:avLst/>
          </a:prstGeom>
          <a:noFill/>
          <a:ln w="9525" algn="ctr">
            <a:noFill/>
            <a:miter lim="800000"/>
            <a:headEnd/>
            <a:tailEnd/>
          </a:ln>
          <a:effectLst/>
        </p:spPr>
        <p:txBody>
          <a:bodyPr lIns="72000" tIns="0" rIns="0" bIns="0"/>
          <a:lstStyle/>
          <a:p>
            <a:pPr marL="187325" indent="-187325" defTabSz="863600" fontAlgn="base">
              <a:spcBef>
                <a:spcPct val="30000"/>
              </a:spcBef>
              <a:spcAft>
                <a:spcPct val="0"/>
              </a:spcAft>
              <a:buClr>
                <a:schemeClr val="bg1">
                  <a:lumMod val="75000"/>
                </a:schemeClr>
              </a:buClr>
              <a:buFont typeface="Arial" panose="020B0604020202020204" pitchFamily="34" charset="0"/>
              <a:buChar char="•"/>
            </a:pPr>
            <a:r>
              <a:rPr lang="ja-JP" altLang="en-US" sz="1120" dirty="0">
                <a:latin typeface="Arial" panose="020B0604020202020204" pitchFamily="34" charset="0"/>
                <a:ea typeface="ＭＳ Ｐゴシック" panose="020B0600070205080204" pitchFamily="50" charset="-128"/>
                <a:cs typeface="Arial" panose="020B0604020202020204" pitchFamily="34" charset="0"/>
              </a:rPr>
              <a:t>この制度のカバー率は現在、ナイジェリア国民の</a:t>
            </a:r>
            <a:r>
              <a:rPr lang="en-US" altLang="ja-JP" sz="112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120" dirty="0">
                <a:latin typeface="Arial" panose="020B0604020202020204" pitchFamily="34" charset="0"/>
                <a:ea typeface="ＭＳ Ｐゴシック" panose="020B0600070205080204" pitchFamily="50" charset="-128"/>
                <a:cs typeface="Arial" panose="020B0604020202020204" pitchFamily="34" charset="0"/>
              </a:rPr>
              <a:t>％以下で、そのほとんどは連邦政府職員とその扶養家族である。</a:t>
            </a:r>
            <a:endParaRPr lang="en-US" altLang="ja-JP" sz="1120" noProof="1">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0013278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3A8A4C29-F27D-4D2B-9E80-1E97193950F8}"/>
              </a:ext>
            </a:extLst>
          </p:cNvPr>
          <p:cNvGraphicFramePr>
            <a:graphicFrameLocks noChangeAspect="1"/>
          </p:cNvGraphicFramePr>
          <p:nvPr>
            <p:custDataLst>
              <p:tags r:id="rId1"/>
            </p:custDataLst>
            <p:extLst>
              <p:ext uri="{D42A27DB-BD31-4B8C-83A1-F6EECF244321}">
                <p14:modId xmlns:p14="http://schemas.microsoft.com/office/powerpoint/2010/main" val="41221482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10" name="Object 9" hidden="1">
                        <a:extLst>
                          <a:ext uri="{FF2B5EF4-FFF2-40B4-BE49-F238E27FC236}">
                            <a16:creationId xmlns:a16="http://schemas.microsoft.com/office/drawing/2014/main" id="{3A8A4C29-F27D-4D2B-9E80-1E97193950F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タイトル 4">
            <a:extLst>
              <a:ext uri="{FF2B5EF4-FFF2-40B4-BE49-F238E27FC236}">
                <a16:creationId xmlns:a16="http://schemas.microsoft.com/office/drawing/2014/main" id="{0F972EA4-2BC2-4E16-B921-B9B03137EE1A}"/>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ナイジェリア／医療関連／制度</a:t>
            </a:r>
            <a:endParaRPr kumimoji="1" lang="ja-JP" altLang="en-US" dirty="0"/>
          </a:p>
        </p:txBody>
      </p:sp>
      <p:sp>
        <p:nvSpPr>
          <p:cNvPr id="9" name="テキスト プレースホルダー 5">
            <a:extLst>
              <a:ext uri="{FF2B5EF4-FFF2-40B4-BE49-F238E27FC236}">
                <a16:creationId xmlns:a16="http://schemas.microsoft.com/office/drawing/2014/main" id="{0A4E3BAD-10CF-43F9-89F3-C100F47B72B8}"/>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民間保険制度</a:t>
            </a:r>
          </a:p>
        </p:txBody>
      </p:sp>
      <p:sp>
        <p:nvSpPr>
          <p:cNvPr id="103" name="テキスト ボックス 20">
            <a:extLst>
              <a:ext uri="{FF2B5EF4-FFF2-40B4-BE49-F238E27FC236}">
                <a16:creationId xmlns:a16="http://schemas.microsoft.com/office/drawing/2014/main" id="{B50058B5-064B-4608-BF2C-5D3C59FB5E65}"/>
              </a:ext>
            </a:extLst>
          </p:cNvPr>
          <p:cNvSpPr txBox="1"/>
          <p:nvPr/>
        </p:nvSpPr>
        <p:spPr>
          <a:xfrm>
            <a:off x="200472" y="6480720"/>
            <a:ext cx="9361040" cy="261393"/>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t>NIH</a:t>
            </a:r>
            <a:r>
              <a:rPr lang="ja-JP" altLang="en-US" sz="800" dirty="0"/>
              <a:t>「</a:t>
            </a:r>
            <a:r>
              <a:rPr lang="en-US" altLang="ja-JP" sz="800" dirty="0"/>
              <a:t>Determinants and perception of health insurance participation among healthcare providers in Nigeria: A mixed-methods study</a:t>
            </a:r>
            <a:r>
              <a:rPr lang="ja-JP" altLang="en-US" sz="800" dirty="0"/>
              <a:t>」、アイ・シーネット調査「保健医療現地ニーズレポート」、</a:t>
            </a:r>
            <a:r>
              <a:rPr lang="en-US" altLang="ja-JP" sz="800" dirty="0"/>
              <a:t>JICA</a:t>
            </a:r>
            <a:r>
              <a:rPr lang="ja-JP" altLang="en-US" sz="800" dirty="0"/>
              <a:t>「アフリカ保険システム　情報収集・確認調査」、</a:t>
            </a:r>
            <a:r>
              <a:rPr lang="en-US" altLang="ja-JP" sz="800" dirty="0"/>
              <a:t> Aljazeera</a:t>
            </a:r>
            <a:r>
              <a:rPr lang="ja-JP" altLang="en-US" sz="800" dirty="0"/>
              <a:t>「</a:t>
            </a:r>
            <a:r>
              <a:rPr lang="en-US" altLang="ja-JP" sz="800" dirty="0"/>
              <a:t>Two decades later, Nigeria’s health insurance is still flailing</a:t>
            </a:r>
            <a:r>
              <a:rPr lang="ja-JP" altLang="en-US" sz="800" dirty="0"/>
              <a:t>」</a:t>
            </a:r>
            <a:endParaRPr lang="en-US" altLang="ja-JP" sz="800" dirty="0"/>
          </a:p>
          <a:p>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Rectangle: Rounded Corners 20">
            <a:extLst>
              <a:ext uri="{FF2B5EF4-FFF2-40B4-BE49-F238E27FC236}">
                <a16:creationId xmlns:a16="http://schemas.microsoft.com/office/drawing/2014/main" id="{7845B5C2-5D67-63CA-093D-D7CE9E67A817}"/>
              </a:ext>
            </a:extLst>
          </p:cNvPr>
          <p:cNvSpPr/>
          <p:nvPr/>
        </p:nvSpPr>
        <p:spPr>
          <a:xfrm>
            <a:off x="128464" y="2996952"/>
            <a:ext cx="9505056" cy="1223108"/>
          </a:xfrm>
          <a:prstGeom prst="roundRect">
            <a:avLst>
              <a:gd name="adj" fmla="val 50000"/>
            </a:avLst>
          </a:prstGeom>
          <a:effectLst>
            <a:glow rad="101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rtlCol="0" anchor="ctr">
            <a:noAutofit/>
          </a:bodyPr>
          <a:lstStyle/>
          <a:p>
            <a:pPr marL="0" algn="ctr" fontAlgn="ctr">
              <a:lnSpc>
                <a:spcPct val="114000"/>
              </a:lnSpc>
              <a:spcAft>
                <a:spcPts val="400"/>
              </a:spcAft>
            </a:pPr>
            <a:r>
              <a:rPr kumimoji="1" lang="ja-JP" altLang="en-US" sz="1120" dirty="0"/>
              <a:t>現在、</a:t>
            </a:r>
            <a:r>
              <a:rPr kumimoji="1" lang="ja-JP" altLang="en-US" sz="1120" b="1" dirty="0"/>
              <a:t>保険サービスを提供する認定された民間健康管理団体（</a:t>
            </a:r>
            <a:r>
              <a:rPr kumimoji="1" lang="en-US" altLang="ja-JP" sz="1120" b="1" dirty="0"/>
              <a:t>HMO</a:t>
            </a:r>
            <a:r>
              <a:rPr kumimoji="1" lang="ja-JP" altLang="en-US" sz="1120" b="1" dirty="0"/>
              <a:t>）が</a:t>
            </a:r>
            <a:r>
              <a:rPr kumimoji="1" lang="en-US" altLang="ja-JP" sz="1120" b="1" dirty="0"/>
              <a:t>60</a:t>
            </a:r>
            <a:r>
              <a:rPr kumimoji="1" lang="ja-JP" altLang="en-US" sz="1120" b="1" dirty="0"/>
              <a:t>以上ある</a:t>
            </a:r>
            <a:r>
              <a:rPr kumimoji="1" lang="ja-JP" altLang="en-US" sz="1120" dirty="0"/>
              <a:t>が、いずれも</a:t>
            </a:r>
            <a:r>
              <a:rPr kumimoji="1" lang="en-US" altLang="ja-JP" sz="1120" dirty="0"/>
              <a:t>NHIS</a:t>
            </a:r>
            <a:r>
              <a:rPr kumimoji="1" lang="ja-JP" altLang="en-US" sz="1120" dirty="0"/>
              <a:t>の保険料より高い。これらは主に民間企業が従業員のために加入しているが、その理由には特典が付随していることもあるが、公的サービスに対する根本的な不信感もある。</a:t>
            </a:r>
            <a:endParaRPr kumimoji="1" lang="en-US" altLang="ja-JP" sz="1120" dirty="0"/>
          </a:p>
          <a:p>
            <a:pPr marL="0" algn="ctr" fontAlgn="ctr">
              <a:lnSpc>
                <a:spcPct val="114000"/>
              </a:lnSpc>
              <a:spcAft>
                <a:spcPts val="400"/>
              </a:spcAft>
            </a:pPr>
            <a:r>
              <a:rPr lang="ja-JP" altLang="en-US" sz="1120" dirty="0"/>
              <a:t>一方で、</a:t>
            </a:r>
            <a:r>
              <a:rPr kumimoji="1" lang="ja-JP" altLang="en-US" sz="1120" dirty="0"/>
              <a:t>民間健康管理団体（</a:t>
            </a:r>
            <a:r>
              <a:rPr kumimoji="1" lang="en-US" altLang="ja-JP" sz="1120" dirty="0"/>
              <a:t>HMO</a:t>
            </a:r>
            <a:r>
              <a:rPr lang="ja-JP" altLang="en-US" sz="1120" dirty="0"/>
              <a:t>）に対しても、医療提供者との間で、料金の低さ、請求と支払い処理の遅れ、</a:t>
            </a:r>
            <a:r>
              <a:rPr lang="en-US" altLang="ja-JP" sz="1120" dirty="0"/>
              <a:t>HMO</a:t>
            </a:r>
            <a:r>
              <a:rPr lang="ja-JP" altLang="en-US" sz="1120" dirty="0"/>
              <a:t>の態度の悪さ、支払い拒否などに不満を感じており、</a:t>
            </a:r>
            <a:r>
              <a:rPr lang="en-US" altLang="ja-JP" sz="1120" dirty="0"/>
              <a:t>HMO</a:t>
            </a:r>
            <a:r>
              <a:rPr lang="ja-JP" altLang="en-US" sz="1120" dirty="0"/>
              <a:t>によっては患者の受け入れを拒否されるケースもある。</a:t>
            </a:r>
            <a:endParaRPr kumimoji="1" lang="en-US" sz="1120" dirty="0"/>
          </a:p>
        </p:txBody>
      </p:sp>
      <p:grpSp>
        <p:nvGrpSpPr>
          <p:cNvPr id="4" name="グループ化 7">
            <a:extLst>
              <a:ext uri="{FF2B5EF4-FFF2-40B4-BE49-F238E27FC236}">
                <a16:creationId xmlns:a16="http://schemas.microsoft.com/office/drawing/2014/main" id="{287D26D5-BEFF-14B6-AB77-3D287833AB4D}"/>
              </a:ext>
            </a:extLst>
          </p:cNvPr>
          <p:cNvGrpSpPr/>
          <p:nvPr/>
        </p:nvGrpSpPr>
        <p:grpSpPr>
          <a:xfrm>
            <a:off x="209328" y="1202829"/>
            <a:ext cx="9352184" cy="288032"/>
            <a:chOff x="4803500" y="2113806"/>
            <a:chExt cx="5626916" cy="288032"/>
          </a:xfrm>
        </p:grpSpPr>
        <p:cxnSp>
          <p:nvCxnSpPr>
            <p:cNvPr id="5" name="直線コネクタ 4">
              <a:extLst>
                <a:ext uri="{FF2B5EF4-FFF2-40B4-BE49-F238E27FC236}">
                  <a16:creationId xmlns:a16="http://schemas.microsoft.com/office/drawing/2014/main" id="{83695591-91CA-715C-7E17-F9145467F1C3}"/>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 name="Rectangle 6">
              <a:extLst>
                <a:ext uri="{FF2B5EF4-FFF2-40B4-BE49-F238E27FC236}">
                  <a16:creationId xmlns:a16="http://schemas.microsoft.com/office/drawing/2014/main" id="{F90224B8-D32E-4173-ABFF-0F92E83D125F}"/>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kumimoji="1" lang="ja-JP" altLang="en-US" sz="1400" b="1" dirty="0">
                  <a:latin typeface="+mn-ea"/>
                  <a:ea typeface="+mn-ea"/>
                </a:rPr>
                <a:t>民間健康管理団体（</a:t>
              </a:r>
              <a:r>
                <a:rPr lang="en-US" altLang="ja-JP" sz="1400" b="1" dirty="0">
                  <a:latin typeface="+mn-ea"/>
                  <a:ea typeface="+mn-ea"/>
                </a:rPr>
                <a:t>Health Management Organization</a:t>
              </a:r>
              <a:r>
                <a:rPr lang="ja-JP" altLang="en-US" sz="1400" b="1" dirty="0">
                  <a:latin typeface="+mn-ea"/>
                  <a:ea typeface="+mn-ea"/>
                </a:rPr>
                <a:t>：</a:t>
              </a:r>
              <a:r>
                <a:rPr kumimoji="1" lang="en-US" altLang="ja-JP" sz="1400" b="1" dirty="0">
                  <a:latin typeface="+mn-ea"/>
                  <a:ea typeface="+mn-ea"/>
                </a:rPr>
                <a:t>HMO</a:t>
              </a:r>
              <a:r>
                <a:rPr kumimoji="1" lang="ja-JP" altLang="en-US" sz="1400" b="1" dirty="0">
                  <a:latin typeface="+mn-ea"/>
                  <a:ea typeface="+mn-ea"/>
                </a:rPr>
                <a:t>）の役割</a:t>
              </a:r>
              <a:endParaRPr lang="en-US" altLang="ko-KR" sz="1400" dirty="0">
                <a:solidFill>
                  <a:srgbClr val="000000"/>
                </a:solidFill>
                <a:latin typeface="+mn-ea"/>
                <a:ea typeface="+mn-ea"/>
              </a:endParaRPr>
            </a:p>
          </p:txBody>
        </p:sp>
      </p:grpSp>
      <p:sp>
        <p:nvSpPr>
          <p:cNvPr id="22" name="テキスト ボックス 24">
            <a:extLst>
              <a:ext uri="{FF2B5EF4-FFF2-40B4-BE49-F238E27FC236}">
                <a16:creationId xmlns:a16="http://schemas.microsoft.com/office/drawing/2014/main" id="{2397E86A-6B6E-1562-C7D4-36EF5067453B}"/>
              </a:ext>
            </a:extLst>
          </p:cNvPr>
          <p:cNvSpPr txBox="1"/>
          <p:nvPr/>
        </p:nvSpPr>
        <p:spPr>
          <a:xfrm>
            <a:off x="200472" y="1700808"/>
            <a:ext cx="9433048" cy="1049583"/>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200" dirty="0"/>
              <a:t>民間健康管理団体（</a:t>
            </a:r>
            <a:r>
              <a:rPr kumimoji="1" lang="en-US" altLang="ja-JP" sz="1200" dirty="0"/>
              <a:t>HMO</a:t>
            </a:r>
            <a:r>
              <a:rPr kumimoji="1" lang="ja-JP" altLang="en-US" sz="1200" dirty="0"/>
              <a:t>）は</a:t>
            </a:r>
            <a:r>
              <a:rPr kumimoji="1" lang="en-US" altLang="ja-JP" sz="1200" dirty="0"/>
              <a:t>NHIS</a:t>
            </a:r>
            <a:r>
              <a:rPr kumimoji="1" lang="ja-JP" altLang="en-US" sz="1200" dirty="0"/>
              <a:t>から認定された医療施設と契約し、被保険患者の受け入れ数に基づいて医療提供者に資金を払う。</a:t>
            </a:r>
            <a:endParaRPr kumimoji="1" lang="en-US" altLang="ja-JP" sz="1200" dirty="0"/>
          </a:p>
          <a:p>
            <a:pPr marL="647700" lvl="1" indent="-190500" algn="just">
              <a:lnSpc>
                <a:spcPct val="110000"/>
              </a:lnSpc>
              <a:spcAft>
                <a:spcPts val="200"/>
              </a:spcAft>
              <a:buClr>
                <a:srgbClr val="5F8AC3"/>
              </a:buClr>
              <a:buFont typeface="Arial" panose="020B0604020202020204" pitchFamily="34" charset="0"/>
              <a:buChar char="•"/>
            </a:pPr>
            <a:r>
              <a:rPr kumimoji="1" lang="ja-JP" altLang="en-US" sz="1200" dirty="0"/>
              <a:t>一次医療には人数に応じた資金、被保険患者に提供される二次レベルの医療サービス量にはサービス料（</a:t>
            </a:r>
            <a:r>
              <a:rPr kumimoji="1" lang="en-US" altLang="ja-JP" sz="1200" dirty="0"/>
              <a:t>Fee-for-Service</a:t>
            </a:r>
            <a:r>
              <a:rPr kumimoji="1" lang="ja-JP" altLang="en-US" sz="1200" dirty="0"/>
              <a:t>：</a:t>
            </a:r>
            <a:r>
              <a:rPr kumimoji="1" lang="en-US" altLang="ja-JP" sz="1200" dirty="0"/>
              <a:t>FFS</a:t>
            </a:r>
            <a:r>
              <a:rPr kumimoji="1" lang="ja-JP" altLang="en-US" sz="1200" dirty="0"/>
              <a:t>）が支払われる。</a:t>
            </a:r>
            <a:endParaRPr kumimoji="1" lang="en-US" altLang="ja-JP" sz="1200" dirty="0"/>
          </a:p>
          <a:p>
            <a:pPr marL="190500" indent="-190500" algn="just">
              <a:lnSpc>
                <a:spcPct val="110000"/>
              </a:lnSpc>
              <a:spcAft>
                <a:spcPts val="200"/>
              </a:spcAft>
              <a:buClr>
                <a:srgbClr val="5F8AC3"/>
              </a:buClr>
              <a:buFont typeface="Wingdings" panose="05000000000000000000" pitchFamily="2" charset="2"/>
              <a:buChar char="n"/>
            </a:pPr>
            <a:r>
              <a:rPr lang="ja-JP" altLang="en-US" sz="1200" noProof="1">
                <a:latin typeface="Arial" panose="020B0604020202020204" pitchFamily="34" charset="0"/>
                <a:ea typeface="ＭＳ Ｐゴシック" panose="020B0600070205080204" pitchFamily="50" charset="-128"/>
                <a:cs typeface="Arial" panose="020B0604020202020204" pitchFamily="34" charset="0"/>
              </a:rPr>
              <a:t>民間保険の場合、</a:t>
            </a:r>
            <a:r>
              <a:rPr lang="en-US" altLang="ja-JP" sz="1200" noProof="1">
                <a:latin typeface="Arial" panose="020B0604020202020204" pitchFamily="34" charset="0"/>
                <a:ea typeface="ＭＳ Ｐゴシック" panose="020B0600070205080204" pitchFamily="50" charset="-128"/>
                <a:cs typeface="Arial" panose="020B0604020202020204" pitchFamily="34" charset="0"/>
              </a:rPr>
              <a:t>HMO</a:t>
            </a:r>
            <a:r>
              <a:rPr lang="ja-JP" altLang="en-US" sz="1200" noProof="1">
                <a:latin typeface="Arial" panose="020B0604020202020204" pitchFamily="34" charset="0"/>
                <a:ea typeface="ＭＳ Ｐゴシック" panose="020B0600070205080204" pitchFamily="50" charset="-128"/>
                <a:cs typeface="Arial" panose="020B0604020202020204" pitchFamily="34" charset="0"/>
              </a:rPr>
              <a:t>は個人、企業またはグループから保険料を徴収し、合意されたサービス料金で個人にサービスを提供するよう施設と交渉する。</a:t>
            </a:r>
            <a:endParaRPr lang="ja" altLang="ja-JP" sz="1200" noProof="1">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0690763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正方形/長方形 147">
            <a:extLst>
              <a:ext uri="{FF2B5EF4-FFF2-40B4-BE49-F238E27FC236}">
                <a16:creationId xmlns:a16="http://schemas.microsoft.com/office/drawing/2014/main" id="{D5A7EF00-1012-BB9E-522D-4A649AEC5983}"/>
              </a:ext>
            </a:extLst>
          </p:cNvPr>
          <p:cNvSpPr/>
          <p:nvPr/>
        </p:nvSpPr>
        <p:spPr>
          <a:xfrm>
            <a:off x="35347" y="1387454"/>
            <a:ext cx="5828454" cy="5027133"/>
          </a:xfrm>
          <a:prstGeom prst="rect">
            <a:avLst/>
          </a:prstGeom>
          <a:solidFill>
            <a:srgbClr val="D2E0E6">
              <a:alpha val="30000"/>
            </a:srgbClr>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38" name="正方形/長方形 37">
            <a:extLst>
              <a:ext uri="{FF2B5EF4-FFF2-40B4-BE49-F238E27FC236}">
                <a16:creationId xmlns:a16="http://schemas.microsoft.com/office/drawing/2014/main" id="{027A6187-E5D2-9E4B-260A-84D85D8E02BD}"/>
              </a:ext>
            </a:extLst>
          </p:cNvPr>
          <p:cNvSpPr/>
          <p:nvPr/>
        </p:nvSpPr>
        <p:spPr>
          <a:xfrm>
            <a:off x="4859428" y="1455241"/>
            <a:ext cx="957668" cy="846954"/>
          </a:xfrm>
          <a:prstGeom prst="rect">
            <a:avLst/>
          </a:prstGeom>
          <a:solidFill>
            <a:srgbClr val="D3E3EE"/>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2" name="タイトル 1">
            <a:extLst>
              <a:ext uri="{FF2B5EF4-FFF2-40B4-BE49-F238E27FC236}">
                <a16:creationId xmlns:a16="http://schemas.microsoft.com/office/drawing/2014/main" id="{CBE12598-E8DE-6C27-B79B-A6A93137B409}"/>
              </a:ext>
            </a:extLst>
          </p:cNvPr>
          <p:cNvSpPr>
            <a:spLocks noGrp="1"/>
          </p:cNvSpPr>
          <p:nvPr>
            <p:ph type="title"/>
          </p:nvPr>
        </p:nvSpPr>
        <p:spPr/>
        <p:txBody>
          <a:bodyPr/>
          <a:lstStyle/>
          <a:p>
            <a:r>
              <a:rPr lang="ja-JP" altLang="en-US" dirty="0"/>
              <a:t>ナイジェリア／医療関連／制度</a:t>
            </a:r>
            <a:endParaRPr kumimoji="1" lang="ja-JP" altLang="en-US" dirty="0"/>
          </a:p>
        </p:txBody>
      </p:sp>
      <p:sp>
        <p:nvSpPr>
          <p:cNvPr id="3" name="テキスト プレースホルダー 2">
            <a:extLst>
              <a:ext uri="{FF2B5EF4-FFF2-40B4-BE49-F238E27FC236}">
                <a16:creationId xmlns:a16="http://schemas.microsoft.com/office/drawing/2014/main" id="{DA6EDA7B-8C33-9BB3-1A59-E5A0393B49BE}"/>
              </a:ext>
            </a:extLst>
          </p:cNvPr>
          <p:cNvSpPr>
            <a:spLocks noGrp="1"/>
          </p:cNvSpPr>
          <p:nvPr>
            <p:ph type="body" sz="quarter" idx="15"/>
          </p:nvPr>
        </p:nvSpPr>
        <p:spPr/>
        <p:txBody>
          <a:bodyPr/>
          <a:lstStyle/>
          <a:p>
            <a:r>
              <a:rPr kumimoji="1" lang="ja-JP" altLang="en-US" dirty="0"/>
              <a:t>国民医療保険制度の概要</a:t>
            </a:r>
          </a:p>
        </p:txBody>
      </p:sp>
      <p:sp>
        <p:nvSpPr>
          <p:cNvPr id="5" name="正方形/長方形 4">
            <a:extLst>
              <a:ext uri="{FF2B5EF4-FFF2-40B4-BE49-F238E27FC236}">
                <a16:creationId xmlns:a16="http://schemas.microsoft.com/office/drawing/2014/main" id="{044FD4FC-C4FA-EF61-5163-489F252FCA4A}"/>
              </a:ext>
            </a:extLst>
          </p:cNvPr>
          <p:cNvSpPr/>
          <p:nvPr/>
        </p:nvSpPr>
        <p:spPr>
          <a:xfrm>
            <a:off x="373803" y="4077072"/>
            <a:ext cx="2088108" cy="717682"/>
          </a:xfrm>
          <a:prstGeom prst="rect">
            <a:avLst/>
          </a:prstGeom>
          <a:solidFill>
            <a:srgbClr val="D3E3EE"/>
          </a:solidFill>
        </p:spPr>
        <p:txBody>
          <a:bodyPr wrap="square" rtlCol="0" anchor="ctr">
            <a:noAutofit/>
          </a:bodyPr>
          <a:lstStyle/>
          <a:p>
            <a:pPr marL="0" algn="ctr" fontAlgn="ctr">
              <a:lnSpc>
                <a:spcPts val="1300"/>
              </a:lnSpc>
              <a:spcAft>
                <a:spcPts val="400"/>
              </a:spcAft>
            </a:pPr>
            <a:r>
              <a:rPr lang="ja-JP" altLang="en-US" sz="1200" dirty="0"/>
              <a:t>健康管理機関</a:t>
            </a:r>
            <a:endParaRPr lang="en-US" altLang="ja-JP" sz="1200" dirty="0"/>
          </a:p>
          <a:p>
            <a:pPr marL="0" algn="ctr" fontAlgn="ctr">
              <a:lnSpc>
                <a:spcPts val="1300"/>
              </a:lnSpc>
              <a:spcAft>
                <a:spcPts val="400"/>
              </a:spcAft>
            </a:pPr>
            <a:r>
              <a:rPr kumimoji="1" lang="en-US" altLang="ja-JP" sz="1200" dirty="0"/>
              <a:t>HMOs</a:t>
            </a:r>
            <a:r>
              <a:rPr kumimoji="1" lang="ja-JP" altLang="en-US" sz="1200" dirty="0"/>
              <a:t>（</a:t>
            </a:r>
            <a:r>
              <a:rPr kumimoji="1" lang="en-US" altLang="ja-JP" sz="1200" dirty="0"/>
              <a:t>Health Maintenance Organization</a:t>
            </a:r>
            <a:r>
              <a:rPr kumimoji="1" lang="ja-JP" altLang="en-US" sz="1200" dirty="0"/>
              <a:t>）</a:t>
            </a:r>
          </a:p>
        </p:txBody>
      </p:sp>
      <p:sp>
        <p:nvSpPr>
          <p:cNvPr id="8" name="正方形/長方形 7">
            <a:extLst>
              <a:ext uri="{FF2B5EF4-FFF2-40B4-BE49-F238E27FC236}">
                <a16:creationId xmlns:a16="http://schemas.microsoft.com/office/drawing/2014/main" id="{A0B630E3-231C-0A3A-C551-96B008734677}"/>
              </a:ext>
            </a:extLst>
          </p:cNvPr>
          <p:cNvSpPr/>
          <p:nvPr/>
        </p:nvSpPr>
        <p:spPr>
          <a:xfrm>
            <a:off x="3741893" y="4077072"/>
            <a:ext cx="2016224" cy="712879"/>
          </a:xfrm>
          <a:prstGeom prst="rect">
            <a:avLst/>
          </a:prstGeom>
          <a:solidFill>
            <a:srgbClr val="D3E3EE"/>
          </a:solidFill>
        </p:spPr>
        <p:txBody>
          <a:bodyPr wrap="square" rtlCol="0" anchor="ctr">
            <a:noAutofit/>
          </a:bodyPr>
          <a:lstStyle/>
          <a:p>
            <a:pPr marL="0" algn="ctr" fontAlgn="ctr">
              <a:lnSpc>
                <a:spcPts val="1300"/>
              </a:lnSpc>
              <a:spcAft>
                <a:spcPts val="400"/>
              </a:spcAft>
            </a:pPr>
            <a:r>
              <a:rPr lang="ja-JP" altLang="en-US" sz="1200" dirty="0"/>
              <a:t>医療提供者</a:t>
            </a:r>
            <a:endParaRPr kumimoji="1" lang="en-US" altLang="ja-JP" sz="1200" dirty="0"/>
          </a:p>
          <a:p>
            <a:pPr marL="0" algn="ctr" fontAlgn="ctr">
              <a:lnSpc>
                <a:spcPts val="1200"/>
              </a:lnSpc>
              <a:spcAft>
                <a:spcPts val="400"/>
              </a:spcAft>
            </a:pPr>
            <a:r>
              <a:rPr kumimoji="1" lang="en-US" altLang="ja-JP" sz="1200" dirty="0"/>
              <a:t>HCPs                        (Health Care Provider)</a:t>
            </a:r>
            <a:endParaRPr kumimoji="1" lang="ja-JP" altLang="en-US" sz="1200" dirty="0"/>
          </a:p>
        </p:txBody>
      </p:sp>
      <p:sp>
        <p:nvSpPr>
          <p:cNvPr id="9" name="正方形/長方形 8">
            <a:extLst>
              <a:ext uri="{FF2B5EF4-FFF2-40B4-BE49-F238E27FC236}">
                <a16:creationId xmlns:a16="http://schemas.microsoft.com/office/drawing/2014/main" id="{EDCD5B20-BA30-B645-016D-C91567459502}"/>
              </a:ext>
            </a:extLst>
          </p:cNvPr>
          <p:cNvSpPr/>
          <p:nvPr/>
        </p:nvSpPr>
        <p:spPr>
          <a:xfrm>
            <a:off x="3813901" y="5686570"/>
            <a:ext cx="1872208" cy="576065"/>
          </a:xfrm>
          <a:prstGeom prst="rect">
            <a:avLst/>
          </a:prstGeom>
          <a:solidFill>
            <a:schemeClr val="accent3">
              <a:lumMod val="60000"/>
              <a:lumOff val="40000"/>
            </a:schemeClr>
          </a:solidFill>
        </p:spPr>
        <p:txBody>
          <a:bodyPr wrap="square" rtlCol="0" anchor="ctr">
            <a:noAutofit/>
          </a:bodyPr>
          <a:lstStyle/>
          <a:p>
            <a:pPr marL="0" algn="ctr" fontAlgn="ctr">
              <a:lnSpc>
                <a:spcPts val="1000"/>
              </a:lnSpc>
              <a:spcAft>
                <a:spcPts val="400"/>
              </a:spcAft>
            </a:pPr>
            <a:r>
              <a:rPr kumimoji="1" lang="ja-JP" altLang="en-US" sz="1200" dirty="0"/>
              <a:t>被保険者</a:t>
            </a:r>
            <a:endParaRPr kumimoji="1" lang="en-US" altLang="ja-JP" sz="1200" dirty="0"/>
          </a:p>
          <a:p>
            <a:pPr marL="0" algn="ctr" fontAlgn="ctr">
              <a:lnSpc>
                <a:spcPts val="1000"/>
              </a:lnSpc>
              <a:spcAft>
                <a:spcPts val="400"/>
              </a:spcAft>
            </a:pPr>
            <a:r>
              <a:rPr lang="ja-JP" altLang="en-US" sz="900" dirty="0"/>
              <a:t>（給与からの天引き有）</a:t>
            </a:r>
            <a:endParaRPr kumimoji="1" lang="ja-JP" altLang="en-US" sz="900" dirty="0"/>
          </a:p>
        </p:txBody>
      </p:sp>
      <p:sp>
        <p:nvSpPr>
          <p:cNvPr id="10" name="正方形/長方形 9">
            <a:extLst>
              <a:ext uri="{FF2B5EF4-FFF2-40B4-BE49-F238E27FC236}">
                <a16:creationId xmlns:a16="http://schemas.microsoft.com/office/drawing/2014/main" id="{53660041-B22C-B4CE-A50A-BBEC62D10E44}"/>
              </a:ext>
            </a:extLst>
          </p:cNvPr>
          <p:cNvSpPr/>
          <p:nvPr/>
        </p:nvSpPr>
        <p:spPr>
          <a:xfrm>
            <a:off x="373803" y="5686570"/>
            <a:ext cx="2239651" cy="576065"/>
          </a:xfrm>
          <a:prstGeom prst="rect">
            <a:avLst/>
          </a:prstGeom>
          <a:solidFill>
            <a:schemeClr val="accent3">
              <a:lumMod val="60000"/>
              <a:lumOff val="40000"/>
            </a:schemeClr>
          </a:solidFill>
        </p:spPr>
        <p:txBody>
          <a:bodyPr wrap="square" rtlCol="0" anchor="ctr">
            <a:noAutofit/>
          </a:bodyPr>
          <a:lstStyle/>
          <a:p>
            <a:pPr marL="0" algn="ctr" fontAlgn="ctr">
              <a:lnSpc>
                <a:spcPts val="1100"/>
              </a:lnSpc>
              <a:spcAft>
                <a:spcPts val="400"/>
              </a:spcAft>
            </a:pPr>
            <a:r>
              <a:rPr lang="ja-JP" altLang="en-US" sz="1200" dirty="0"/>
              <a:t>雇用主</a:t>
            </a:r>
            <a:endParaRPr lang="en-US" altLang="ja-JP" sz="1200" dirty="0"/>
          </a:p>
          <a:p>
            <a:pPr marL="0" algn="ctr" fontAlgn="ctr">
              <a:lnSpc>
                <a:spcPts val="1100"/>
              </a:lnSpc>
              <a:spcAft>
                <a:spcPts val="400"/>
              </a:spcAft>
            </a:pPr>
            <a:r>
              <a:rPr kumimoji="1" lang="en-US" altLang="ja-JP" sz="900" dirty="0"/>
              <a:t>(</a:t>
            </a:r>
            <a:r>
              <a:rPr kumimoji="1" lang="ja-JP" altLang="en-US" sz="900" dirty="0"/>
              <a:t>１０名以上の企業は</a:t>
            </a:r>
            <a:r>
              <a:rPr kumimoji="1" lang="en-US" altLang="ja-JP" sz="900" dirty="0"/>
              <a:t>NHIS</a:t>
            </a:r>
            <a:r>
              <a:rPr kumimoji="1" lang="ja-JP" altLang="en-US" sz="900" dirty="0"/>
              <a:t>加入は強制</a:t>
            </a:r>
            <a:r>
              <a:rPr kumimoji="1" lang="en-US" altLang="ja-JP" sz="900" dirty="0"/>
              <a:t>)</a:t>
            </a:r>
          </a:p>
        </p:txBody>
      </p:sp>
      <p:sp>
        <p:nvSpPr>
          <p:cNvPr id="11" name="正方形/長方形 10">
            <a:extLst>
              <a:ext uri="{FF2B5EF4-FFF2-40B4-BE49-F238E27FC236}">
                <a16:creationId xmlns:a16="http://schemas.microsoft.com/office/drawing/2014/main" id="{C53D6206-8772-751C-C29C-C26EDD065885}"/>
              </a:ext>
            </a:extLst>
          </p:cNvPr>
          <p:cNvSpPr/>
          <p:nvPr/>
        </p:nvSpPr>
        <p:spPr>
          <a:xfrm>
            <a:off x="344488" y="1475107"/>
            <a:ext cx="1484265" cy="813581"/>
          </a:xfrm>
          <a:prstGeom prst="rect">
            <a:avLst/>
          </a:prstGeom>
          <a:solidFill>
            <a:schemeClr val="accent3">
              <a:lumMod val="60000"/>
              <a:lumOff val="40000"/>
            </a:schemeClr>
          </a:solidFill>
        </p:spPr>
        <p:txBody>
          <a:bodyPr wrap="square" rtlCol="0" anchor="ctr">
            <a:noAutofit/>
          </a:bodyPr>
          <a:lstStyle/>
          <a:p>
            <a:pPr marL="0" algn="ctr" fontAlgn="ctr">
              <a:lnSpc>
                <a:spcPct val="114000"/>
              </a:lnSpc>
              <a:spcAft>
                <a:spcPts val="400"/>
              </a:spcAft>
            </a:pPr>
            <a:r>
              <a:rPr kumimoji="1" lang="ja-JP" altLang="en-US" sz="1100" dirty="0"/>
              <a:t>個人、家族、団体</a:t>
            </a:r>
            <a:endParaRPr kumimoji="1" lang="en-US" altLang="ja-JP" sz="1100" dirty="0"/>
          </a:p>
          <a:p>
            <a:pPr marL="0" algn="ctr" fontAlgn="ctr">
              <a:lnSpc>
                <a:spcPct val="114000"/>
              </a:lnSpc>
              <a:spcAft>
                <a:spcPts val="400"/>
              </a:spcAft>
            </a:pPr>
            <a:r>
              <a:rPr kumimoji="1" lang="ja-JP" altLang="en-US" sz="800" dirty="0"/>
              <a:t>（１０名未満の企業</a:t>
            </a:r>
            <a:r>
              <a:rPr lang="ja-JP" altLang="en-US" sz="800" dirty="0"/>
              <a:t>含む</a:t>
            </a:r>
            <a:r>
              <a:rPr kumimoji="1" lang="ja-JP" altLang="en-US" sz="800" dirty="0"/>
              <a:t>）</a:t>
            </a:r>
            <a:endParaRPr kumimoji="1" lang="en-US" altLang="ja-JP" sz="1050" dirty="0"/>
          </a:p>
          <a:p>
            <a:pPr marL="0" algn="ctr" fontAlgn="ctr">
              <a:lnSpc>
                <a:spcPct val="114000"/>
              </a:lnSpc>
              <a:spcAft>
                <a:spcPts val="400"/>
              </a:spcAft>
            </a:pPr>
            <a:r>
              <a:rPr lang="ja-JP" altLang="en-US" sz="1100" dirty="0"/>
              <a:t>（</a:t>
            </a:r>
            <a:r>
              <a:rPr kumimoji="1" lang="ja-JP" altLang="en-US" sz="1100" dirty="0"/>
              <a:t>任意加入）</a:t>
            </a:r>
          </a:p>
        </p:txBody>
      </p:sp>
      <p:sp>
        <p:nvSpPr>
          <p:cNvPr id="12" name="正方形/長方形 11">
            <a:extLst>
              <a:ext uri="{FF2B5EF4-FFF2-40B4-BE49-F238E27FC236}">
                <a16:creationId xmlns:a16="http://schemas.microsoft.com/office/drawing/2014/main" id="{1F4B0C16-4811-6135-29EE-DF3A4EC91A8A}"/>
              </a:ext>
            </a:extLst>
          </p:cNvPr>
          <p:cNvSpPr/>
          <p:nvPr/>
        </p:nvSpPr>
        <p:spPr>
          <a:xfrm>
            <a:off x="2173573" y="1936697"/>
            <a:ext cx="819670" cy="351991"/>
          </a:xfrm>
          <a:prstGeom prst="rect">
            <a:avLst/>
          </a:prstGeom>
          <a:solidFill>
            <a:schemeClr val="accent3">
              <a:lumMod val="60000"/>
              <a:lumOff val="40000"/>
            </a:schemeClr>
          </a:solidFill>
        </p:spPr>
        <p:txBody>
          <a:bodyPr wrap="square" rtlCol="0" anchor="ctr">
            <a:noAutofit/>
          </a:bodyPr>
          <a:lstStyle/>
          <a:p>
            <a:pPr marL="0" algn="ctr" fontAlgn="ctr">
              <a:lnSpc>
                <a:spcPts val="800"/>
              </a:lnSpc>
              <a:spcAft>
                <a:spcPts val="400"/>
              </a:spcAft>
            </a:pPr>
            <a:r>
              <a:rPr lang="ja-JP" altLang="en-US" sz="900" dirty="0"/>
              <a:t>連邦公務員</a:t>
            </a:r>
            <a:endParaRPr lang="en-US" altLang="ja-JP" sz="900" dirty="0"/>
          </a:p>
          <a:p>
            <a:pPr marL="0" algn="ctr" fontAlgn="ctr">
              <a:lnSpc>
                <a:spcPts val="800"/>
              </a:lnSpc>
              <a:spcAft>
                <a:spcPts val="400"/>
              </a:spcAft>
            </a:pPr>
            <a:r>
              <a:rPr lang="ja-JP" altLang="en-US" sz="900" dirty="0"/>
              <a:t>（強制加入）</a:t>
            </a:r>
            <a:endParaRPr kumimoji="1" lang="ja-JP" altLang="en-US" sz="1200" dirty="0"/>
          </a:p>
        </p:txBody>
      </p:sp>
      <p:sp>
        <p:nvSpPr>
          <p:cNvPr id="13" name="正方形/長方形 12">
            <a:extLst>
              <a:ext uri="{FF2B5EF4-FFF2-40B4-BE49-F238E27FC236}">
                <a16:creationId xmlns:a16="http://schemas.microsoft.com/office/drawing/2014/main" id="{72A78CF5-2F6B-6272-8E31-9E46D829B73A}"/>
              </a:ext>
            </a:extLst>
          </p:cNvPr>
          <p:cNvSpPr/>
          <p:nvPr/>
        </p:nvSpPr>
        <p:spPr>
          <a:xfrm>
            <a:off x="3455273" y="1475107"/>
            <a:ext cx="1070681" cy="813581"/>
          </a:xfrm>
          <a:prstGeom prst="rect">
            <a:avLst/>
          </a:prstGeom>
          <a:solidFill>
            <a:srgbClr val="7AABCC"/>
          </a:solidFill>
        </p:spPr>
        <p:txBody>
          <a:bodyPr wrap="square" rtlCol="0" anchor="ctr">
            <a:noAutofit/>
          </a:bodyPr>
          <a:lstStyle/>
          <a:p>
            <a:pPr marL="0" algn="ctr" fontAlgn="ctr">
              <a:lnSpc>
                <a:spcPct val="114000"/>
              </a:lnSpc>
              <a:spcAft>
                <a:spcPts val="400"/>
              </a:spcAft>
            </a:pPr>
            <a:r>
              <a:rPr lang="ja-JP" altLang="en-US" sz="1050" dirty="0"/>
              <a:t>基礎保険ケア提供基金（</a:t>
            </a:r>
            <a:r>
              <a:rPr kumimoji="1" lang="en-US" altLang="ja-JP" sz="1050" dirty="0"/>
              <a:t>BHCPF</a:t>
            </a:r>
            <a:r>
              <a:rPr kumimoji="1" lang="ja-JP" altLang="en-US" sz="1050" dirty="0"/>
              <a:t>）</a:t>
            </a:r>
          </a:p>
        </p:txBody>
      </p:sp>
      <p:sp>
        <p:nvSpPr>
          <p:cNvPr id="19" name="テキスト ボックス 20">
            <a:extLst>
              <a:ext uri="{FF2B5EF4-FFF2-40B4-BE49-F238E27FC236}">
                <a16:creationId xmlns:a16="http://schemas.microsoft.com/office/drawing/2014/main" id="{1A138798-38D5-FBE1-1CF0-40B45D217CB8}"/>
              </a:ext>
            </a:extLst>
          </p:cNvPr>
          <p:cNvSpPr txBox="1"/>
          <p:nvPr/>
        </p:nvSpPr>
        <p:spPr>
          <a:xfrm>
            <a:off x="200025" y="6381328"/>
            <a:ext cx="9001000" cy="370304"/>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t> JICA</a:t>
            </a:r>
            <a:r>
              <a:rPr lang="ja-JP" altLang="en-US" sz="800" dirty="0"/>
              <a:t>「アフリカ保険システム　情報収集・確認調査」</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、ナイジェリアプライマリーヘルス開発庁、世界銀行「</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Nigeria health finance system assessment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RIPPA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「ナイジェリアの社旗保障」、</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Semic</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health</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How HMO in Nigeria works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BMC</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Assessing responsiveness of health care services within a health insurance scheme in Nigeria: users’ perspectives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Semichealth</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How HMO in Nigeria works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Medical World Nigeria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ウェブサイト</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30" name="直線矢印コネクタ 29">
            <a:extLst>
              <a:ext uri="{FF2B5EF4-FFF2-40B4-BE49-F238E27FC236}">
                <a16:creationId xmlns:a16="http://schemas.microsoft.com/office/drawing/2014/main" id="{B4451143-B712-3EE0-6FBC-554F6D7F3D1E}"/>
              </a:ext>
            </a:extLst>
          </p:cNvPr>
          <p:cNvCxnSpPr>
            <a:cxnSpLocks/>
            <a:stCxn id="11" idx="2"/>
          </p:cNvCxnSpPr>
          <p:nvPr/>
        </p:nvCxnSpPr>
        <p:spPr>
          <a:xfrm>
            <a:off x="1086621" y="2288688"/>
            <a:ext cx="0" cy="632198"/>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線矢印コネクタ 32">
            <a:extLst>
              <a:ext uri="{FF2B5EF4-FFF2-40B4-BE49-F238E27FC236}">
                <a16:creationId xmlns:a16="http://schemas.microsoft.com/office/drawing/2014/main" id="{7813ED94-B213-6236-3026-A0320894F55B}"/>
              </a:ext>
            </a:extLst>
          </p:cNvPr>
          <p:cNvCxnSpPr>
            <a:cxnSpLocks/>
          </p:cNvCxnSpPr>
          <p:nvPr/>
        </p:nvCxnSpPr>
        <p:spPr>
          <a:xfrm>
            <a:off x="2051609" y="1818474"/>
            <a:ext cx="0" cy="1102412"/>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線矢印コネクタ 34">
            <a:extLst>
              <a:ext uri="{FF2B5EF4-FFF2-40B4-BE49-F238E27FC236}">
                <a16:creationId xmlns:a16="http://schemas.microsoft.com/office/drawing/2014/main" id="{5400EA01-1D82-2382-47BB-D4C136AD07A9}"/>
              </a:ext>
            </a:extLst>
          </p:cNvPr>
          <p:cNvCxnSpPr>
            <a:cxnSpLocks/>
            <a:stCxn id="13" idx="2"/>
          </p:cNvCxnSpPr>
          <p:nvPr/>
        </p:nvCxnSpPr>
        <p:spPr>
          <a:xfrm>
            <a:off x="3990614" y="2288688"/>
            <a:ext cx="0" cy="64904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線矢印コネクタ 40">
            <a:extLst>
              <a:ext uri="{FF2B5EF4-FFF2-40B4-BE49-F238E27FC236}">
                <a16:creationId xmlns:a16="http://schemas.microsoft.com/office/drawing/2014/main" id="{D1F91CC0-A6F5-A763-571E-9B95F57AAB7D}"/>
              </a:ext>
            </a:extLst>
          </p:cNvPr>
          <p:cNvCxnSpPr>
            <a:cxnSpLocks/>
            <a:stCxn id="5" idx="3"/>
            <a:endCxn id="8" idx="1"/>
          </p:cNvCxnSpPr>
          <p:nvPr/>
        </p:nvCxnSpPr>
        <p:spPr>
          <a:xfrm flipV="1">
            <a:off x="2461911" y="4433512"/>
            <a:ext cx="1279982" cy="2401"/>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線矢印コネクタ 42">
            <a:extLst>
              <a:ext uri="{FF2B5EF4-FFF2-40B4-BE49-F238E27FC236}">
                <a16:creationId xmlns:a16="http://schemas.microsoft.com/office/drawing/2014/main" id="{40362658-B35E-57CB-026E-97E1C5AFB7FD}"/>
              </a:ext>
            </a:extLst>
          </p:cNvPr>
          <p:cNvCxnSpPr>
            <a:cxnSpLocks/>
          </p:cNvCxnSpPr>
          <p:nvPr/>
        </p:nvCxnSpPr>
        <p:spPr>
          <a:xfrm>
            <a:off x="1158503" y="3245984"/>
            <a:ext cx="0" cy="81787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直線矢印コネクタ 44">
            <a:extLst>
              <a:ext uri="{FF2B5EF4-FFF2-40B4-BE49-F238E27FC236}">
                <a16:creationId xmlns:a16="http://schemas.microsoft.com/office/drawing/2014/main" id="{8236F913-FC83-E087-E96A-7CC9BC9417A4}"/>
              </a:ext>
            </a:extLst>
          </p:cNvPr>
          <p:cNvCxnSpPr>
            <a:cxnSpLocks/>
            <a:endCxn id="8" idx="0"/>
          </p:cNvCxnSpPr>
          <p:nvPr/>
        </p:nvCxnSpPr>
        <p:spPr>
          <a:xfrm>
            <a:off x="4750005" y="3232928"/>
            <a:ext cx="0" cy="844144"/>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4" name="テキスト ボックス 63">
            <a:extLst>
              <a:ext uri="{FF2B5EF4-FFF2-40B4-BE49-F238E27FC236}">
                <a16:creationId xmlns:a16="http://schemas.microsoft.com/office/drawing/2014/main" id="{E5B8B3C6-1383-D4EA-36F8-A77BBA48FF80}"/>
              </a:ext>
            </a:extLst>
          </p:cNvPr>
          <p:cNvSpPr txBox="1"/>
          <p:nvPr/>
        </p:nvSpPr>
        <p:spPr>
          <a:xfrm>
            <a:off x="77390" y="5020434"/>
            <a:ext cx="245270" cy="784830"/>
          </a:xfrm>
          <a:prstGeom prst="rect">
            <a:avLst/>
          </a:prstGeom>
          <a:noFill/>
        </p:spPr>
        <p:txBody>
          <a:bodyPr wrap="square" rtlCol="0">
            <a:spAutoFit/>
          </a:bodyPr>
          <a:lstStyle/>
          <a:p>
            <a:r>
              <a:rPr kumimoji="1" lang="ja-JP" altLang="en-US" sz="900" dirty="0">
                <a:latin typeface="Arial" panose="020B0604020202020204" pitchFamily="34" charset="0"/>
                <a:ea typeface="ＭＳ Ｐゴシック" panose="020B0600070205080204" pitchFamily="50" charset="-128"/>
                <a:cs typeface="Arial" panose="020B0604020202020204" pitchFamily="34" charset="0"/>
              </a:rPr>
              <a:t>支払・登録</a:t>
            </a:r>
            <a:endParaRPr kumimoji="1" lang="ja-JP" altLang="en-US" sz="105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67" name="テキスト ボックス 66">
            <a:extLst>
              <a:ext uri="{FF2B5EF4-FFF2-40B4-BE49-F238E27FC236}">
                <a16:creationId xmlns:a16="http://schemas.microsoft.com/office/drawing/2014/main" id="{62300FAB-8D13-B013-D9B3-18A2671B2E76}"/>
              </a:ext>
            </a:extLst>
          </p:cNvPr>
          <p:cNvSpPr txBox="1"/>
          <p:nvPr/>
        </p:nvSpPr>
        <p:spPr>
          <a:xfrm>
            <a:off x="389272" y="4860399"/>
            <a:ext cx="963328" cy="553998"/>
          </a:xfrm>
          <a:prstGeom prst="rect">
            <a:avLst/>
          </a:prstGeom>
          <a:noFill/>
        </p:spPr>
        <p:txBody>
          <a:bodyPr wrap="square" rtlCol="0">
            <a:spAutoFit/>
          </a:bodyPr>
          <a:lstStyle/>
          <a:p>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契約する</a:t>
            </a:r>
            <a:r>
              <a:rPr kumimoji="1" lang="en-US" altLang="ja-JP" sz="1000" dirty="0">
                <a:latin typeface="Arial" panose="020B0604020202020204" pitchFamily="34" charset="0"/>
                <a:ea typeface="ＭＳ Ｐゴシック" panose="020B0600070205080204" pitchFamily="50" charset="-128"/>
                <a:cs typeface="Arial" panose="020B0604020202020204" pitchFamily="34" charset="0"/>
              </a:rPr>
              <a:t>HMO</a:t>
            </a:r>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を選択、支払</a:t>
            </a:r>
          </a:p>
        </p:txBody>
      </p:sp>
      <p:sp>
        <p:nvSpPr>
          <p:cNvPr id="70" name="テキスト ボックス 69">
            <a:extLst>
              <a:ext uri="{FF2B5EF4-FFF2-40B4-BE49-F238E27FC236}">
                <a16:creationId xmlns:a16="http://schemas.microsoft.com/office/drawing/2014/main" id="{3E9C1863-C9FC-5E41-9357-67BEB51716DE}"/>
              </a:ext>
            </a:extLst>
          </p:cNvPr>
          <p:cNvSpPr txBox="1"/>
          <p:nvPr/>
        </p:nvSpPr>
        <p:spPr>
          <a:xfrm>
            <a:off x="1669146" y="5254583"/>
            <a:ext cx="998928" cy="400110"/>
          </a:xfrm>
          <a:prstGeom prst="rect">
            <a:avLst/>
          </a:prstGeom>
          <a:noFill/>
        </p:spPr>
        <p:txBody>
          <a:bodyPr wrap="square" rtlCol="0">
            <a:spAutoFit/>
          </a:bodyPr>
          <a:lstStyle/>
          <a:p>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保険パッケージの提供</a:t>
            </a:r>
          </a:p>
        </p:txBody>
      </p:sp>
      <p:sp>
        <p:nvSpPr>
          <p:cNvPr id="71" name="テキスト ボックス 70">
            <a:extLst>
              <a:ext uri="{FF2B5EF4-FFF2-40B4-BE49-F238E27FC236}">
                <a16:creationId xmlns:a16="http://schemas.microsoft.com/office/drawing/2014/main" id="{805B443D-3C44-23A5-51C2-B558F8E089E1}"/>
              </a:ext>
            </a:extLst>
          </p:cNvPr>
          <p:cNvSpPr txBox="1"/>
          <p:nvPr/>
        </p:nvSpPr>
        <p:spPr>
          <a:xfrm>
            <a:off x="1022820" y="2458926"/>
            <a:ext cx="926397" cy="246221"/>
          </a:xfrm>
          <a:prstGeom prst="rect">
            <a:avLst/>
          </a:prstGeom>
          <a:noFill/>
        </p:spPr>
        <p:txBody>
          <a:bodyPr wrap="square" rtlCol="0">
            <a:spAutoFit/>
          </a:bodyPr>
          <a:lstStyle/>
          <a:p>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支払い・登録</a:t>
            </a:r>
          </a:p>
        </p:txBody>
      </p:sp>
      <p:sp>
        <p:nvSpPr>
          <p:cNvPr id="72" name="テキスト ボックス 71">
            <a:extLst>
              <a:ext uri="{FF2B5EF4-FFF2-40B4-BE49-F238E27FC236}">
                <a16:creationId xmlns:a16="http://schemas.microsoft.com/office/drawing/2014/main" id="{92053C62-CB4A-156E-3333-2E03A1DD326B}"/>
              </a:ext>
            </a:extLst>
          </p:cNvPr>
          <p:cNvSpPr txBox="1"/>
          <p:nvPr/>
        </p:nvSpPr>
        <p:spPr>
          <a:xfrm>
            <a:off x="2900160" y="1389142"/>
            <a:ext cx="648197" cy="230832"/>
          </a:xfrm>
          <a:prstGeom prst="rect">
            <a:avLst/>
          </a:prstGeom>
          <a:noFill/>
        </p:spPr>
        <p:txBody>
          <a:bodyPr wrap="square" rtlCol="0">
            <a:spAutoFit/>
          </a:bodyPr>
          <a:lstStyle/>
          <a:p>
            <a:r>
              <a:rPr lang="ja-JP" altLang="en-US" sz="900" dirty="0">
                <a:latin typeface="Arial" panose="020B0604020202020204" pitchFamily="34" charset="0"/>
                <a:ea typeface="ＭＳ Ｐゴシック" panose="020B0600070205080204" pitchFamily="50" charset="-128"/>
                <a:cs typeface="Arial" panose="020B0604020202020204" pitchFamily="34" charset="0"/>
              </a:rPr>
              <a:t>予算配分</a:t>
            </a:r>
            <a:endParaRPr kumimoji="1" lang="ja-JP" altLang="en-US" sz="9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73" name="テキスト ボックス 72">
            <a:extLst>
              <a:ext uri="{FF2B5EF4-FFF2-40B4-BE49-F238E27FC236}">
                <a16:creationId xmlns:a16="http://schemas.microsoft.com/office/drawing/2014/main" id="{0C805531-127A-280F-983F-E4678F14872E}"/>
              </a:ext>
            </a:extLst>
          </p:cNvPr>
          <p:cNvSpPr txBox="1"/>
          <p:nvPr/>
        </p:nvSpPr>
        <p:spPr>
          <a:xfrm>
            <a:off x="2534950" y="2462699"/>
            <a:ext cx="864308" cy="246221"/>
          </a:xfrm>
          <a:prstGeom prst="rect">
            <a:avLst/>
          </a:prstGeom>
          <a:noFill/>
        </p:spPr>
        <p:txBody>
          <a:bodyPr wrap="square" rtlCol="0">
            <a:spAutoFit/>
          </a:bodyPr>
          <a:lstStyle/>
          <a:p>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支払、登録</a:t>
            </a:r>
          </a:p>
        </p:txBody>
      </p:sp>
      <p:sp>
        <p:nvSpPr>
          <p:cNvPr id="74" name="テキスト ボックス 73">
            <a:extLst>
              <a:ext uri="{FF2B5EF4-FFF2-40B4-BE49-F238E27FC236}">
                <a16:creationId xmlns:a16="http://schemas.microsoft.com/office/drawing/2014/main" id="{96CE9E92-CDB2-227F-B2BA-2342F856491A}"/>
              </a:ext>
            </a:extLst>
          </p:cNvPr>
          <p:cNvSpPr txBox="1"/>
          <p:nvPr/>
        </p:nvSpPr>
        <p:spPr>
          <a:xfrm>
            <a:off x="3931056" y="2437369"/>
            <a:ext cx="696241" cy="246221"/>
          </a:xfrm>
          <a:prstGeom prst="rect">
            <a:avLst/>
          </a:prstGeom>
          <a:noFill/>
        </p:spPr>
        <p:txBody>
          <a:bodyPr wrap="square" rtlCol="0">
            <a:spAutoFit/>
          </a:bodyPr>
          <a:lstStyle/>
          <a:p>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資金提供</a:t>
            </a:r>
          </a:p>
        </p:txBody>
      </p:sp>
      <p:cxnSp>
        <p:nvCxnSpPr>
          <p:cNvPr id="77" name="直線矢印コネクタ 76">
            <a:extLst>
              <a:ext uri="{FF2B5EF4-FFF2-40B4-BE49-F238E27FC236}">
                <a16:creationId xmlns:a16="http://schemas.microsoft.com/office/drawing/2014/main" id="{4E8327ED-0428-D717-7D09-C75B9137075F}"/>
              </a:ext>
            </a:extLst>
          </p:cNvPr>
          <p:cNvCxnSpPr>
            <a:cxnSpLocks/>
          </p:cNvCxnSpPr>
          <p:nvPr/>
        </p:nvCxnSpPr>
        <p:spPr>
          <a:xfrm>
            <a:off x="2990077" y="1605393"/>
            <a:ext cx="465196" cy="188"/>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8" name="テキスト ボックス 77">
            <a:extLst>
              <a:ext uri="{FF2B5EF4-FFF2-40B4-BE49-F238E27FC236}">
                <a16:creationId xmlns:a16="http://schemas.microsoft.com/office/drawing/2014/main" id="{37D56CE3-88C0-5687-F368-5710E0F4CBD1}"/>
              </a:ext>
            </a:extLst>
          </p:cNvPr>
          <p:cNvSpPr txBox="1"/>
          <p:nvPr/>
        </p:nvSpPr>
        <p:spPr>
          <a:xfrm>
            <a:off x="4772010" y="3635732"/>
            <a:ext cx="794011" cy="400110"/>
          </a:xfrm>
          <a:prstGeom prst="rect">
            <a:avLst/>
          </a:prstGeom>
          <a:noFill/>
        </p:spPr>
        <p:txBody>
          <a:bodyPr wrap="square" rtlCol="0">
            <a:spAutoFit/>
          </a:bodyPr>
          <a:lstStyle/>
          <a:p>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認可</a:t>
            </a:r>
            <a:r>
              <a:rPr kumimoji="1" lang="en-US" altLang="ja-JP" sz="1000" dirty="0">
                <a:latin typeface="Arial" panose="020B0604020202020204" pitchFamily="34" charset="0"/>
                <a:ea typeface="ＭＳ Ｐゴシック" panose="020B0600070205080204" pitchFamily="50" charset="-128"/>
                <a:cs typeface="Arial" panose="020B0604020202020204" pitchFamily="34" charset="0"/>
              </a:rPr>
              <a:t>/  </a:t>
            </a:r>
          </a:p>
          <a:p>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管理監督</a:t>
            </a:r>
          </a:p>
        </p:txBody>
      </p:sp>
      <p:sp>
        <p:nvSpPr>
          <p:cNvPr id="79" name="テキスト ボックス 78">
            <a:extLst>
              <a:ext uri="{FF2B5EF4-FFF2-40B4-BE49-F238E27FC236}">
                <a16:creationId xmlns:a16="http://schemas.microsoft.com/office/drawing/2014/main" id="{7482492F-8BF6-5E1F-E491-F7D08ECEC180}"/>
              </a:ext>
            </a:extLst>
          </p:cNvPr>
          <p:cNvSpPr txBox="1"/>
          <p:nvPr/>
        </p:nvSpPr>
        <p:spPr>
          <a:xfrm>
            <a:off x="1158503" y="3635732"/>
            <a:ext cx="816018" cy="400110"/>
          </a:xfrm>
          <a:prstGeom prst="rect">
            <a:avLst/>
          </a:prstGeom>
          <a:noFill/>
        </p:spPr>
        <p:txBody>
          <a:bodyPr wrap="square" rtlCol="0">
            <a:spAutoFit/>
          </a:bodyPr>
          <a:lstStyle/>
          <a:p>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認可</a:t>
            </a:r>
            <a:r>
              <a:rPr kumimoji="1" lang="en-US" altLang="ja-JP" sz="1000" dirty="0">
                <a:latin typeface="Arial" panose="020B0604020202020204" pitchFamily="34" charset="0"/>
                <a:ea typeface="ＭＳ Ｐゴシック" panose="020B0600070205080204" pitchFamily="50" charset="-128"/>
                <a:cs typeface="Arial" panose="020B0604020202020204" pitchFamily="34" charset="0"/>
              </a:rPr>
              <a:t>/</a:t>
            </a:r>
          </a:p>
          <a:p>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管理監督</a:t>
            </a:r>
          </a:p>
        </p:txBody>
      </p:sp>
      <p:sp>
        <p:nvSpPr>
          <p:cNvPr id="80" name="テキスト ボックス 79">
            <a:extLst>
              <a:ext uri="{FF2B5EF4-FFF2-40B4-BE49-F238E27FC236}">
                <a16:creationId xmlns:a16="http://schemas.microsoft.com/office/drawing/2014/main" id="{CB702AFF-3D16-076E-9137-B4288F9CA798}"/>
              </a:ext>
            </a:extLst>
          </p:cNvPr>
          <p:cNvSpPr txBox="1"/>
          <p:nvPr/>
        </p:nvSpPr>
        <p:spPr>
          <a:xfrm>
            <a:off x="2889991" y="4219154"/>
            <a:ext cx="477311" cy="230832"/>
          </a:xfrm>
          <a:prstGeom prst="rect">
            <a:avLst/>
          </a:prstGeom>
          <a:noFill/>
        </p:spPr>
        <p:txBody>
          <a:bodyPr wrap="square" rtlCol="0">
            <a:spAutoFit/>
          </a:bodyPr>
          <a:lstStyle/>
          <a:p>
            <a:r>
              <a:rPr kumimoji="1" lang="ja-JP" altLang="en-US" sz="900" dirty="0">
                <a:latin typeface="Arial" panose="020B0604020202020204" pitchFamily="34" charset="0"/>
                <a:ea typeface="ＭＳ Ｐゴシック" panose="020B0600070205080204" pitchFamily="50" charset="-128"/>
                <a:cs typeface="Arial" panose="020B0604020202020204" pitchFamily="34" charset="0"/>
              </a:rPr>
              <a:t>支払</a:t>
            </a:r>
            <a:endParaRPr kumimoji="1" lang="ja-JP" altLang="en-US" sz="105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1" name="テキスト ボックス 80">
            <a:extLst>
              <a:ext uri="{FF2B5EF4-FFF2-40B4-BE49-F238E27FC236}">
                <a16:creationId xmlns:a16="http://schemas.microsoft.com/office/drawing/2014/main" id="{E4F5A7B3-E702-BF57-B055-B2E6D810C869}"/>
              </a:ext>
            </a:extLst>
          </p:cNvPr>
          <p:cNvSpPr txBox="1"/>
          <p:nvPr/>
        </p:nvSpPr>
        <p:spPr>
          <a:xfrm>
            <a:off x="4913724" y="4822474"/>
            <a:ext cx="903371" cy="507831"/>
          </a:xfrm>
          <a:prstGeom prst="rect">
            <a:avLst/>
          </a:prstGeom>
          <a:noFill/>
        </p:spPr>
        <p:txBody>
          <a:bodyPr wrap="square" rtlCol="0">
            <a:spAutoFit/>
          </a:bodyPr>
          <a:lstStyle/>
          <a:p>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医療サービスの提供</a:t>
            </a:r>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（保険パッケージによる）</a:t>
            </a:r>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2" name="テキスト ボックス 81">
            <a:extLst>
              <a:ext uri="{FF2B5EF4-FFF2-40B4-BE49-F238E27FC236}">
                <a16:creationId xmlns:a16="http://schemas.microsoft.com/office/drawing/2014/main" id="{2FB128BA-06AF-5B02-B37F-16DEA5F4868C}"/>
              </a:ext>
            </a:extLst>
          </p:cNvPr>
          <p:cNvSpPr txBox="1"/>
          <p:nvPr/>
        </p:nvSpPr>
        <p:spPr>
          <a:xfrm>
            <a:off x="4948457" y="5425479"/>
            <a:ext cx="940647" cy="307777"/>
          </a:xfrm>
          <a:prstGeom prst="rect">
            <a:avLst/>
          </a:prstGeom>
          <a:solidFill>
            <a:schemeClr val="bg1">
              <a:alpha val="65000"/>
            </a:schemeClr>
          </a:solidFill>
        </p:spPr>
        <p:txBody>
          <a:bodyPr wrap="square" rtlCol="0">
            <a:spAutoFit/>
          </a:bodyPr>
          <a:lstStyle/>
          <a:p>
            <a:r>
              <a:rPr kumimoji="1" lang="en-US" altLang="ja-JP" sz="700" dirty="0">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高額医療の場合、一部支払いあり</a:t>
            </a:r>
          </a:p>
        </p:txBody>
      </p:sp>
      <p:sp>
        <p:nvSpPr>
          <p:cNvPr id="98" name="テキスト ボックス 97">
            <a:extLst>
              <a:ext uri="{FF2B5EF4-FFF2-40B4-BE49-F238E27FC236}">
                <a16:creationId xmlns:a16="http://schemas.microsoft.com/office/drawing/2014/main" id="{1E47B87E-25D9-A7DC-F619-4CB6BB5FBE7E}"/>
              </a:ext>
            </a:extLst>
          </p:cNvPr>
          <p:cNvSpPr txBox="1"/>
          <p:nvPr/>
        </p:nvSpPr>
        <p:spPr>
          <a:xfrm>
            <a:off x="3659262" y="5137194"/>
            <a:ext cx="840171" cy="246221"/>
          </a:xfrm>
          <a:prstGeom prst="rect">
            <a:avLst/>
          </a:prstGeom>
          <a:noFill/>
        </p:spPr>
        <p:txBody>
          <a:bodyPr wrap="square" rtlCol="0">
            <a:spAutoFit/>
          </a:bodyPr>
          <a:lstStyle/>
          <a:p>
            <a:r>
              <a:rPr lang="en-US" altLang="ja-JP" sz="1000" dirty="0">
                <a:latin typeface="Arial" panose="020B0604020202020204" pitchFamily="34" charset="0"/>
                <a:ea typeface="ＭＳ Ｐゴシック" panose="020B0600070205080204" pitchFamily="50" charset="-128"/>
                <a:cs typeface="Arial" panose="020B0604020202020204" pitchFamily="34" charset="0"/>
              </a:rPr>
              <a:t>HCP</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を選択</a:t>
            </a:r>
            <a:endParaRPr kumimoji="1" lang="ja-JP" altLang="en-US" sz="1000" dirty="0">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116" name="コネクタ: カギ線 115">
            <a:extLst>
              <a:ext uri="{FF2B5EF4-FFF2-40B4-BE49-F238E27FC236}">
                <a16:creationId xmlns:a16="http://schemas.microsoft.com/office/drawing/2014/main" id="{E4C23E64-5247-06A7-8A64-3E041677C75B}"/>
              </a:ext>
            </a:extLst>
          </p:cNvPr>
          <p:cNvCxnSpPr>
            <a:cxnSpLocks/>
            <a:stCxn id="10" idx="1"/>
            <a:endCxn id="58" idx="1"/>
          </p:cNvCxnSpPr>
          <p:nvPr/>
        </p:nvCxnSpPr>
        <p:spPr>
          <a:xfrm rot="10800000" flipH="1">
            <a:off x="373802" y="3248981"/>
            <a:ext cx="1" cy="2725623"/>
          </a:xfrm>
          <a:prstGeom prst="bentConnector3">
            <a:avLst>
              <a:gd name="adj1" fmla="val -22860000000"/>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線矢印コネクタ 46">
            <a:extLst>
              <a:ext uri="{FF2B5EF4-FFF2-40B4-BE49-F238E27FC236}">
                <a16:creationId xmlns:a16="http://schemas.microsoft.com/office/drawing/2014/main" id="{05A5E9EE-61E0-DD97-C34C-455858B1B6D4}"/>
              </a:ext>
            </a:extLst>
          </p:cNvPr>
          <p:cNvCxnSpPr>
            <a:cxnSpLocks/>
          </p:cNvCxnSpPr>
          <p:nvPr/>
        </p:nvCxnSpPr>
        <p:spPr>
          <a:xfrm>
            <a:off x="1662329" y="4806427"/>
            <a:ext cx="0" cy="880143"/>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7" name="直線矢印コネクタ 96">
            <a:extLst>
              <a:ext uri="{FF2B5EF4-FFF2-40B4-BE49-F238E27FC236}">
                <a16:creationId xmlns:a16="http://schemas.microsoft.com/office/drawing/2014/main" id="{889FAD96-C16C-A169-40D8-F3E5ADE81E3D}"/>
              </a:ext>
            </a:extLst>
          </p:cNvPr>
          <p:cNvCxnSpPr>
            <a:cxnSpLocks/>
          </p:cNvCxnSpPr>
          <p:nvPr/>
        </p:nvCxnSpPr>
        <p:spPr>
          <a:xfrm flipV="1">
            <a:off x="1214281" y="4826772"/>
            <a:ext cx="0" cy="885039"/>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直線矢印コネクタ 118">
            <a:extLst>
              <a:ext uri="{FF2B5EF4-FFF2-40B4-BE49-F238E27FC236}">
                <a16:creationId xmlns:a16="http://schemas.microsoft.com/office/drawing/2014/main" id="{94E0D6D4-FF3F-726E-9357-657603DCF54B}"/>
              </a:ext>
            </a:extLst>
          </p:cNvPr>
          <p:cNvCxnSpPr>
            <a:cxnSpLocks/>
          </p:cNvCxnSpPr>
          <p:nvPr/>
        </p:nvCxnSpPr>
        <p:spPr>
          <a:xfrm>
            <a:off x="4978013" y="4806427"/>
            <a:ext cx="1850" cy="905465"/>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直線矢印コネクタ 119">
            <a:extLst>
              <a:ext uri="{FF2B5EF4-FFF2-40B4-BE49-F238E27FC236}">
                <a16:creationId xmlns:a16="http://schemas.microsoft.com/office/drawing/2014/main" id="{7C1B9B17-7760-7DFA-B988-1B48CBC3AAC2}"/>
              </a:ext>
            </a:extLst>
          </p:cNvPr>
          <p:cNvCxnSpPr>
            <a:cxnSpLocks/>
          </p:cNvCxnSpPr>
          <p:nvPr/>
        </p:nvCxnSpPr>
        <p:spPr>
          <a:xfrm flipV="1">
            <a:off x="4546139" y="4806427"/>
            <a:ext cx="0" cy="905465"/>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直線コネクタ 125">
            <a:extLst>
              <a:ext uri="{FF2B5EF4-FFF2-40B4-BE49-F238E27FC236}">
                <a16:creationId xmlns:a16="http://schemas.microsoft.com/office/drawing/2014/main" id="{B004E912-2F97-C017-66B4-1543F1AB4379}"/>
              </a:ext>
            </a:extLst>
          </p:cNvPr>
          <p:cNvCxnSpPr>
            <a:stCxn id="10" idx="3"/>
            <a:endCxn id="9" idx="1"/>
          </p:cNvCxnSpPr>
          <p:nvPr/>
        </p:nvCxnSpPr>
        <p:spPr>
          <a:xfrm>
            <a:off x="2613454" y="5974603"/>
            <a:ext cx="1200447"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27" name="テキスト ボックス 126">
            <a:extLst>
              <a:ext uri="{FF2B5EF4-FFF2-40B4-BE49-F238E27FC236}">
                <a16:creationId xmlns:a16="http://schemas.microsoft.com/office/drawing/2014/main" id="{1768425E-CF5C-1BB4-78CB-8B91745D98A1}"/>
              </a:ext>
            </a:extLst>
          </p:cNvPr>
          <p:cNvSpPr txBox="1"/>
          <p:nvPr/>
        </p:nvSpPr>
        <p:spPr>
          <a:xfrm>
            <a:off x="2946821" y="5743770"/>
            <a:ext cx="736608" cy="246221"/>
          </a:xfrm>
          <a:prstGeom prst="rect">
            <a:avLst/>
          </a:prstGeom>
          <a:noFill/>
        </p:spPr>
        <p:txBody>
          <a:bodyPr wrap="square" rtlCol="0">
            <a:spAutoFit/>
          </a:bodyPr>
          <a:lstStyle/>
          <a:p>
            <a:r>
              <a:rPr lang="ja-JP" altLang="en-US" sz="1000" dirty="0">
                <a:latin typeface="Arial" panose="020B0604020202020204" pitchFamily="34" charset="0"/>
                <a:ea typeface="ＭＳ Ｐゴシック" panose="020B0600070205080204" pitchFamily="50" charset="-128"/>
                <a:cs typeface="Arial" panose="020B0604020202020204" pitchFamily="34" charset="0"/>
              </a:rPr>
              <a:t>雇用関係</a:t>
            </a:r>
            <a:endParaRPr kumimoji="1" lang="ja-JP" altLang="en-US"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4" name="正方形/長方形 33">
            <a:extLst>
              <a:ext uri="{FF2B5EF4-FFF2-40B4-BE49-F238E27FC236}">
                <a16:creationId xmlns:a16="http://schemas.microsoft.com/office/drawing/2014/main" id="{6A3F9138-BED8-ED20-4D29-B2C648054978}"/>
              </a:ext>
            </a:extLst>
          </p:cNvPr>
          <p:cNvSpPr/>
          <p:nvPr/>
        </p:nvSpPr>
        <p:spPr>
          <a:xfrm>
            <a:off x="4931436" y="1530181"/>
            <a:ext cx="228791" cy="712527"/>
          </a:xfrm>
          <a:prstGeom prst="rect">
            <a:avLst/>
          </a:prstGeom>
          <a:solidFill>
            <a:schemeClr val="bg1"/>
          </a:solidFill>
        </p:spPr>
        <p:txBody>
          <a:bodyPr wrap="square" rtlCol="0" anchor="ctr">
            <a:noAutofit/>
          </a:bodyPr>
          <a:lstStyle/>
          <a:p>
            <a:pPr marL="0" algn="ctr" fontAlgn="ctr">
              <a:lnSpc>
                <a:spcPct val="114000"/>
              </a:lnSpc>
              <a:spcAft>
                <a:spcPts val="400"/>
              </a:spcAft>
            </a:pPr>
            <a:r>
              <a:rPr kumimoji="1" lang="ja-JP" altLang="en-US" sz="900" dirty="0"/>
              <a:t>民間</a:t>
            </a:r>
          </a:p>
        </p:txBody>
      </p:sp>
      <p:sp>
        <p:nvSpPr>
          <p:cNvPr id="36" name="正方形/長方形 35">
            <a:extLst>
              <a:ext uri="{FF2B5EF4-FFF2-40B4-BE49-F238E27FC236}">
                <a16:creationId xmlns:a16="http://schemas.microsoft.com/office/drawing/2014/main" id="{324A80BB-40AF-6ED8-3F48-FA5D6A0EDF67}"/>
              </a:ext>
            </a:extLst>
          </p:cNvPr>
          <p:cNvSpPr/>
          <p:nvPr/>
        </p:nvSpPr>
        <p:spPr>
          <a:xfrm>
            <a:off x="5219468" y="1530181"/>
            <a:ext cx="228791" cy="712527"/>
          </a:xfrm>
          <a:prstGeom prst="rect">
            <a:avLst/>
          </a:prstGeom>
          <a:solidFill>
            <a:schemeClr val="bg1"/>
          </a:solidFill>
        </p:spPr>
        <p:txBody>
          <a:bodyPr wrap="square" rtlCol="0" anchor="ctr">
            <a:noAutofit/>
          </a:bodyPr>
          <a:lstStyle/>
          <a:p>
            <a:pPr marL="0" algn="ctr" fontAlgn="ctr">
              <a:lnSpc>
                <a:spcPct val="114000"/>
              </a:lnSpc>
              <a:spcAft>
                <a:spcPts val="400"/>
              </a:spcAft>
            </a:pPr>
            <a:r>
              <a:rPr kumimoji="1" lang="ja-JP" altLang="en-US" sz="900" dirty="0"/>
              <a:t>外国政府</a:t>
            </a:r>
          </a:p>
        </p:txBody>
      </p:sp>
      <p:sp>
        <p:nvSpPr>
          <p:cNvPr id="37" name="正方形/長方形 36">
            <a:extLst>
              <a:ext uri="{FF2B5EF4-FFF2-40B4-BE49-F238E27FC236}">
                <a16:creationId xmlns:a16="http://schemas.microsoft.com/office/drawing/2014/main" id="{CB721872-6C55-C0DE-DF96-713DA1F72F10}"/>
              </a:ext>
            </a:extLst>
          </p:cNvPr>
          <p:cNvSpPr/>
          <p:nvPr/>
        </p:nvSpPr>
        <p:spPr>
          <a:xfrm>
            <a:off x="5507500" y="1530181"/>
            <a:ext cx="228791" cy="712527"/>
          </a:xfrm>
          <a:prstGeom prst="rect">
            <a:avLst/>
          </a:prstGeom>
          <a:solidFill>
            <a:schemeClr val="bg1"/>
          </a:solidFill>
        </p:spPr>
        <p:txBody>
          <a:bodyPr wrap="square" rtlCol="0" anchor="ctr">
            <a:noAutofit/>
          </a:bodyPr>
          <a:lstStyle/>
          <a:p>
            <a:pPr marL="0" algn="ctr" fontAlgn="ctr">
              <a:lnSpc>
                <a:spcPct val="114000"/>
              </a:lnSpc>
              <a:spcAft>
                <a:spcPts val="400"/>
              </a:spcAft>
            </a:pPr>
            <a:r>
              <a:rPr kumimoji="1" lang="ja-JP" altLang="en-US" sz="900" dirty="0"/>
              <a:t>財団</a:t>
            </a:r>
          </a:p>
        </p:txBody>
      </p:sp>
      <p:cxnSp>
        <p:nvCxnSpPr>
          <p:cNvPr id="44" name="直線矢印コネクタ 43">
            <a:extLst>
              <a:ext uri="{FF2B5EF4-FFF2-40B4-BE49-F238E27FC236}">
                <a16:creationId xmlns:a16="http://schemas.microsoft.com/office/drawing/2014/main" id="{EE5412A5-1D79-834A-E78E-F337B33D3CBD}"/>
              </a:ext>
            </a:extLst>
          </p:cNvPr>
          <p:cNvCxnSpPr>
            <a:cxnSpLocks/>
            <a:stCxn id="38" idx="1"/>
            <a:endCxn id="13" idx="3"/>
          </p:cNvCxnSpPr>
          <p:nvPr/>
        </p:nvCxnSpPr>
        <p:spPr>
          <a:xfrm flipH="1">
            <a:off x="4525954" y="1878718"/>
            <a:ext cx="333474" cy="318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8" name="正方形/長方形 57">
            <a:extLst>
              <a:ext uri="{FF2B5EF4-FFF2-40B4-BE49-F238E27FC236}">
                <a16:creationId xmlns:a16="http://schemas.microsoft.com/office/drawing/2014/main" id="{87139DDD-105C-C2BF-23EC-E6EBC06A60BA}"/>
              </a:ext>
            </a:extLst>
          </p:cNvPr>
          <p:cNvSpPr/>
          <p:nvPr/>
        </p:nvSpPr>
        <p:spPr>
          <a:xfrm>
            <a:off x="373804" y="2924944"/>
            <a:ext cx="5350154" cy="648072"/>
          </a:xfrm>
          <a:prstGeom prst="rect">
            <a:avLst/>
          </a:prstGeom>
          <a:solidFill>
            <a:schemeClr val="accent2"/>
          </a:solidFill>
        </p:spPr>
        <p:txBody>
          <a:bodyPr wrap="square" rtlCol="0" anchor="ctr">
            <a:noAutofit/>
          </a:bodyPr>
          <a:lstStyle/>
          <a:p>
            <a:pPr algn="ctr" fontAlgn="ctr">
              <a:lnSpc>
                <a:spcPct val="114000"/>
              </a:lnSpc>
              <a:spcAft>
                <a:spcPts val="400"/>
              </a:spcAft>
            </a:pPr>
            <a:r>
              <a:rPr kumimoji="1" lang="ja" altLang="ja-JP" sz="1400" dirty="0"/>
              <a:t>国民健康保険制度</a:t>
            </a:r>
            <a:endParaRPr kumimoji="1" lang="en-US" altLang="ja" sz="1400" dirty="0"/>
          </a:p>
          <a:p>
            <a:pPr algn="ctr" fontAlgn="ctr">
              <a:lnSpc>
                <a:spcPct val="114000"/>
              </a:lnSpc>
              <a:spcAft>
                <a:spcPts val="400"/>
              </a:spcAft>
            </a:pPr>
            <a:r>
              <a:rPr kumimoji="1" lang="en-US" altLang="ja-JP" sz="1400" dirty="0"/>
              <a:t>NHIS</a:t>
            </a:r>
            <a:r>
              <a:rPr kumimoji="1" lang="ja-JP" altLang="en-US" sz="1400" dirty="0"/>
              <a:t>（</a:t>
            </a:r>
            <a:r>
              <a:rPr kumimoji="1" lang="en-US" altLang="ja-JP" sz="1400" dirty="0"/>
              <a:t>National Health Insurance Scheme</a:t>
            </a:r>
            <a:r>
              <a:rPr kumimoji="1" lang="ja-JP" altLang="en-US" sz="1400" dirty="0"/>
              <a:t>）</a:t>
            </a:r>
            <a:endParaRPr kumimoji="1" lang="ja-JP" altLang="en-US" sz="500" dirty="0"/>
          </a:p>
        </p:txBody>
      </p:sp>
      <p:sp>
        <p:nvSpPr>
          <p:cNvPr id="102" name="左中かっこ 101">
            <a:extLst>
              <a:ext uri="{FF2B5EF4-FFF2-40B4-BE49-F238E27FC236}">
                <a16:creationId xmlns:a16="http://schemas.microsoft.com/office/drawing/2014/main" id="{E89C9E72-BBE0-F0A5-D7B8-7DDCFEBEE280}"/>
              </a:ext>
            </a:extLst>
          </p:cNvPr>
          <p:cNvSpPr/>
          <p:nvPr/>
        </p:nvSpPr>
        <p:spPr>
          <a:xfrm>
            <a:off x="5905844" y="1501635"/>
            <a:ext cx="205071" cy="912172"/>
          </a:xfrm>
          <a:prstGeom prst="leftBrace">
            <a:avLst>
              <a:gd name="adj1" fmla="val 8333"/>
              <a:gd name="adj2" fmla="val 34102"/>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04" name="直線コネクタ 103">
            <a:extLst>
              <a:ext uri="{FF2B5EF4-FFF2-40B4-BE49-F238E27FC236}">
                <a16:creationId xmlns:a16="http://schemas.microsoft.com/office/drawing/2014/main" id="{C5769F85-794F-E4E1-0827-2AB4405586EC}"/>
              </a:ext>
            </a:extLst>
          </p:cNvPr>
          <p:cNvCxnSpPr/>
          <p:nvPr/>
        </p:nvCxnSpPr>
        <p:spPr>
          <a:xfrm>
            <a:off x="252658" y="1340768"/>
            <a:ext cx="5505459"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5" name="Rectangle 6">
            <a:extLst>
              <a:ext uri="{FF2B5EF4-FFF2-40B4-BE49-F238E27FC236}">
                <a16:creationId xmlns:a16="http://schemas.microsoft.com/office/drawing/2014/main" id="{93396E34-B773-0426-49CA-0EF50C054C75}"/>
              </a:ext>
            </a:extLst>
          </p:cNvPr>
          <p:cNvSpPr>
            <a:spLocks noChangeArrowheads="1"/>
          </p:cNvSpPr>
          <p:nvPr/>
        </p:nvSpPr>
        <p:spPr bwMode="auto">
          <a:xfrm>
            <a:off x="247287" y="1052736"/>
            <a:ext cx="551083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mn-ea"/>
                <a:ea typeface="+mn-ea"/>
              </a:rPr>
              <a:t>ナイジェリアにおける国民医療保険制度の概要図</a:t>
            </a:r>
            <a:endParaRPr lang="en-US" altLang="ko-KR" sz="1400" dirty="0">
              <a:solidFill>
                <a:srgbClr val="000000"/>
              </a:solidFill>
              <a:latin typeface="+mn-ea"/>
              <a:ea typeface="+mn-ea"/>
            </a:endParaRPr>
          </a:p>
        </p:txBody>
      </p:sp>
      <p:grpSp>
        <p:nvGrpSpPr>
          <p:cNvPr id="106" name="グループ化 7">
            <a:extLst>
              <a:ext uri="{FF2B5EF4-FFF2-40B4-BE49-F238E27FC236}">
                <a16:creationId xmlns:a16="http://schemas.microsoft.com/office/drawing/2014/main" id="{87B5BAD6-C6ED-EBBD-020A-85A18DE02FBB}"/>
              </a:ext>
            </a:extLst>
          </p:cNvPr>
          <p:cNvGrpSpPr/>
          <p:nvPr/>
        </p:nvGrpSpPr>
        <p:grpSpPr>
          <a:xfrm>
            <a:off x="6095685" y="1052736"/>
            <a:ext cx="3557657" cy="288032"/>
            <a:chOff x="4803500" y="2113806"/>
            <a:chExt cx="5626916" cy="288032"/>
          </a:xfrm>
        </p:grpSpPr>
        <p:cxnSp>
          <p:nvCxnSpPr>
            <p:cNvPr id="107" name="直線コネクタ 106">
              <a:extLst>
                <a:ext uri="{FF2B5EF4-FFF2-40B4-BE49-F238E27FC236}">
                  <a16:creationId xmlns:a16="http://schemas.microsoft.com/office/drawing/2014/main" id="{124591B2-976F-E42A-0506-684655F21E9B}"/>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8" name="Rectangle 6">
              <a:extLst>
                <a:ext uri="{FF2B5EF4-FFF2-40B4-BE49-F238E27FC236}">
                  <a16:creationId xmlns:a16="http://schemas.microsoft.com/office/drawing/2014/main" id="{50162862-7D26-82B8-CD15-FF3508D08FAD}"/>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mn-ea"/>
                  <a:ea typeface="+mn-ea"/>
                </a:rPr>
                <a:t>特徴</a:t>
              </a:r>
              <a:endParaRPr lang="en-US" altLang="ko-KR" sz="1400" dirty="0">
                <a:solidFill>
                  <a:srgbClr val="000000"/>
                </a:solidFill>
                <a:latin typeface="+mn-ea"/>
                <a:ea typeface="+mn-ea"/>
              </a:endParaRPr>
            </a:p>
          </p:txBody>
        </p:sp>
      </p:grpSp>
      <p:sp>
        <p:nvSpPr>
          <p:cNvPr id="143" name="正方形/長方形 142">
            <a:extLst>
              <a:ext uri="{FF2B5EF4-FFF2-40B4-BE49-F238E27FC236}">
                <a16:creationId xmlns:a16="http://schemas.microsoft.com/office/drawing/2014/main" id="{5EFFA7B6-44F4-16AC-2BFF-C8E014F558D1}"/>
              </a:ext>
            </a:extLst>
          </p:cNvPr>
          <p:cNvSpPr/>
          <p:nvPr/>
        </p:nvSpPr>
        <p:spPr>
          <a:xfrm>
            <a:off x="1922561" y="1468431"/>
            <a:ext cx="1070682" cy="401715"/>
          </a:xfrm>
          <a:prstGeom prst="rect">
            <a:avLst/>
          </a:prstGeom>
          <a:solidFill>
            <a:srgbClr val="7AABCC"/>
          </a:solidFill>
        </p:spPr>
        <p:txBody>
          <a:bodyPr wrap="square" rtlCol="0" anchor="ctr">
            <a:noAutofit/>
          </a:bodyPr>
          <a:lstStyle/>
          <a:p>
            <a:pPr marL="0" algn="ctr" fontAlgn="ctr">
              <a:lnSpc>
                <a:spcPts val="1300"/>
              </a:lnSpc>
              <a:spcAft>
                <a:spcPts val="400"/>
              </a:spcAft>
            </a:pPr>
            <a:r>
              <a:rPr lang="ja-JP" altLang="en-US" sz="1100" dirty="0"/>
              <a:t>ナイジェリア連邦政府</a:t>
            </a:r>
            <a:endParaRPr kumimoji="1" lang="ja-JP" altLang="en-US" sz="1100" dirty="0"/>
          </a:p>
        </p:txBody>
      </p:sp>
      <p:cxnSp>
        <p:nvCxnSpPr>
          <p:cNvPr id="149" name="直線矢印コネクタ 148">
            <a:extLst>
              <a:ext uri="{FF2B5EF4-FFF2-40B4-BE49-F238E27FC236}">
                <a16:creationId xmlns:a16="http://schemas.microsoft.com/office/drawing/2014/main" id="{D21F06E6-99F5-5AD2-03A7-104BFC02EC59}"/>
              </a:ext>
            </a:extLst>
          </p:cNvPr>
          <p:cNvCxnSpPr>
            <a:cxnSpLocks/>
            <a:stCxn id="12" idx="2"/>
          </p:cNvCxnSpPr>
          <p:nvPr/>
        </p:nvCxnSpPr>
        <p:spPr>
          <a:xfrm>
            <a:off x="2583408" y="2288688"/>
            <a:ext cx="0" cy="632198"/>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9" name="テキスト ボックス 158">
            <a:extLst>
              <a:ext uri="{FF2B5EF4-FFF2-40B4-BE49-F238E27FC236}">
                <a16:creationId xmlns:a16="http://schemas.microsoft.com/office/drawing/2014/main" id="{65DE2D2D-3697-32C4-36A3-3D416A03BA9B}"/>
              </a:ext>
            </a:extLst>
          </p:cNvPr>
          <p:cNvSpPr txBox="1"/>
          <p:nvPr/>
        </p:nvSpPr>
        <p:spPr>
          <a:xfrm>
            <a:off x="1974521" y="2457230"/>
            <a:ext cx="728005" cy="246221"/>
          </a:xfrm>
          <a:prstGeom prst="rect">
            <a:avLst/>
          </a:prstGeom>
          <a:noFill/>
        </p:spPr>
        <p:txBody>
          <a:bodyPr wrap="square" rtlCol="0">
            <a:spAutoFit/>
          </a:bodyPr>
          <a:lstStyle/>
          <a:p>
            <a:r>
              <a:rPr lang="ja-JP" altLang="en-US" sz="1000" dirty="0">
                <a:latin typeface="Arial" panose="020B0604020202020204" pitchFamily="34" charset="0"/>
                <a:ea typeface="ＭＳ Ｐゴシック" panose="020B0600070205080204" pitchFamily="50" charset="-128"/>
                <a:cs typeface="Arial" panose="020B0604020202020204" pitchFamily="34" charset="0"/>
              </a:rPr>
              <a:t>予算配分</a:t>
            </a:r>
            <a:endParaRPr kumimoji="1" lang="ja-JP" altLang="en-US"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60" name="テキスト ボックス 159">
            <a:extLst>
              <a:ext uri="{FF2B5EF4-FFF2-40B4-BE49-F238E27FC236}">
                <a16:creationId xmlns:a16="http://schemas.microsoft.com/office/drawing/2014/main" id="{ACCA1EFF-799D-8FD8-8A2A-9E5EDAD9324A}"/>
              </a:ext>
            </a:extLst>
          </p:cNvPr>
          <p:cNvSpPr txBox="1"/>
          <p:nvPr/>
        </p:nvSpPr>
        <p:spPr>
          <a:xfrm>
            <a:off x="6110915" y="1475089"/>
            <a:ext cx="3595060" cy="938719"/>
          </a:xfrm>
          <a:prstGeom prst="rect">
            <a:avLst/>
          </a:prstGeom>
          <a:noFill/>
        </p:spPr>
        <p:txBody>
          <a:bodyPr wrap="square" rtlCol="0">
            <a:spAutoFit/>
          </a:bodyPr>
          <a:lstStyle/>
          <a:p>
            <a:pPr marL="285750" indent="-285750">
              <a:buClr>
                <a:schemeClr val="accent6"/>
              </a:buClr>
              <a:buFont typeface="Wingdings" panose="05000000000000000000" pitchFamily="2" charset="2"/>
              <a:buChar char="n"/>
            </a:pPr>
            <a:r>
              <a:rPr kumimoji="1" lang="ja-JP" altLang="en-US" sz="1100" b="1" u="sng" dirty="0">
                <a:latin typeface="Arial" panose="020B0604020202020204" pitchFamily="34" charset="0"/>
                <a:ea typeface="ＭＳ Ｐゴシック" panose="020B0600070205080204" pitchFamily="50" charset="-128"/>
                <a:cs typeface="Arial" panose="020B0604020202020204" pitchFamily="34" charset="0"/>
              </a:rPr>
              <a:t>基礎保険ケア提供基金（</a:t>
            </a:r>
            <a:r>
              <a:rPr kumimoji="1" lang="en-US" altLang="ja-JP" sz="1100" b="1" u="sng" dirty="0">
                <a:latin typeface="Arial" panose="020B0604020202020204" pitchFamily="34" charset="0"/>
                <a:ea typeface="ＭＳ Ｐゴシック" panose="020B0600070205080204" pitchFamily="50" charset="-128"/>
                <a:cs typeface="Arial" panose="020B0604020202020204" pitchFamily="34" charset="0"/>
              </a:rPr>
              <a:t>BHCPF</a:t>
            </a:r>
            <a:r>
              <a:rPr kumimoji="1" lang="ja-JP" altLang="en-US" sz="1100" b="1" u="sng" dirty="0">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は、</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NHIS</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の運用が加入者や雇用者の保険料だけでなく、政府からの補助金導入が必要なため設立された。</a:t>
            </a:r>
            <a:endParaRPr kumimoji="1" lang="en-US" altLang="ja-JP" sz="1100" dirty="0">
              <a:latin typeface="Arial" panose="020B0604020202020204" pitchFamily="34" charset="0"/>
              <a:ea typeface="ＭＳ Ｐゴシック" panose="020B0600070205080204" pitchFamily="50" charset="-128"/>
              <a:cs typeface="Arial" panose="020B0604020202020204" pitchFamily="34" charset="0"/>
            </a:endParaRPr>
          </a:p>
          <a:p>
            <a:pPr marL="361950" lvl="2" indent="-184150">
              <a:buClr>
                <a:schemeClr val="accent6"/>
              </a:buClr>
              <a:buFont typeface="Arial" panose="020B0604020202020204" pitchFamily="34" charset="0"/>
              <a:buChar char="•"/>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政府の予算配分に加え、民間・外国政府・財団などの資金提供も受けている。</a:t>
            </a:r>
            <a:endParaRPr kumimoji="1" lang="en-US" altLang="ja-JP" sz="11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61" name="テキスト ボックス 160">
            <a:extLst>
              <a:ext uri="{FF2B5EF4-FFF2-40B4-BE49-F238E27FC236}">
                <a16:creationId xmlns:a16="http://schemas.microsoft.com/office/drawing/2014/main" id="{2701DB2B-27AC-97EB-32C0-D67EC15F62D3}"/>
              </a:ext>
            </a:extLst>
          </p:cNvPr>
          <p:cNvSpPr txBox="1"/>
          <p:nvPr/>
        </p:nvSpPr>
        <p:spPr>
          <a:xfrm>
            <a:off x="4360223" y="1641772"/>
            <a:ext cx="648197" cy="230832"/>
          </a:xfrm>
          <a:prstGeom prst="rect">
            <a:avLst/>
          </a:prstGeom>
          <a:noFill/>
        </p:spPr>
        <p:txBody>
          <a:bodyPr wrap="square" rtlCol="0">
            <a:spAutoFit/>
          </a:bodyPr>
          <a:lstStyle/>
          <a:p>
            <a:r>
              <a:rPr kumimoji="1" lang="ja-JP" altLang="en-US" sz="900" dirty="0">
                <a:latin typeface="Arial" panose="020B0604020202020204" pitchFamily="34" charset="0"/>
                <a:ea typeface="ＭＳ Ｐゴシック" panose="020B0600070205080204" pitchFamily="50" charset="-128"/>
                <a:cs typeface="Arial" panose="020B0604020202020204" pitchFamily="34" charset="0"/>
              </a:rPr>
              <a:t>資金提供</a:t>
            </a:r>
          </a:p>
        </p:txBody>
      </p:sp>
      <p:sp>
        <p:nvSpPr>
          <p:cNvPr id="162" name="左中かっこ 161">
            <a:extLst>
              <a:ext uri="{FF2B5EF4-FFF2-40B4-BE49-F238E27FC236}">
                <a16:creationId xmlns:a16="http://schemas.microsoft.com/office/drawing/2014/main" id="{96BE4A96-F89B-B622-BD67-75EFBB95A616}"/>
              </a:ext>
            </a:extLst>
          </p:cNvPr>
          <p:cNvSpPr/>
          <p:nvPr/>
        </p:nvSpPr>
        <p:spPr>
          <a:xfrm>
            <a:off x="5905844" y="2574672"/>
            <a:ext cx="205071" cy="782927"/>
          </a:xfrm>
          <a:prstGeom prst="leftBrace">
            <a:avLst>
              <a:gd name="adj1" fmla="val 8333"/>
              <a:gd name="adj2" fmla="val 43623"/>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64" name="テキスト ボックス 163">
            <a:extLst>
              <a:ext uri="{FF2B5EF4-FFF2-40B4-BE49-F238E27FC236}">
                <a16:creationId xmlns:a16="http://schemas.microsoft.com/office/drawing/2014/main" id="{9D84D546-D7EC-6DD5-F90C-008632F72E2D}"/>
              </a:ext>
            </a:extLst>
          </p:cNvPr>
          <p:cNvSpPr txBox="1"/>
          <p:nvPr/>
        </p:nvSpPr>
        <p:spPr>
          <a:xfrm>
            <a:off x="6110915" y="2574671"/>
            <a:ext cx="3595060" cy="600164"/>
          </a:xfrm>
          <a:prstGeom prst="rect">
            <a:avLst/>
          </a:prstGeom>
          <a:noFill/>
        </p:spPr>
        <p:txBody>
          <a:bodyPr wrap="square" rtlCol="0">
            <a:spAutoFit/>
          </a:bodyPr>
          <a:lstStyle/>
          <a:p>
            <a:pPr marL="285750" indent="-285750">
              <a:buClr>
                <a:schemeClr val="accent6"/>
              </a:buClr>
              <a:buFont typeface="Wingdings" panose="05000000000000000000" pitchFamily="2" charset="2"/>
              <a:buChar char="n"/>
            </a:pPr>
            <a:r>
              <a:rPr kumimoji="1" lang="ja" altLang="ja-JP" sz="1100" b="1" u="sng" dirty="0"/>
              <a:t>国民健康保険制度</a:t>
            </a:r>
            <a:r>
              <a:rPr kumimoji="1" lang="ja-JP" altLang="en-US" sz="1100" b="1" u="sng" dirty="0"/>
              <a:t>（</a:t>
            </a:r>
            <a:r>
              <a:rPr kumimoji="1" lang="en-US" altLang="ja-JP" sz="1100" b="1" u="sng" dirty="0"/>
              <a:t>NHIS</a:t>
            </a:r>
            <a:r>
              <a:rPr kumimoji="1" lang="ja-JP" altLang="en-US" sz="1100" b="1" u="sng" dirty="0"/>
              <a:t>）</a:t>
            </a:r>
            <a:r>
              <a:rPr kumimoji="1" lang="ja-JP" altLang="en-US" sz="1100" dirty="0"/>
              <a:t>は、ナイジェリア国民の医療保険制度拡大のために設立され、保険に関する規制や管理監督機能を有する。</a:t>
            </a:r>
            <a:endParaRPr kumimoji="1" lang="en-US" altLang="ja" sz="1100" dirty="0"/>
          </a:p>
        </p:txBody>
      </p:sp>
      <p:sp>
        <p:nvSpPr>
          <p:cNvPr id="165" name="左中かっこ 164">
            <a:extLst>
              <a:ext uri="{FF2B5EF4-FFF2-40B4-BE49-F238E27FC236}">
                <a16:creationId xmlns:a16="http://schemas.microsoft.com/office/drawing/2014/main" id="{C283A2D5-2001-ACC3-4FA3-12CB6F859296}"/>
              </a:ext>
            </a:extLst>
          </p:cNvPr>
          <p:cNvSpPr/>
          <p:nvPr/>
        </p:nvSpPr>
        <p:spPr>
          <a:xfrm>
            <a:off x="5905844" y="3540889"/>
            <a:ext cx="205071" cy="2657675"/>
          </a:xfrm>
          <a:prstGeom prst="leftBrace">
            <a:avLst>
              <a:gd name="adj1" fmla="val 8333"/>
              <a:gd name="adj2" fmla="val 34362"/>
            </a:avLst>
          </a:prstGeom>
          <a:ln w="95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66" name="テキスト ボックス 165">
            <a:extLst>
              <a:ext uri="{FF2B5EF4-FFF2-40B4-BE49-F238E27FC236}">
                <a16:creationId xmlns:a16="http://schemas.microsoft.com/office/drawing/2014/main" id="{E939A199-715C-F1ED-3D35-157431305140}"/>
              </a:ext>
            </a:extLst>
          </p:cNvPr>
          <p:cNvSpPr txBox="1"/>
          <p:nvPr/>
        </p:nvSpPr>
        <p:spPr>
          <a:xfrm>
            <a:off x="6110915" y="3526330"/>
            <a:ext cx="3594611" cy="2631490"/>
          </a:xfrm>
          <a:prstGeom prst="rect">
            <a:avLst/>
          </a:prstGeom>
          <a:noFill/>
        </p:spPr>
        <p:txBody>
          <a:bodyPr wrap="square" rtlCol="0">
            <a:spAutoFit/>
          </a:bodyPr>
          <a:lstStyle/>
          <a:p>
            <a:pPr marL="285750" indent="-285750">
              <a:buClr>
                <a:schemeClr val="accent6"/>
              </a:buClr>
              <a:buFont typeface="Wingdings" panose="05000000000000000000" pitchFamily="2" charset="2"/>
              <a:buChar char="n"/>
            </a:pPr>
            <a:r>
              <a:rPr kumimoji="1" lang="ja-JP" altLang="en-US" sz="1100" b="1" u="sng" dirty="0"/>
              <a:t>健康管理機関（</a:t>
            </a:r>
            <a:r>
              <a:rPr kumimoji="1" lang="en-US" altLang="ja-JP" sz="1100" b="1" u="sng" dirty="0"/>
              <a:t>HMO</a:t>
            </a:r>
            <a:r>
              <a:rPr kumimoji="1" lang="ja-JP" altLang="en-US" sz="1100" b="1" u="sng" dirty="0"/>
              <a:t>）</a:t>
            </a:r>
            <a:r>
              <a:rPr kumimoji="1" lang="ja-JP" altLang="en-US" sz="1100" dirty="0"/>
              <a:t>は</a:t>
            </a:r>
            <a:r>
              <a:rPr kumimoji="1" lang="en-US" altLang="ja-JP" sz="1100" dirty="0"/>
              <a:t>NHIS</a:t>
            </a:r>
            <a:r>
              <a:rPr kumimoji="1" lang="ja-JP" altLang="en-US" sz="1100" dirty="0"/>
              <a:t>の計画に沿って、医療サービスを求める国民と</a:t>
            </a:r>
            <a:r>
              <a:rPr kumimoji="1" lang="en-US" altLang="ja-JP" sz="1100" dirty="0"/>
              <a:t>NHIS</a:t>
            </a:r>
            <a:r>
              <a:rPr kumimoji="1" lang="ja-JP" altLang="en-US" sz="1100" dirty="0"/>
              <a:t>の計画をつなげる仲介的な役割を担っており</a:t>
            </a:r>
            <a:endParaRPr kumimoji="1" lang="en-US" altLang="ja-JP" sz="1100" dirty="0"/>
          </a:p>
          <a:p>
            <a:pPr marL="361950" lvl="2" indent="-184150">
              <a:buClr>
                <a:schemeClr val="accent6"/>
              </a:buClr>
              <a:buFont typeface="Arial" panose="020B0604020202020204" pitchFamily="34" charset="0"/>
              <a:buChar char="•"/>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企業は</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NHIS</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の認可した</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HMO</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リストから契約する</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HMO</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を選択・加入。</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HMO</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は雇用者・被雇用者向けに保険パッケージを提供。</a:t>
            </a:r>
            <a:endParaRPr lang="en-US" altLang="ja-JP" sz="1100" dirty="0">
              <a:latin typeface="Arial" panose="020B0604020202020204" pitchFamily="34" charset="0"/>
              <a:ea typeface="ＭＳ Ｐゴシック" panose="020B0600070205080204" pitchFamily="50" charset="-128"/>
              <a:cs typeface="Arial" panose="020B0604020202020204" pitchFamily="34" charset="0"/>
            </a:endParaRPr>
          </a:p>
          <a:p>
            <a:pPr marL="361950" lvl="2" indent="-184150">
              <a:buClr>
                <a:schemeClr val="accent6"/>
              </a:buClr>
              <a:buFont typeface="Arial" panose="020B0604020202020204" pitchFamily="34" charset="0"/>
              <a:buChar char="•"/>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被保険者は、</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NHIS</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の認可した医療提供者（</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HCP</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a:t>
            </a:r>
            <a:br>
              <a:rPr lang="en-US" altLang="ja-JP" sz="1100" dirty="0">
                <a:latin typeface="Arial" panose="020B0604020202020204" pitchFamily="34" charset="0"/>
                <a:ea typeface="ＭＳ Ｐゴシック" panose="020B0600070205080204" pitchFamily="50" charset="-128"/>
                <a:cs typeface="Arial" panose="020B0604020202020204" pitchFamily="34" charset="0"/>
              </a:rPr>
            </a:br>
            <a:r>
              <a:rPr lang="ja-JP" altLang="en-US" sz="1100" dirty="0">
                <a:latin typeface="Arial" panose="020B0604020202020204" pitchFamily="34" charset="0"/>
                <a:ea typeface="ＭＳ Ｐゴシック" panose="020B0600070205080204" pitchFamily="50" charset="-128"/>
                <a:cs typeface="Arial" panose="020B0604020202020204" pitchFamily="34" charset="0"/>
              </a:rPr>
              <a:t>リストから希望する</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HCP</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を選択する。</a:t>
            </a:r>
            <a:endParaRPr lang="en-US" altLang="ja-JP" sz="1100" dirty="0">
              <a:latin typeface="Arial" panose="020B0604020202020204" pitchFamily="34" charset="0"/>
              <a:ea typeface="ＭＳ Ｐゴシック" panose="020B0600070205080204" pitchFamily="50" charset="-128"/>
              <a:cs typeface="Arial" panose="020B0604020202020204" pitchFamily="34" charset="0"/>
            </a:endParaRPr>
          </a:p>
          <a:p>
            <a:pPr marL="361950" lvl="2" indent="-184150">
              <a:buClr>
                <a:schemeClr val="accent6"/>
              </a:buClr>
              <a:buFont typeface="Arial" panose="020B0604020202020204" pitchFamily="34" charset="0"/>
              <a:buChar char="•"/>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医療提供者（</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HCP</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）は、基本的に医療サービスの対価を被保険者の加入する</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HMO</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から支払いを受ける。</a:t>
            </a:r>
            <a:endParaRPr lang="en-US" altLang="ja-JP" sz="1100" dirty="0">
              <a:latin typeface="Arial" panose="020B0604020202020204" pitchFamily="34" charset="0"/>
              <a:ea typeface="ＭＳ Ｐゴシック" panose="020B0600070205080204" pitchFamily="50" charset="-128"/>
              <a:cs typeface="Arial" panose="020B0604020202020204" pitchFamily="34" charset="0"/>
            </a:endParaRPr>
          </a:p>
          <a:p>
            <a:pPr marL="361950" lvl="2" indent="-184150">
              <a:buClr>
                <a:schemeClr val="accent6"/>
              </a:buClr>
              <a:buFont typeface="Arial" panose="020B0604020202020204" pitchFamily="34" charset="0"/>
              <a:buChar char="•"/>
            </a:pPr>
            <a:r>
              <a:rPr lang="en-US" altLang="ja-JP" sz="1100" dirty="0">
                <a:latin typeface="Arial" panose="020B0604020202020204" pitchFamily="34" charset="0"/>
                <a:ea typeface="ＭＳ Ｐゴシック" panose="020B0600070205080204" pitchFamily="50" charset="-128"/>
                <a:cs typeface="Arial" panose="020B0604020202020204" pitchFamily="34" charset="0"/>
              </a:rPr>
              <a:t>HMO</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の企業例として</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AXA</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Mansard</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Hygeia Health Insurance</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Reliance HMO</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などがある。</a:t>
            </a:r>
          </a:p>
          <a:p>
            <a:pPr marL="539750" lvl="3" indent="-184150">
              <a:buClr>
                <a:schemeClr val="accent6"/>
              </a:buClr>
              <a:buFont typeface="Wingdings" panose="05000000000000000000" pitchFamily="2" charset="2"/>
              <a:buChar char="ü"/>
            </a:pPr>
            <a:r>
              <a:rPr lang="en-US" altLang="ja-JP" sz="1100" dirty="0">
                <a:latin typeface="Arial" panose="020B0604020202020204" pitchFamily="34" charset="0"/>
                <a:ea typeface="ＭＳ Ｐゴシック" panose="020B0600070205080204" pitchFamily="50" charset="-128"/>
                <a:cs typeface="Arial" panose="020B0604020202020204" pitchFamily="34" charset="0"/>
              </a:rPr>
              <a:t>HMO</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によっては、支払いの遅延・未済が発生することから、被保険者が治療拒否されるケースもある。</a:t>
            </a:r>
            <a:endParaRPr lang="en-US" altLang="ja-JP" sz="11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1777340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8C9621D-9D64-48A1-9797-5EAE7B3C34A3}"/>
              </a:ext>
            </a:extLst>
          </p:cNvPr>
          <p:cNvGraphicFramePr>
            <a:graphicFrameLocks noChangeAspect="1"/>
          </p:cNvGraphicFramePr>
          <p:nvPr>
            <p:custDataLst>
              <p:tags r:id="rId1"/>
            </p:custDataLst>
            <p:extLst>
              <p:ext uri="{D42A27DB-BD31-4B8C-83A1-F6EECF244321}">
                <p14:modId xmlns:p14="http://schemas.microsoft.com/office/powerpoint/2010/main" val="15932631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4" name="Object 3" hidden="1">
                        <a:extLst>
                          <a:ext uri="{FF2B5EF4-FFF2-40B4-BE49-F238E27FC236}">
                            <a16:creationId xmlns:a16="http://schemas.microsoft.com/office/drawing/2014/main" id="{D8C9621D-9D64-48A1-9797-5EAE7B3C34A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ナイジェリア／医療関連／制度</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保健に関する制度・行政体制</a:t>
            </a:r>
          </a:p>
        </p:txBody>
      </p:sp>
      <p:sp>
        <p:nvSpPr>
          <p:cNvPr id="37" name="テキスト ボックス 33">
            <a:extLst>
              <a:ext uri="{FF2B5EF4-FFF2-40B4-BE49-F238E27FC236}">
                <a16:creationId xmlns:a16="http://schemas.microsoft.com/office/drawing/2014/main" id="{C24BB961-B23F-4150-84D7-D83680534E17}"/>
              </a:ext>
            </a:extLst>
          </p:cNvPr>
          <p:cNvSpPr txBox="1"/>
          <p:nvPr/>
        </p:nvSpPr>
        <p:spPr>
          <a:xfrm>
            <a:off x="395536" y="6616402"/>
            <a:ext cx="8640960" cy="144016"/>
          </a:xfrm>
          <a:prstGeom prst="rect">
            <a:avLst/>
          </a:prstGeom>
          <a:noFill/>
        </p:spPr>
        <p:txBody>
          <a:bodyPr wrap="square" lIns="0" tIns="0" rIns="0" bIns="0" rtlCol="0">
            <a:noAutofit/>
          </a:bodyPr>
          <a:lstStyle/>
          <a:p>
            <a:pPr marL="444500" indent="-444500"/>
            <a:r>
              <a:rPr lang="ja-JP" altLang="en-US" sz="800" dirty="0">
                <a:latin typeface="+mn-ea"/>
                <a:cs typeface="Arial" panose="020B0604020202020204" pitchFamily="34" charset="0"/>
              </a:rPr>
              <a:t>（出所）ナイジェリア保健省ウェブサイト</a:t>
            </a:r>
            <a:r>
              <a:rPr lang="ja-JP" altLang="en-US" sz="800" dirty="0">
                <a:latin typeface="+mn-ea"/>
              </a:rPr>
              <a:t>、</a:t>
            </a:r>
            <a:r>
              <a:rPr lang="en-US" altLang="ja-JP" sz="800" dirty="0">
                <a:latin typeface="+mn-ea"/>
              </a:rPr>
              <a:t> JICA</a:t>
            </a:r>
            <a:r>
              <a:rPr lang="ja-JP" altLang="en-US" sz="800" dirty="0">
                <a:latin typeface="+mn-ea"/>
              </a:rPr>
              <a:t>「アフリカ保険システム　情報収集・確認調査」 、アイ・シーネット調査「保健医療現地ニーズレポート」</a:t>
            </a:r>
            <a:endParaRPr lang="ja-JP" altLang="en-US" sz="800" dirty="0">
              <a:latin typeface="+mn-ea"/>
              <a:cs typeface="Arial" panose="020B0604020202020204" pitchFamily="34" charset="0"/>
            </a:endParaRPr>
          </a:p>
        </p:txBody>
      </p:sp>
      <p:sp>
        <p:nvSpPr>
          <p:cNvPr id="5" name="Rectangle: Rounded Corners 3">
            <a:extLst>
              <a:ext uri="{FF2B5EF4-FFF2-40B4-BE49-F238E27FC236}">
                <a16:creationId xmlns:a16="http://schemas.microsoft.com/office/drawing/2014/main" id="{61866634-4118-4701-4B0A-71682D623483}"/>
              </a:ext>
            </a:extLst>
          </p:cNvPr>
          <p:cNvSpPr/>
          <p:nvPr/>
        </p:nvSpPr>
        <p:spPr>
          <a:xfrm>
            <a:off x="1568624" y="3119451"/>
            <a:ext cx="2225993" cy="64807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algn="ctr" fontAlgn="ctr">
              <a:lnSpc>
                <a:spcPct val="114000"/>
              </a:lnSpc>
              <a:spcAft>
                <a:spcPts val="400"/>
              </a:spcAft>
            </a:pPr>
            <a:r>
              <a:rPr kumimoji="1" lang="ja" sz="2000" dirty="0"/>
              <a:t>連邦保健省</a:t>
            </a:r>
            <a:r>
              <a:rPr kumimoji="1" lang="ja-JP" altLang="en-US" sz="1600" dirty="0"/>
              <a:t>（</a:t>
            </a:r>
            <a:r>
              <a:rPr kumimoji="1" lang="en-US" altLang="ja-JP" sz="1600" dirty="0" err="1"/>
              <a:t>FMoH</a:t>
            </a:r>
            <a:r>
              <a:rPr kumimoji="1" lang="ja-JP" altLang="en-US" sz="1600" dirty="0"/>
              <a:t>）</a:t>
            </a:r>
            <a:r>
              <a:rPr kumimoji="1" lang="ja" sz="2000" dirty="0"/>
              <a:t> </a:t>
            </a:r>
          </a:p>
        </p:txBody>
      </p:sp>
      <p:sp>
        <p:nvSpPr>
          <p:cNvPr id="6" name="Rectangle 13">
            <a:extLst>
              <a:ext uri="{FF2B5EF4-FFF2-40B4-BE49-F238E27FC236}">
                <a16:creationId xmlns:a16="http://schemas.microsoft.com/office/drawing/2014/main" id="{72FDBF51-ADF0-463C-7378-3503B3B4757E}"/>
              </a:ext>
            </a:extLst>
          </p:cNvPr>
          <p:cNvSpPr/>
          <p:nvPr/>
        </p:nvSpPr>
        <p:spPr>
          <a:xfrm>
            <a:off x="1568624" y="3861050"/>
            <a:ext cx="2225992" cy="2376261"/>
          </a:xfrm>
          <a:prstGeom prst="rect">
            <a:avLst/>
          </a:prstGeom>
          <a:solidFill>
            <a:schemeClr val="accent2">
              <a:lumMod val="20000"/>
              <a:lumOff val="80000"/>
            </a:schemeClr>
          </a:solidFill>
        </p:spPr>
        <p:txBody>
          <a:bodyPr wrap="square" rtlCol="0" anchor="ctr">
            <a:noAutofit/>
          </a:bodyPr>
          <a:lstStyle/>
          <a:p>
            <a:pPr marL="171450" indent="-171450" fontAlgn="ctr">
              <a:lnSpc>
                <a:spcPct val="114000"/>
              </a:lnSpc>
              <a:spcAft>
                <a:spcPts val="400"/>
              </a:spcAft>
              <a:buFont typeface="Arial" panose="020B0604020202020204" pitchFamily="34" charset="0"/>
              <a:buChar char="•"/>
            </a:pPr>
            <a:r>
              <a:rPr lang="ja" sz="1120" dirty="0"/>
              <a:t>食品</a:t>
            </a:r>
            <a:r>
              <a:rPr lang="ja-JP" altLang="en-US" sz="1120" dirty="0"/>
              <a:t>、</a:t>
            </a:r>
            <a:r>
              <a:rPr lang="ja" sz="1120" dirty="0"/>
              <a:t>医薬品サービス</a:t>
            </a:r>
          </a:p>
          <a:p>
            <a:pPr marL="171450" indent="-171450" fontAlgn="ctr">
              <a:lnSpc>
                <a:spcPct val="114000"/>
              </a:lnSpc>
              <a:spcAft>
                <a:spcPts val="400"/>
              </a:spcAft>
              <a:buFont typeface="Arial" panose="020B0604020202020204" pitchFamily="34" charset="0"/>
              <a:buChar char="•"/>
            </a:pPr>
            <a:r>
              <a:rPr kumimoji="1" lang="ja" sz="1120" dirty="0"/>
              <a:t>病院サービス</a:t>
            </a:r>
          </a:p>
          <a:p>
            <a:pPr marL="171450" indent="-171450" fontAlgn="ctr">
              <a:lnSpc>
                <a:spcPct val="114000"/>
              </a:lnSpc>
              <a:spcAft>
                <a:spcPts val="400"/>
              </a:spcAft>
              <a:buFont typeface="Arial" panose="020B0604020202020204" pitchFamily="34" charset="0"/>
              <a:buChar char="•"/>
            </a:pPr>
            <a:r>
              <a:rPr lang="ja" sz="1120" dirty="0"/>
              <a:t>情報通信技術</a:t>
            </a:r>
          </a:p>
          <a:p>
            <a:pPr marL="171450" indent="-171450" fontAlgn="ctr">
              <a:lnSpc>
                <a:spcPct val="114000"/>
              </a:lnSpc>
              <a:spcAft>
                <a:spcPts val="400"/>
              </a:spcAft>
              <a:buFont typeface="Arial" panose="020B0604020202020204" pitchFamily="34" charset="0"/>
              <a:buChar char="•"/>
            </a:pPr>
            <a:r>
              <a:rPr lang="ja-JP" altLang="en-US" sz="1120" dirty="0"/>
              <a:t>家族保険</a:t>
            </a:r>
            <a:endParaRPr lang="en-US" altLang="ja-JP" sz="1120" dirty="0"/>
          </a:p>
          <a:p>
            <a:pPr marL="171450" indent="-171450" fontAlgn="ctr">
              <a:lnSpc>
                <a:spcPct val="114000"/>
              </a:lnSpc>
              <a:spcAft>
                <a:spcPts val="400"/>
              </a:spcAft>
              <a:buFont typeface="Arial" panose="020B0604020202020204" pitchFamily="34" charset="0"/>
              <a:buChar char="•"/>
            </a:pPr>
            <a:r>
              <a:rPr lang="ja" sz="1120" dirty="0"/>
              <a:t>公衆衛生</a:t>
            </a:r>
          </a:p>
          <a:p>
            <a:pPr marL="171450" indent="-171450" fontAlgn="ctr">
              <a:lnSpc>
                <a:spcPct val="114000"/>
              </a:lnSpc>
              <a:spcAft>
                <a:spcPts val="400"/>
              </a:spcAft>
              <a:buFont typeface="Arial" panose="020B0604020202020204" pitchFamily="34" charset="0"/>
              <a:buChar char="•"/>
            </a:pPr>
            <a:r>
              <a:rPr lang="ja" sz="1120" dirty="0"/>
              <a:t>健康計画、研究、統計</a:t>
            </a:r>
          </a:p>
          <a:p>
            <a:pPr marL="171450" indent="-171450" fontAlgn="ctr">
              <a:lnSpc>
                <a:spcPct val="114000"/>
              </a:lnSpc>
              <a:spcAft>
                <a:spcPts val="400"/>
              </a:spcAft>
              <a:buFont typeface="Arial" panose="020B0604020202020204" pitchFamily="34" charset="0"/>
              <a:buChar char="•"/>
            </a:pPr>
            <a:r>
              <a:rPr lang="ja" sz="1120" dirty="0"/>
              <a:t>調達</a:t>
            </a:r>
          </a:p>
          <a:p>
            <a:pPr marL="171450" indent="-171450" fontAlgn="ctr">
              <a:lnSpc>
                <a:spcPct val="114000"/>
              </a:lnSpc>
              <a:spcAft>
                <a:spcPts val="400"/>
              </a:spcAft>
              <a:buFont typeface="Arial" panose="020B0604020202020204" pitchFamily="34" charset="0"/>
              <a:buChar char="•"/>
            </a:pPr>
            <a:r>
              <a:rPr lang="ja" sz="1120" dirty="0"/>
              <a:t>改革連携・サービス向上</a:t>
            </a:r>
          </a:p>
          <a:p>
            <a:pPr marL="171450" indent="-171450" fontAlgn="ctr">
              <a:lnSpc>
                <a:spcPct val="114000"/>
              </a:lnSpc>
              <a:spcAft>
                <a:spcPts val="400"/>
              </a:spcAft>
              <a:buFont typeface="Arial" panose="020B0604020202020204" pitchFamily="34" charset="0"/>
              <a:buChar char="•"/>
            </a:pPr>
            <a:r>
              <a:rPr lang="ja" sz="1120" dirty="0"/>
              <a:t>伝統的、補完的、代替医療</a:t>
            </a:r>
          </a:p>
        </p:txBody>
      </p:sp>
      <p:cxnSp>
        <p:nvCxnSpPr>
          <p:cNvPr id="8" name="Straight Connector 15">
            <a:extLst>
              <a:ext uri="{FF2B5EF4-FFF2-40B4-BE49-F238E27FC236}">
                <a16:creationId xmlns:a16="http://schemas.microsoft.com/office/drawing/2014/main" id="{C145AFE0-0C98-A7D2-0748-A7A2275D6E38}"/>
              </a:ext>
            </a:extLst>
          </p:cNvPr>
          <p:cNvCxnSpPr>
            <a:cxnSpLocks/>
          </p:cNvCxnSpPr>
          <p:nvPr/>
        </p:nvCxnSpPr>
        <p:spPr>
          <a:xfrm>
            <a:off x="4227112" y="2982463"/>
            <a:ext cx="216024"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ctangle: Rounded Corners 22">
            <a:extLst>
              <a:ext uri="{FF2B5EF4-FFF2-40B4-BE49-F238E27FC236}">
                <a16:creationId xmlns:a16="http://schemas.microsoft.com/office/drawing/2014/main" id="{99D53373-146A-35DF-49FC-7B1D6C81C5F8}"/>
              </a:ext>
            </a:extLst>
          </p:cNvPr>
          <p:cNvSpPr/>
          <p:nvPr/>
        </p:nvSpPr>
        <p:spPr>
          <a:xfrm>
            <a:off x="4449756" y="5117442"/>
            <a:ext cx="2225992" cy="338524"/>
          </a:xfrm>
          <a:prstGeom prst="roundRect">
            <a:avLst/>
          </a:prstGeom>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marL="0" algn="ctr" fontAlgn="ctr">
              <a:lnSpc>
                <a:spcPct val="114000"/>
              </a:lnSpc>
              <a:spcAft>
                <a:spcPts val="400"/>
              </a:spcAft>
            </a:pPr>
            <a:r>
              <a:rPr lang="ja" sz="1200" b="1" dirty="0"/>
              <a:t>部門/単位</a:t>
            </a:r>
            <a:endParaRPr kumimoji="1" lang="en-US" sz="1200" b="1" dirty="0"/>
          </a:p>
        </p:txBody>
      </p:sp>
      <p:sp>
        <p:nvSpPr>
          <p:cNvPr id="10" name="Rectangle 23">
            <a:extLst>
              <a:ext uri="{FF2B5EF4-FFF2-40B4-BE49-F238E27FC236}">
                <a16:creationId xmlns:a16="http://schemas.microsoft.com/office/drawing/2014/main" id="{9CA967E7-4B9B-888E-5CAB-CEC8BAA587FD}"/>
              </a:ext>
            </a:extLst>
          </p:cNvPr>
          <p:cNvSpPr/>
          <p:nvPr/>
        </p:nvSpPr>
        <p:spPr>
          <a:xfrm>
            <a:off x="4443041" y="5504270"/>
            <a:ext cx="2598191" cy="1093082"/>
          </a:xfrm>
          <a:prstGeom prst="rect">
            <a:avLst/>
          </a:prstGeom>
          <a:solidFill>
            <a:schemeClr val="accent1">
              <a:lumMod val="40000"/>
              <a:lumOff val="60000"/>
            </a:schemeClr>
          </a:solidFill>
          <a:ln>
            <a:noFill/>
          </a:ln>
        </p:spPr>
        <p:txBody>
          <a:bodyPr wrap="square" rtlCol="0" anchor="ctr">
            <a:noAutofit/>
          </a:bodyPr>
          <a:lstStyle/>
          <a:p>
            <a:pPr marL="171450" indent="-171450" fontAlgn="ctr">
              <a:lnSpc>
                <a:spcPct val="114000"/>
              </a:lnSpc>
              <a:spcAft>
                <a:spcPts val="400"/>
              </a:spcAft>
              <a:buFont typeface="Arial" panose="020B0604020202020204" pitchFamily="34" charset="0"/>
              <a:buChar char="•"/>
            </a:pPr>
            <a:r>
              <a:rPr kumimoji="1" lang="ja" sz="1120" dirty="0"/>
              <a:t>国家マラリア撲滅プログラム(NMEP)</a:t>
            </a:r>
          </a:p>
          <a:p>
            <a:pPr marL="171450" indent="-171450" fontAlgn="ctr">
              <a:lnSpc>
                <a:spcPct val="114000"/>
              </a:lnSpc>
              <a:spcAft>
                <a:spcPts val="400"/>
              </a:spcAft>
              <a:buFont typeface="Arial" panose="020B0604020202020204" pitchFamily="34" charset="0"/>
              <a:buChar char="•"/>
            </a:pPr>
            <a:r>
              <a:rPr lang="ja" sz="1120" dirty="0"/>
              <a:t>官民パートナーシップ/ディアスポラ</a:t>
            </a:r>
          </a:p>
          <a:p>
            <a:pPr marL="171450" indent="-171450" fontAlgn="ctr">
              <a:lnSpc>
                <a:spcPct val="114000"/>
              </a:lnSpc>
              <a:spcAft>
                <a:spcPts val="400"/>
              </a:spcAft>
              <a:buFont typeface="Arial" panose="020B0604020202020204" pitchFamily="34" charset="0"/>
              <a:buChar char="•"/>
            </a:pPr>
            <a:r>
              <a:rPr lang="ja" sz="1120" dirty="0"/>
              <a:t>法務サービス</a:t>
            </a:r>
          </a:p>
          <a:p>
            <a:pPr marL="171450" indent="-171450" fontAlgn="ctr">
              <a:lnSpc>
                <a:spcPct val="114000"/>
              </a:lnSpc>
              <a:spcAft>
                <a:spcPts val="400"/>
              </a:spcAft>
              <a:buFont typeface="Arial" panose="020B0604020202020204" pitchFamily="34" charset="0"/>
              <a:buChar char="•"/>
            </a:pPr>
            <a:r>
              <a:rPr lang="ja" sz="1120" dirty="0"/>
              <a:t>腐敗防止と透明性</a:t>
            </a:r>
            <a:r>
              <a:rPr lang="ja-JP" altLang="en-US" sz="1120" dirty="0"/>
              <a:t>　など</a:t>
            </a:r>
            <a:endParaRPr lang="ja" sz="1120" dirty="0"/>
          </a:p>
        </p:txBody>
      </p:sp>
      <p:sp>
        <p:nvSpPr>
          <p:cNvPr id="11" name="Rectangle 24">
            <a:extLst>
              <a:ext uri="{FF2B5EF4-FFF2-40B4-BE49-F238E27FC236}">
                <a16:creationId xmlns:a16="http://schemas.microsoft.com/office/drawing/2014/main" id="{ADD72097-7DB2-6C86-8619-F296B651CA7F}"/>
              </a:ext>
            </a:extLst>
          </p:cNvPr>
          <p:cNvSpPr/>
          <p:nvPr/>
        </p:nvSpPr>
        <p:spPr>
          <a:xfrm>
            <a:off x="4443041" y="3167754"/>
            <a:ext cx="3174255" cy="1872953"/>
          </a:xfrm>
          <a:prstGeom prst="rect">
            <a:avLst/>
          </a:prstGeom>
          <a:solidFill>
            <a:schemeClr val="accent1">
              <a:lumMod val="40000"/>
              <a:lumOff val="60000"/>
            </a:schemeClr>
          </a:solidFill>
          <a:ln>
            <a:noFill/>
          </a:ln>
        </p:spPr>
        <p:txBody>
          <a:bodyPr wrap="square" rtlCol="0" anchor="ctr">
            <a:noAutofit/>
          </a:bodyPr>
          <a:lstStyle/>
          <a:p>
            <a:pPr marL="171450" indent="-171450" fontAlgn="ctr">
              <a:lnSpc>
                <a:spcPct val="114000"/>
              </a:lnSpc>
              <a:spcAft>
                <a:spcPts val="400"/>
              </a:spcAft>
              <a:buFont typeface="Arial" panose="020B0604020202020204" pitchFamily="34" charset="0"/>
              <a:buChar char="•"/>
            </a:pPr>
            <a:r>
              <a:rPr kumimoji="1" lang="ja" sz="1120" dirty="0"/>
              <a:t>国民健康保険制度</a:t>
            </a:r>
            <a:r>
              <a:rPr kumimoji="1" lang="ja-JP" altLang="en-US" sz="1120" dirty="0"/>
              <a:t>（</a:t>
            </a:r>
            <a:r>
              <a:rPr kumimoji="1" lang="en-US" altLang="ja-JP" sz="1120" dirty="0"/>
              <a:t>NHIS)</a:t>
            </a:r>
            <a:endParaRPr kumimoji="1" lang="ja" sz="1120" dirty="0"/>
          </a:p>
          <a:p>
            <a:pPr marL="171450" indent="-171450" fontAlgn="ctr">
              <a:lnSpc>
                <a:spcPct val="114000"/>
              </a:lnSpc>
              <a:spcAft>
                <a:spcPts val="400"/>
              </a:spcAft>
              <a:buFont typeface="Arial" panose="020B0604020202020204" pitchFamily="34" charset="0"/>
              <a:buChar char="•"/>
            </a:pPr>
            <a:r>
              <a:rPr lang="ja-JP" altLang="en-US" sz="1120" dirty="0"/>
              <a:t>連邦プライマリーヘルス</a:t>
            </a:r>
            <a:r>
              <a:rPr lang="ja" sz="1120" dirty="0"/>
              <a:t>開発庁</a:t>
            </a:r>
            <a:r>
              <a:rPr lang="ja-JP" altLang="en-US" sz="1120" dirty="0"/>
              <a:t>（</a:t>
            </a:r>
            <a:r>
              <a:rPr lang="en-US" altLang="ja-JP" sz="1120" dirty="0"/>
              <a:t>NPHCDA)</a:t>
            </a:r>
            <a:endParaRPr lang="ja" sz="1120" dirty="0"/>
          </a:p>
          <a:p>
            <a:pPr marL="171450" indent="-171450" fontAlgn="ctr">
              <a:lnSpc>
                <a:spcPct val="114000"/>
              </a:lnSpc>
              <a:spcAft>
                <a:spcPts val="400"/>
              </a:spcAft>
              <a:buFont typeface="Arial" panose="020B0604020202020204" pitchFamily="34" charset="0"/>
              <a:buChar char="•"/>
            </a:pPr>
            <a:r>
              <a:rPr lang="ja-JP" altLang="en-US" sz="1120" dirty="0"/>
              <a:t>国家</a:t>
            </a:r>
            <a:r>
              <a:rPr lang="ja" sz="1120" dirty="0"/>
              <a:t>疾病</a:t>
            </a:r>
            <a:r>
              <a:rPr lang="ja-JP" altLang="en-US" sz="1120" dirty="0"/>
              <a:t>管理</a:t>
            </a:r>
            <a:r>
              <a:rPr lang="ja" sz="1120" dirty="0"/>
              <a:t>センター</a:t>
            </a:r>
          </a:p>
          <a:p>
            <a:pPr marL="171450" indent="-171450" fontAlgn="ctr">
              <a:lnSpc>
                <a:spcPct val="114000"/>
              </a:lnSpc>
              <a:spcAft>
                <a:spcPts val="400"/>
              </a:spcAft>
              <a:buFont typeface="Arial" panose="020B0604020202020204" pitchFamily="34" charset="0"/>
              <a:buChar char="•"/>
            </a:pPr>
            <a:r>
              <a:rPr lang="ja-JP" altLang="en-US" sz="1120" dirty="0"/>
              <a:t>国家食品医薬品庁</a:t>
            </a:r>
            <a:endParaRPr lang="ja" sz="1120" dirty="0"/>
          </a:p>
          <a:p>
            <a:pPr marL="171450" indent="-171450" fontAlgn="ctr">
              <a:lnSpc>
                <a:spcPct val="114000"/>
              </a:lnSpc>
              <a:spcAft>
                <a:spcPts val="400"/>
              </a:spcAft>
              <a:buFont typeface="Arial" panose="020B0604020202020204" pitchFamily="34" charset="0"/>
              <a:buChar char="•"/>
            </a:pPr>
            <a:r>
              <a:rPr lang="ja" sz="1120" dirty="0"/>
              <a:t>ナイジェリア医学研究所</a:t>
            </a:r>
          </a:p>
          <a:p>
            <a:pPr marL="171450" indent="-171450" fontAlgn="ctr">
              <a:lnSpc>
                <a:spcPct val="114000"/>
              </a:lnSpc>
              <a:spcAft>
                <a:spcPts val="400"/>
              </a:spcAft>
              <a:buFont typeface="Arial" panose="020B0604020202020204" pitchFamily="34" charset="0"/>
              <a:buChar char="•"/>
            </a:pPr>
            <a:r>
              <a:rPr lang="ja" sz="1120" dirty="0"/>
              <a:t>国立医薬品研究開発法人 医薬研究開発機構</a:t>
            </a:r>
            <a:endParaRPr lang="en-US" altLang="ja" sz="1120" dirty="0"/>
          </a:p>
          <a:p>
            <a:pPr marL="171450" indent="-171450" fontAlgn="ctr">
              <a:lnSpc>
                <a:spcPct val="114000"/>
              </a:lnSpc>
              <a:spcAft>
                <a:spcPts val="400"/>
              </a:spcAft>
              <a:buFont typeface="Arial" panose="020B0604020202020204" pitchFamily="34" charset="0"/>
              <a:buChar char="•"/>
            </a:pPr>
            <a:r>
              <a:rPr lang="ja-JP" altLang="en-US" sz="1120" dirty="0"/>
              <a:t>連邦病院、他庁など</a:t>
            </a:r>
            <a:endParaRPr lang="ja" sz="1120" dirty="0"/>
          </a:p>
        </p:txBody>
      </p:sp>
      <p:cxnSp>
        <p:nvCxnSpPr>
          <p:cNvPr id="12" name="Straight Connector 2">
            <a:extLst>
              <a:ext uri="{FF2B5EF4-FFF2-40B4-BE49-F238E27FC236}">
                <a16:creationId xmlns:a16="http://schemas.microsoft.com/office/drawing/2014/main" id="{172D557E-07FC-97C6-5044-08DB6AC41D27}"/>
              </a:ext>
            </a:extLst>
          </p:cNvPr>
          <p:cNvCxnSpPr>
            <a:cxnSpLocks/>
          </p:cNvCxnSpPr>
          <p:nvPr/>
        </p:nvCxnSpPr>
        <p:spPr>
          <a:xfrm>
            <a:off x="4227112" y="2982463"/>
            <a:ext cx="0" cy="230424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5">
            <a:extLst>
              <a:ext uri="{FF2B5EF4-FFF2-40B4-BE49-F238E27FC236}">
                <a16:creationId xmlns:a16="http://schemas.microsoft.com/office/drawing/2014/main" id="{5436CA2A-131E-E5D0-E6F4-337F30A0B6F3}"/>
              </a:ext>
            </a:extLst>
          </p:cNvPr>
          <p:cNvCxnSpPr>
            <a:cxnSpLocks/>
          </p:cNvCxnSpPr>
          <p:nvPr/>
        </p:nvCxnSpPr>
        <p:spPr>
          <a:xfrm>
            <a:off x="4227112" y="5286704"/>
            <a:ext cx="215929"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Rounded Corners 6">
            <a:extLst>
              <a:ext uri="{FF2B5EF4-FFF2-40B4-BE49-F238E27FC236}">
                <a16:creationId xmlns:a16="http://schemas.microsoft.com/office/drawing/2014/main" id="{5F214477-2D90-9BBA-BBA7-E0078E946A8C}"/>
              </a:ext>
            </a:extLst>
          </p:cNvPr>
          <p:cNvSpPr/>
          <p:nvPr/>
        </p:nvSpPr>
        <p:spPr>
          <a:xfrm>
            <a:off x="4456354" y="2780927"/>
            <a:ext cx="2225992" cy="338524"/>
          </a:xfrm>
          <a:prstGeom prst="roundRect">
            <a:avLst/>
          </a:prstGeom>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marL="0" algn="ctr" fontAlgn="ctr">
              <a:lnSpc>
                <a:spcPct val="114000"/>
              </a:lnSpc>
              <a:spcAft>
                <a:spcPts val="400"/>
              </a:spcAft>
            </a:pPr>
            <a:r>
              <a:rPr lang="ja" sz="1200" b="1" dirty="0"/>
              <a:t>FMOHエージェンシー</a:t>
            </a:r>
            <a:endParaRPr kumimoji="1" lang="en-US" sz="1200" b="1" dirty="0"/>
          </a:p>
        </p:txBody>
      </p:sp>
      <p:sp>
        <p:nvSpPr>
          <p:cNvPr id="18" name="テキスト ボックス 45">
            <a:extLst>
              <a:ext uri="{FF2B5EF4-FFF2-40B4-BE49-F238E27FC236}">
                <a16:creationId xmlns:a16="http://schemas.microsoft.com/office/drawing/2014/main" id="{D8589C73-6720-D931-704D-F678750D1075}"/>
              </a:ext>
            </a:extLst>
          </p:cNvPr>
          <p:cNvSpPr txBox="1">
            <a:spLocks/>
          </p:cNvSpPr>
          <p:nvPr/>
        </p:nvSpPr>
        <p:spPr>
          <a:xfrm>
            <a:off x="200919" y="1098553"/>
            <a:ext cx="9505056" cy="691703"/>
          </a:xfrm>
          <a:prstGeom prst="rect">
            <a:avLst/>
          </a:prstGeom>
          <a:noFill/>
        </p:spPr>
        <p:txBody>
          <a:bodyPr wrap="square" lIns="0" tIns="0" rIns="0" bIns="0" rtlCol="0">
            <a:noAutofit/>
          </a:bodyPr>
          <a:lstStyle/>
          <a:p>
            <a:pPr marL="190500" indent="-190500" algn="just">
              <a:lnSpc>
                <a:spcPct val="110000"/>
              </a:lnSpc>
              <a:spcBef>
                <a:spcPts val="400"/>
              </a:spcBef>
              <a:spcAft>
                <a:spcPts val="200"/>
              </a:spcAft>
              <a:buClr>
                <a:srgbClr val="5F8AC3"/>
              </a:buClr>
              <a:buFont typeface="Wingdings" panose="05000000000000000000" pitchFamily="2" charset="2"/>
              <a:buChar char="n"/>
            </a:pPr>
            <a:r>
              <a:rPr lang="ja-JP" altLang="en-US" sz="1120" noProof="1">
                <a:latin typeface="+mj-lt"/>
                <a:ea typeface="ＭＳ Ｐゴシック" panose="020B0600070205080204" pitchFamily="50" charset="-128"/>
                <a:cs typeface="Arial" panose="020B0604020202020204" pitchFamily="34" charset="0"/>
              </a:rPr>
              <a:t>管理監督機能としては、連邦保健省が政策・計画や規制を行い、３次医療施設などの管理・運営を行う。</a:t>
            </a:r>
            <a:r>
              <a:rPr lang="en-US" altLang="ja-JP" sz="1120" noProof="1">
                <a:latin typeface="+mj-lt"/>
                <a:ea typeface="ＭＳ Ｐゴシック" panose="020B0600070205080204" pitchFamily="50" charset="-128"/>
                <a:cs typeface="Arial" panose="020B0604020202020204" pitchFamily="34" charset="0"/>
              </a:rPr>
              <a:t>1992</a:t>
            </a:r>
            <a:r>
              <a:rPr lang="ja-JP" altLang="en-US" sz="1120" noProof="1">
                <a:latin typeface="+mj-lt"/>
                <a:ea typeface="ＭＳ Ｐゴシック" panose="020B0600070205080204" pitchFamily="50" charset="-128"/>
                <a:cs typeface="Arial" panose="020B0604020202020204" pitchFamily="34" charset="0"/>
              </a:rPr>
              <a:t>年に</a:t>
            </a:r>
            <a:r>
              <a:rPr lang="ja-JP" altLang="en-US" sz="1120" dirty="0"/>
              <a:t>連邦プライマリーヘルス</a:t>
            </a:r>
            <a:r>
              <a:rPr lang="ja" altLang="ja-JP" sz="1120" dirty="0"/>
              <a:t>開発庁</a:t>
            </a:r>
            <a:r>
              <a:rPr lang="ja-JP" altLang="en-US" sz="1120" dirty="0"/>
              <a:t>（</a:t>
            </a:r>
            <a:r>
              <a:rPr lang="en-US" altLang="ja-JP" sz="1120" dirty="0"/>
              <a:t>NPHCDA)</a:t>
            </a:r>
            <a:r>
              <a:rPr lang="ja-JP" altLang="en-US" sz="1120" dirty="0"/>
              <a:t>が設立され、連保保健省管轄下でプライマリーヘルスに関わる政策・計画を担うほか、</a:t>
            </a:r>
            <a:r>
              <a:rPr lang="en-US" altLang="ja-JP" sz="1120" dirty="0"/>
              <a:t>1</a:t>
            </a:r>
            <a:r>
              <a:rPr lang="ja-JP" altLang="en-US" sz="1120" dirty="0"/>
              <a:t>次医療機関に物品の提供も行う。</a:t>
            </a:r>
            <a:endParaRPr lang="en-US" altLang="ja-JP" sz="1120" dirty="0"/>
          </a:p>
          <a:p>
            <a:pPr marL="190500" indent="-190500" algn="just">
              <a:lnSpc>
                <a:spcPct val="110000"/>
              </a:lnSpc>
              <a:spcBef>
                <a:spcPts val="400"/>
              </a:spcBef>
              <a:spcAft>
                <a:spcPts val="200"/>
              </a:spcAft>
              <a:buClr>
                <a:srgbClr val="5F8AC3"/>
              </a:buClr>
              <a:buFont typeface="Wingdings" panose="05000000000000000000" pitchFamily="2" charset="2"/>
              <a:buChar char="n"/>
            </a:pPr>
            <a:r>
              <a:rPr lang="ja-JP" altLang="en-US" sz="1120" dirty="0"/>
              <a:t>保健予算に関しては、歳入から垂直的分配の原則に基づく計算式に従い連邦、州、地方行政区の政府に配分される。連邦政府は連邦保健省、国家プライマリーヘルス開発庁（</a:t>
            </a:r>
            <a:r>
              <a:rPr lang="en-US" altLang="ja-JP" sz="1120" dirty="0"/>
              <a:t>NPHCDA)</a:t>
            </a:r>
            <a:r>
              <a:rPr lang="ja-JP" altLang="en-US" sz="1120" dirty="0"/>
              <a:t>、国民健康保険制度（</a:t>
            </a:r>
            <a:r>
              <a:rPr lang="en-US" altLang="ja-JP" sz="1120" dirty="0"/>
              <a:t>NHIS)</a:t>
            </a:r>
            <a:r>
              <a:rPr lang="ja-JP" altLang="en-US" sz="1120" dirty="0"/>
              <a:t>、基礎保険ケア提供基金（</a:t>
            </a:r>
            <a:r>
              <a:rPr lang="en-US" altLang="ja-JP" sz="1120" dirty="0"/>
              <a:t>BHCPF)</a:t>
            </a:r>
            <a:r>
              <a:rPr lang="ja-JP" altLang="en-US" sz="1120" dirty="0"/>
              <a:t>に予算を配分する。</a:t>
            </a:r>
            <a:endParaRPr lang="en-US" altLang="ja-JP" sz="1120" dirty="0"/>
          </a:p>
          <a:p>
            <a:pPr marL="647700" lvl="1" indent="-190500" algn="just">
              <a:lnSpc>
                <a:spcPct val="110000"/>
              </a:lnSpc>
              <a:spcBef>
                <a:spcPts val="400"/>
              </a:spcBef>
              <a:spcAft>
                <a:spcPts val="200"/>
              </a:spcAft>
              <a:buClr>
                <a:srgbClr val="5F8AC3"/>
              </a:buClr>
              <a:buFont typeface="Arial" panose="020B0604020202020204" pitchFamily="34" charset="0"/>
              <a:buChar char="•"/>
            </a:pPr>
            <a:r>
              <a:rPr lang="ja-JP" altLang="en-US" sz="1120" dirty="0"/>
              <a:t>基礎保険ケア提供基金（</a:t>
            </a:r>
            <a:r>
              <a:rPr lang="en-US" altLang="ja-JP" sz="1120" dirty="0"/>
              <a:t>BHCPF)</a:t>
            </a:r>
            <a:r>
              <a:rPr lang="ja-JP" altLang="en-US" sz="1120" dirty="0"/>
              <a:t>：健康保険を普及するには、加入者や雇用者の保険料だけではなく、政府からの補助金が必要であるため、</a:t>
            </a:r>
            <a:r>
              <a:rPr lang="en-US" altLang="ja-JP" sz="1120" dirty="0"/>
              <a:t>2014</a:t>
            </a:r>
            <a:r>
              <a:rPr lang="ja-JP" altLang="en-US" sz="1120" dirty="0"/>
              <a:t>年設立された。</a:t>
            </a:r>
            <a:endParaRPr lang="ja" altLang="ja-JP" sz="1120" dirty="0"/>
          </a:p>
          <a:p>
            <a:pPr marL="190500" indent="-190500" algn="just">
              <a:lnSpc>
                <a:spcPct val="110000"/>
              </a:lnSpc>
              <a:spcBef>
                <a:spcPts val="400"/>
              </a:spcBef>
              <a:spcAft>
                <a:spcPts val="200"/>
              </a:spcAft>
              <a:buClr>
                <a:srgbClr val="5F8AC3"/>
              </a:buClr>
              <a:buFont typeface="Wingdings" panose="05000000000000000000" pitchFamily="2" charset="2"/>
              <a:buChar char="n"/>
            </a:pPr>
            <a:endParaRPr lang="ja-JP" altLang="en-US" sz="1120" noProof="1">
              <a:latin typeface="+mj-lt"/>
              <a:ea typeface="ＭＳ Ｐゴシック" panose="020B0600070205080204" pitchFamily="50" charset="-128"/>
              <a:cs typeface="Arial" panose="020B0604020202020204" pitchFamily="34" charset="0"/>
            </a:endParaRPr>
          </a:p>
        </p:txBody>
      </p:sp>
      <p:cxnSp>
        <p:nvCxnSpPr>
          <p:cNvPr id="23" name="Straight Connector 15">
            <a:extLst>
              <a:ext uri="{FF2B5EF4-FFF2-40B4-BE49-F238E27FC236}">
                <a16:creationId xmlns:a16="http://schemas.microsoft.com/office/drawing/2014/main" id="{DD4CCE3B-C404-24B0-DC62-8BAAD23BAC84}"/>
              </a:ext>
            </a:extLst>
          </p:cNvPr>
          <p:cNvCxnSpPr>
            <a:cxnSpLocks/>
          </p:cNvCxnSpPr>
          <p:nvPr/>
        </p:nvCxnSpPr>
        <p:spPr>
          <a:xfrm>
            <a:off x="3794616" y="3429000"/>
            <a:ext cx="43249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5" name="グループ化 7">
            <a:extLst>
              <a:ext uri="{FF2B5EF4-FFF2-40B4-BE49-F238E27FC236}">
                <a16:creationId xmlns:a16="http://schemas.microsoft.com/office/drawing/2014/main" id="{BF4F98BA-2BA4-7D12-816F-F9586FAEFB8B}"/>
              </a:ext>
            </a:extLst>
          </p:cNvPr>
          <p:cNvGrpSpPr/>
          <p:nvPr/>
        </p:nvGrpSpPr>
        <p:grpSpPr>
          <a:xfrm>
            <a:off x="209328" y="2420888"/>
            <a:ext cx="9352184" cy="288032"/>
            <a:chOff x="4803500" y="2113806"/>
            <a:chExt cx="5626916" cy="288032"/>
          </a:xfrm>
        </p:grpSpPr>
        <p:cxnSp>
          <p:nvCxnSpPr>
            <p:cNvPr id="26" name="直線コネクタ 25">
              <a:extLst>
                <a:ext uri="{FF2B5EF4-FFF2-40B4-BE49-F238E27FC236}">
                  <a16:creationId xmlns:a16="http://schemas.microsoft.com/office/drawing/2014/main" id="{709257FE-9EB6-9BB4-0F3E-0F56DEB71E8D}"/>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7" name="Rectangle 6">
              <a:extLst>
                <a:ext uri="{FF2B5EF4-FFF2-40B4-BE49-F238E27FC236}">
                  <a16:creationId xmlns:a16="http://schemas.microsoft.com/office/drawing/2014/main" id="{8D2A4076-20C8-18E0-0FEC-160B31B3B3A8}"/>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HGP創英角ｺﾞｼｯｸUB" panose="020B0900000000000000" pitchFamily="50" charset="-128"/>
                  <a:ea typeface="HGP創英角ｺﾞｼｯｸUB" panose="020B0900000000000000" pitchFamily="50" charset="-128"/>
                </a:rPr>
                <a:t>ナイジェリア連邦保健省組織図</a:t>
              </a:r>
              <a:endParaRPr lang="en-US" altLang="ko-KR" sz="1400" dirty="0">
                <a:solidFill>
                  <a:srgbClr val="000000"/>
                </a:solidFill>
                <a:latin typeface="HGP創英角ｺﾞｼｯｸUB" panose="020B0900000000000000" pitchFamily="50" charset="-128"/>
                <a:ea typeface="HGP創英角ｺﾞｼｯｸUB" panose="020B0900000000000000" pitchFamily="50" charset="-128"/>
              </a:endParaRPr>
            </a:p>
          </p:txBody>
        </p:sp>
      </p:grpSp>
      <p:sp>
        <p:nvSpPr>
          <p:cNvPr id="15" name="フローチャート: 抜出し 14">
            <a:extLst>
              <a:ext uri="{FF2B5EF4-FFF2-40B4-BE49-F238E27FC236}">
                <a16:creationId xmlns:a16="http://schemas.microsoft.com/office/drawing/2014/main" id="{E413A2A1-AA6C-B958-F1E2-0DE13FAE01E9}"/>
              </a:ext>
            </a:extLst>
          </p:cNvPr>
          <p:cNvSpPr/>
          <p:nvPr/>
        </p:nvSpPr>
        <p:spPr>
          <a:xfrm rot="3436959">
            <a:off x="1076700" y="3407269"/>
            <a:ext cx="648072" cy="288030"/>
          </a:xfrm>
          <a:prstGeom prst="flowChartExtract">
            <a:avLst/>
          </a:prstGeom>
          <a:solidFill>
            <a:srgbClr val="A2BBDC"/>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7" name="楕円 6">
            <a:extLst>
              <a:ext uri="{FF2B5EF4-FFF2-40B4-BE49-F238E27FC236}">
                <a16:creationId xmlns:a16="http://schemas.microsoft.com/office/drawing/2014/main" id="{C2A5495A-8376-3177-AE41-A00E979CF351}"/>
              </a:ext>
            </a:extLst>
          </p:cNvPr>
          <p:cNvSpPr/>
          <p:nvPr/>
        </p:nvSpPr>
        <p:spPr>
          <a:xfrm>
            <a:off x="200472" y="3323614"/>
            <a:ext cx="1338883" cy="825466"/>
          </a:xfrm>
          <a:prstGeom prst="ellipse">
            <a:avLst/>
          </a:prstGeom>
          <a:solidFill>
            <a:srgbClr val="A2BBDC"/>
          </a:solidFill>
        </p:spPr>
        <p:txBody>
          <a:bodyPr wrap="square" rtlCol="0" anchor="t" anchorCtr="0">
            <a:noAutofit/>
          </a:bodyPr>
          <a:lstStyle/>
          <a:p>
            <a:pPr marL="0" algn="ctr" fontAlgn="ctr">
              <a:lnSpc>
                <a:spcPct val="114000"/>
              </a:lnSpc>
              <a:spcAft>
                <a:spcPts val="400"/>
              </a:spcAft>
            </a:pPr>
            <a:r>
              <a:rPr kumimoji="1" lang="ja-JP" altLang="en-US" sz="1000" dirty="0"/>
              <a:t>各州に連邦保健省（</a:t>
            </a:r>
            <a:r>
              <a:rPr kumimoji="1" lang="en-US" altLang="ja-JP" sz="1000" dirty="0" err="1"/>
              <a:t>SMoH</a:t>
            </a:r>
            <a:r>
              <a:rPr kumimoji="1" lang="ja-JP" altLang="en-US" sz="1000" dirty="0"/>
              <a:t>）がある</a:t>
            </a:r>
            <a:endParaRPr kumimoji="1" lang="ja-JP" altLang="en-US" sz="1200" dirty="0"/>
          </a:p>
        </p:txBody>
      </p:sp>
    </p:spTree>
    <p:extLst>
      <p:ext uri="{BB962C8B-B14F-4D97-AF65-F5344CB8AC3E}">
        <p14:creationId xmlns:p14="http://schemas.microsoft.com/office/powerpoint/2010/main" val="33476385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1" hidden="1">
            <a:extLst>
              <a:ext uri="{FF2B5EF4-FFF2-40B4-BE49-F238E27FC236}">
                <a16:creationId xmlns:a16="http://schemas.microsoft.com/office/drawing/2014/main" id="{676BF540-8514-45A4-A78A-361677170FF9}"/>
              </a:ext>
            </a:extLst>
          </p:cNvPr>
          <p:cNvGraphicFramePr>
            <a:graphicFrameLocks noChangeAspect="1"/>
          </p:cNvGraphicFramePr>
          <p:nvPr>
            <p:custDataLst>
              <p:tags r:id="rId1"/>
            </p:custDataLst>
            <p:extLst>
              <p:ext uri="{D42A27DB-BD31-4B8C-83A1-F6EECF244321}">
                <p14:modId xmlns:p14="http://schemas.microsoft.com/office/powerpoint/2010/main" val="26407310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3" name="Object 1" hidden="1">
                        <a:extLst>
                          <a:ext uri="{FF2B5EF4-FFF2-40B4-BE49-F238E27FC236}">
                            <a16:creationId xmlns:a16="http://schemas.microsoft.com/office/drawing/2014/main" id="{676BF540-8514-45A4-A78A-361677170FF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p:spPr>
        <p:txBody>
          <a:bodyPr vert="horz" lIns="91440" tIns="45720" rIns="91440" bIns="45720" rtlCol="0" anchor="b" anchorCtr="0">
            <a:normAutofit/>
          </a:bodyPr>
          <a:lstStyle/>
          <a:p>
            <a:r>
              <a:rPr lang="ja-JP" altLang="en-US" dirty="0"/>
              <a:t>ナイジェリア／医療関連／制度</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vert="horz" wrap="square" lIns="91440" tIns="45720" rIns="91440" bIns="45720" rtlCol="0" anchor="b" anchorCtr="0">
            <a:spAutoFit/>
          </a:bodyPr>
          <a:lstStyle/>
          <a:p>
            <a:r>
              <a:rPr lang="ja-JP" altLang="en-US" dirty="0"/>
              <a:t>医療機器に対する規制</a:t>
            </a:r>
          </a:p>
        </p:txBody>
      </p:sp>
      <p:sp>
        <p:nvSpPr>
          <p:cNvPr id="34" name="テキスト ボックス 33"/>
          <p:cNvSpPr txBox="1"/>
          <p:nvPr/>
        </p:nvSpPr>
        <p:spPr>
          <a:xfrm>
            <a:off x="393688" y="6495147"/>
            <a:ext cx="9167824" cy="246221"/>
          </a:xfrm>
          <a:prstGeom prst="rect">
            <a:avLst/>
          </a:prstGeom>
          <a:noFill/>
        </p:spPr>
        <p:txBody>
          <a:bodyPr wrap="square" lIns="0" tIns="0" rIns="0" bIns="0" rtlCol="0">
            <a:spAutoFit/>
          </a:bodyPr>
          <a:lstStyle/>
          <a:p>
            <a:pPr marL="444500" indent="-444500"/>
            <a:r>
              <a:rPr lang="ja-JP" altLang="en-US" sz="800" dirty="0">
                <a:latin typeface="+mn-ea"/>
                <a:cs typeface="Arial" panose="020B0604020202020204" pitchFamily="34" charset="0"/>
              </a:rPr>
              <a:t>（出所）</a:t>
            </a:r>
            <a:r>
              <a:rPr lang="en-US" altLang="ja-JP" sz="800" dirty="0">
                <a:latin typeface="+mn-ea"/>
                <a:cs typeface="Arial" panose="020B0604020202020204" pitchFamily="34" charset="0"/>
              </a:rPr>
              <a:t>NAFDAC</a:t>
            </a:r>
            <a:r>
              <a:rPr lang="ja-JP" altLang="en-US" sz="800" dirty="0">
                <a:latin typeface="+mn-ea"/>
                <a:cs typeface="Arial" panose="020B0604020202020204" pitchFamily="34" charset="0"/>
              </a:rPr>
              <a:t>「</a:t>
            </a:r>
            <a:r>
              <a:rPr lang="en-US" altLang="ja-JP" sz="800" dirty="0">
                <a:latin typeface="+mn-ea"/>
                <a:cs typeface="Arial" panose="020B0604020202020204" pitchFamily="34" charset="0"/>
              </a:rPr>
              <a:t>Guidelines for registration of medical devices made in Nigeria</a:t>
            </a:r>
            <a:r>
              <a:rPr lang="ja-JP" altLang="en-US" sz="800" dirty="0">
                <a:latin typeface="+mn-ea"/>
                <a:cs typeface="Arial" panose="020B0604020202020204" pitchFamily="34" charset="0"/>
              </a:rPr>
              <a:t>」、ナイジェリア食品医薬品管理局</a:t>
            </a:r>
            <a:r>
              <a:rPr lang="ja-JP" altLang="en-US" sz="800" dirty="0">
                <a:latin typeface="+mn-ea"/>
              </a:rPr>
              <a:t>、</a:t>
            </a:r>
            <a:r>
              <a:rPr lang="en-US" altLang="ja-JP" sz="800" dirty="0">
                <a:latin typeface="+mn-ea"/>
              </a:rPr>
              <a:t> JICA</a:t>
            </a:r>
            <a:r>
              <a:rPr lang="ja-JP" altLang="en-US" sz="800" dirty="0">
                <a:latin typeface="+mn-ea"/>
              </a:rPr>
              <a:t>「アフリカ保険システム　情報収集・確認調査」、</a:t>
            </a:r>
            <a:r>
              <a:rPr lang="en-US" altLang="ja-JP" sz="800" dirty="0">
                <a:latin typeface="+mn-ea"/>
              </a:rPr>
              <a:t>Global Medical Device Regulatory Services</a:t>
            </a:r>
            <a:r>
              <a:rPr lang="ja-JP" altLang="en-US" sz="800" dirty="0">
                <a:latin typeface="+mn-ea"/>
              </a:rPr>
              <a:t>「</a:t>
            </a:r>
            <a:r>
              <a:rPr lang="en-US" altLang="ja-JP" sz="800" dirty="0">
                <a:latin typeface="+mn-ea"/>
              </a:rPr>
              <a:t>Nigeria Medical Device Registration</a:t>
            </a:r>
            <a:r>
              <a:rPr lang="ja-JP" altLang="en-US" sz="800" dirty="0">
                <a:latin typeface="+mn-ea"/>
              </a:rPr>
              <a:t>」</a:t>
            </a:r>
            <a:endParaRPr lang="en-US" altLang="ja-JP" sz="800" dirty="0">
              <a:latin typeface="+mn-ea"/>
            </a:endParaRPr>
          </a:p>
        </p:txBody>
      </p:sp>
      <p:sp>
        <p:nvSpPr>
          <p:cNvPr id="7" name="Rectangle: Rounded Corners 1">
            <a:extLst>
              <a:ext uri="{FF2B5EF4-FFF2-40B4-BE49-F238E27FC236}">
                <a16:creationId xmlns:a16="http://schemas.microsoft.com/office/drawing/2014/main" id="{788254BD-5A9F-EA9F-8738-AB2D1358C2B3}"/>
              </a:ext>
            </a:extLst>
          </p:cNvPr>
          <p:cNvSpPr/>
          <p:nvPr/>
        </p:nvSpPr>
        <p:spPr>
          <a:xfrm>
            <a:off x="272480" y="1106002"/>
            <a:ext cx="1309236" cy="504000"/>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ja-JP" altLang="en-US" sz="1120" dirty="0">
                <a:latin typeface="Arial" panose="020B0604020202020204" pitchFamily="34" charset="0"/>
                <a:ea typeface="ＭＳ Ｐゴシック" panose="020B0600070205080204" pitchFamily="50" charset="-128"/>
                <a:cs typeface="Arial" panose="020B0604020202020204" pitchFamily="34" charset="0"/>
              </a:rPr>
              <a:t>規制管轄機関</a:t>
            </a:r>
            <a:endParaRPr lang="en-US" sz="112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TextBox 2">
            <a:extLst>
              <a:ext uri="{FF2B5EF4-FFF2-40B4-BE49-F238E27FC236}">
                <a16:creationId xmlns:a16="http://schemas.microsoft.com/office/drawing/2014/main" id="{6649A9C2-E020-A367-D77D-0E9B5B90970B}"/>
              </a:ext>
            </a:extLst>
          </p:cNvPr>
          <p:cNvSpPr txBox="1"/>
          <p:nvPr/>
        </p:nvSpPr>
        <p:spPr>
          <a:xfrm>
            <a:off x="1629832" y="1106002"/>
            <a:ext cx="8158506" cy="609398"/>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28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12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pPr>
              <a:buFont typeface="Arial" panose="020B0604020202020204" pitchFamily="34" charset="0"/>
              <a:buChar char="•"/>
            </a:pPr>
            <a:r>
              <a:rPr lang="ja-JP" altLang="en-US" sz="1120" b="1" dirty="0">
                <a:latin typeface="Arial" panose="020B0604020202020204" pitchFamily="34" charset="0"/>
                <a:ea typeface="ＭＳ Ｐゴシック" panose="020B0600070205080204" pitchFamily="50" charset="-128"/>
                <a:cs typeface="Arial" panose="020B0604020202020204" pitchFamily="34" charset="0"/>
              </a:rPr>
              <a:t>国家食品医薬品監督管理局（</a:t>
            </a:r>
            <a:r>
              <a:rPr lang="en-US" altLang="ja-JP" sz="1120" b="1" dirty="0">
                <a:latin typeface="Arial" panose="020B0604020202020204" pitchFamily="34" charset="0"/>
                <a:ea typeface="ＭＳ Ｐゴシック" panose="020B0600070205080204" pitchFamily="50" charset="-128"/>
                <a:cs typeface="Arial" panose="020B0604020202020204" pitchFamily="34" charset="0"/>
              </a:rPr>
              <a:t>National Agency for Food and Drug Administration and Control</a:t>
            </a:r>
            <a:r>
              <a:rPr lang="ja-JP" altLang="en-US" sz="1120" b="1" dirty="0">
                <a:latin typeface="Arial" panose="020B0604020202020204" pitchFamily="34" charset="0"/>
                <a:ea typeface="ＭＳ Ｐゴシック" panose="020B0600070205080204" pitchFamily="50" charset="-128"/>
                <a:cs typeface="Arial" panose="020B0604020202020204" pitchFamily="34" charset="0"/>
              </a:rPr>
              <a:t>：</a:t>
            </a:r>
            <a:r>
              <a:rPr lang="en-US" altLang="ja-JP" sz="1120" b="1" dirty="0">
                <a:latin typeface="Arial" panose="020B0604020202020204" pitchFamily="34" charset="0"/>
                <a:ea typeface="ＭＳ Ｐゴシック" panose="020B0600070205080204" pitchFamily="50" charset="-128"/>
                <a:cs typeface="Arial" panose="020B0604020202020204" pitchFamily="34" charset="0"/>
              </a:rPr>
              <a:t>NAFDAC</a:t>
            </a:r>
            <a:r>
              <a:rPr lang="ja-JP" altLang="en-US" sz="1120" b="1" dirty="0">
                <a:latin typeface="Arial" panose="020B0604020202020204" pitchFamily="34" charset="0"/>
                <a:ea typeface="ＭＳ Ｐゴシック" panose="020B0600070205080204" pitchFamily="50" charset="-128"/>
                <a:cs typeface="Arial" panose="020B0604020202020204" pitchFamily="34" charset="0"/>
              </a:rPr>
              <a:t>）</a:t>
            </a:r>
            <a:r>
              <a:rPr lang="ja-JP" altLang="en-US" sz="112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120" dirty="0">
                <a:latin typeface="Arial" panose="020B0604020202020204" pitchFamily="34" charset="0"/>
                <a:ea typeface="ＭＳ Ｐゴシック" panose="020B0600070205080204" pitchFamily="50" charset="-128"/>
                <a:cs typeface="Arial" panose="020B0604020202020204" pitchFamily="34" charset="0"/>
              </a:rPr>
              <a:t>NAFDAC</a:t>
            </a:r>
            <a:r>
              <a:rPr lang="ja-JP" altLang="en-US" sz="1120" dirty="0">
                <a:latin typeface="Arial" panose="020B0604020202020204" pitchFamily="34" charset="0"/>
                <a:ea typeface="ＭＳ Ｐゴシック" panose="020B0600070205080204" pitchFamily="50" charset="-128"/>
                <a:cs typeface="Arial" panose="020B0604020202020204" pitchFamily="34" charset="0"/>
              </a:rPr>
              <a:t>は</a:t>
            </a:r>
            <a:r>
              <a:rPr lang="en-US" altLang="ja-JP" sz="1120" dirty="0">
                <a:latin typeface="Arial" panose="020B0604020202020204" pitchFamily="34" charset="0"/>
                <a:ea typeface="ＭＳ Ｐゴシック" panose="020B0600070205080204" pitchFamily="50" charset="-128"/>
                <a:cs typeface="Arial" panose="020B0604020202020204" pitchFamily="34" charset="0"/>
              </a:rPr>
              <a:t>1992</a:t>
            </a:r>
            <a:r>
              <a:rPr lang="ja-JP" altLang="en-US" sz="1120" dirty="0">
                <a:latin typeface="Arial" panose="020B0604020202020204" pitchFamily="34" charset="0"/>
                <a:ea typeface="ＭＳ Ｐゴシック" panose="020B0600070205080204" pitchFamily="50" charset="-128"/>
                <a:cs typeface="Arial" panose="020B0604020202020204" pitchFamily="34" charset="0"/>
              </a:rPr>
              <a:t>年に設立され、食品、医薬品、化粧品、医療機器、包装水、化学薬品、洗剤（総称して規制製品）の製造、輸入、輸出、流通、広告、販売、使用を規制・管理している。</a:t>
            </a:r>
            <a:endParaRPr lang="en-US" altLang="ja-JP" sz="112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Rectangle: Rounded Corners 4">
            <a:extLst>
              <a:ext uri="{FF2B5EF4-FFF2-40B4-BE49-F238E27FC236}">
                <a16:creationId xmlns:a16="http://schemas.microsoft.com/office/drawing/2014/main" id="{65BF71AD-78E1-0DC9-3C1F-65F6A48BDC89}"/>
              </a:ext>
            </a:extLst>
          </p:cNvPr>
          <p:cNvSpPr/>
          <p:nvPr/>
        </p:nvSpPr>
        <p:spPr>
          <a:xfrm>
            <a:off x="272480" y="1951275"/>
            <a:ext cx="1309236" cy="504000"/>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zh-TW" altLang="en-US" sz="1120" noProof="1">
                <a:latin typeface="Arial" panose="020B0604020202020204" pitchFamily="34" charset="0"/>
                <a:ea typeface="ＭＳ Ｐゴシック" panose="020B0600070205080204" pitchFamily="50" charset="-128"/>
                <a:cs typeface="Arial" panose="020B0604020202020204" pitchFamily="34" charset="0"/>
              </a:rPr>
              <a:t>医療機器登録</a:t>
            </a:r>
            <a:endParaRPr lang="en-US" sz="112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TextBox 5">
            <a:extLst>
              <a:ext uri="{FF2B5EF4-FFF2-40B4-BE49-F238E27FC236}">
                <a16:creationId xmlns:a16="http://schemas.microsoft.com/office/drawing/2014/main" id="{E7C01732-3BF1-DA2D-6E24-ABBC8ADB3052}"/>
              </a:ext>
            </a:extLst>
          </p:cNvPr>
          <p:cNvSpPr txBox="1"/>
          <p:nvPr/>
        </p:nvSpPr>
        <p:spPr>
          <a:xfrm>
            <a:off x="1629832" y="1951275"/>
            <a:ext cx="8158506" cy="712759"/>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28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12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pPr>
              <a:buFont typeface="Arial" panose="020B0604020202020204" pitchFamily="34" charset="0"/>
              <a:buChar char="•"/>
            </a:pPr>
            <a:r>
              <a:rPr lang="en-US" altLang="ja-JP" sz="1120" noProof="1">
                <a:latin typeface="+mj-lt"/>
                <a:ea typeface="ＭＳ Ｐゴシック" panose="020B0600070205080204" pitchFamily="50" charset="-128"/>
                <a:cs typeface="Arial" panose="020B0604020202020204" pitchFamily="34" charset="0"/>
              </a:rPr>
              <a:t>NAFDAC</a:t>
            </a:r>
            <a:r>
              <a:rPr lang="ja-JP" altLang="en-US" sz="1120" noProof="1">
                <a:latin typeface="+mj-lt"/>
                <a:ea typeface="ＭＳ Ｐゴシック" panose="020B0600070205080204" pitchFamily="50" charset="-128"/>
                <a:cs typeface="Arial" panose="020B0604020202020204" pitchFamily="34" charset="0"/>
              </a:rPr>
              <a:t>に登録されていない医療機器は、ナイジェリアでは製造、輸入、輸出、広告、販売、流通、使用することはできない。 </a:t>
            </a:r>
            <a:endParaRPr lang="en-US" altLang="ja-JP" sz="1120" noProof="1">
              <a:latin typeface="+mj-lt"/>
              <a:ea typeface="ＭＳ Ｐゴシック" panose="020B0600070205080204" pitchFamily="50" charset="-128"/>
              <a:cs typeface="Arial" panose="020B0604020202020204" pitchFamily="34" charset="0"/>
            </a:endParaRPr>
          </a:p>
          <a:p>
            <a:pPr>
              <a:buFont typeface="Arial" panose="020B0604020202020204" pitchFamily="34" charset="0"/>
              <a:buChar char="•"/>
            </a:pPr>
            <a:r>
              <a:rPr lang="ja-JP" altLang="en-US" sz="1120" noProof="1">
                <a:latin typeface="+mj-lt"/>
                <a:ea typeface="ＭＳ Ｐゴシック" panose="020B0600070205080204" pitchFamily="50" charset="-128"/>
                <a:cs typeface="Arial" panose="020B0604020202020204" pitchFamily="34" charset="0"/>
              </a:rPr>
              <a:t>十分な書類審査、製造施設の</a:t>
            </a:r>
            <a:r>
              <a:rPr lang="en-US" altLang="ja-JP" sz="1120" noProof="1">
                <a:latin typeface="+mj-lt"/>
                <a:ea typeface="ＭＳ Ｐゴシック" panose="020B0600070205080204" pitchFamily="50" charset="-128"/>
                <a:cs typeface="Arial" panose="020B0604020202020204" pitchFamily="34" charset="0"/>
              </a:rPr>
              <a:t>GMP</a:t>
            </a:r>
            <a:r>
              <a:rPr lang="ja-JP" altLang="en-US" sz="1120" noProof="1">
                <a:latin typeface="+mj-lt"/>
                <a:ea typeface="ＭＳ Ｐゴシック" panose="020B0600070205080204" pitchFamily="50" charset="-128"/>
                <a:cs typeface="Arial" panose="020B0604020202020204" pitchFamily="34" charset="0"/>
              </a:rPr>
              <a:t>検査、製品のラボ分析が行われた後、製品は承認会議に提出される。 </a:t>
            </a:r>
            <a:endParaRPr lang="en-US" altLang="ja-JP" sz="1120" noProof="1">
              <a:latin typeface="+mj-lt"/>
              <a:ea typeface="ＭＳ Ｐゴシック" panose="020B0600070205080204" pitchFamily="50" charset="-128"/>
              <a:cs typeface="Arial" panose="020B0604020202020204" pitchFamily="34" charset="0"/>
            </a:endParaRPr>
          </a:p>
          <a:p>
            <a:pPr>
              <a:buFont typeface="Arial" panose="020B0604020202020204" pitchFamily="34" charset="0"/>
              <a:buChar char="•"/>
            </a:pPr>
            <a:r>
              <a:rPr lang="ja-JP" altLang="en-US" sz="1120" dirty="0">
                <a:latin typeface="+mj-lt"/>
              </a:rPr>
              <a:t>製品が広告される場合は、別途申請とその後の承認が必要となる。</a:t>
            </a:r>
            <a:endParaRPr lang="en-US" altLang="ja-JP" sz="1120" dirty="0">
              <a:latin typeface="+mj-lt"/>
              <a:ea typeface="ＭＳ Ｐゴシック" panose="020B0600070205080204" pitchFamily="50" charset="-128"/>
              <a:cs typeface="Arial" panose="020B0604020202020204" pitchFamily="34" charset="0"/>
            </a:endParaRPr>
          </a:p>
        </p:txBody>
      </p:sp>
      <p:sp>
        <p:nvSpPr>
          <p:cNvPr id="13" name="Rectangle: Rounded Corners 14">
            <a:extLst>
              <a:ext uri="{FF2B5EF4-FFF2-40B4-BE49-F238E27FC236}">
                <a16:creationId xmlns:a16="http://schemas.microsoft.com/office/drawing/2014/main" id="{8DEE8DFC-2946-C011-999A-1C098450C4A1}"/>
              </a:ext>
            </a:extLst>
          </p:cNvPr>
          <p:cNvSpPr/>
          <p:nvPr/>
        </p:nvSpPr>
        <p:spPr>
          <a:xfrm>
            <a:off x="272480" y="2899909"/>
            <a:ext cx="1309236" cy="504000"/>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ja-JP" altLang="en-US" sz="1120" dirty="0">
                <a:latin typeface="Arial" panose="020B0604020202020204" pitchFamily="34" charset="0"/>
                <a:ea typeface="ＭＳ Ｐゴシック" panose="020B0600070205080204" pitchFamily="50" charset="-128"/>
                <a:cs typeface="Arial" panose="020B0604020202020204" pitchFamily="34" charset="0"/>
              </a:rPr>
              <a:t>医療機器の</a:t>
            </a:r>
            <a:endParaRPr lang="en-US" altLang="ja-JP" sz="1120" dirty="0">
              <a:latin typeface="Arial" panose="020B0604020202020204" pitchFamily="34" charset="0"/>
              <a:ea typeface="ＭＳ Ｐゴシック" panose="020B0600070205080204" pitchFamily="50" charset="-128"/>
              <a:cs typeface="Arial" panose="020B0604020202020204" pitchFamily="34" charset="0"/>
            </a:endParaRPr>
          </a:p>
          <a:p>
            <a:pPr marL="0" algn="ctr" fontAlgn="ctr">
              <a:lnSpc>
                <a:spcPct val="114000"/>
              </a:lnSpc>
              <a:spcAft>
                <a:spcPts val="400"/>
              </a:spcAft>
            </a:pPr>
            <a:r>
              <a:rPr lang="ja-JP" altLang="en-US" sz="1120" dirty="0">
                <a:latin typeface="Arial" panose="020B0604020202020204" pitchFamily="34" charset="0"/>
                <a:ea typeface="ＭＳ Ｐゴシック" panose="020B0600070205080204" pitchFamily="50" charset="-128"/>
                <a:cs typeface="Arial" panose="020B0604020202020204" pitchFamily="34" charset="0"/>
              </a:rPr>
              <a:t>分類</a:t>
            </a:r>
            <a:endParaRPr lang="en-US" sz="112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4" name="TextBox 16">
            <a:extLst>
              <a:ext uri="{FF2B5EF4-FFF2-40B4-BE49-F238E27FC236}">
                <a16:creationId xmlns:a16="http://schemas.microsoft.com/office/drawing/2014/main" id="{39FA0D38-CA1A-2982-A603-09BB196B9FAF}"/>
              </a:ext>
            </a:extLst>
          </p:cNvPr>
          <p:cNvSpPr txBox="1"/>
          <p:nvPr/>
        </p:nvSpPr>
        <p:spPr>
          <a:xfrm>
            <a:off x="1629832" y="2899909"/>
            <a:ext cx="8158506" cy="437043"/>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28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12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pPr>
              <a:buFont typeface="Arial" panose="020B0604020202020204" pitchFamily="34" charset="0"/>
              <a:buChar char="•"/>
            </a:pPr>
            <a:r>
              <a:rPr lang="ja-JP" altLang="en-US" sz="1120" dirty="0">
                <a:latin typeface="Arial" panose="020B0604020202020204" pitchFamily="34" charset="0"/>
                <a:ea typeface="ＭＳ Ｐゴシック" panose="020B0600070205080204" pitchFamily="50" charset="-128"/>
                <a:cs typeface="Arial" panose="020B0604020202020204" pitchFamily="34" charset="0"/>
              </a:rPr>
              <a:t>ナイジェリアでは、医療機器と体外診断用医薬品は</a:t>
            </a:r>
            <a:r>
              <a:rPr lang="en-US" altLang="ja-JP" sz="112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120" dirty="0">
                <a:latin typeface="Arial" panose="020B0604020202020204" pitchFamily="34" charset="0"/>
                <a:ea typeface="ＭＳ Ｐゴシック" panose="020B0600070205080204" pitchFamily="50" charset="-128"/>
                <a:cs typeface="Arial" panose="020B0604020202020204" pitchFamily="34" charset="0"/>
              </a:rPr>
              <a:t>つのクラスに分類され、同じカテゴリーに分類される医療機器や、同じ敷地内で製造された類似のタイプの医療機器は、同じ申請用紙にまとめて申請することができる。</a:t>
            </a:r>
            <a:endParaRPr lang="en-US" altLang="ja-JP" sz="112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9" name="Table 18">
            <a:extLst>
              <a:ext uri="{FF2B5EF4-FFF2-40B4-BE49-F238E27FC236}">
                <a16:creationId xmlns:a16="http://schemas.microsoft.com/office/drawing/2014/main" id="{0DD2F3CD-F969-3962-978A-F2BE8B7A7D2D}"/>
              </a:ext>
            </a:extLst>
          </p:cNvPr>
          <p:cNvGraphicFramePr>
            <a:graphicFrameLocks noGrp="1"/>
          </p:cNvGraphicFramePr>
          <p:nvPr>
            <p:extLst>
              <p:ext uri="{D42A27DB-BD31-4B8C-83A1-F6EECF244321}">
                <p14:modId xmlns:p14="http://schemas.microsoft.com/office/powerpoint/2010/main" val="733970257"/>
              </p:ext>
            </p:extLst>
          </p:nvPr>
        </p:nvGraphicFramePr>
        <p:xfrm>
          <a:off x="1939032" y="3356992"/>
          <a:ext cx="3734048" cy="1310640"/>
        </p:xfrm>
        <a:graphic>
          <a:graphicData uri="http://schemas.openxmlformats.org/drawingml/2006/table">
            <a:tbl>
              <a:tblPr firstRow="1" bandRow="1">
                <a:tableStyleId>{72833802-FEF1-4C79-8D5D-14CF1EAF98D9}</a:tableStyleId>
              </a:tblPr>
              <a:tblGrid>
                <a:gridCol w="1867024">
                  <a:extLst>
                    <a:ext uri="{9D8B030D-6E8A-4147-A177-3AD203B41FA5}">
                      <a16:colId xmlns:a16="http://schemas.microsoft.com/office/drawing/2014/main" val="3698943046"/>
                    </a:ext>
                  </a:extLst>
                </a:gridCol>
                <a:gridCol w="1867024">
                  <a:extLst>
                    <a:ext uri="{9D8B030D-6E8A-4147-A177-3AD203B41FA5}">
                      <a16:colId xmlns:a16="http://schemas.microsoft.com/office/drawing/2014/main" val="671205086"/>
                    </a:ext>
                  </a:extLst>
                </a:gridCol>
              </a:tblGrid>
              <a:tr h="225818">
                <a:tc>
                  <a:txBody>
                    <a:bodyPr/>
                    <a:lstStyle/>
                    <a:p>
                      <a:pPr algn="ctr"/>
                      <a:r>
                        <a:rPr lang="ja-JP" altLang="en-US" sz="1120" dirty="0"/>
                        <a:t>クラス</a:t>
                      </a:r>
                      <a:endParaRPr lang="en-US" sz="1120" dirty="0"/>
                    </a:p>
                  </a:txBody>
                  <a:tcPr/>
                </a:tc>
                <a:tc>
                  <a:txBody>
                    <a:bodyPr/>
                    <a:lstStyle/>
                    <a:p>
                      <a:pPr algn="ctr"/>
                      <a:r>
                        <a:rPr lang="ja-JP" altLang="en-US" sz="1120" dirty="0"/>
                        <a:t>リスクレベル</a:t>
                      </a:r>
                      <a:endParaRPr lang="en-US" sz="1120" dirty="0"/>
                    </a:p>
                  </a:txBody>
                  <a:tcPr/>
                </a:tc>
                <a:extLst>
                  <a:ext uri="{0D108BD9-81ED-4DB2-BD59-A6C34878D82A}">
                    <a16:rowId xmlns:a16="http://schemas.microsoft.com/office/drawing/2014/main" val="389317359"/>
                  </a:ext>
                </a:extLst>
              </a:tr>
              <a:tr h="225818">
                <a:tc>
                  <a:txBody>
                    <a:bodyPr/>
                    <a:lstStyle/>
                    <a:p>
                      <a:pPr algn="ctr"/>
                      <a:r>
                        <a:rPr lang="en-US" sz="1120" dirty="0"/>
                        <a:t>A</a:t>
                      </a:r>
                    </a:p>
                  </a:txBody>
                  <a:tcPr/>
                </a:tc>
                <a:tc>
                  <a:txBody>
                    <a:bodyPr/>
                    <a:lstStyle/>
                    <a:p>
                      <a:pPr algn="ctr"/>
                      <a:r>
                        <a:rPr lang="ja-JP" altLang="en-US" sz="1120" dirty="0"/>
                        <a:t>低</a:t>
                      </a:r>
                      <a:endParaRPr lang="en-US" sz="1120" dirty="0"/>
                    </a:p>
                  </a:txBody>
                  <a:tcPr/>
                </a:tc>
                <a:extLst>
                  <a:ext uri="{0D108BD9-81ED-4DB2-BD59-A6C34878D82A}">
                    <a16:rowId xmlns:a16="http://schemas.microsoft.com/office/drawing/2014/main" val="1769466256"/>
                  </a:ext>
                </a:extLst>
              </a:tr>
              <a:tr h="225818">
                <a:tc>
                  <a:txBody>
                    <a:bodyPr/>
                    <a:lstStyle/>
                    <a:p>
                      <a:pPr algn="ctr"/>
                      <a:r>
                        <a:rPr lang="en-US" sz="1120" dirty="0"/>
                        <a:t>B</a:t>
                      </a:r>
                    </a:p>
                  </a:txBody>
                  <a:tcPr/>
                </a:tc>
                <a:tc>
                  <a:txBody>
                    <a:bodyPr/>
                    <a:lstStyle/>
                    <a:p>
                      <a:pPr algn="ctr"/>
                      <a:r>
                        <a:rPr lang="ja-JP" altLang="en-US" sz="1120" dirty="0"/>
                        <a:t>低</a:t>
                      </a:r>
                      <a:r>
                        <a:rPr lang="en-US" sz="1120" dirty="0"/>
                        <a:t>-</a:t>
                      </a:r>
                      <a:r>
                        <a:rPr lang="ja-JP" altLang="en-US" sz="1120" dirty="0"/>
                        <a:t>中</a:t>
                      </a:r>
                      <a:endParaRPr lang="en-US" sz="1120" dirty="0"/>
                    </a:p>
                  </a:txBody>
                  <a:tcPr/>
                </a:tc>
                <a:extLst>
                  <a:ext uri="{0D108BD9-81ED-4DB2-BD59-A6C34878D82A}">
                    <a16:rowId xmlns:a16="http://schemas.microsoft.com/office/drawing/2014/main" val="3754722724"/>
                  </a:ext>
                </a:extLst>
              </a:tr>
              <a:tr h="225818">
                <a:tc>
                  <a:txBody>
                    <a:bodyPr/>
                    <a:lstStyle/>
                    <a:p>
                      <a:pPr algn="ctr"/>
                      <a:r>
                        <a:rPr lang="en-US" sz="1120" dirty="0"/>
                        <a:t>C</a:t>
                      </a:r>
                    </a:p>
                  </a:txBody>
                  <a:tcPr/>
                </a:tc>
                <a:tc>
                  <a:txBody>
                    <a:bodyPr/>
                    <a:lstStyle/>
                    <a:p>
                      <a:pPr algn="ctr"/>
                      <a:r>
                        <a:rPr lang="ja-JP" altLang="en-US" sz="1120" dirty="0"/>
                        <a:t>中</a:t>
                      </a:r>
                      <a:r>
                        <a:rPr lang="en-US" altLang="ja-JP" sz="1120" dirty="0"/>
                        <a:t>-</a:t>
                      </a:r>
                      <a:r>
                        <a:rPr lang="ja-JP" altLang="en-US" sz="1120" dirty="0"/>
                        <a:t>高</a:t>
                      </a:r>
                      <a:endParaRPr lang="en-US" sz="1120" dirty="0"/>
                    </a:p>
                  </a:txBody>
                  <a:tcPr/>
                </a:tc>
                <a:extLst>
                  <a:ext uri="{0D108BD9-81ED-4DB2-BD59-A6C34878D82A}">
                    <a16:rowId xmlns:a16="http://schemas.microsoft.com/office/drawing/2014/main" val="1651730933"/>
                  </a:ext>
                </a:extLst>
              </a:tr>
              <a:tr h="225818">
                <a:tc>
                  <a:txBody>
                    <a:bodyPr/>
                    <a:lstStyle/>
                    <a:p>
                      <a:pPr algn="ctr"/>
                      <a:r>
                        <a:rPr lang="en-US" sz="1120" dirty="0"/>
                        <a:t>D</a:t>
                      </a:r>
                    </a:p>
                  </a:txBody>
                  <a:tcPr/>
                </a:tc>
                <a:tc>
                  <a:txBody>
                    <a:bodyPr/>
                    <a:lstStyle/>
                    <a:p>
                      <a:pPr algn="ctr"/>
                      <a:r>
                        <a:rPr lang="ja-JP" altLang="en-US" sz="1120" dirty="0"/>
                        <a:t>高</a:t>
                      </a:r>
                      <a:endParaRPr lang="en-US" sz="1120" dirty="0"/>
                    </a:p>
                  </a:txBody>
                  <a:tcPr/>
                </a:tc>
                <a:extLst>
                  <a:ext uri="{0D108BD9-81ED-4DB2-BD59-A6C34878D82A}">
                    <a16:rowId xmlns:a16="http://schemas.microsoft.com/office/drawing/2014/main" val="1209731596"/>
                  </a:ext>
                </a:extLst>
              </a:tr>
            </a:tbl>
          </a:graphicData>
        </a:graphic>
      </p:graphicFrame>
      <p:sp>
        <p:nvSpPr>
          <p:cNvPr id="20" name="Rectangle: Rounded Corners 6">
            <a:extLst>
              <a:ext uri="{FF2B5EF4-FFF2-40B4-BE49-F238E27FC236}">
                <a16:creationId xmlns:a16="http://schemas.microsoft.com/office/drawing/2014/main" id="{E89D029A-8566-6C2A-B65F-17AF465EE1BB}"/>
              </a:ext>
            </a:extLst>
          </p:cNvPr>
          <p:cNvSpPr/>
          <p:nvPr/>
        </p:nvSpPr>
        <p:spPr>
          <a:xfrm>
            <a:off x="272480" y="4797152"/>
            <a:ext cx="1309236" cy="504000"/>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ja-JP" altLang="en-US" sz="1120" dirty="0">
                <a:latin typeface="Arial" panose="020B0604020202020204" pitchFamily="34" charset="0"/>
                <a:ea typeface="ＭＳ Ｐゴシック" panose="020B0600070205080204" pitchFamily="50" charset="-128"/>
                <a:cs typeface="Arial" panose="020B0604020202020204" pitchFamily="34" charset="0"/>
              </a:rPr>
              <a:t>ライセンスの</a:t>
            </a:r>
            <a:endParaRPr lang="en-US" altLang="ja-JP" sz="1120" dirty="0">
              <a:latin typeface="Arial" panose="020B0604020202020204" pitchFamily="34" charset="0"/>
              <a:ea typeface="ＭＳ Ｐゴシック" panose="020B0600070205080204" pitchFamily="50" charset="-128"/>
              <a:cs typeface="Arial" panose="020B0604020202020204" pitchFamily="34" charset="0"/>
            </a:endParaRPr>
          </a:p>
          <a:p>
            <a:pPr marL="0" algn="ctr" fontAlgn="ctr">
              <a:lnSpc>
                <a:spcPct val="114000"/>
              </a:lnSpc>
              <a:spcAft>
                <a:spcPts val="400"/>
              </a:spcAft>
            </a:pPr>
            <a:r>
              <a:rPr lang="ja-JP" altLang="en-US" sz="1120" dirty="0">
                <a:latin typeface="Arial" panose="020B0604020202020204" pitchFamily="34" charset="0"/>
                <a:ea typeface="ＭＳ Ｐゴシック" panose="020B0600070205080204" pitchFamily="50" charset="-128"/>
                <a:cs typeface="Arial" panose="020B0604020202020204" pitchFamily="34" charset="0"/>
              </a:rPr>
              <a:t>有効期限</a:t>
            </a:r>
            <a:endParaRPr lang="en-US" sz="112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1" name="TextBox 11">
            <a:extLst>
              <a:ext uri="{FF2B5EF4-FFF2-40B4-BE49-F238E27FC236}">
                <a16:creationId xmlns:a16="http://schemas.microsoft.com/office/drawing/2014/main" id="{0B9F86BC-E2E8-6245-8334-5971612AC517}"/>
              </a:ext>
            </a:extLst>
          </p:cNvPr>
          <p:cNvSpPr txBox="1"/>
          <p:nvPr/>
        </p:nvSpPr>
        <p:spPr>
          <a:xfrm>
            <a:off x="1629832" y="4797152"/>
            <a:ext cx="8158506" cy="264688"/>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28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12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pPr>
              <a:buFont typeface="Arial" panose="020B0604020202020204" pitchFamily="34" charset="0"/>
              <a:buChar char="•"/>
            </a:pPr>
            <a:r>
              <a:rPr lang="ja-JP" altLang="en-US" sz="1120" dirty="0">
                <a:latin typeface="Arial" panose="020B0604020202020204" pitchFamily="34" charset="0"/>
                <a:ea typeface="ＭＳ Ｐゴシック" panose="020B0600070205080204" pitchFamily="50" charset="-128"/>
                <a:cs typeface="Arial" panose="020B0604020202020204" pitchFamily="34" charset="0"/>
              </a:rPr>
              <a:t>ライセンスは</a:t>
            </a:r>
            <a:r>
              <a:rPr lang="en-US" altLang="ja-JP" sz="112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120" dirty="0">
                <a:latin typeface="Arial" panose="020B0604020202020204" pitchFamily="34" charset="0"/>
                <a:ea typeface="ＭＳ Ｐゴシック" panose="020B0600070205080204" pitchFamily="50" charset="-128"/>
                <a:cs typeface="Arial" panose="020B0604020202020204" pitchFamily="34" charset="0"/>
              </a:rPr>
              <a:t>年間有効である。</a:t>
            </a:r>
            <a:endParaRPr lang="en-US" altLang="ja-JP" sz="112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2" name="Rectangle: Rounded Corners 3">
            <a:extLst>
              <a:ext uri="{FF2B5EF4-FFF2-40B4-BE49-F238E27FC236}">
                <a16:creationId xmlns:a16="http://schemas.microsoft.com/office/drawing/2014/main" id="{3A90ABFA-7C3C-82DE-97AF-1A67712587E3}"/>
              </a:ext>
            </a:extLst>
          </p:cNvPr>
          <p:cNvSpPr/>
          <p:nvPr/>
        </p:nvSpPr>
        <p:spPr>
          <a:xfrm>
            <a:off x="281755" y="5517232"/>
            <a:ext cx="1309236" cy="504000"/>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ja-JP" altLang="en-US" sz="1120" dirty="0">
                <a:latin typeface="Arial" panose="020B0604020202020204" pitchFamily="34" charset="0"/>
                <a:ea typeface="ＭＳ Ｐゴシック" panose="020B0600070205080204" pitchFamily="50" charset="-128"/>
                <a:cs typeface="Arial" panose="020B0604020202020204" pitchFamily="34" charset="0"/>
              </a:rPr>
              <a:t>要件</a:t>
            </a:r>
            <a:endParaRPr lang="en-US" sz="112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3" name="TextBox 12">
            <a:extLst>
              <a:ext uri="{FF2B5EF4-FFF2-40B4-BE49-F238E27FC236}">
                <a16:creationId xmlns:a16="http://schemas.microsoft.com/office/drawing/2014/main" id="{98FBF24C-CDC5-C31C-69DB-E0C8D7AB16E4}"/>
              </a:ext>
            </a:extLst>
          </p:cNvPr>
          <p:cNvSpPr txBox="1"/>
          <p:nvPr/>
        </p:nvSpPr>
        <p:spPr>
          <a:xfrm>
            <a:off x="1639107" y="5517232"/>
            <a:ext cx="8158506" cy="833433"/>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28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12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pPr>
              <a:buFont typeface="Arial" panose="020B0604020202020204" pitchFamily="34" charset="0"/>
              <a:buChar char="•"/>
            </a:pPr>
            <a:r>
              <a:rPr lang="ja-JP" altLang="en-US" sz="1120" noProof="1">
                <a:latin typeface="Arial" panose="020B0604020202020204" pitchFamily="34" charset="0"/>
                <a:ea typeface="ＭＳ Ｐゴシック" panose="020B0600070205080204" pitchFamily="50" charset="-128"/>
                <a:cs typeface="Arial" panose="020B0604020202020204" pitchFamily="34" charset="0"/>
              </a:rPr>
              <a:t>ラベリングは、情報量が十分にあり、正確で、</a:t>
            </a:r>
            <a:r>
              <a:rPr lang="en-US" altLang="ja-JP" sz="1120" noProof="1">
                <a:latin typeface="Arial" panose="020B0604020202020204" pitchFamily="34" charset="0"/>
                <a:ea typeface="ＭＳ Ｐゴシック" panose="020B0600070205080204" pitchFamily="50" charset="-128"/>
                <a:cs typeface="Arial" panose="020B0604020202020204" pitchFamily="34" charset="0"/>
              </a:rPr>
              <a:t>NAFDAC</a:t>
            </a:r>
            <a:r>
              <a:rPr lang="ja-JP" altLang="en-US" sz="1120" noProof="1">
                <a:latin typeface="Arial" panose="020B0604020202020204" pitchFamily="34" charset="0"/>
                <a:ea typeface="ＭＳ Ｐゴシック" panose="020B0600070205080204" pitchFamily="50" charset="-128"/>
                <a:cs typeface="Arial" panose="020B0604020202020204" pitchFamily="34" charset="0"/>
              </a:rPr>
              <a:t>の医療機器ラベリング規則およびその他の関連規則に準拠したものでなければならない。</a:t>
            </a:r>
            <a:endParaRPr lang="en-US" altLang="ja-JP" sz="1120" noProof="1">
              <a:latin typeface="Arial" panose="020B0604020202020204" pitchFamily="34" charset="0"/>
              <a:ea typeface="ＭＳ Ｐゴシック" panose="020B0600070205080204" pitchFamily="50" charset="-128"/>
              <a:cs typeface="Arial" panose="020B0604020202020204" pitchFamily="34" charset="0"/>
            </a:endParaRPr>
          </a:p>
          <a:p>
            <a:pPr>
              <a:buFont typeface="Arial" panose="020B0604020202020204" pitchFamily="34" charset="0"/>
              <a:buChar char="•"/>
            </a:pPr>
            <a:r>
              <a:rPr lang="ja-JP" altLang="en-US" sz="1120" noProof="1">
                <a:latin typeface="Arial" panose="020B0604020202020204" pitchFamily="34" charset="0"/>
                <a:ea typeface="ＭＳ Ｐゴシック" panose="020B0600070205080204" pitchFamily="50" charset="-128"/>
                <a:cs typeface="Arial" panose="020B0604020202020204" pitchFamily="34" charset="0"/>
              </a:rPr>
              <a:t>ナイジェリアで製造された医療機器の登録申請書は、会社のレターヘッドを使用し、事務局長（</a:t>
            </a:r>
            <a:r>
              <a:rPr lang="en-US" altLang="ja-JP" sz="1120" noProof="1">
                <a:latin typeface="Arial" panose="020B0604020202020204" pitchFamily="34" charset="0"/>
                <a:ea typeface="ＭＳ Ｐゴシック" panose="020B0600070205080204" pitchFamily="50" charset="-128"/>
                <a:cs typeface="Arial" panose="020B0604020202020204" pitchFamily="34" charset="0"/>
              </a:rPr>
              <a:t>NAFDAC</a:t>
            </a:r>
            <a:r>
              <a:rPr lang="ja-JP" altLang="en-US" sz="1120" noProof="1">
                <a:latin typeface="Arial" panose="020B0604020202020204" pitchFamily="34" charset="0"/>
                <a:ea typeface="ＭＳ Ｐゴシック" panose="020B0600070205080204" pitchFamily="50" charset="-128"/>
                <a:cs typeface="Arial" panose="020B0604020202020204" pitchFamily="34" charset="0"/>
              </a:rPr>
              <a:t>）に提出しなければならない。また、製品ごとに別の申請書を提出する必要がある。</a:t>
            </a:r>
            <a:endParaRPr lang="en-US" altLang="ja-JP" sz="1120" noProof="1">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368708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D6BF9ADC-7553-4241-B8D0-4D577318FADC}"/>
              </a:ext>
            </a:extLst>
          </p:cNvPr>
          <p:cNvGraphicFramePr>
            <a:graphicFrameLocks noChangeAspect="1"/>
          </p:cNvGraphicFramePr>
          <p:nvPr>
            <p:custDataLst>
              <p:tags r:id="rId1"/>
            </p:custDataLst>
            <p:extLst>
              <p:ext uri="{D42A27DB-BD31-4B8C-83A1-F6EECF244321}">
                <p14:modId xmlns:p14="http://schemas.microsoft.com/office/powerpoint/2010/main" val="2211915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9" name="Object 8" hidden="1">
                        <a:extLst>
                          <a:ext uri="{FF2B5EF4-FFF2-40B4-BE49-F238E27FC236}">
                            <a16:creationId xmlns:a16="http://schemas.microsoft.com/office/drawing/2014/main" id="{D6BF9ADC-7553-4241-B8D0-4D577318FAD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p:spPr>
        <p:txBody>
          <a:bodyPr vert="horz" lIns="91440" tIns="45720" rIns="91440" bIns="45720" rtlCol="0" anchor="b" anchorCtr="0">
            <a:normAutofit/>
          </a:bodyPr>
          <a:lstStyle/>
          <a:p>
            <a:r>
              <a:rPr lang="ja-JP" altLang="en-US" dirty="0"/>
              <a:t>ナイジェリア／医療関連／制度</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vert="horz" wrap="square" lIns="91440" tIns="45720" rIns="91440" bIns="45720" rtlCol="0" anchor="b" anchorCtr="0">
            <a:spAutoFit/>
          </a:bodyPr>
          <a:lstStyle/>
          <a:p>
            <a:r>
              <a:rPr lang="ja-JP" altLang="en-US" dirty="0"/>
              <a:t>医薬品に対する規制</a:t>
            </a:r>
          </a:p>
        </p:txBody>
      </p:sp>
      <p:sp>
        <p:nvSpPr>
          <p:cNvPr id="24" name="テキスト ボックス 33">
            <a:extLst>
              <a:ext uri="{FF2B5EF4-FFF2-40B4-BE49-F238E27FC236}">
                <a16:creationId xmlns:a16="http://schemas.microsoft.com/office/drawing/2014/main" id="{F16DCC5C-57DB-427D-BD17-E76D9BD7E1BC}"/>
              </a:ext>
            </a:extLst>
          </p:cNvPr>
          <p:cNvSpPr txBox="1"/>
          <p:nvPr/>
        </p:nvSpPr>
        <p:spPr>
          <a:xfrm>
            <a:off x="416496" y="6598071"/>
            <a:ext cx="9289030" cy="143297"/>
          </a:xfrm>
          <a:prstGeom prst="rect">
            <a:avLst/>
          </a:prstGeom>
          <a:noFill/>
        </p:spPr>
        <p:txBody>
          <a:bodyPr wrap="square" lIns="0" tIns="0" rIns="0" bIns="0" rtlCol="0">
            <a:noAutofit/>
          </a:bodyPr>
          <a:lstStyle/>
          <a:p>
            <a:pPr marL="444500" indent="-444500"/>
            <a:r>
              <a:rPr lang="ja-JP" altLang="en-US" sz="800" dirty="0">
                <a:latin typeface="+mn-ea"/>
                <a:cs typeface="Arial" panose="020B0604020202020204" pitchFamily="34" charset="0"/>
              </a:rPr>
              <a:t>（出所）ナイジェリア食品医薬品管理局「</a:t>
            </a:r>
            <a:r>
              <a:rPr lang="en-US" altLang="ja-JP" sz="800" dirty="0">
                <a:latin typeface="+mn-ea"/>
                <a:cs typeface="Arial" panose="020B0604020202020204" pitchFamily="34" charset="0"/>
              </a:rPr>
              <a:t>Drug and Related Products registration Regulations, 2021</a:t>
            </a:r>
            <a:r>
              <a:rPr lang="ja-JP" altLang="en-US" sz="800" dirty="0">
                <a:latin typeface="+mn-ea"/>
                <a:cs typeface="Arial" panose="020B0604020202020204" pitchFamily="34" charset="0"/>
              </a:rPr>
              <a:t>」、ナイジェリア食品医薬品管理局ウェブサイト</a:t>
            </a:r>
            <a:endParaRPr lang="en-US" altLang="ja-JP" sz="800" dirty="0">
              <a:latin typeface="+mn-ea"/>
              <a:cs typeface="Arial" panose="020B0604020202020204" pitchFamily="34" charset="0"/>
            </a:endParaRPr>
          </a:p>
        </p:txBody>
      </p:sp>
      <p:sp>
        <p:nvSpPr>
          <p:cNvPr id="2" name="Rectangle: Rounded Corners 1">
            <a:extLst>
              <a:ext uri="{FF2B5EF4-FFF2-40B4-BE49-F238E27FC236}">
                <a16:creationId xmlns:a16="http://schemas.microsoft.com/office/drawing/2014/main" id="{7BD802FB-6922-35CC-921A-A8696AB6A82D}"/>
              </a:ext>
            </a:extLst>
          </p:cNvPr>
          <p:cNvSpPr/>
          <p:nvPr/>
        </p:nvSpPr>
        <p:spPr>
          <a:xfrm>
            <a:off x="272480" y="1103562"/>
            <a:ext cx="1309236" cy="504000"/>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ja" altLang="ja-JP" sz="1120" noProof="1">
                <a:latin typeface="Arial" panose="020B0604020202020204" pitchFamily="34" charset="0"/>
                <a:ea typeface="ＭＳ Ｐゴシック" panose="020B0600070205080204" pitchFamily="50" charset="-128"/>
                <a:cs typeface="Arial" panose="020B0604020202020204" pitchFamily="34" charset="0"/>
              </a:rPr>
              <a:t>規制管轄機関</a:t>
            </a:r>
            <a:endParaRPr lang="en-US" sz="112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 name="TextBox 2">
            <a:extLst>
              <a:ext uri="{FF2B5EF4-FFF2-40B4-BE49-F238E27FC236}">
                <a16:creationId xmlns:a16="http://schemas.microsoft.com/office/drawing/2014/main" id="{7267DCBA-DF68-536C-8F00-81F0E99A02D8}"/>
              </a:ext>
            </a:extLst>
          </p:cNvPr>
          <p:cNvSpPr txBox="1"/>
          <p:nvPr/>
        </p:nvSpPr>
        <p:spPr>
          <a:xfrm>
            <a:off x="1629832" y="1108443"/>
            <a:ext cx="8158506" cy="885114"/>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28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12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pPr>
              <a:buFont typeface="Arial" panose="020B0604020202020204" pitchFamily="34" charset="0"/>
              <a:buChar char="•"/>
            </a:pPr>
            <a:r>
              <a:rPr lang="ja" altLang="ja-JP" sz="1120" noProof="1">
                <a:latin typeface="Arial" panose="020B0604020202020204" pitchFamily="34" charset="0"/>
                <a:ea typeface="ＭＳ Ｐゴシック" panose="020B0600070205080204" pitchFamily="50" charset="-128"/>
                <a:cs typeface="Arial" panose="020B0604020202020204" pitchFamily="34" charset="0"/>
              </a:rPr>
              <a:t>食品医薬品局 (NAFDAC)</a:t>
            </a:r>
            <a:endParaRPr lang="en-US" altLang="ja" sz="1120" noProof="1">
              <a:latin typeface="Arial" panose="020B0604020202020204" pitchFamily="34" charset="0"/>
              <a:ea typeface="ＭＳ Ｐゴシック" panose="020B0600070205080204" pitchFamily="50" charset="-128"/>
              <a:cs typeface="Arial" panose="020B0604020202020204" pitchFamily="34" charset="0"/>
            </a:endParaRPr>
          </a:p>
          <a:p>
            <a:pPr>
              <a:buFont typeface="Arial" panose="020B0604020202020204" pitchFamily="34" charset="0"/>
              <a:buChar char="•"/>
            </a:pPr>
            <a:r>
              <a:rPr lang="ja-JP" altLang="en-US" sz="1120" dirty="0">
                <a:latin typeface="Arial" panose="020B0604020202020204" pitchFamily="34" charset="0"/>
                <a:ea typeface="ＭＳ Ｐゴシック" panose="020B0600070205080204" pitchFamily="50" charset="-128"/>
                <a:cs typeface="Arial" panose="020B0604020202020204" pitchFamily="34" charset="0"/>
              </a:rPr>
              <a:t>ナイジェリア薬剤研究開発機構（</a:t>
            </a:r>
            <a:r>
              <a:rPr lang="en-US" altLang="ja-JP" sz="1120" dirty="0">
                <a:latin typeface="Arial" panose="020B0604020202020204" pitchFamily="34" charset="0"/>
                <a:ea typeface="ＭＳ Ｐゴシック" panose="020B0600070205080204" pitchFamily="50" charset="-128"/>
                <a:cs typeface="Arial" panose="020B0604020202020204" pitchFamily="34" charset="0"/>
              </a:rPr>
              <a:t>Nigeria Institute for Pharmaceutical Research and Development</a:t>
            </a:r>
            <a:r>
              <a:rPr lang="ja-JP" altLang="en-US" sz="112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120" dirty="0">
                <a:latin typeface="Arial" panose="020B0604020202020204" pitchFamily="34" charset="0"/>
                <a:ea typeface="ＭＳ Ｐゴシック" panose="020B0600070205080204" pitchFamily="50" charset="-128"/>
                <a:cs typeface="Arial" panose="020B0604020202020204" pitchFamily="34" charset="0"/>
              </a:rPr>
              <a:t>NIPRD)</a:t>
            </a:r>
            <a:r>
              <a:rPr lang="ja-JP" altLang="en-US" sz="1120" dirty="0">
                <a:latin typeface="Arial" panose="020B0604020202020204" pitchFamily="34" charset="0"/>
                <a:ea typeface="ＭＳ Ｐゴシック" panose="020B0600070205080204" pitchFamily="50" charset="-128"/>
                <a:cs typeface="Arial" panose="020B0604020202020204" pitchFamily="34" charset="0"/>
              </a:rPr>
              <a:t>が連邦保健省管轄下の傍系機関として、薬品の製造、開発（土着資源由来の製品含む）を担っている。</a:t>
            </a:r>
            <a:endParaRPr lang="en-US" altLang="ja-JP" sz="1120" dirty="0">
              <a:latin typeface="Arial" panose="020B0604020202020204" pitchFamily="34" charset="0"/>
              <a:ea typeface="ＭＳ Ｐゴシック" panose="020B0600070205080204" pitchFamily="50" charset="-128"/>
              <a:cs typeface="Arial" panose="020B0604020202020204" pitchFamily="34" charset="0"/>
            </a:endParaRPr>
          </a:p>
          <a:p>
            <a:pPr>
              <a:buFont typeface="Arial" panose="020B0604020202020204" pitchFamily="34" charset="0"/>
              <a:buChar char="•"/>
            </a:pPr>
            <a:endParaRPr lang="en-US" altLang="ja-JP" sz="112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 name="Rectangle: Rounded Corners 4">
            <a:extLst>
              <a:ext uri="{FF2B5EF4-FFF2-40B4-BE49-F238E27FC236}">
                <a16:creationId xmlns:a16="http://schemas.microsoft.com/office/drawing/2014/main" id="{1C141A2E-61FB-13BB-3979-EADCB9FAAABA}"/>
              </a:ext>
            </a:extLst>
          </p:cNvPr>
          <p:cNvSpPr/>
          <p:nvPr/>
        </p:nvSpPr>
        <p:spPr>
          <a:xfrm>
            <a:off x="272480" y="1824403"/>
            <a:ext cx="1309236" cy="504000"/>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ja" altLang="ja-JP" sz="1120" noProof="1">
                <a:latin typeface="Arial" panose="020B0604020202020204" pitchFamily="34" charset="0"/>
                <a:ea typeface="ＭＳ Ｐゴシック" panose="020B0600070205080204" pitchFamily="50" charset="-128"/>
                <a:cs typeface="Arial" panose="020B0604020202020204" pitchFamily="34" charset="0"/>
              </a:rPr>
              <a:t>医薬品の登録</a:t>
            </a:r>
            <a:endParaRPr lang="en-US" sz="112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7" name="TextBox 5">
            <a:extLst>
              <a:ext uri="{FF2B5EF4-FFF2-40B4-BE49-F238E27FC236}">
                <a16:creationId xmlns:a16="http://schemas.microsoft.com/office/drawing/2014/main" id="{B12B7F0D-5F92-446B-5E06-D9A14A54377A}"/>
              </a:ext>
            </a:extLst>
          </p:cNvPr>
          <p:cNvSpPr txBox="1"/>
          <p:nvPr/>
        </p:nvSpPr>
        <p:spPr>
          <a:xfrm>
            <a:off x="1629832" y="1772816"/>
            <a:ext cx="8158506" cy="1823448"/>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28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12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pPr>
              <a:buFont typeface="Arial" panose="020B0604020202020204" pitchFamily="34" charset="0"/>
              <a:buChar char="•"/>
            </a:pPr>
            <a:r>
              <a:rPr lang="ja-JP" altLang="en-US" sz="1120" noProof="1">
                <a:latin typeface="+mj-lt"/>
                <a:ea typeface="ＭＳ Ｐゴシック" panose="020B0600070205080204" pitchFamily="50" charset="-128"/>
                <a:cs typeface="Arial" panose="020B0604020202020204" pitchFamily="34" charset="0"/>
              </a:rPr>
              <a:t>医薬品は、</a:t>
            </a:r>
            <a:r>
              <a:rPr lang="en-US" altLang="ja-JP" sz="1120" noProof="1">
                <a:latin typeface="+mj-lt"/>
                <a:ea typeface="ＭＳ Ｐゴシック" panose="020B0600070205080204" pitchFamily="50" charset="-128"/>
                <a:cs typeface="Arial" panose="020B0604020202020204" pitchFamily="34" charset="0"/>
              </a:rPr>
              <a:t>NAFDAC</a:t>
            </a:r>
            <a:r>
              <a:rPr lang="ja-JP" altLang="en-US" sz="1120" noProof="1">
                <a:latin typeface="+mj-lt"/>
                <a:ea typeface="ＭＳ Ｐゴシック" panose="020B0600070205080204" pitchFamily="50" charset="-128"/>
                <a:cs typeface="Arial" panose="020B0604020202020204" pitchFamily="34" charset="0"/>
              </a:rPr>
              <a:t>に登録されない限り、ナイジェリア国内で製造、輸入、輸出、広告、販売、流通、使用することはできない。ただし、</a:t>
            </a:r>
            <a:r>
              <a:rPr lang="en-US" altLang="ja-JP" sz="1120" noProof="1">
                <a:latin typeface="+mj-lt"/>
                <a:ea typeface="ＭＳ Ｐゴシック" panose="020B0600070205080204" pitchFamily="50" charset="-128"/>
                <a:cs typeface="Arial" panose="020B0604020202020204" pitchFamily="34" charset="0"/>
              </a:rPr>
              <a:t>NAFDAC</a:t>
            </a:r>
            <a:r>
              <a:rPr lang="ja-JP" altLang="en-US" sz="1120" noProof="1">
                <a:latin typeface="+mj-lt"/>
                <a:ea typeface="ＭＳ Ｐゴシック" panose="020B0600070205080204" pitchFamily="50" charset="-128"/>
                <a:cs typeface="Arial" panose="020B0604020202020204" pitchFamily="34" charset="0"/>
              </a:rPr>
              <a:t>は、医薬品サンプルの輸入または製造に関して、以下を目的とする場合、許可を与えることができる。</a:t>
            </a:r>
            <a:endParaRPr lang="en-US" altLang="ja-JP" sz="1120" noProof="1">
              <a:latin typeface="+mj-lt"/>
              <a:ea typeface="ＭＳ Ｐゴシック" panose="020B0600070205080204" pitchFamily="50" charset="-128"/>
              <a:cs typeface="Arial" panose="020B0604020202020204" pitchFamily="34" charset="0"/>
            </a:endParaRPr>
          </a:p>
          <a:p>
            <a:pPr lvl="1">
              <a:spcBef>
                <a:spcPts val="200"/>
              </a:spcBef>
              <a:buFont typeface="Wingdings" panose="05000000000000000000" pitchFamily="2" charset="2"/>
              <a:buChar char="Ø"/>
            </a:pPr>
            <a:r>
              <a:rPr lang="ja" altLang="ja-JP" noProof="1">
                <a:latin typeface="+mj-lt"/>
                <a:ea typeface="ＭＳ Ｐゴシック" panose="020B0600070205080204" pitchFamily="50" charset="-128"/>
                <a:cs typeface="Arial" panose="020B0604020202020204" pitchFamily="34" charset="0"/>
              </a:rPr>
              <a:t>登録</a:t>
            </a:r>
          </a:p>
          <a:p>
            <a:pPr lvl="1">
              <a:spcBef>
                <a:spcPts val="200"/>
              </a:spcBef>
              <a:buFont typeface="Wingdings" panose="05000000000000000000" pitchFamily="2" charset="2"/>
              <a:buChar char="Ø"/>
            </a:pPr>
            <a:r>
              <a:rPr lang="ja-JP" altLang="en-US" noProof="1">
                <a:latin typeface="+mj-lt"/>
                <a:ea typeface="ＭＳ Ｐゴシック" panose="020B0600070205080204" pitchFamily="50" charset="-128"/>
                <a:cs typeface="Arial" panose="020B0604020202020204" pitchFamily="34" charset="0"/>
              </a:rPr>
              <a:t>臨床試験</a:t>
            </a:r>
            <a:endParaRPr lang="en-US" altLang="ja-JP" noProof="1">
              <a:latin typeface="+mj-lt"/>
              <a:ea typeface="ＭＳ Ｐゴシック" panose="020B0600070205080204" pitchFamily="50" charset="-128"/>
              <a:cs typeface="Arial" panose="020B0604020202020204" pitchFamily="34" charset="0"/>
            </a:endParaRPr>
          </a:p>
          <a:p>
            <a:pPr lvl="1">
              <a:spcBef>
                <a:spcPts val="200"/>
              </a:spcBef>
              <a:buFont typeface="Wingdings" panose="05000000000000000000" pitchFamily="2" charset="2"/>
              <a:buChar char="Ø"/>
            </a:pPr>
            <a:r>
              <a:rPr lang="ja" altLang="ja-JP" noProof="1">
                <a:latin typeface="+mj-lt"/>
                <a:ea typeface="ＭＳ Ｐゴシック" panose="020B0600070205080204" pitchFamily="50" charset="-128"/>
                <a:cs typeface="Arial" panose="020B0604020202020204" pitchFamily="34" charset="0"/>
              </a:rPr>
              <a:t>サービス</a:t>
            </a:r>
            <a:r>
              <a:rPr lang="ja-JP" altLang="en-US" noProof="1">
                <a:latin typeface="+mj-lt"/>
                <a:ea typeface="ＭＳ Ｐゴシック" panose="020B0600070205080204" pitchFamily="50" charset="-128"/>
                <a:cs typeface="Arial" panose="020B0604020202020204" pitchFamily="34" charset="0"/>
              </a:rPr>
              <a:t>・</a:t>
            </a:r>
            <a:r>
              <a:rPr lang="ja" altLang="ja-JP" noProof="1">
                <a:latin typeface="+mj-lt"/>
                <a:ea typeface="ＭＳ Ｐゴシック" panose="020B0600070205080204" pitchFamily="50" charset="-128"/>
                <a:cs typeface="Arial" panose="020B0604020202020204" pitchFamily="34" charset="0"/>
              </a:rPr>
              <a:t>ドラッグ</a:t>
            </a:r>
            <a:r>
              <a:rPr lang="ja-JP" altLang="en-US" noProof="1">
                <a:latin typeface="+mj-lt"/>
                <a:ea typeface="ＭＳ Ｐゴシック" panose="020B0600070205080204" pitchFamily="50" charset="-128"/>
                <a:cs typeface="Arial" panose="020B0604020202020204" pitchFamily="34" charset="0"/>
              </a:rPr>
              <a:t>・</a:t>
            </a:r>
            <a:r>
              <a:rPr lang="ja" altLang="ja-JP" noProof="1">
                <a:latin typeface="+mj-lt"/>
                <a:ea typeface="ＭＳ Ｐゴシック" panose="020B0600070205080204" pitchFamily="50" charset="-128"/>
                <a:cs typeface="Arial" panose="020B0604020202020204" pitchFamily="34" charset="0"/>
              </a:rPr>
              <a:t>スキーム</a:t>
            </a:r>
          </a:p>
          <a:p>
            <a:pPr lvl="1">
              <a:spcBef>
                <a:spcPts val="200"/>
              </a:spcBef>
              <a:buFont typeface="Wingdings" panose="05000000000000000000" pitchFamily="2" charset="2"/>
              <a:buChar char="Ø"/>
            </a:pPr>
            <a:r>
              <a:rPr lang="ja-JP" altLang="en-US" noProof="1">
                <a:latin typeface="+mj-lt"/>
                <a:ea typeface="ＭＳ Ｐゴシック" panose="020B0600070205080204" pitchFamily="50" charset="-128"/>
                <a:cs typeface="Arial" panose="020B0604020202020204" pitchFamily="34" charset="0"/>
              </a:rPr>
              <a:t>疾病</a:t>
            </a:r>
            <a:r>
              <a:rPr lang="ja" altLang="ja-JP" noProof="1">
                <a:latin typeface="+mj-lt"/>
                <a:ea typeface="ＭＳ Ｐゴシック" panose="020B0600070205080204" pitchFamily="50" charset="-128"/>
                <a:cs typeface="Arial" panose="020B0604020202020204" pitchFamily="34" charset="0"/>
              </a:rPr>
              <a:t>発生に</a:t>
            </a:r>
            <a:r>
              <a:rPr lang="ja-JP" altLang="en-US" noProof="1">
                <a:latin typeface="+mj-lt"/>
                <a:ea typeface="ＭＳ Ｐゴシック" panose="020B0600070205080204" pitchFamily="50" charset="-128"/>
                <a:cs typeface="Arial" panose="020B0604020202020204" pitchFamily="34" charset="0"/>
              </a:rPr>
              <a:t>よる</a:t>
            </a:r>
            <a:r>
              <a:rPr lang="ja" altLang="ja-JP" noProof="1">
                <a:latin typeface="+mj-lt"/>
                <a:ea typeface="ＭＳ Ｐゴシック" panose="020B0600070205080204" pitchFamily="50" charset="-128"/>
                <a:cs typeface="Arial" panose="020B0604020202020204" pitchFamily="34" charset="0"/>
              </a:rPr>
              <a:t>緊急時の使用</a:t>
            </a:r>
          </a:p>
          <a:p>
            <a:pPr lvl="1">
              <a:spcBef>
                <a:spcPts val="200"/>
              </a:spcBef>
              <a:buFont typeface="Wingdings" panose="05000000000000000000" pitchFamily="2" charset="2"/>
              <a:buChar char="Ø"/>
            </a:pPr>
            <a:r>
              <a:rPr lang="ja" altLang="ja-JP" noProof="1">
                <a:latin typeface="+mj-lt"/>
                <a:ea typeface="ＭＳ Ｐゴシック" panose="020B0600070205080204" pitchFamily="50" charset="-128"/>
                <a:cs typeface="Arial" panose="020B0604020202020204" pitchFamily="34" charset="0"/>
              </a:rPr>
              <a:t>人道的介入のための寄付</a:t>
            </a:r>
          </a:p>
          <a:p>
            <a:pPr>
              <a:buFont typeface="Arial" panose="020B0604020202020204" pitchFamily="34" charset="0"/>
              <a:buChar char="•"/>
            </a:pPr>
            <a:r>
              <a:rPr lang="ja-JP" altLang="en-US" sz="1120" noProof="1">
                <a:latin typeface="+mj-lt"/>
                <a:ea typeface="ＭＳ Ｐゴシック" panose="020B0600070205080204" pitchFamily="50" charset="-128"/>
                <a:cs typeface="Arial" panose="020B0604020202020204" pitchFamily="34" charset="0"/>
              </a:rPr>
              <a:t>医薬品の詳細と説明は、医薬品庁がその製品について十分な情報を得た上で決定できるよう、すべての管理上および技術上の情報で構成されるよう、十分に詳細でなければならない。</a:t>
            </a:r>
            <a:endParaRPr lang="en-US" altLang="ja-JP" sz="1120" dirty="0">
              <a:latin typeface="+mj-lt"/>
              <a:ea typeface="ＭＳ Ｐゴシック" panose="020B0600070205080204" pitchFamily="50" charset="-128"/>
              <a:cs typeface="Arial" panose="020B0604020202020204" pitchFamily="34" charset="0"/>
            </a:endParaRPr>
          </a:p>
        </p:txBody>
      </p:sp>
      <p:sp>
        <p:nvSpPr>
          <p:cNvPr id="8" name="Rectangle: Rounded Corners 15">
            <a:extLst>
              <a:ext uri="{FF2B5EF4-FFF2-40B4-BE49-F238E27FC236}">
                <a16:creationId xmlns:a16="http://schemas.microsoft.com/office/drawing/2014/main" id="{5FCFE0DC-C1E0-8CC5-A407-E2D607AD606D}"/>
              </a:ext>
            </a:extLst>
          </p:cNvPr>
          <p:cNvSpPr/>
          <p:nvPr/>
        </p:nvSpPr>
        <p:spPr>
          <a:xfrm>
            <a:off x="272480" y="3501008"/>
            <a:ext cx="1309236" cy="504000"/>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ja-JP" altLang="en-US" sz="1120" noProof="1">
                <a:latin typeface="Arial" panose="020B0604020202020204" pitchFamily="34" charset="0"/>
                <a:ea typeface="ＭＳ Ｐゴシック" panose="020B0600070205080204" pitchFamily="50" charset="-128"/>
                <a:cs typeface="Arial" panose="020B0604020202020204" pitchFamily="34" charset="0"/>
              </a:rPr>
              <a:t>輸入</a:t>
            </a:r>
            <a:r>
              <a:rPr lang="ja" altLang="ja-JP" sz="1120" noProof="1">
                <a:latin typeface="Arial" panose="020B0604020202020204" pitchFamily="34" charset="0"/>
                <a:ea typeface="ＭＳ Ｐゴシック" panose="020B0600070205080204" pitchFamily="50" charset="-128"/>
                <a:cs typeface="Arial" panose="020B0604020202020204" pitchFamily="34" charset="0"/>
              </a:rPr>
              <a:t>の制限</a:t>
            </a:r>
            <a:endParaRPr lang="en-US" sz="112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TextBox 18">
            <a:extLst>
              <a:ext uri="{FF2B5EF4-FFF2-40B4-BE49-F238E27FC236}">
                <a16:creationId xmlns:a16="http://schemas.microsoft.com/office/drawing/2014/main" id="{ECE74647-45C9-1396-1979-82490894191F}"/>
              </a:ext>
            </a:extLst>
          </p:cNvPr>
          <p:cNvSpPr txBox="1"/>
          <p:nvPr/>
        </p:nvSpPr>
        <p:spPr>
          <a:xfrm>
            <a:off x="1629832" y="3505888"/>
            <a:ext cx="8158506" cy="437043"/>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28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12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pPr>
              <a:buFont typeface="Arial" panose="020B0604020202020204" pitchFamily="34" charset="0"/>
              <a:buChar char="•"/>
            </a:pPr>
            <a:r>
              <a:rPr lang="ja-JP" altLang="en-US" sz="1120" noProof="1">
                <a:latin typeface="+mj-lt"/>
                <a:ea typeface="ＭＳ Ｐゴシック" panose="020B0600070205080204" pitchFamily="50" charset="-128"/>
                <a:cs typeface="Arial" panose="020B0604020202020204" pitchFamily="34" charset="0"/>
              </a:rPr>
              <a:t>規制機関が定める基準に基づき、多国籍企業として認められている企業を除き、複数の製造所から医薬品を輸入することはできない。</a:t>
            </a:r>
            <a:endParaRPr lang="ja" altLang="ja-JP" sz="1120" noProof="1">
              <a:latin typeface="+mj-lt"/>
              <a:ea typeface="ＭＳ Ｐゴシック" panose="020B0600070205080204" pitchFamily="50" charset="-128"/>
              <a:cs typeface="Arial" panose="020B0604020202020204" pitchFamily="34" charset="0"/>
            </a:endParaRPr>
          </a:p>
        </p:txBody>
      </p:sp>
      <p:sp>
        <p:nvSpPr>
          <p:cNvPr id="16" name="Rectangle: Rounded Corners 19">
            <a:extLst>
              <a:ext uri="{FF2B5EF4-FFF2-40B4-BE49-F238E27FC236}">
                <a16:creationId xmlns:a16="http://schemas.microsoft.com/office/drawing/2014/main" id="{C4A81D98-E1D2-A784-F337-CFED1E1DE22F}"/>
              </a:ext>
            </a:extLst>
          </p:cNvPr>
          <p:cNvSpPr/>
          <p:nvPr/>
        </p:nvSpPr>
        <p:spPr>
          <a:xfrm>
            <a:off x="272480" y="4107967"/>
            <a:ext cx="1309236" cy="504000"/>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ja" altLang="ja-JP" sz="1120" noProof="1">
                <a:latin typeface="Arial" panose="020B0604020202020204" pitchFamily="34" charset="0"/>
                <a:ea typeface="ＭＳ Ｐゴシック" panose="020B0600070205080204" pitchFamily="50" charset="-128"/>
                <a:cs typeface="Arial" panose="020B0604020202020204" pitchFamily="34" charset="0"/>
              </a:rPr>
              <a:t>ライセンスの</a:t>
            </a:r>
            <a:endParaRPr lang="en-US" altLang="ja" sz="1120" noProof="1">
              <a:latin typeface="Arial" panose="020B0604020202020204" pitchFamily="34" charset="0"/>
              <a:ea typeface="ＭＳ Ｐゴシック" panose="020B0600070205080204" pitchFamily="50" charset="-128"/>
              <a:cs typeface="Arial" panose="020B0604020202020204" pitchFamily="34" charset="0"/>
            </a:endParaRPr>
          </a:p>
          <a:p>
            <a:pPr marL="0" algn="ctr" fontAlgn="ctr">
              <a:lnSpc>
                <a:spcPct val="114000"/>
              </a:lnSpc>
              <a:spcAft>
                <a:spcPts val="400"/>
              </a:spcAft>
            </a:pPr>
            <a:r>
              <a:rPr lang="ja" altLang="ja-JP" sz="1120" noProof="1">
                <a:latin typeface="Arial" panose="020B0604020202020204" pitchFamily="34" charset="0"/>
                <a:ea typeface="ＭＳ Ｐゴシック" panose="020B0600070205080204" pitchFamily="50" charset="-128"/>
                <a:cs typeface="Arial" panose="020B0604020202020204" pitchFamily="34" charset="0"/>
              </a:rPr>
              <a:t>有効</a:t>
            </a:r>
            <a:r>
              <a:rPr lang="ja-JP" altLang="en-US" sz="1120" noProof="1">
                <a:latin typeface="Arial" panose="020B0604020202020204" pitchFamily="34" charset="0"/>
                <a:ea typeface="ＭＳ Ｐゴシック" panose="020B0600070205080204" pitchFamily="50" charset="-128"/>
                <a:cs typeface="Arial" panose="020B0604020202020204" pitchFamily="34" charset="0"/>
              </a:rPr>
              <a:t>期限</a:t>
            </a:r>
            <a:endParaRPr lang="en-US" sz="112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9" name="TextBox 20">
            <a:extLst>
              <a:ext uri="{FF2B5EF4-FFF2-40B4-BE49-F238E27FC236}">
                <a16:creationId xmlns:a16="http://schemas.microsoft.com/office/drawing/2014/main" id="{D29663AA-75BD-1EBE-EF0E-95D265871C86}"/>
              </a:ext>
            </a:extLst>
          </p:cNvPr>
          <p:cNvSpPr txBox="1"/>
          <p:nvPr/>
        </p:nvSpPr>
        <p:spPr>
          <a:xfrm>
            <a:off x="1629832" y="4153961"/>
            <a:ext cx="8158506" cy="264688"/>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28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12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pPr>
              <a:buFont typeface="Arial" panose="020B0604020202020204" pitchFamily="34" charset="0"/>
              <a:buChar char="•"/>
            </a:pPr>
            <a:r>
              <a:rPr lang="ja" altLang="ja-JP" sz="1120" noProof="1">
                <a:latin typeface="+mj-lt"/>
                <a:ea typeface="ＭＳ Ｐゴシック" panose="020B0600070205080204" pitchFamily="50" charset="-128"/>
                <a:cs typeface="Arial" panose="020B0604020202020204" pitchFamily="34" charset="0"/>
              </a:rPr>
              <a:t>医薬品の登録は5年間有効であり、更新</a:t>
            </a:r>
            <a:r>
              <a:rPr lang="ja-JP" altLang="en-US" sz="1120" noProof="1">
                <a:latin typeface="+mj-lt"/>
                <a:ea typeface="ＭＳ Ｐゴシック" panose="020B0600070205080204" pitchFamily="50" charset="-128"/>
                <a:cs typeface="Arial" panose="020B0604020202020204" pitchFamily="34" charset="0"/>
              </a:rPr>
              <a:t>が可能である。</a:t>
            </a:r>
            <a:endParaRPr lang="en-US" altLang="ja-JP" sz="1120" dirty="0">
              <a:latin typeface="+mj-lt"/>
              <a:ea typeface="ＭＳ Ｐゴシック" panose="020B0600070205080204" pitchFamily="50" charset="-128"/>
              <a:cs typeface="Arial" panose="020B0604020202020204" pitchFamily="34" charset="0"/>
            </a:endParaRPr>
          </a:p>
        </p:txBody>
      </p:sp>
      <p:sp>
        <p:nvSpPr>
          <p:cNvPr id="23" name="Rectangle: Rounded Corners 21">
            <a:extLst>
              <a:ext uri="{FF2B5EF4-FFF2-40B4-BE49-F238E27FC236}">
                <a16:creationId xmlns:a16="http://schemas.microsoft.com/office/drawing/2014/main" id="{82EBD27F-3128-8D9D-D60F-62DDB10C926F}"/>
              </a:ext>
            </a:extLst>
          </p:cNvPr>
          <p:cNvSpPr/>
          <p:nvPr/>
        </p:nvSpPr>
        <p:spPr>
          <a:xfrm>
            <a:off x="272480" y="4714927"/>
            <a:ext cx="1309236" cy="504000"/>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ja" altLang="ja-JP" sz="1120" noProof="1">
                <a:latin typeface="Arial" panose="020B0604020202020204" pitchFamily="34" charset="0"/>
                <a:ea typeface="ＭＳ Ｐゴシック" panose="020B0600070205080204" pitchFamily="50" charset="-128"/>
                <a:cs typeface="Arial" panose="020B0604020202020204" pitchFamily="34" charset="0"/>
              </a:rPr>
              <a:t>広告規制</a:t>
            </a:r>
            <a:endParaRPr lang="en-US" sz="112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5" name="TextBox 22">
            <a:extLst>
              <a:ext uri="{FF2B5EF4-FFF2-40B4-BE49-F238E27FC236}">
                <a16:creationId xmlns:a16="http://schemas.microsoft.com/office/drawing/2014/main" id="{0EBF1FC6-7B34-B248-1AD5-191AF70293BE}"/>
              </a:ext>
            </a:extLst>
          </p:cNvPr>
          <p:cNvSpPr txBox="1"/>
          <p:nvPr/>
        </p:nvSpPr>
        <p:spPr>
          <a:xfrm>
            <a:off x="1629832" y="4653136"/>
            <a:ext cx="8158506" cy="661078"/>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28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12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pPr>
              <a:buFont typeface="Arial" panose="020B0604020202020204" pitchFamily="34" charset="0"/>
              <a:buChar char="•"/>
            </a:pPr>
            <a:r>
              <a:rPr lang="ja-JP" altLang="en-US" sz="1120" noProof="1">
                <a:latin typeface="+mj-lt"/>
                <a:ea typeface="ＭＳ Ｐゴシック" panose="020B0600070205080204" pitchFamily="50" charset="-128"/>
                <a:cs typeface="Arial" panose="020B0604020202020204" pitchFamily="34" charset="0"/>
              </a:rPr>
              <a:t>医薬品の広告は、規制機関の承認を受けなければならない。</a:t>
            </a:r>
            <a:endParaRPr lang="en-US" altLang="ja-JP" sz="1120" noProof="1">
              <a:latin typeface="+mj-lt"/>
              <a:ea typeface="ＭＳ Ｐゴシック" panose="020B0600070205080204" pitchFamily="50" charset="-128"/>
              <a:cs typeface="Arial" panose="020B0604020202020204" pitchFamily="34" charset="0"/>
            </a:endParaRPr>
          </a:p>
          <a:p>
            <a:pPr>
              <a:buFont typeface="Arial" panose="020B0604020202020204" pitchFamily="34" charset="0"/>
              <a:buChar char="•"/>
            </a:pPr>
            <a:r>
              <a:rPr lang="ja-JP" altLang="en-US" sz="1120" noProof="1">
                <a:latin typeface="+mj-lt"/>
                <a:ea typeface="ＭＳ Ｐゴシック" panose="020B0600070205080204" pitchFamily="50" charset="-128"/>
                <a:cs typeface="Arial" panose="020B0604020202020204" pitchFamily="34" charset="0"/>
              </a:rPr>
              <a:t>処方箋のみの医薬品は、アウトオブホーム、テレビ、ラジオ、</a:t>
            </a:r>
            <a:r>
              <a:rPr lang="en-US" altLang="ja-JP" sz="1120" noProof="1">
                <a:latin typeface="+mj-lt"/>
                <a:ea typeface="ＭＳ Ｐゴシック" panose="020B0600070205080204" pitchFamily="50" charset="-128"/>
                <a:cs typeface="Arial" panose="020B0604020202020204" pitchFamily="34" charset="0"/>
              </a:rPr>
              <a:t>SMS</a:t>
            </a:r>
            <a:r>
              <a:rPr lang="ja-JP" altLang="en-US" sz="1120" noProof="1">
                <a:latin typeface="+mj-lt"/>
                <a:ea typeface="ＭＳ Ｐゴシック" panose="020B0600070205080204" pitchFamily="50" charset="-128"/>
                <a:cs typeface="Arial" panose="020B0604020202020204" pitchFamily="34" charset="0"/>
              </a:rPr>
              <a:t>、オンラインメディアまたはそのようなメディアを介して広告することはできません。</a:t>
            </a:r>
            <a:endParaRPr lang="ja" altLang="ja-JP" sz="1120" noProof="1">
              <a:latin typeface="+mj-lt"/>
              <a:ea typeface="ＭＳ Ｐゴシック" panose="020B0600070205080204" pitchFamily="50" charset="-128"/>
              <a:cs typeface="Arial" panose="020B0604020202020204" pitchFamily="34" charset="0"/>
            </a:endParaRPr>
          </a:p>
        </p:txBody>
      </p:sp>
      <p:sp>
        <p:nvSpPr>
          <p:cNvPr id="12" name="四角形: 角を丸くする 11">
            <a:extLst>
              <a:ext uri="{FF2B5EF4-FFF2-40B4-BE49-F238E27FC236}">
                <a16:creationId xmlns:a16="http://schemas.microsoft.com/office/drawing/2014/main" id="{6B4EE1E1-6A57-63DE-A45A-EB3F4DE57EF4}"/>
              </a:ext>
            </a:extLst>
          </p:cNvPr>
          <p:cNvSpPr/>
          <p:nvPr/>
        </p:nvSpPr>
        <p:spPr>
          <a:xfrm>
            <a:off x="474762" y="5383147"/>
            <a:ext cx="8784976" cy="885114"/>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nchor="ctr">
            <a:noAutofit/>
          </a:bodyPr>
          <a:lstStyle/>
          <a:p>
            <a:pPr marL="171450" indent="-171450" fontAlgn="ctr">
              <a:lnSpc>
                <a:spcPct val="114000"/>
              </a:lnSpc>
              <a:spcAft>
                <a:spcPts val="400"/>
              </a:spcAft>
              <a:buClr>
                <a:schemeClr val="accent6"/>
              </a:buClr>
              <a:buFont typeface="Arial" panose="020B0604020202020204" pitchFamily="34" charset="0"/>
              <a:buChar char="•"/>
            </a:pPr>
            <a:r>
              <a:rPr kumimoji="1" lang="ja-JP" altLang="en-US" sz="1200" dirty="0"/>
              <a:t>連邦保健省管轄下の国家医薬品リストレビュー委員会</a:t>
            </a:r>
            <a:r>
              <a:rPr kumimoji="1" lang="en-US" altLang="ja-JP" sz="1200" dirty="0"/>
              <a:t>(National Drug Formulary/Essential Drug List review Committee)</a:t>
            </a:r>
            <a:r>
              <a:rPr kumimoji="1" lang="ja-JP" altLang="en-US" sz="1200" dirty="0"/>
              <a:t>が必須医薬品リストの作成・改定を行う。このリストは</a:t>
            </a:r>
            <a:r>
              <a:rPr lang="ja-JP" altLang="en-US" sz="1200" dirty="0"/>
              <a:t>連邦プライマリーヘルス</a:t>
            </a:r>
            <a:r>
              <a:rPr lang="ja" altLang="ja-JP" sz="1200" dirty="0"/>
              <a:t>開発庁</a:t>
            </a:r>
            <a:r>
              <a:rPr lang="en-US" altLang="ja" sz="1200" dirty="0"/>
              <a:t>(</a:t>
            </a:r>
            <a:r>
              <a:rPr lang="en-US" altLang="ja-JP" sz="1200" dirty="0"/>
              <a:t>NPHCDA)</a:t>
            </a:r>
            <a:r>
              <a:rPr kumimoji="1" lang="ja-JP" altLang="en-US" sz="1200" dirty="0"/>
              <a:t>が定める「プライマリーヘルスケアの最低基準」に組み込まれる。</a:t>
            </a:r>
          </a:p>
        </p:txBody>
      </p:sp>
    </p:spTree>
    <p:extLst>
      <p:ext uri="{BB962C8B-B14F-4D97-AF65-F5344CB8AC3E}">
        <p14:creationId xmlns:p14="http://schemas.microsoft.com/office/powerpoint/2010/main" val="40331181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1" hidden="1">
            <a:extLst>
              <a:ext uri="{FF2B5EF4-FFF2-40B4-BE49-F238E27FC236}">
                <a16:creationId xmlns:a16="http://schemas.microsoft.com/office/drawing/2014/main" id="{7C005844-C499-4356-B4D3-683A3D9DB136}"/>
              </a:ext>
            </a:extLst>
          </p:cNvPr>
          <p:cNvGraphicFramePr>
            <a:graphicFrameLocks noChangeAspect="1"/>
          </p:cNvGraphicFramePr>
          <p:nvPr>
            <p:custDataLst>
              <p:tags r:id="rId1"/>
            </p:custDataLst>
            <p:extLst>
              <p:ext uri="{D42A27DB-BD31-4B8C-83A1-F6EECF244321}">
                <p14:modId xmlns:p14="http://schemas.microsoft.com/office/powerpoint/2010/main" val="25599600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3" name="Object 1" hidden="1">
                        <a:extLst>
                          <a:ext uri="{FF2B5EF4-FFF2-40B4-BE49-F238E27FC236}">
                            <a16:creationId xmlns:a16="http://schemas.microsoft.com/office/drawing/2014/main" id="{7C005844-C499-4356-B4D3-683A3D9DB13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p:spPr>
        <p:txBody>
          <a:bodyPr vert="horz" lIns="91440" tIns="45720" rIns="91440" bIns="45720" rtlCol="0" anchor="b" anchorCtr="0">
            <a:normAutofit/>
          </a:bodyPr>
          <a:lstStyle/>
          <a:p>
            <a:r>
              <a:rPr lang="ja-JP" altLang="en-US" dirty="0"/>
              <a:t>ナイジェリア／医療関連／制度</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vert="horz" wrap="square" lIns="91440" tIns="45720" rIns="91440" bIns="45720" rtlCol="0" anchor="b" anchorCtr="0">
            <a:spAutoFit/>
          </a:bodyPr>
          <a:lstStyle/>
          <a:p>
            <a:r>
              <a:rPr lang="ja-JP" altLang="en-US" dirty="0"/>
              <a:t>臨床試験に関する規制</a:t>
            </a:r>
          </a:p>
        </p:txBody>
      </p:sp>
      <p:sp>
        <p:nvSpPr>
          <p:cNvPr id="11" name="テキスト ボックス 3">
            <a:extLst>
              <a:ext uri="{FF2B5EF4-FFF2-40B4-BE49-F238E27FC236}">
                <a16:creationId xmlns:a16="http://schemas.microsoft.com/office/drawing/2014/main" id="{AA8EED14-40A0-41BE-A753-059E1842710A}"/>
              </a:ext>
            </a:extLst>
          </p:cNvPr>
          <p:cNvSpPr txBox="1"/>
          <p:nvPr/>
        </p:nvSpPr>
        <p:spPr>
          <a:xfrm>
            <a:off x="200472" y="1124744"/>
            <a:ext cx="9505056" cy="318850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200" dirty="0">
                <a:latin typeface="+mn-ea"/>
                <a:cs typeface="Arial" panose="020B0604020202020204" pitchFamily="34" charset="0"/>
              </a:rPr>
              <a:t>法律 </a:t>
            </a:r>
            <a:r>
              <a:rPr lang="en-US" altLang="ja-JP" sz="1200" dirty="0">
                <a:latin typeface="+mn-ea"/>
                <a:cs typeface="Arial" panose="020B0604020202020204" pitchFamily="34" charset="0"/>
              </a:rPr>
              <a:t>Cap. N1 LFN, 2004 (</a:t>
            </a:r>
            <a:r>
              <a:rPr lang="ja-JP" altLang="en-US" sz="1200" dirty="0">
                <a:latin typeface="+mn-ea"/>
                <a:cs typeface="Arial" panose="020B0604020202020204" pitchFamily="34" charset="0"/>
              </a:rPr>
              <a:t>旧</a:t>
            </a:r>
            <a:r>
              <a:rPr lang="en-US" altLang="ja-JP" sz="1200" dirty="0">
                <a:latin typeface="+mn-ea"/>
                <a:cs typeface="Arial" panose="020B0604020202020204" pitchFamily="34" charset="0"/>
              </a:rPr>
              <a:t>1993</a:t>
            </a:r>
            <a:r>
              <a:rPr lang="ja-JP" altLang="en-US" sz="1200" dirty="0">
                <a:latin typeface="+mn-ea"/>
                <a:cs typeface="Arial" panose="020B0604020202020204" pitchFamily="34" charset="0"/>
              </a:rPr>
              <a:t>年政令</a:t>
            </a:r>
            <a:r>
              <a:rPr lang="en-US" altLang="ja-JP" sz="1200" dirty="0">
                <a:latin typeface="+mn-ea"/>
                <a:cs typeface="Arial" panose="020B0604020202020204" pitchFamily="34" charset="0"/>
              </a:rPr>
              <a:t>19</a:t>
            </a:r>
            <a:r>
              <a:rPr lang="ja-JP" altLang="en-US" sz="1200" dirty="0">
                <a:latin typeface="+mn-ea"/>
                <a:cs typeface="Arial" panose="020B0604020202020204" pitchFamily="34" charset="0"/>
              </a:rPr>
              <a:t>号</a:t>
            </a:r>
            <a:r>
              <a:rPr lang="en-US" altLang="ja-JP" sz="1200" dirty="0">
                <a:latin typeface="+mn-ea"/>
                <a:cs typeface="Arial" panose="020B0604020202020204" pitchFamily="34" charset="0"/>
              </a:rPr>
              <a:t>)</a:t>
            </a:r>
            <a:r>
              <a:rPr lang="ja-JP" altLang="en-US" sz="1200" dirty="0">
                <a:latin typeface="+mn-ea"/>
                <a:cs typeface="Arial" panose="020B0604020202020204" pitchFamily="34" charset="0"/>
              </a:rPr>
              <a:t>は、</a:t>
            </a:r>
            <a:r>
              <a:rPr lang="ja-JP" altLang="en-US" sz="1200" b="1" dirty="0">
                <a:latin typeface="+mn-ea"/>
                <a:cs typeface="Arial" panose="020B0604020202020204" pitchFamily="34" charset="0"/>
              </a:rPr>
              <a:t>国家食品医薬品監督管理局</a:t>
            </a:r>
            <a:r>
              <a:rPr lang="en-US" altLang="ja-JP" sz="1200" b="1" dirty="0">
                <a:latin typeface="+mn-ea"/>
                <a:cs typeface="Arial" panose="020B0604020202020204" pitchFamily="34" charset="0"/>
              </a:rPr>
              <a:t>(NAFDAC)</a:t>
            </a:r>
            <a:r>
              <a:rPr lang="ja-JP" altLang="en-US" sz="1200" dirty="0">
                <a:latin typeface="+mn-ea"/>
                <a:cs typeface="Arial" panose="020B0604020202020204" pitchFamily="34" charset="0"/>
              </a:rPr>
              <a:t>に、食品、医薬品、化粧品、医療機器、ボトル入り飲料水、化学物質</a:t>
            </a:r>
            <a:r>
              <a:rPr lang="en-US" altLang="ja-JP" sz="1200" dirty="0">
                <a:latin typeface="+mn-ea"/>
                <a:cs typeface="Arial" panose="020B0604020202020204" pitchFamily="34" charset="0"/>
              </a:rPr>
              <a:t>(</a:t>
            </a:r>
            <a:r>
              <a:rPr lang="ja-JP" altLang="en-US" sz="1200" dirty="0">
                <a:latin typeface="+mn-ea"/>
                <a:cs typeface="Arial" panose="020B0604020202020204" pitchFamily="34" charset="0"/>
              </a:rPr>
              <a:t>一般に規制製品と呼ばれる</a:t>
            </a:r>
            <a:r>
              <a:rPr lang="en-US" altLang="ja-JP" sz="1200" dirty="0">
                <a:latin typeface="+mn-ea"/>
                <a:cs typeface="Arial" panose="020B0604020202020204" pitchFamily="34" charset="0"/>
              </a:rPr>
              <a:t>)</a:t>
            </a:r>
            <a:r>
              <a:rPr lang="ja-JP" altLang="en-US" sz="1200" dirty="0">
                <a:latin typeface="+mn-ea"/>
                <a:cs typeface="Arial" panose="020B0604020202020204" pitchFamily="34" charset="0"/>
              </a:rPr>
              <a:t>の輸出入、製造、広告、流通、販売、使用を規制・管理する権限を与えている。申請は、</a:t>
            </a:r>
            <a:r>
              <a:rPr lang="en-US" altLang="ja-JP" sz="1200" b="1" dirty="0">
                <a:latin typeface="+mn-ea"/>
                <a:cs typeface="Arial" panose="020B0604020202020204" pitchFamily="34" charset="0"/>
              </a:rPr>
              <a:t>PPB</a:t>
            </a:r>
            <a:r>
              <a:rPr lang="ja-JP" altLang="en-US" sz="1200" b="1" dirty="0">
                <a:latin typeface="+mn-ea"/>
                <a:cs typeface="Arial" panose="020B0604020202020204" pitchFamily="34" charset="0"/>
              </a:rPr>
              <a:t>の臨床試験部門に提出</a:t>
            </a:r>
            <a:r>
              <a:rPr lang="ja-JP" altLang="en-US" sz="1200" dirty="0">
                <a:latin typeface="+mn-ea"/>
                <a:cs typeface="Arial" panose="020B0604020202020204" pitchFamily="34" charset="0"/>
              </a:rPr>
              <a:t>する。申請書の内容は、試験プロトコル、患者情報、インフォームドコンセント書、製造所における</a:t>
            </a:r>
            <a:r>
              <a:rPr lang="en-US" altLang="ja-JP" sz="1200" dirty="0">
                <a:latin typeface="+mn-ea"/>
                <a:cs typeface="Arial" panose="020B0604020202020204" pitchFamily="34" charset="0"/>
              </a:rPr>
              <a:t>GMP</a:t>
            </a:r>
            <a:r>
              <a:rPr lang="ja-JP" altLang="en-US" sz="1200" dirty="0">
                <a:latin typeface="+mn-ea"/>
                <a:cs typeface="Arial" panose="020B0604020202020204" pitchFamily="34" charset="0"/>
              </a:rPr>
              <a:t>適合証明、主要研究者の</a:t>
            </a:r>
            <a:r>
              <a:rPr lang="en-US" altLang="ja-JP" sz="1200" dirty="0">
                <a:latin typeface="+mn-ea"/>
                <a:cs typeface="Arial" panose="020B0604020202020204" pitchFamily="34" charset="0"/>
              </a:rPr>
              <a:t>GCP</a:t>
            </a:r>
            <a:r>
              <a:rPr lang="ja-JP" altLang="en-US" sz="1200" dirty="0">
                <a:latin typeface="+mn-ea"/>
                <a:cs typeface="Arial" panose="020B0604020202020204" pitchFamily="34" charset="0"/>
              </a:rPr>
              <a:t>トレーニング実施証明等である。</a:t>
            </a:r>
            <a:endParaRPr lang="en-US" altLang="ja-JP" sz="1200" dirty="0">
              <a:latin typeface="+mn-ea"/>
              <a:cs typeface="Arial" panose="020B0604020202020204" pitchFamily="34" charset="0"/>
            </a:endParaRPr>
          </a:p>
          <a:p>
            <a:pPr marL="190500" indent="-190500" algn="just">
              <a:lnSpc>
                <a:spcPct val="110000"/>
              </a:lnSpc>
              <a:spcBef>
                <a:spcPts val="200"/>
              </a:spcBef>
              <a:spcAft>
                <a:spcPts val="200"/>
              </a:spcAft>
              <a:buClr>
                <a:srgbClr val="5F8AC3"/>
              </a:buClr>
              <a:buFont typeface="Wingdings" panose="05000000000000000000" pitchFamily="2" charset="2"/>
              <a:buChar char="n"/>
            </a:pPr>
            <a:r>
              <a:rPr lang="ja-JP" altLang="en-US" sz="1200" noProof="1">
                <a:latin typeface="+mn-ea"/>
                <a:cs typeface="Arial" panose="020B0604020202020204" pitchFamily="34" charset="0"/>
              </a:rPr>
              <a:t>国内では以下の場合、臨床試験を義務付けている：</a:t>
            </a:r>
            <a:endParaRPr lang="en-US" altLang="ja-JP" sz="1200" noProof="1">
              <a:latin typeface="+mn-ea"/>
              <a:cs typeface="Arial" panose="020B0604020202020204" pitchFamily="34" charset="0"/>
            </a:endParaRPr>
          </a:p>
          <a:p>
            <a:pPr marL="647700" lvl="1" indent="-190500" algn="just">
              <a:lnSpc>
                <a:spcPct val="110000"/>
              </a:lnSpc>
              <a:spcBef>
                <a:spcPts val="200"/>
              </a:spcBef>
              <a:spcAft>
                <a:spcPts val="200"/>
              </a:spcAft>
              <a:buClr>
                <a:srgbClr val="5F8AC3"/>
              </a:buClr>
              <a:buFont typeface="Wingdings" panose="05000000000000000000" pitchFamily="2" charset="2"/>
              <a:buChar char="q"/>
            </a:pPr>
            <a:r>
              <a:rPr lang="ja-JP" altLang="en-US" sz="1100" noProof="1">
                <a:latin typeface="+mn-ea"/>
                <a:cs typeface="Arial" panose="020B0604020202020204" pitchFamily="34" charset="0"/>
              </a:rPr>
              <a:t>我々の人種における安全性／有効性プロファイルが決定されていない新規または比較的新規の医薬品、漢方製剤または化粧品</a:t>
            </a:r>
            <a:endParaRPr lang="en-US" altLang="ja-JP" sz="1100" noProof="1">
              <a:latin typeface="+mn-ea"/>
              <a:cs typeface="Arial" panose="020B0604020202020204" pitchFamily="34" charset="0"/>
            </a:endParaRPr>
          </a:p>
          <a:p>
            <a:pPr marL="647700" lvl="1" indent="-190500" algn="just">
              <a:lnSpc>
                <a:spcPct val="110000"/>
              </a:lnSpc>
              <a:spcBef>
                <a:spcPts val="200"/>
              </a:spcBef>
              <a:spcAft>
                <a:spcPts val="200"/>
              </a:spcAft>
              <a:buClr>
                <a:srgbClr val="5F8AC3"/>
              </a:buClr>
              <a:buFont typeface="Wingdings" panose="05000000000000000000" pitchFamily="2" charset="2"/>
              <a:buChar char="q"/>
            </a:pPr>
            <a:r>
              <a:rPr lang="ja-JP" altLang="en-US" sz="1100" noProof="1">
                <a:latin typeface="+mn-ea"/>
                <a:cs typeface="Arial" panose="020B0604020202020204" pitchFamily="34" charset="0"/>
              </a:rPr>
              <a:t>新しい適応症の医薬品</a:t>
            </a:r>
            <a:endParaRPr lang="en-US" altLang="ja-JP" sz="1100" noProof="1">
              <a:latin typeface="+mn-ea"/>
              <a:cs typeface="Arial" panose="020B0604020202020204" pitchFamily="34" charset="0"/>
            </a:endParaRPr>
          </a:p>
          <a:p>
            <a:pPr marL="647700" lvl="1" indent="-190500" algn="just">
              <a:lnSpc>
                <a:spcPct val="110000"/>
              </a:lnSpc>
              <a:spcBef>
                <a:spcPts val="200"/>
              </a:spcBef>
              <a:spcAft>
                <a:spcPts val="200"/>
              </a:spcAft>
              <a:buClr>
                <a:srgbClr val="5F8AC3"/>
              </a:buClr>
              <a:buFont typeface="Wingdings" panose="05000000000000000000" pitchFamily="2" charset="2"/>
              <a:buChar char="q"/>
            </a:pPr>
            <a:r>
              <a:rPr lang="ja-JP" altLang="en-US" sz="1100" noProof="1">
                <a:latin typeface="+mn-ea"/>
                <a:cs typeface="Arial" panose="020B0604020202020204" pitchFamily="34" charset="0"/>
              </a:rPr>
              <a:t>新しい患者集団のための医薬品（例：年齢層、人種など）</a:t>
            </a:r>
            <a:endParaRPr lang="en-US" altLang="ja-JP" sz="1400" noProof="1">
              <a:latin typeface="+mn-ea"/>
              <a:cs typeface="Arial" panose="020B0604020202020204" pitchFamily="34" charset="0"/>
            </a:endParaRPr>
          </a:p>
          <a:p>
            <a:pPr marL="647700" lvl="1" indent="-190500" algn="just">
              <a:lnSpc>
                <a:spcPct val="110000"/>
              </a:lnSpc>
              <a:spcBef>
                <a:spcPts val="200"/>
              </a:spcBef>
              <a:spcAft>
                <a:spcPts val="200"/>
              </a:spcAft>
              <a:buClr>
                <a:srgbClr val="5F8AC3"/>
              </a:buClr>
              <a:buFont typeface="Wingdings" panose="05000000000000000000" pitchFamily="2" charset="2"/>
              <a:buChar char="q"/>
            </a:pPr>
            <a:r>
              <a:rPr lang="ja-JP" altLang="en-US" sz="1100" noProof="1">
                <a:latin typeface="+mn-ea"/>
                <a:cs typeface="Arial" panose="020B0604020202020204" pitchFamily="34" charset="0"/>
              </a:rPr>
              <a:t>新しい配合剤</a:t>
            </a:r>
            <a:endParaRPr lang="en-US" altLang="ja-JP" sz="1100" noProof="1">
              <a:latin typeface="+mn-ea"/>
              <a:cs typeface="Arial" panose="020B0604020202020204" pitchFamily="34" charset="0"/>
            </a:endParaRPr>
          </a:p>
          <a:p>
            <a:pPr marL="647700" lvl="1" indent="-190500" algn="just">
              <a:lnSpc>
                <a:spcPct val="110000"/>
              </a:lnSpc>
              <a:spcBef>
                <a:spcPts val="200"/>
              </a:spcBef>
              <a:spcAft>
                <a:spcPts val="200"/>
              </a:spcAft>
              <a:buClr>
                <a:srgbClr val="5F8AC3"/>
              </a:buClr>
              <a:buFont typeface="Wingdings" panose="05000000000000000000" pitchFamily="2" charset="2"/>
              <a:buChar char="q"/>
            </a:pPr>
            <a:r>
              <a:rPr lang="ja-JP" altLang="en-US" sz="1100" noProof="1">
                <a:latin typeface="+mn-ea"/>
                <a:cs typeface="Arial" panose="020B0604020202020204" pitchFamily="34" charset="0"/>
              </a:rPr>
              <a:t>新しい投与計画</a:t>
            </a:r>
            <a:r>
              <a:rPr lang="en-US" altLang="ja-JP" sz="1100" noProof="1">
                <a:latin typeface="+mn-ea"/>
                <a:cs typeface="Arial" panose="020B0604020202020204" pitchFamily="34" charset="0"/>
              </a:rPr>
              <a:t>/</a:t>
            </a:r>
            <a:r>
              <a:rPr lang="ja-JP" altLang="en-US" sz="1100" noProof="1">
                <a:latin typeface="+mn-ea"/>
                <a:cs typeface="Arial" panose="020B0604020202020204" pitchFamily="34" charset="0"/>
              </a:rPr>
              <a:t>レジーム</a:t>
            </a:r>
            <a:endParaRPr lang="en-US" altLang="ja-JP" sz="1100" noProof="1">
              <a:latin typeface="+mn-ea"/>
              <a:cs typeface="Arial" panose="020B0604020202020204" pitchFamily="34" charset="0"/>
            </a:endParaRPr>
          </a:p>
          <a:p>
            <a:pPr marL="647700" lvl="1" indent="-190500" algn="just">
              <a:lnSpc>
                <a:spcPct val="110000"/>
              </a:lnSpc>
              <a:spcBef>
                <a:spcPts val="200"/>
              </a:spcBef>
              <a:spcAft>
                <a:spcPts val="200"/>
              </a:spcAft>
              <a:buClr>
                <a:srgbClr val="5F8AC3"/>
              </a:buClr>
              <a:buFont typeface="Wingdings" panose="05000000000000000000" pitchFamily="2" charset="2"/>
              <a:buChar char="q"/>
            </a:pPr>
            <a:r>
              <a:rPr lang="ja-JP" altLang="en-US" sz="1100" noProof="1">
                <a:latin typeface="+mn-ea"/>
                <a:cs typeface="Arial" panose="020B0604020202020204" pitchFamily="34" charset="0"/>
              </a:rPr>
              <a:t>新しい薬物送達システム</a:t>
            </a:r>
            <a:endParaRPr lang="en-US" altLang="ja-JP" sz="1100" noProof="1">
              <a:latin typeface="+mn-ea"/>
              <a:cs typeface="Arial" panose="020B0604020202020204" pitchFamily="34" charset="0"/>
            </a:endParaRPr>
          </a:p>
          <a:p>
            <a:pPr marL="647700" lvl="1" indent="-190500" algn="just">
              <a:lnSpc>
                <a:spcPct val="110000"/>
              </a:lnSpc>
              <a:spcBef>
                <a:spcPts val="200"/>
              </a:spcBef>
              <a:spcAft>
                <a:spcPts val="200"/>
              </a:spcAft>
              <a:buClr>
                <a:srgbClr val="5F8AC3"/>
              </a:buClr>
              <a:buFont typeface="Wingdings" panose="05000000000000000000" pitchFamily="2" charset="2"/>
              <a:buChar char="q"/>
            </a:pPr>
            <a:r>
              <a:rPr lang="ja-JP" altLang="en-US" sz="1100" noProof="1">
                <a:latin typeface="+mn-ea"/>
                <a:cs typeface="Arial" panose="020B0604020202020204" pitchFamily="34" charset="0"/>
              </a:rPr>
              <a:t>新しい医療機器</a:t>
            </a:r>
            <a:endParaRPr lang="en-US" altLang="ja-JP" sz="1100" noProof="1">
              <a:latin typeface="+mn-ea"/>
              <a:cs typeface="Arial" panose="020B0604020202020204" pitchFamily="34" charset="0"/>
            </a:endParaRPr>
          </a:p>
          <a:p>
            <a:pPr marL="647700" lvl="1" indent="-190500" algn="just">
              <a:lnSpc>
                <a:spcPct val="110000"/>
              </a:lnSpc>
              <a:spcBef>
                <a:spcPts val="200"/>
              </a:spcBef>
              <a:spcAft>
                <a:spcPts val="200"/>
              </a:spcAft>
              <a:buClr>
                <a:srgbClr val="5F8AC3"/>
              </a:buClr>
              <a:buFont typeface="Wingdings" panose="05000000000000000000" pitchFamily="2" charset="2"/>
              <a:buChar char="q"/>
            </a:pPr>
            <a:r>
              <a:rPr lang="ja-JP" altLang="en-US" sz="1100" noProof="1">
                <a:latin typeface="+mn-ea"/>
                <a:cs typeface="Arial" panose="020B0604020202020204" pitchFamily="34" charset="0"/>
              </a:rPr>
              <a:t>新しい医療処置</a:t>
            </a:r>
            <a:endParaRPr lang="en-US" altLang="ja-JP" sz="1100" noProof="1">
              <a:latin typeface="+mn-ea"/>
              <a:cs typeface="Arial" panose="020B0604020202020204" pitchFamily="34" charset="0"/>
            </a:endParaRPr>
          </a:p>
          <a:p>
            <a:pPr marL="647700" lvl="1" indent="-190500" algn="just">
              <a:lnSpc>
                <a:spcPct val="110000"/>
              </a:lnSpc>
              <a:spcBef>
                <a:spcPts val="200"/>
              </a:spcBef>
              <a:spcAft>
                <a:spcPts val="200"/>
              </a:spcAft>
              <a:buClr>
                <a:srgbClr val="5F8AC3"/>
              </a:buClr>
              <a:buFont typeface="Wingdings" panose="05000000000000000000" pitchFamily="2" charset="2"/>
              <a:buChar char="q"/>
            </a:pPr>
            <a:r>
              <a:rPr lang="ja-JP" altLang="en-US" sz="1100" noProof="1">
                <a:latin typeface="+mn-ea"/>
                <a:cs typeface="Arial" panose="020B0604020202020204" pitchFamily="34" charset="0"/>
              </a:rPr>
              <a:t>上記のいずれかを対象とした学術的臨床試験及び、生物学的同等性試験</a:t>
            </a:r>
            <a:endParaRPr lang="en-US" altLang="ja-JP" sz="1100" noProof="1">
              <a:latin typeface="+mn-ea"/>
              <a:cs typeface="Arial" panose="020B0604020202020204" pitchFamily="34" charset="0"/>
            </a:endParaRPr>
          </a:p>
        </p:txBody>
      </p:sp>
      <p:sp>
        <p:nvSpPr>
          <p:cNvPr id="32" name="テキスト ボックス 33">
            <a:extLst>
              <a:ext uri="{FF2B5EF4-FFF2-40B4-BE49-F238E27FC236}">
                <a16:creationId xmlns:a16="http://schemas.microsoft.com/office/drawing/2014/main" id="{CD55674B-C3D7-4FB8-AE40-4EFC38633C98}"/>
              </a:ext>
            </a:extLst>
          </p:cNvPr>
          <p:cNvSpPr txBox="1"/>
          <p:nvPr/>
        </p:nvSpPr>
        <p:spPr>
          <a:xfrm>
            <a:off x="407112" y="6577527"/>
            <a:ext cx="8640960" cy="163841"/>
          </a:xfrm>
          <a:prstGeom prst="rect">
            <a:avLst/>
          </a:prstGeom>
          <a:noFill/>
        </p:spPr>
        <p:txBody>
          <a:bodyPr wrap="square" lIns="0" tIns="0" rIns="0" bIns="0" rtlCol="0">
            <a:noAutofit/>
          </a:bodyPr>
          <a:lstStyle/>
          <a:p>
            <a:pPr marL="444500" indent="-444500"/>
            <a:r>
              <a:rPr lang="ja-JP" altLang="en-US" sz="800" dirty="0">
                <a:latin typeface="+mn-ea"/>
                <a:cs typeface="Arial" panose="020B0604020202020204" pitchFamily="34" charset="0"/>
              </a:rPr>
              <a:t>（出所）</a:t>
            </a:r>
            <a:r>
              <a:rPr lang="en-US" altLang="ja-JP" sz="800" dirty="0">
                <a:latin typeface="+mn-ea"/>
                <a:cs typeface="Arial" panose="020B0604020202020204" pitchFamily="34" charset="0"/>
              </a:rPr>
              <a:t>NAFDAC</a:t>
            </a:r>
            <a:r>
              <a:rPr lang="ja-JP" altLang="en-US" sz="800" dirty="0">
                <a:latin typeface="+mn-ea"/>
                <a:cs typeface="Arial" panose="020B0604020202020204" pitchFamily="34" charset="0"/>
              </a:rPr>
              <a:t>「</a:t>
            </a:r>
            <a:r>
              <a:rPr lang="en-US" altLang="ja-JP" sz="800" dirty="0">
                <a:latin typeface="+mn-ea"/>
                <a:cs typeface="Arial" panose="020B0604020202020204" pitchFamily="34" charset="0"/>
              </a:rPr>
              <a:t>Clinical Trial</a:t>
            </a:r>
            <a:r>
              <a:rPr lang="ja-JP" altLang="en-US" sz="800" dirty="0">
                <a:latin typeface="+mn-ea"/>
                <a:cs typeface="Arial" panose="020B0604020202020204" pitchFamily="34" charset="0"/>
              </a:rPr>
              <a:t>」</a:t>
            </a:r>
            <a:r>
              <a:rPr lang="ja-JP" altLang="en-US" sz="800" dirty="0">
                <a:latin typeface="+mn-ea"/>
              </a:rPr>
              <a:t>、</a:t>
            </a:r>
            <a:r>
              <a:rPr lang="en-US" altLang="ja-JP" sz="800" dirty="0">
                <a:latin typeface="+mn-ea"/>
              </a:rPr>
              <a:t> NAFDAC</a:t>
            </a:r>
            <a:r>
              <a:rPr lang="ja-JP" altLang="en-US" sz="800" dirty="0">
                <a:latin typeface="+mn-ea"/>
              </a:rPr>
              <a:t>「</a:t>
            </a:r>
            <a:r>
              <a:rPr lang="en-US" altLang="ja-JP" sz="800" dirty="0">
                <a:latin typeface="+mn-ea"/>
              </a:rPr>
              <a:t>Drug and related products registration regulation, 2021</a:t>
            </a:r>
            <a:r>
              <a:rPr lang="ja-JP" altLang="en-US" sz="800" dirty="0">
                <a:latin typeface="+mn-ea"/>
              </a:rPr>
              <a:t>」</a:t>
            </a:r>
            <a:endParaRPr lang="ja-JP" altLang="en-US" sz="800" dirty="0">
              <a:latin typeface="+mn-ea"/>
              <a:cs typeface="Arial" panose="020B0604020202020204" pitchFamily="34" charset="0"/>
            </a:endParaRPr>
          </a:p>
        </p:txBody>
      </p:sp>
      <p:grpSp>
        <p:nvGrpSpPr>
          <p:cNvPr id="2" name="グループ化 7">
            <a:extLst>
              <a:ext uri="{FF2B5EF4-FFF2-40B4-BE49-F238E27FC236}">
                <a16:creationId xmlns:a16="http://schemas.microsoft.com/office/drawing/2014/main" id="{CAA0A74A-06EE-B9B6-FD36-2C9CD1102F6C}"/>
              </a:ext>
            </a:extLst>
          </p:cNvPr>
          <p:cNvGrpSpPr/>
          <p:nvPr/>
        </p:nvGrpSpPr>
        <p:grpSpPr>
          <a:xfrm>
            <a:off x="272480" y="4365104"/>
            <a:ext cx="9217024" cy="288032"/>
            <a:chOff x="4803500" y="2113806"/>
            <a:chExt cx="5626916" cy="288032"/>
          </a:xfrm>
        </p:grpSpPr>
        <p:cxnSp>
          <p:nvCxnSpPr>
            <p:cNvPr id="4" name="直線コネクタ 18">
              <a:extLst>
                <a:ext uri="{FF2B5EF4-FFF2-40B4-BE49-F238E27FC236}">
                  <a16:creationId xmlns:a16="http://schemas.microsoft.com/office/drawing/2014/main" id="{ED5848A8-18B5-A1B8-6351-20BA1C8CB6FF}"/>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D2308A56-5668-FF6E-087E-7A93940595CF}"/>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 altLang="ko-KR" sz="1120" noProof="1">
                  <a:solidFill>
                    <a:srgbClr val="000000"/>
                  </a:solidFill>
                  <a:latin typeface="Arial Black" pitchFamily="34" charset="0"/>
                  <a:ea typeface="HGP創英角ｺﾞｼｯｸUB" pitchFamily="50" charset="-128"/>
                </a:rPr>
                <a:t>ナイジェリアでの臨床試験の実施を担当する規制当局</a:t>
              </a:r>
              <a:endParaRPr lang="en-US" altLang="ko-KR" sz="1120" dirty="0">
                <a:solidFill>
                  <a:srgbClr val="000000"/>
                </a:solidFill>
                <a:latin typeface="Arial Black" pitchFamily="34" charset="0"/>
                <a:ea typeface="HGP創英角ｺﾞｼｯｸUB" pitchFamily="50" charset="-128"/>
              </a:endParaRPr>
            </a:p>
          </p:txBody>
        </p:sp>
      </p:grpSp>
      <p:sp>
        <p:nvSpPr>
          <p:cNvPr id="8" name="TextBox 14">
            <a:extLst>
              <a:ext uri="{FF2B5EF4-FFF2-40B4-BE49-F238E27FC236}">
                <a16:creationId xmlns:a16="http://schemas.microsoft.com/office/drawing/2014/main" id="{736043DB-F1F7-2AA7-BCAF-956DB57F9453}"/>
              </a:ext>
            </a:extLst>
          </p:cNvPr>
          <p:cNvSpPr txBox="1"/>
          <p:nvPr/>
        </p:nvSpPr>
        <p:spPr>
          <a:xfrm>
            <a:off x="240113" y="4725144"/>
            <a:ext cx="4752975" cy="437043"/>
          </a:xfrm>
          <a:prstGeom prst="rect">
            <a:avLst/>
          </a:prstGeom>
          <a:noFill/>
        </p:spPr>
        <p:txBody>
          <a:bodyPr wrap="square">
            <a:spAutoFit/>
          </a:bodyPr>
          <a:lstStyle/>
          <a:p>
            <a:pPr algn="ctr"/>
            <a:r>
              <a:rPr lang="ja" sz="1120" b="1" i="0" dirty="0">
                <a:solidFill>
                  <a:srgbClr val="333333"/>
                </a:solidFill>
                <a:effectLst/>
              </a:rPr>
              <a:t>National Agency for Food &amp; Drug Administration &amp; Control (NAFDAC)</a:t>
            </a:r>
            <a:endParaRPr lang="en-US" sz="1120" dirty="0"/>
          </a:p>
        </p:txBody>
      </p:sp>
      <p:sp>
        <p:nvSpPr>
          <p:cNvPr id="9" name="Rectangle: Rounded Corners 20">
            <a:extLst>
              <a:ext uri="{FF2B5EF4-FFF2-40B4-BE49-F238E27FC236}">
                <a16:creationId xmlns:a16="http://schemas.microsoft.com/office/drawing/2014/main" id="{20649642-ADC9-5014-50CD-8719607082F7}"/>
              </a:ext>
            </a:extLst>
          </p:cNvPr>
          <p:cNvSpPr/>
          <p:nvPr/>
        </p:nvSpPr>
        <p:spPr>
          <a:xfrm>
            <a:off x="442905" y="5275012"/>
            <a:ext cx="1957804" cy="781825"/>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ja" altLang="ja-JP" sz="1120" noProof="1">
                <a:latin typeface="Arial" panose="020B0604020202020204" pitchFamily="34" charset="0"/>
                <a:ea typeface="ＭＳ Ｐゴシック" panose="020B0600070205080204" pitchFamily="50" charset="-128"/>
                <a:cs typeface="Arial" panose="020B0604020202020204" pitchFamily="34" charset="0"/>
              </a:rPr>
              <a:t>実施前の治験実施計画書のレビューと承認</a:t>
            </a:r>
            <a:endParaRPr lang="en-US" sz="112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0" name="Rectangle: Rounded Corners 28">
            <a:extLst>
              <a:ext uri="{FF2B5EF4-FFF2-40B4-BE49-F238E27FC236}">
                <a16:creationId xmlns:a16="http://schemas.microsoft.com/office/drawing/2014/main" id="{68F91219-CE00-DFF9-F8DD-8FD69E43FD8D}"/>
              </a:ext>
            </a:extLst>
          </p:cNvPr>
          <p:cNvSpPr/>
          <p:nvPr/>
        </p:nvSpPr>
        <p:spPr>
          <a:xfrm>
            <a:off x="5611346" y="5275012"/>
            <a:ext cx="1717918" cy="781825"/>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ja" altLang="ja-JP" sz="1120" noProof="1">
                <a:latin typeface="Arial" panose="020B0604020202020204" pitchFamily="34" charset="0"/>
                <a:ea typeface="ＭＳ Ｐゴシック" panose="020B0600070205080204" pitchFamily="50" charset="-128"/>
                <a:cs typeface="Arial" panose="020B0604020202020204" pitchFamily="34" charset="0"/>
              </a:rPr>
              <a:t>独立倫理委員会(IEC)の認定</a:t>
            </a:r>
            <a:endParaRPr lang="en-US" sz="112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6" name="Rectangle: Rounded Corners 30">
            <a:extLst>
              <a:ext uri="{FF2B5EF4-FFF2-40B4-BE49-F238E27FC236}">
                <a16:creationId xmlns:a16="http://schemas.microsoft.com/office/drawing/2014/main" id="{4455AAAA-A8EE-254B-70A5-6B321B408757}"/>
              </a:ext>
            </a:extLst>
          </p:cNvPr>
          <p:cNvSpPr/>
          <p:nvPr/>
        </p:nvSpPr>
        <p:spPr>
          <a:xfrm>
            <a:off x="7593905" y="5275012"/>
            <a:ext cx="1719072" cy="781825"/>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ja" altLang="ja-JP" sz="1120" noProof="1">
                <a:latin typeface="Arial" panose="020B0604020202020204" pitchFamily="34" charset="0"/>
                <a:ea typeface="ＭＳ Ｐゴシック" panose="020B0600070205080204" pitchFamily="50" charset="-128"/>
                <a:cs typeface="Arial" panose="020B0604020202020204" pitchFamily="34" charset="0"/>
              </a:rPr>
              <a:t>治験審査委員会(IRB)の認定</a:t>
            </a:r>
            <a:endParaRPr lang="en-US" sz="112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7" name="Rectangle: Rounded Corners 12">
            <a:extLst>
              <a:ext uri="{FF2B5EF4-FFF2-40B4-BE49-F238E27FC236}">
                <a16:creationId xmlns:a16="http://schemas.microsoft.com/office/drawing/2014/main" id="{3C538BD0-AB75-7E2B-DAB1-FBF8A0011EC1}"/>
              </a:ext>
            </a:extLst>
          </p:cNvPr>
          <p:cNvSpPr/>
          <p:nvPr/>
        </p:nvSpPr>
        <p:spPr>
          <a:xfrm>
            <a:off x="389320" y="5275012"/>
            <a:ext cx="1957804" cy="781825"/>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ja" altLang="ja-JP" sz="1120" noProof="1">
                <a:latin typeface="Arial" panose="020B0604020202020204" pitchFamily="34" charset="0"/>
                <a:ea typeface="ＭＳ Ｐゴシック" panose="020B0600070205080204" pitchFamily="50" charset="-128"/>
                <a:cs typeface="Arial" panose="020B0604020202020204" pitchFamily="34" charset="0"/>
              </a:rPr>
              <a:t>実施前の治験実施計画書のレビューと承認</a:t>
            </a:r>
            <a:endParaRPr lang="en-US" sz="112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8" name="Rectangle: Rounded Corners 32">
            <a:extLst>
              <a:ext uri="{FF2B5EF4-FFF2-40B4-BE49-F238E27FC236}">
                <a16:creationId xmlns:a16="http://schemas.microsoft.com/office/drawing/2014/main" id="{4AFFF174-C408-368A-354F-A2CD77B17CCC}"/>
              </a:ext>
            </a:extLst>
          </p:cNvPr>
          <p:cNvSpPr/>
          <p:nvPr/>
        </p:nvSpPr>
        <p:spPr>
          <a:xfrm>
            <a:off x="474916" y="5275012"/>
            <a:ext cx="1957804" cy="781825"/>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ja" altLang="ja-JP" sz="1120" noProof="1">
                <a:latin typeface="Arial" panose="020B0604020202020204" pitchFamily="34" charset="0"/>
                <a:ea typeface="ＭＳ Ｐゴシック" panose="020B0600070205080204" pitchFamily="50" charset="-128"/>
                <a:cs typeface="Arial" panose="020B0604020202020204" pitchFamily="34" charset="0"/>
              </a:rPr>
              <a:t>実施前の治験実施計画書のレビューと承認</a:t>
            </a:r>
            <a:endParaRPr lang="en-US" sz="112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9" name="Group 34">
            <a:extLst>
              <a:ext uri="{FF2B5EF4-FFF2-40B4-BE49-F238E27FC236}">
                <a16:creationId xmlns:a16="http://schemas.microsoft.com/office/drawing/2014/main" id="{AE691DED-653F-F782-5C00-F880ECDBE50D}"/>
              </a:ext>
            </a:extLst>
          </p:cNvPr>
          <p:cNvGrpSpPr/>
          <p:nvPr/>
        </p:nvGrpSpPr>
        <p:grpSpPr>
          <a:xfrm>
            <a:off x="2720752" y="5275012"/>
            <a:ext cx="2043400" cy="781825"/>
            <a:chOff x="2837592" y="5527495"/>
            <a:chExt cx="2043400" cy="781825"/>
          </a:xfrm>
        </p:grpSpPr>
        <p:sp>
          <p:nvSpPr>
            <p:cNvPr id="21" name="Rectangle: Rounded Corners 27">
              <a:extLst>
                <a:ext uri="{FF2B5EF4-FFF2-40B4-BE49-F238E27FC236}">
                  <a16:creationId xmlns:a16="http://schemas.microsoft.com/office/drawing/2014/main" id="{C2888C56-1226-A09C-C492-E6FF6576A697}"/>
                </a:ext>
              </a:extLst>
            </p:cNvPr>
            <p:cNvSpPr/>
            <p:nvPr/>
          </p:nvSpPr>
          <p:spPr>
            <a:xfrm>
              <a:off x="2891177" y="5527495"/>
              <a:ext cx="1957804" cy="781825"/>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ja" altLang="ja-JP" sz="1120" noProof="1">
                  <a:latin typeface="Arial" panose="020B0604020202020204" pitchFamily="34" charset="0"/>
                  <a:ea typeface="ＭＳ Ｐゴシック" panose="020B0600070205080204" pitchFamily="50" charset="-128"/>
                  <a:cs typeface="Arial" panose="020B0604020202020204" pitchFamily="34" charset="0"/>
                </a:rPr>
                <a:t>参加者の健康と安全を確保するための試験施設の検査</a:t>
              </a:r>
              <a:endParaRPr lang="en-US" sz="112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2" name="Rectangle: Rounded Corners 13">
              <a:extLst>
                <a:ext uri="{FF2B5EF4-FFF2-40B4-BE49-F238E27FC236}">
                  <a16:creationId xmlns:a16="http://schemas.microsoft.com/office/drawing/2014/main" id="{9EBC4B82-327C-2FF7-F20F-4A9960E0A9DA}"/>
                </a:ext>
              </a:extLst>
            </p:cNvPr>
            <p:cNvSpPr/>
            <p:nvPr/>
          </p:nvSpPr>
          <p:spPr>
            <a:xfrm>
              <a:off x="2837592" y="5527495"/>
              <a:ext cx="1957804" cy="781825"/>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ja" altLang="ja-JP" sz="1120" noProof="1">
                  <a:latin typeface="Arial" panose="020B0604020202020204" pitchFamily="34" charset="0"/>
                  <a:ea typeface="ＭＳ Ｐゴシック" panose="020B0600070205080204" pitchFamily="50" charset="-128"/>
                  <a:cs typeface="Arial" panose="020B0604020202020204" pitchFamily="34" charset="0"/>
                </a:rPr>
                <a:t>参加者の健康と安全を確保するための試験施設の検査</a:t>
              </a:r>
              <a:endParaRPr lang="en-US" sz="112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3" name="Rectangle: Rounded Corners 33">
              <a:extLst>
                <a:ext uri="{FF2B5EF4-FFF2-40B4-BE49-F238E27FC236}">
                  <a16:creationId xmlns:a16="http://schemas.microsoft.com/office/drawing/2014/main" id="{D7E788B7-4220-5FE3-0D7F-6953CF2DFC0B}"/>
                </a:ext>
              </a:extLst>
            </p:cNvPr>
            <p:cNvSpPr/>
            <p:nvPr/>
          </p:nvSpPr>
          <p:spPr>
            <a:xfrm>
              <a:off x="2923188" y="5527495"/>
              <a:ext cx="1957804" cy="781825"/>
            </a:xfrm>
            <a:prstGeom prst="roundRect">
              <a:avLst/>
            </a:prstGeom>
            <a:solidFill>
              <a:srgbClr val="A2BBDC"/>
            </a:solidFill>
          </p:spPr>
          <p:txBody>
            <a:bodyPr wrap="square" rtlCol="0" anchor="ctr">
              <a:noAutofit/>
            </a:bodyPr>
            <a:lstStyle/>
            <a:p>
              <a:pPr marL="0" algn="ctr" fontAlgn="ctr">
                <a:lnSpc>
                  <a:spcPct val="114000"/>
                </a:lnSpc>
                <a:spcAft>
                  <a:spcPts val="400"/>
                </a:spcAft>
              </a:pPr>
              <a:r>
                <a:rPr lang="ja-JP" altLang="en-US" sz="1120" noProof="1">
                  <a:latin typeface="Arial" panose="020B0604020202020204" pitchFamily="34" charset="0"/>
                  <a:ea typeface="ＭＳ Ｐゴシック" panose="020B0600070205080204" pitchFamily="50" charset="-128"/>
                  <a:cs typeface="Arial" panose="020B0604020202020204" pitchFamily="34" charset="0"/>
                </a:rPr>
                <a:t>参加者の健康と安全を確保するための治験実施施設の検査</a:t>
              </a:r>
              <a:endParaRPr lang="en-US" sz="1120" dirty="0">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12" name="TextBox 19">
            <a:extLst>
              <a:ext uri="{FF2B5EF4-FFF2-40B4-BE49-F238E27FC236}">
                <a16:creationId xmlns:a16="http://schemas.microsoft.com/office/drawing/2014/main" id="{48378148-5E3A-81BA-3B85-A3BAACDDD675}"/>
              </a:ext>
            </a:extLst>
          </p:cNvPr>
          <p:cNvSpPr txBox="1"/>
          <p:nvPr/>
        </p:nvSpPr>
        <p:spPr>
          <a:xfrm>
            <a:off x="4993088" y="4725144"/>
            <a:ext cx="4712887" cy="437043"/>
          </a:xfrm>
          <a:prstGeom prst="rect">
            <a:avLst/>
          </a:prstGeom>
          <a:noFill/>
        </p:spPr>
        <p:txBody>
          <a:bodyPr wrap="square">
            <a:spAutoFit/>
          </a:bodyPr>
          <a:lstStyle/>
          <a:p>
            <a:pPr algn="ctr"/>
            <a:r>
              <a:rPr lang="en-US" sz="1120" b="1" i="0" dirty="0">
                <a:solidFill>
                  <a:srgbClr val="333333"/>
                </a:solidFill>
                <a:effectLst/>
              </a:rPr>
              <a:t>National Health Research Ethics Committee </a:t>
            </a:r>
          </a:p>
          <a:p>
            <a:pPr algn="ctr"/>
            <a:r>
              <a:rPr lang="en-US" sz="1120" b="1" i="0" dirty="0">
                <a:solidFill>
                  <a:srgbClr val="333333"/>
                </a:solidFill>
                <a:effectLst/>
              </a:rPr>
              <a:t>(NHREC)</a:t>
            </a:r>
            <a:endParaRPr lang="en-US" sz="1120" dirty="0">
              <a:solidFill>
                <a:srgbClr val="333333"/>
              </a:solidFill>
            </a:endParaRPr>
          </a:p>
        </p:txBody>
      </p:sp>
    </p:spTree>
    <p:extLst>
      <p:ext uri="{BB962C8B-B14F-4D97-AF65-F5344CB8AC3E}">
        <p14:creationId xmlns:p14="http://schemas.microsoft.com/office/powerpoint/2010/main" val="36331050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D7128D9-1107-46E6-8BB2-6480A084485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6" name="Object 5" hidden="1">
                        <a:extLst>
                          <a:ext uri="{FF2B5EF4-FFF2-40B4-BE49-F238E27FC236}">
                            <a16:creationId xmlns:a16="http://schemas.microsoft.com/office/drawing/2014/main" id="{3D7128D9-1107-46E6-8BB2-6480A084485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DC4FD57-60A0-4921-BC79-3C966AA7E7FB}"/>
              </a:ext>
            </a:extLst>
          </p:cNvPr>
          <p:cNvSpPr>
            <a:spLocks noGrp="1"/>
          </p:cNvSpPr>
          <p:nvPr>
            <p:ph type="title"/>
          </p:nvPr>
        </p:nvSpPr>
        <p:spPr/>
        <p:txBody>
          <a:bodyPr vert="horz"/>
          <a:lstStyle/>
          <a:p>
            <a:r>
              <a:rPr lang="ja-JP" altLang="en-US" dirty="0"/>
              <a:t>ナイジェリア／医療関連／制度</a:t>
            </a:r>
            <a:endParaRPr kumimoji="1" lang="en-US" dirty="0"/>
          </a:p>
        </p:txBody>
      </p:sp>
      <p:sp>
        <p:nvSpPr>
          <p:cNvPr id="3" name="Text Placeholder 2">
            <a:extLst>
              <a:ext uri="{FF2B5EF4-FFF2-40B4-BE49-F238E27FC236}">
                <a16:creationId xmlns:a16="http://schemas.microsoft.com/office/drawing/2014/main" id="{8F2E285A-DF87-4FFC-B441-183B88D0A788}"/>
              </a:ext>
            </a:extLst>
          </p:cNvPr>
          <p:cNvSpPr>
            <a:spLocks noGrp="1"/>
          </p:cNvSpPr>
          <p:nvPr>
            <p:ph type="body" sz="quarter" idx="15"/>
          </p:nvPr>
        </p:nvSpPr>
        <p:spPr/>
        <p:txBody>
          <a:bodyPr/>
          <a:lstStyle/>
          <a:p>
            <a:r>
              <a:rPr lang="ja-JP" altLang="en-US" dirty="0"/>
              <a:t>医療情報・個人情報保護、データサーバーの置き場に関する法規制、ガイドライン</a:t>
            </a:r>
            <a:endParaRPr kumimoji="1" lang="en-US" dirty="0"/>
          </a:p>
        </p:txBody>
      </p:sp>
      <p:sp>
        <p:nvSpPr>
          <p:cNvPr id="7" name="テキスト ボックス 6">
            <a:extLst>
              <a:ext uri="{FF2B5EF4-FFF2-40B4-BE49-F238E27FC236}">
                <a16:creationId xmlns:a16="http://schemas.microsoft.com/office/drawing/2014/main" id="{22D3851D-E215-4496-8B99-C7D42B627DF2}"/>
              </a:ext>
            </a:extLst>
          </p:cNvPr>
          <p:cNvSpPr txBox="1"/>
          <p:nvPr/>
        </p:nvSpPr>
        <p:spPr>
          <a:xfrm>
            <a:off x="200472" y="1124744"/>
            <a:ext cx="9505056" cy="534114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600" b="1" dirty="0">
                <a:latin typeface="Arial" panose="020B0604020202020204" pitchFamily="34" charset="0"/>
                <a:ea typeface="ＭＳ Ｐゴシック" panose="020B0600070205080204" pitchFamily="50" charset="-128"/>
                <a:cs typeface="Arial" panose="020B0604020202020204" pitchFamily="34" charset="0"/>
              </a:rPr>
              <a:t>医療情報・個人情報保護について</a:t>
            </a:r>
            <a:endParaRPr lang="en-US" altLang="ja-JP" sz="1600" b="1"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国民健康保健法（</a:t>
            </a: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NHA</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）の第</a:t>
            </a: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26</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条（</a:t>
            </a: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患者の病状、医療介入、医療施設での在院期間に関する詳細を含む、患者に関するいかなるデータも厳重に守秘される」と明確に規定されている。この規定は、守秘義務の原則を守るための拘束力のある法的義務を定め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NHA</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第</a:t>
            </a: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25</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条</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患者のアクセス権利として医療記録を利用できるようにする義務を明確にしており、同様に、裁判所の命令、書面による患者の同意、または非開示が公衆衛生に脅威をもたらす場合に関して、医療情報を開示することができ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400" b="0" i="0" dirty="0">
              <a:solidFill>
                <a:srgbClr val="000000"/>
              </a:solidFill>
              <a:effectLst/>
              <a:latin typeface="Verdana" panose="020B060403050404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データサーバーの置き場について</a:t>
            </a: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情報通信技術におけるナイジェリアのコンテンツ開発ガイドラインでは、情報通信技術（</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ICT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プロバイダーはすべて、加入者と消費者のデータを国内でホスティングしなければならないと定めている。また、このガイドラインでは、政府データはナイジェリア国内に限定することを義務付けています。</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0" name="表 34">
            <a:extLst>
              <a:ext uri="{FF2B5EF4-FFF2-40B4-BE49-F238E27FC236}">
                <a16:creationId xmlns:a16="http://schemas.microsoft.com/office/drawing/2014/main" id="{8B6A661D-2D6D-4ADF-8209-C3884BB53DC4}"/>
              </a:ext>
            </a:extLst>
          </p:cNvPr>
          <p:cNvGraphicFramePr>
            <a:graphicFrameLocks noGrp="1"/>
          </p:cNvGraphicFramePr>
          <p:nvPr>
            <p:extLst>
              <p:ext uri="{D42A27DB-BD31-4B8C-83A1-F6EECF244321}">
                <p14:modId xmlns:p14="http://schemas.microsoft.com/office/powerpoint/2010/main" val="1688826484"/>
              </p:ext>
            </p:extLst>
          </p:nvPr>
        </p:nvGraphicFramePr>
        <p:xfrm>
          <a:off x="200025" y="2697852"/>
          <a:ext cx="9505056" cy="2387332"/>
        </p:xfrm>
        <a:graphic>
          <a:graphicData uri="http://schemas.openxmlformats.org/drawingml/2006/table">
            <a:tbl>
              <a:tblPr firstRow="1" bandRow="1">
                <a:tableStyleId>{2D5ABB26-0587-4C30-8999-92F81FD0307C}</a:tableStyleId>
              </a:tblPr>
              <a:tblGrid>
                <a:gridCol w="2016671">
                  <a:extLst>
                    <a:ext uri="{9D8B030D-6E8A-4147-A177-3AD203B41FA5}">
                      <a16:colId xmlns:a16="http://schemas.microsoft.com/office/drawing/2014/main" val="20000"/>
                    </a:ext>
                  </a:extLst>
                </a:gridCol>
                <a:gridCol w="7488385">
                  <a:extLst>
                    <a:ext uri="{9D8B030D-6E8A-4147-A177-3AD203B41FA5}">
                      <a16:colId xmlns:a16="http://schemas.microsoft.com/office/drawing/2014/main" val="20001"/>
                    </a:ext>
                  </a:extLst>
                </a:gridCol>
              </a:tblGrid>
              <a:tr h="217887">
                <a:tc>
                  <a:txBody>
                    <a:bodyPr/>
                    <a:lstStyle/>
                    <a:p>
                      <a:pPr algn="ctr" fontAlgn="ctr" hangingPunct="0"/>
                      <a:endParaRPr kumimoji="1" lang="ja-JP" altLang="en-US" sz="1050" b="1" dirty="0">
                        <a:solidFill>
                          <a:schemeClr val="bg1"/>
                        </a:solidFill>
                        <a:latin typeface="+mn-lt"/>
                        <a:ea typeface="+mn-ea"/>
                        <a:cs typeface="Arial" panose="020B0604020202020204" pitchFamily="34" charset="0"/>
                      </a:endParaRPr>
                    </a:p>
                  </a:txBody>
                  <a:tcPr marL="180000" marR="180000" marT="0" marB="0" anchor="ct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0" indent="0" algn="ctr" defTabSz="914400" rtl="0" eaLnBrk="1" fontAlgn="ctr" latinLnBrk="0" hangingPunct="1">
                        <a:buFont typeface="Arial" panose="020B0604020202020204" pitchFamily="34" charset="0"/>
                        <a:buNone/>
                      </a:pPr>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概要</a:t>
                      </a: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811412">
                <a:tc>
                  <a:txBody>
                    <a:bodyPr/>
                    <a:lstStyle/>
                    <a:p>
                      <a:pPr algn="ctr" fontAlgn="ctr" hangingPunct="0"/>
                      <a:r>
                        <a:rPr lang="ja-JP" altLang="en-US" sz="1050" b="0" u="none" dirty="0">
                          <a:solidFill>
                            <a:schemeClr val="bg1"/>
                          </a:solidFill>
                          <a:latin typeface="HGP創英角ｺﾞｼｯｸUB" panose="020B0900000000000000" pitchFamily="50" charset="-128"/>
                          <a:ea typeface="HGP創英角ｺﾞｼｯｸUB" panose="020B0900000000000000" pitchFamily="50" charset="-128"/>
                        </a:rPr>
                        <a:t>個人情報の定義</a:t>
                      </a:r>
                      <a:endParaRPr kumimoji="1" lang="ja-JP" altLang="en-US" sz="1050" b="0" u="none"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indent="-171450" algn="l" fontAlgn="ctr" hangingPunct="0">
                        <a:buFont typeface="Arial" panose="020B0604020202020204" pitchFamily="34" charset="0"/>
                        <a:buChar char="•"/>
                      </a:pPr>
                      <a:r>
                        <a:rPr lang="ja-JP" altLang="en-US" sz="1000" dirty="0">
                          <a:solidFill>
                            <a:srgbClr val="000000"/>
                          </a:solidFill>
                          <a:latin typeface="+mn-lt"/>
                          <a:ea typeface="+mn-ea"/>
                        </a:rPr>
                        <a:t>個人データとは、識別された、または識別可能な一般人に関連するあらゆる情報と定義する。特定可能な一般人とは、名前、識別番号、位置情報、オンライン識別子、またはその一般人の身体的、生理的、遺伝的、精神的、経済的、文化的、社会的アイデンティティに固有の</a:t>
                      </a:r>
                      <a:r>
                        <a:rPr lang="en-US" altLang="ja-JP" sz="1000" dirty="0">
                          <a:solidFill>
                            <a:srgbClr val="000000"/>
                          </a:solidFill>
                          <a:latin typeface="+mn-lt"/>
                          <a:ea typeface="+mn-ea"/>
                        </a:rPr>
                        <a:t>1</a:t>
                      </a:r>
                      <a:r>
                        <a:rPr lang="ja-JP" altLang="en-US" sz="1000" dirty="0">
                          <a:solidFill>
                            <a:srgbClr val="000000"/>
                          </a:solidFill>
                          <a:latin typeface="+mn-lt"/>
                          <a:ea typeface="+mn-ea"/>
                        </a:rPr>
                        <a:t>つ以上の要素などの識別子を参照することによって、直接的または間接的に特定できることを指す。</a:t>
                      </a:r>
                      <a:endParaRPr kumimoji="1" lang="ja-JP" altLang="en-US" sz="1000" dirty="0">
                        <a:latin typeface="+mn-lt"/>
                        <a:ea typeface="+mn-ea"/>
                        <a:cs typeface="Arial" panose="020B0604020202020204" pitchFamily="34" charset="0"/>
                      </a:endParaRP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1"/>
                  </a:ext>
                </a:extLst>
              </a:tr>
              <a:tr h="490425">
                <a:tc>
                  <a:txBody>
                    <a:bodyPr/>
                    <a:lstStyle/>
                    <a:p>
                      <a:pPr algn="ctr" fontAlgn="ctr" hangingPunct="0"/>
                      <a:r>
                        <a:rPr kumimoji="1" lang="ja-JP" altLang="en-US" sz="1050" b="0" u="none"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個人情報の</a:t>
                      </a:r>
                      <a:r>
                        <a:rPr lang="ja-JP" altLang="en-US" sz="1050" b="0" u="none" dirty="0">
                          <a:solidFill>
                            <a:schemeClr val="bg1"/>
                          </a:solidFill>
                          <a:latin typeface="HGP創英角ｺﾞｼｯｸUB" panose="020B0900000000000000" pitchFamily="50" charset="-128"/>
                          <a:ea typeface="HGP創英角ｺﾞｼｯｸUB" panose="020B0900000000000000" pitchFamily="50" charset="-128"/>
                        </a:rPr>
                        <a:t>取扱い</a:t>
                      </a:r>
                      <a:endParaRPr kumimoji="1" lang="ja-JP" altLang="en-US" sz="1050" b="0" u="none"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marR="0" indent="-171450" algn="l" defTabSz="914400" rtl="0" eaLnBrk="1" fontAlgn="ctr" latinLnBrk="0" hangingPunct="0">
                        <a:lnSpc>
                          <a:spcPct val="100000"/>
                        </a:lnSpc>
                        <a:spcBef>
                          <a:spcPts val="0"/>
                        </a:spcBef>
                        <a:spcAft>
                          <a:spcPts val="200"/>
                        </a:spcAft>
                        <a:buClrTx/>
                        <a:buSzTx/>
                        <a:buFont typeface="Arial" panose="020B0604020202020204" pitchFamily="34" charset="0"/>
                        <a:buChar char="•"/>
                        <a:tabLst/>
                        <a:defRPr/>
                      </a:pPr>
                      <a:r>
                        <a:rPr kumimoji="1" lang="ja-JP" altLang="en-US" sz="1000" dirty="0">
                          <a:solidFill>
                            <a:srgbClr val="000000"/>
                          </a:solidFill>
                          <a:latin typeface="+mn-lt"/>
                          <a:ea typeface="+mn-ea"/>
                          <a:cs typeface="Arial" panose="020B0604020202020204" pitchFamily="34" charset="0"/>
                        </a:rPr>
                        <a:t>ナイジェリアデータ保護規則</a:t>
                      </a:r>
                      <a:r>
                        <a:rPr kumimoji="1" lang="en-US" altLang="ja-JP" sz="1000" dirty="0">
                          <a:solidFill>
                            <a:srgbClr val="000000"/>
                          </a:solidFill>
                          <a:latin typeface="+mn-lt"/>
                          <a:ea typeface="+mn-ea"/>
                          <a:cs typeface="Arial" panose="020B0604020202020204" pitchFamily="34" charset="0"/>
                        </a:rPr>
                        <a:t>(NDPR)</a:t>
                      </a:r>
                      <a:r>
                        <a:rPr kumimoji="1" lang="ja-JP" altLang="en-US" sz="1000" dirty="0">
                          <a:solidFill>
                            <a:srgbClr val="000000"/>
                          </a:solidFill>
                          <a:latin typeface="+mn-lt"/>
                          <a:ea typeface="+mn-ea"/>
                          <a:cs typeface="Arial" panose="020B0604020202020204" pitchFamily="34" charset="0"/>
                        </a:rPr>
                        <a:t>は、個人データはデータ主体が同意した特定の合法的かつ適法な目的に従って処理されなければならないと定めていう。</a:t>
                      </a:r>
                      <a:endParaRPr lang="en-US" altLang="ja-JP" sz="1000" b="0" i="0" dirty="0">
                        <a:solidFill>
                          <a:srgbClr val="000000"/>
                        </a:solidFill>
                        <a:effectLst/>
                        <a:latin typeface="+mn-lt"/>
                        <a:ea typeface="+mn-ea"/>
                      </a:endParaRP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2"/>
                  </a:ext>
                </a:extLst>
              </a:tr>
              <a:tr h="867608">
                <a:tc>
                  <a:txBody>
                    <a:bodyPr/>
                    <a:lstStyle/>
                    <a:p>
                      <a:pPr algn="ctr" fontAlgn="ctr" hangingPunct="0"/>
                      <a:r>
                        <a:rPr lang="ja-JP" altLang="en-US" sz="1050" b="0" u="none" dirty="0">
                          <a:solidFill>
                            <a:schemeClr val="bg1"/>
                          </a:solidFill>
                          <a:latin typeface="HGP創英角ｺﾞｼｯｸUB" panose="020B0900000000000000" pitchFamily="50" charset="-128"/>
                          <a:ea typeface="HGP創英角ｺﾞｼｯｸUB" panose="020B0900000000000000" pitchFamily="50" charset="-128"/>
                        </a:rPr>
                        <a:t>個人情報の取扱いに係る</a:t>
                      </a:r>
                      <a:r>
                        <a:rPr lang="ja-JP" altLang="en-US" sz="1050" b="0" i="0" u="none" dirty="0">
                          <a:solidFill>
                            <a:schemeClr val="bg1"/>
                          </a:solidFill>
                          <a:effectLst/>
                          <a:latin typeface="HGP創英角ｺﾞｼｯｸUB" panose="020B0900000000000000" pitchFamily="50" charset="-128"/>
                          <a:ea typeface="HGP創英角ｺﾞｼｯｸUB" panose="020B0900000000000000" pitchFamily="50" charset="-128"/>
                        </a:rPr>
                        <a:t>同意</a:t>
                      </a:r>
                      <a:endParaRPr kumimoji="1" lang="ja-JP" altLang="en-US" sz="1050" b="0" u="none"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indent="-171450" algn="l" fontAlgn="ctr" hangingPunct="0">
                        <a:buFont typeface="Arial" panose="020B0604020202020204" pitchFamily="34" charset="0"/>
                        <a:buChar char="•"/>
                      </a:pPr>
                      <a:r>
                        <a:rPr lang="en-US" altLang="ja-JP" sz="1000" b="0" i="0" dirty="0">
                          <a:solidFill>
                            <a:srgbClr val="000000"/>
                          </a:solidFill>
                          <a:effectLst/>
                          <a:latin typeface="+mn-lt"/>
                          <a:ea typeface="+mn-ea"/>
                        </a:rPr>
                        <a:t>NHA</a:t>
                      </a:r>
                      <a:r>
                        <a:rPr lang="ja-JP" altLang="en-US" sz="1000" b="0" i="0" dirty="0">
                          <a:solidFill>
                            <a:srgbClr val="000000"/>
                          </a:solidFill>
                          <a:effectLst/>
                          <a:latin typeface="+mn-lt"/>
                          <a:ea typeface="+mn-ea"/>
                        </a:rPr>
                        <a:t>第</a:t>
                      </a:r>
                      <a:r>
                        <a:rPr lang="en-US" altLang="ja-JP" sz="1000" b="0" i="0" dirty="0">
                          <a:solidFill>
                            <a:srgbClr val="000000"/>
                          </a:solidFill>
                          <a:effectLst/>
                          <a:latin typeface="+mn-lt"/>
                          <a:ea typeface="+mn-ea"/>
                        </a:rPr>
                        <a:t>28</a:t>
                      </a:r>
                      <a:r>
                        <a:rPr lang="ja-JP" altLang="en-US" sz="1000" b="0" i="0" dirty="0">
                          <a:solidFill>
                            <a:srgbClr val="000000"/>
                          </a:solidFill>
                          <a:effectLst/>
                          <a:latin typeface="+mn-lt"/>
                          <a:ea typeface="+mn-ea"/>
                        </a:rPr>
                        <a:t>条</a:t>
                      </a:r>
                      <a:r>
                        <a:rPr lang="en-US" altLang="ja-JP" sz="1000" b="0" i="0" dirty="0">
                          <a:solidFill>
                            <a:srgbClr val="000000"/>
                          </a:solidFill>
                          <a:effectLst/>
                          <a:latin typeface="+mn-lt"/>
                          <a:ea typeface="+mn-ea"/>
                        </a:rPr>
                        <a:t>(1)</a:t>
                      </a:r>
                      <a:r>
                        <a:rPr lang="ja-JP" altLang="en-US" sz="1000" b="0" i="0" dirty="0">
                          <a:solidFill>
                            <a:srgbClr val="000000"/>
                          </a:solidFill>
                          <a:effectLst/>
                          <a:latin typeface="+mn-lt"/>
                          <a:ea typeface="+mn-ea"/>
                        </a:rPr>
                        <a:t>は、医療提供者が患者の健康記録にアクセスする権限を与えるもので、患者の同意が必要である。これは研究目的にも及び、患者の同意を必要とする。</a:t>
                      </a:r>
                      <a:r>
                        <a:rPr lang="ja-JP" altLang="en-US" sz="1000" dirty="0">
                          <a:solidFill>
                            <a:srgbClr val="000000"/>
                          </a:solidFill>
                          <a:latin typeface="+mn-lt"/>
                          <a:ea typeface="+mn-ea"/>
                        </a:rPr>
                        <a:t>また、個人情報の収集や処理に関しては、情報対象者の同意や法的理由等により必要であることが求められている。</a:t>
                      </a:r>
                      <a:endParaRPr lang="en-US" altLang="ja-JP" sz="1000" dirty="0">
                        <a:solidFill>
                          <a:srgbClr val="000000"/>
                        </a:solidFill>
                        <a:latin typeface="+mn-lt"/>
                        <a:ea typeface="+mn-ea"/>
                      </a:endParaRPr>
                    </a:p>
                    <a:p>
                      <a:pPr marL="171450" indent="-171450" algn="l" fontAlgn="ctr" hangingPunct="0">
                        <a:buFont typeface="Arial" panose="020B0604020202020204" pitchFamily="34" charset="0"/>
                        <a:buChar char="•"/>
                      </a:pPr>
                      <a:r>
                        <a:rPr lang="ja-JP" altLang="en-US" sz="1000" dirty="0">
                          <a:solidFill>
                            <a:srgbClr val="000000"/>
                          </a:solidFill>
                          <a:latin typeface="+mn-lt"/>
                          <a:ea typeface="+mn-ea"/>
                        </a:rPr>
                        <a:t>第</a:t>
                      </a:r>
                      <a:r>
                        <a:rPr lang="en-US" altLang="ja-JP" sz="1000" dirty="0">
                          <a:solidFill>
                            <a:srgbClr val="000000"/>
                          </a:solidFill>
                          <a:latin typeface="+mn-lt"/>
                          <a:ea typeface="+mn-ea"/>
                        </a:rPr>
                        <a:t>28</a:t>
                      </a:r>
                      <a:r>
                        <a:rPr lang="ja-JP" altLang="en-US" sz="1000" dirty="0">
                          <a:solidFill>
                            <a:srgbClr val="000000"/>
                          </a:solidFill>
                          <a:latin typeface="+mn-lt"/>
                          <a:ea typeface="+mn-ea"/>
                        </a:rPr>
                        <a:t>条</a:t>
                      </a:r>
                      <a:r>
                        <a:rPr lang="en-US" altLang="ja-JP" sz="1000" dirty="0">
                          <a:solidFill>
                            <a:srgbClr val="000000"/>
                          </a:solidFill>
                          <a:latin typeface="+mn-lt"/>
                          <a:ea typeface="+mn-ea"/>
                        </a:rPr>
                        <a:t>(2)</a:t>
                      </a:r>
                      <a:r>
                        <a:rPr lang="ja-JP" altLang="en-US" sz="1000" dirty="0">
                          <a:solidFill>
                            <a:srgbClr val="000000"/>
                          </a:solidFill>
                          <a:latin typeface="+mn-lt"/>
                          <a:ea typeface="+mn-ea"/>
                        </a:rPr>
                        <a:t>は、研究、教育、調査のために患者の医療情報にアクセスすることを、患者や当局の承認なしに許可している。ただし、当該研究データに個人を特定できる情報が含まれていないことを条件とする。</a:t>
                      </a:r>
                      <a:endParaRPr lang="en-US" altLang="ja-JP" sz="1000" dirty="0">
                        <a:solidFill>
                          <a:srgbClr val="000000"/>
                        </a:solidFill>
                        <a:latin typeface="+mn-lt"/>
                        <a:ea typeface="+mn-ea"/>
                      </a:endParaRP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2" name="テキスト ボックス 14">
            <a:extLst>
              <a:ext uri="{FF2B5EF4-FFF2-40B4-BE49-F238E27FC236}">
                <a16:creationId xmlns:a16="http://schemas.microsoft.com/office/drawing/2014/main" id="{8C0135BD-BC03-4A47-B907-695E37CDF060}"/>
              </a:ext>
            </a:extLst>
          </p:cNvPr>
          <p:cNvSpPr txBox="1"/>
          <p:nvPr/>
        </p:nvSpPr>
        <p:spPr>
          <a:xfrm>
            <a:off x="200472" y="6597352"/>
            <a:ext cx="950505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t> DLA</a:t>
            </a:r>
            <a:r>
              <a:rPr lang="ja-JP" altLang="en-US" sz="800" dirty="0"/>
              <a:t> </a:t>
            </a:r>
            <a:r>
              <a:rPr lang="en-US" altLang="ja-JP" sz="800" dirty="0"/>
              <a:t>piper</a:t>
            </a:r>
            <a:r>
              <a:rPr lang="ja-JP" altLang="en-US" sz="800" dirty="0"/>
              <a:t>、 </a:t>
            </a:r>
            <a:r>
              <a:rPr lang="en-US" altLang="ja-JP" sz="800" dirty="0" err="1"/>
              <a:t>Mondaq</a:t>
            </a:r>
            <a:r>
              <a:rPr lang="ja-JP" altLang="en-US" sz="800" dirty="0"/>
              <a:t>「</a:t>
            </a:r>
            <a:r>
              <a:rPr lang="en-US" altLang="ja-JP" sz="800" dirty="0"/>
              <a:t>Nigeria: Privacy and Security in Nigeria’s Health-Care Sector</a:t>
            </a:r>
            <a:r>
              <a:rPr lang="ja-JP" altLang="en-US" sz="800" dirty="0"/>
              <a:t>」、</a:t>
            </a:r>
            <a:r>
              <a:rPr lang="en-US" altLang="ja-JP" sz="800" dirty="0"/>
              <a:t>SSRN</a:t>
            </a:r>
            <a:r>
              <a:rPr lang="ja-JP" altLang="en-US" sz="800" dirty="0"/>
              <a:t>「</a:t>
            </a:r>
            <a:r>
              <a:rPr lang="en-US" altLang="ja-JP" sz="800" dirty="0"/>
              <a:t>Data Localization: The Effects on Cloud Adoption in Nigeria</a:t>
            </a:r>
            <a:r>
              <a:rPr lang="ja-JP" altLang="en-US" sz="800" dirty="0"/>
              <a:t>」</a:t>
            </a:r>
            <a:endParaRPr lang="en-US" altLang="ja-JP" sz="800" dirty="0"/>
          </a:p>
        </p:txBody>
      </p:sp>
    </p:spTree>
    <p:extLst>
      <p:ext uri="{BB962C8B-B14F-4D97-AF65-F5344CB8AC3E}">
        <p14:creationId xmlns:p14="http://schemas.microsoft.com/office/powerpoint/2010/main" val="10354612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254447-A15D-4A0B-ABB2-1083DA600297}"/>
              </a:ext>
            </a:extLst>
          </p:cNvPr>
          <p:cNvGraphicFramePr>
            <a:graphicFrameLocks noChangeAspect="1"/>
          </p:cNvGraphicFramePr>
          <p:nvPr>
            <p:custDataLst>
              <p:tags r:id="rId1"/>
            </p:custDataLst>
            <p:extLst>
              <p:ext uri="{D42A27DB-BD31-4B8C-83A1-F6EECF244321}">
                <p14:modId xmlns:p14="http://schemas.microsoft.com/office/powerpoint/2010/main" val="5743788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7" name="Object 6" hidden="1">
                        <a:extLst>
                          <a:ext uri="{FF2B5EF4-FFF2-40B4-BE49-F238E27FC236}">
                            <a16:creationId xmlns:a16="http://schemas.microsoft.com/office/drawing/2014/main" id="{33254447-A15D-4A0B-ABB2-1083DA60029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1FBA560-83F1-4665-8CF6-D48EFDB9F795}"/>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ナイジェリア／医療関連／制度</a:t>
            </a:r>
            <a:endParaRPr kumimoji="1" lang="en-US" dirty="0"/>
          </a:p>
        </p:txBody>
      </p:sp>
      <p:sp>
        <p:nvSpPr>
          <p:cNvPr id="3" name="Text Placeholder 2">
            <a:extLst>
              <a:ext uri="{FF2B5EF4-FFF2-40B4-BE49-F238E27FC236}">
                <a16:creationId xmlns:a16="http://schemas.microsoft.com/office/drawing/2014/main" id="{28927960-9436-4470-A68F-9675CF04DE23}"/>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dirty="0"/>
              <a:t>医療現場で使用される言語に関する情報</a:t>
            </a:r>
            <a:endParaRPr kumimoji="1" lang="en-US" dirty="0"/>
          </a:p>
        </p:txBody>
      </p:sp>
      <p:sp>
        <p:nvSpPr>
          <p:cNvPr id="6" name="テキスト ボックス 6">
            <a:extLst>
              <a:ext uri="{FF2B5EF4-FFF2-40B4-BE49-F238E27FC236}">
                <a16:creationId xmlns:a16="http://schemas.microsoft.com/office/drawing/2014/main" id="{0EE75B4D-4FEB-4976-A538-06C8FC952250}"/>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テキスト ボックス 14">
            <a:extLst>
              <a:ext uri="{FF2B5EF4-FFF2-40B4-BE49-F238E27FC236}">
                <a16:creationId xmlns:a16="http://schemas.microsoft.com/office/drawing/2014/main" id="{2EA46C2D-8047-4B0D-9150-1255D02DBE03}"/>
              </a:ext>
            </a:extLst>
          </p:cNvPr>
          <p:cNvSpPr txBox="1"/>
          <p:nvPr/>
        </p:nvSpPr>
        <p:spPr>
          <a:xfrm>
            <a:off x="200472" y="6597352"/>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Use of indigenous language for clinical clerkship: a cross-sectional survey in Nigeria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IJSCL</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レポート「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Greetings and Politeness in Doctor-Client Encounters in Southwestern Nigeria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5" name="テキスト ボックス 4">
            <a:extLst>
              <a:ext uri="{FF2B5EF4-FFF2-40B4-BE49-F238E27FC236}">
                <a16:creationId xmlns:a16="http://schemas.microsoft.com/office/drawing/2014/main" id="{A86E7FBA-9517-F27C-6DFD-C2DE6775AA8D}"/>
              </a:ext>
            </a:extLst>
          </p:cNvPr>
          <p:cNvSpPr txBox="1"/>
          <p:nvPr/>
        </p:nvSpPr>
        <p:spPr>
          <a:xfrm>
            <a:off x="200024" y="981075"/>
            <a:ext cx="8569325" cy="4381777"/>
          </a:xfrm>
          <a:prstGeom prst="rect">
            <a:avLst/>
          </a:prstGeom>
          <a:noFill/>
        </p:spPr>
        <p:txBody>
          <a:bodyPr wrap="square">
            <a:spAutoFit/>
          </a:bodyPr>
          <a:lstStyle/>
          <a:p>
            <a:pPr marL="190500" indent="-190500">
              <a:lnSpc>
                <a:spcPct val="15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ナイジェリアの医療現場では、一般的に英語での意思疎通は可能であり、ほとんどの医師は英語でのコミュニケーションが可能である。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nSpc>
                <a:spcPct val="15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一方で、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による、ナイジェリアのエキティ州にある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つの医科大学の学生を対象とした横断調査では、以下のような結果が表れた。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742950" lvl="1" indent="-285750">
              <a:lnSpc>
                <a:spcPct val="150000"/>
              </a:lnSpc>
              <a:spcAft>
                <a:spcPts val="200"/>
              </a:spcAft>
              <a:buClr>
                <a:srgbClr val="5F8AC3"/>
              </a:buClr>
              <a:buFont typeface="Arial" panose="020B0604020202020204" pitchFamily="34" charset="0"/>
              <a:buChar cha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312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名の医学生（男性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176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名、女性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136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名）を対象とした。ほとんどの学生（</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70.8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％）は、英語で医学を学んでいるにもかかわらず、診療参加型臨床実習でヨルバ語を使用、通訳を必要とした学生は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％のみだった。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742950" lvl="1" indent="-285750">
              <a:lnSpc>
                <a:spcPct val="150000"/>
              </a:lnSpc>
              <a:spcAft>
                <a:spcPts val="200"/>
              </a:spcAft>
              <a:buClr>
                <a:srgbClr val="5F8AC3"/>
              </a:buClr>
              <a:buFont typeface="Arial" panose="020B0604020202020204" pitchFamily="34" charset="0"/>
              <a:buChar cha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また、ほとんどの学生（</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73.7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％）は、医学部のカリキュラムに先住民の言語を取り入れることを支持し、医学部で先住民の言語を教えることがコミュニケーション能力を高めることに賛同した。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285750" indent="-285750">
              <a:lnSpc>
                <a:spcPct val="15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またナイジェリア南西部の病院では、英語だけではなく、ナイジェリア英語、ピジン語、ヨルバ語などの地域言語も用いられる。基本的に使用言語は医師が主導されるが、患者の好みにより変化する可能性もある。医師が患者の記録を持っている場合、その出身州や名前を参考にする場合も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285750" indent="-285750">
              <a:lnSpc>
                <a:spcPct val="150000"/>
              </a:lnSpc>
              <a:spcAft>
                <a:spcPts val="200"/>
              </a:spcAft>
              <a:buClr>
                <a:srgbClr val="5F8AC3"/>
              </a:buClr>
              <a:buFont typeface="Arial" panose="020B0604020202020204" pitchFamily="34" charset="0"/>
              <a:buChar cha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5778715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8A1F7CED-5174-48CF-AF05-19C20574F1E6}"/>
              </a:ext>
            </a:extLst>
          </p:cNvPr>
          <p:cNvGraphicFramePr>
            <a:graphicFrameLocks noChangeAspect="1"/>
          </p:cNvGraphicFramePr>
          <p:nvPr>
            <p:custDataLst>
              <p:tags r:id="rId1"/>
            </p:custDataLst>
            <p:extLst>
              <p:ext uri="{D42A27DB-BD31-4B8C-83A1-F6EECF244321}">
                <p14:modId xmlns:p14="http://schemas.microsoft.com/office/powerpoint/2010/main" val="28893079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5" name="Object 4" hidden="1">
                        <a:extLst>
                          <a:ext uri="{FF2B5EF4-FFF2-40B4-BE49-F238E27FC236}">
                            <a16:creationId xmlns:a16="http://schemas.microsoft.com/office/drawing/2014/main" id="{8A1F7CED-5174-48CF-AF05-19C20574F1E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ナイジェリア／医療関連／制度</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ライセンス・教育水準</a:t>
            </a:r>
          </a:p>
        </p:txBody>
      </p:sp>
      <p:sp>
        <p:nvSpPr>
          <p:cNvPr id="45" name="テキスト ボックス 44"/>
          <p:cNvSpPr txBox="1"/>
          <p:nvPr/>
        </p:nvSpPr>
        <p:spPr>
          <a:xfrm>
            <a:off x="344488" y="6525344"/>
            <a:ext cx="9649072" cy="144761"/>
          </a:xfrm>
          <a:prstGeom prst="rect">
            <a:avLst/>
          </a:prstGeom>
          <a:noFill/>
        </p:spPr>
        <p:txBody>
          <a:bodyPr wrap="square" lIns="0" tIns="0" rIns="0" bIns="0" rtlCol="0">
            <a:noAutofit/>
          </a:bodyPr>
          <a:lstStyle/>
          <a:p>
            <a:pPr marL="358775" indent="-3587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ja-JP" altLang="en-US" sz="800" dirty="0"/>
              <a:t>米国務省「</a:t>
            </a:r>
            <a:r>
              <a:rPr lang="en-US" altLang="ja-JP" sz="800" dirty="0"/>
              <a:t>Nigeria – Country Commercial Guide</a:t>
            </a:r>
            <a:r>
              <a:rPr lang="ja-JP" altLang="en-US" sz="800" dirty="0"/>
              <a:t>」、</a:t>
            </a:r>
            <a:r>
              <a:rPr lang="en-US" altLang="ja-JP" sz="800" dirty="0"/>
              <a:t>NIA</a:t>
            </a:r>
            <a:r>
              <a:rPr lang="ja-JP" altLang="en-US" sz="800" dirty="0"/>
              <a:t>「</a:t>
            </a:r>
            <a:r>
              <a:rPr lang="en-US" altLang="ja-JP" sz="800" dirty="0"/>
              <a:t>Undergraduate medical education in Nigeria: current standard and the need for advancement</a:t>
            </a:r>
            <a:r>
              <a:rPr lang="ja-JP" altLang="en-US" sz="800" dirty="0"/>
              <a:t>」</a:t>
            </a:r>
            <a:r>
              <a:rPr lang="en-US" altLang="ja-JP" sz="800" dirty="0"/>
              <a:t>Nigeria Finder</a:t>
            </a:r>
            <a:r>
              <a:rPr lang="ja-JP" altLang="en-US" sz="800" dirty="0"/>
              <a:t>「</a:t>
            </a:r>
            <a:r>
              <a:rPr lang="en-US" altLang="ja-JP" sz="800" dirty="0"/>
              <a:t>Studying Medicine in Nigeria: Step By Step Guide</a:t>
            </a:r>
            <a:r>
              <a:rPr lang="ja-JP" altLang="en-US" sz="800" dirty="0"/>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6" name="テキスト ボックス 5">
            <a:extLst>
              <a:ext uri="{FF2B5EF4-FFF2-40B4-BE49-F238E27FC236}">
                <a16:creationId xmlns:a16="http://schemas.microsoft.com/office/drawing/2014/main" id="{B4D10AB2-617F-C016-01A6-EAC738403433}"/>
              </a:ext>
            </a:extLst>
          </p:cNvPr>
          <p:cNvSpPr txBox="1"/>
          <p:nvPr/>
        </p:nvSpPr>
        <p:spPr>
          <a:xfrm>
            <a:off x="200472" y="1124744"/>
            <a:ext cx="9505056" cy="2115131"/>
          </a:xfrm>
          <a:prstGeom prst="rect">
            <a:avLst/>
          </a:prstGeom>
          <a:noFill/>
        </p:spPr>
        <p:txBody>
          <a:bodyPr wrap="square" lIns="0" tIns="0" rIns="0" bIns="0" rtlCol="0">
            <a:spAutoFit/>
          </a:bodyPr>
          <a:lstStyle/>
          <a:p>
            <a:pPr marL="190500" indent="-190500">
              <a:lnSpc>
                <a:spcPct val="150000"/>
              </a:lnSpc>
              <a:spcAft>
                <a:spcPts val="200"/>
              </a:spcAft>
              <a:buClr>
                <a:srgbClr val="5F8AC3"/>
              </a:buClr>
              <a:buFont typeface="Wingdings" panose="05000000000000000000" pitchFamily="2" charset="2"/>
              <a:buChar char="n"/>
            </a:pPr>
            <a:r>
              <a:rPr lang="ja" altLang="ja-JP" sz="1400" noProof="1">
                <a:latin typeface="Arial" panose="020B0604020202020204" pitchFamily="34" charset="0"/>
                <a:ea typeface="ＭＳ Ｐゴシック" panose="020B0600070205080204" pitchFamily="50" charset="-128"/>
                <a:cs typeface="Arial" panose="020B0604020202020204" pitchFamily="34" charset="0"/>
              </a:rPr>
              <a:t>ナイジェリアで医者になるには、次の手順</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を踏む必要がある。</a:t>
            </a:r>
            <a:endParaRPr lang="ja" altLang="ja-JP" sz="1400" noProof="1">
              <a:latin typeface="Arial" panose="020B0604020202020204" pitchFamily="34" charset="0"/>
              <a:ea typeface="ＭＳ Ｐゴシック" panose="020B0600070205080204" pitchFamily="50" charset="-128"/>
              <a:cs typeface="Arial" panose="020B0604020202020204" pitchFamily="34" charset="0"/>
            </a:endParaRPr>
          </a:p>
          <a:p>
            <a:pPr marL="647700" lvl="1" indent="-190500">
              <a:lnSpc>
                <a:spcPct val="150000"/>
              </a:lnSpc>
              <a:spcBef>
                <a:spcPts val="300"/>
              </a:spcBef>
              <a:spcAft>
                <a:spcPts val="300"/>
              </a:spcAft>
              <a:buClr>
                <a:srgbClr val="5F8AC3"/>
              </a:buClr>
              <a:buFont typeface="Courier New" panose="02070309020205020404" pitchFamily="49" charset="0"/>
              <a:buChar char="o"/>
            </a:pP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中等教育で数学、英語、生物学、化学、物理を学んでいること。</a:t>
            </a:r>
            <a:endParaRPr lang="en-US" altLang="ja-JP" sz="1400" noProof="1">
              <a:latin typeface="Arial" panose="020B0604020202020204" pitchFamily="34" charset="0"/>
              <a:ea typeface="ＭＳ Ｐゴシック" panose="020B0600070205080204" pitchFamily="50" charset="-128"/>
              <a:cs typeface="Arial" panose="020B0604020202020204" pitchFamily="34" charset="0"/>
            </a:endParaRPr>
          </a:p>
          <a:p>
            <a:pPr marL="647700" lvl="1" indent="-190500">
              <a:lnSpc>
                <a:spcPct val="150000"/>
              </a:lnSpc>
              <a:spcBef>
                <a:spcPts val="300"/>
              </a:spcBef>
              <a:spcAft>
                <a:spcPts val="300"/>
              </a:spcAft>
              <a:buClr>
                <a:srgbClr val="5F8AC3"/>
              </a:buClr>
              <a:buFont typeface="Courier New" panose="02070309020205020404" pitchFamily="49" charset="0"/>
              <a:buChar char="o"/>
            </a:pP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医科大学に入学するためには、</a:t>
            </a:r>
            <a:r>
              <a:rPr lang="en-US" altLang="ja-JP" sz="1400" b="1" noProof="1">
                <a:latin typeface="Arial" panose="020B0604020202020204" pitchFamily="34" charset="0"/>
                <a:ea typeface="ＭＳ Ｐゴシック" panose="020B0600070205080204" pitchFamily="50" charset="-128"/>
                <a:cs typeface="Arial" panose="020B0604020202020204" pitchFamily="34" charset="0"/>
              </a:rPr>
              <a:t>UTME</a:t>
            </a:r>
            <a:r>
              <a:rPr lang="ja-JP" altLang="en-US" sz="1400" b="1" noProof="1">
                <a:latin typeface="Arial" panose="020B0604020202020204" pitchFamily="34" charset="0"/>
                <a:ea typeface="ＭＳ Ｐゴシック" panose="020B0600070205080204" pitchFamily="50" charset="-128"/>
                <a:cs typeface="Arial" panose="020B0604020202020204" pitchFamily="34" charset="0"/>
              </a:rPr>
              <a:t>（統一三次試験）または</a:t>
            </a:r>
            <a:r>
              <a:rPr lang="en-US" altLang="ja-JP" sz="1400" b="1" noProof="1">
                <a:latin typeface="Arial" panose="020B0604020202020204" pitchFamily="34" charset="0"/>
                <a:ea typeface="ＭＳ Ｐゴシック" panose="020B0600070205080204" pitchFamily="50" charset="-128"/>
                <a:cs typeface="Arial" panose="020B0604020202020204" pitchFamily="34" charset="0"/>
              </a:rPr>
              <a:t>IJMB</a:t>
            </a:r>
            <a:r>
              <a:rPr lang="ja-JP" altLang="en-US" sz="1400" b="1" noProof="1">
                <a:latin typeface="Arial" panose="020B0604020202020204" pitchFamily="34" charset="0"/>
                <a:ea typeface="ＭＳ Ｐゴシック" panose="020B0600070205080204" pitchFamily="50" charset="-128"/>
                <a:cs typeface="Arial" panose="020B0604020202020204" pitchFamily="34" charset="0"/>
              </a:rPr>
              <a:t>（中間合同入学試験）のいずれかを受験</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する必要がある。</a:t>
            </a:r>
            <a:endParaRPr lang="en-US" altLang="ja-JP" sz="1400" noProof="1">
              <a:latin typeface="Arial" panose="020B0604020202020204" pitchFamily="34" charset="0"/>
              <a:ea typeface="ＭＳ Ｐゴシック" panose="020B0600070205080204" pitchFamily="50" charset="-128"/>
              <a:cs typeface="Arial" panose="020B0604020202020204" pitchFamily="34" charset="0"/>
            </a:endParaRPr>
          </a:p>
          <a:p>
            <a:pPr marL="647700" lvl="1" indent="-190500">
              <a:lnSpc>
                <a:spcPct val="150000"/>
              </a:lnSpc>
              <a:spcBef>
                <a:spcPts val="300"/>
              </a:spcBef>
              <a:spcAft>
                <a:spcPts val="300"/>
              </a:spcAft>
              <a:buClr>
                <a:srgbClr val="5F8AC3"/>
              </a:buClr>
              <a:buFont typeface="Courier New" panose="02070309020205020404" pitchFamily="49" charset="0"/>
              <a:buChar char="o"/>
            </a:pPr>
            <a:r>
              <a:rPr lang="ja-JP" altLang="en-US" sz="1400" b="1" noProof="1">
                <a:latin typeface="Arial" panose="020B0604020202020204" pitchFamily="34" charset="0"/>
                <a:ea typeface="ＭＳ Ｐゴシック" panose="020B0600070205080204" pitchFamily="50" charset="-128"/>
                <a:cs typeface="Arial" panose="020B0604020202020204" pitchFamily="34" charset="0"/>
              </a:rPr>
              <a:t>医学生は医学訓練に</a:t>
            </a:r>
            <a:r>
              <a:rPr lang="en-US" altLang="ja-JP" sz="1400" b="1" noProof="1">
                <a:latin typeface="Arial" panose="020B0604020202020204" pitchFamily="34" charset="0"/>
                <a:ea typeface="ＭＳ Ｐゴシック" panose="020B0600070205080204" pitchFamily="50" charset="-128"/>
                <a:cs typeface="Arial" panose="020B0604020202020204" pitchFamily="34" charset="0"/>
              </a:rPr>
              <a:t>6</a:t>
            </a:r>
            <a:r>
              <a:rPr lang="ja-JP" altLang="en-US" sz="1400" b="1" noProof="1">
                <a:latin typeface="Arial" panose="020B0604020202020204" pitchFamily="34" charset="0"/>
                <a:ea typeface="ＭＳ Ｐゴシック" panose="020B0600070205080204" pitchFamily="50" charset="-128"/>
                <a:cs typeface="Arial" panose="020B0604020202020204" pitchFamily="34" charset="0"/>
              </a:rPr>
              <a:t>年を要する</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。最初の</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3</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年間は解剖学、生理学、生化学の実習を含む前臨床実習に費やされる。最後の</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3</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年間は実際の臨床研修に費やされ、その後</a:t>
            </a:r>
            <a:r>
              <a:rPr lang="en-US" altLang="ja-JP" sz="1400" noProof="1">
                <a:latin typeface="Arial" panose="020B0604020202020204" pitchFamily="34" charset="0"/>
                <a:ea typeface="ＭＳ Ｐゴシック" panose="020B0600070205080204" pitchFamily="50" charset="-128"/>
                <a:cs typeface="Arial" panose="020B0604020202020204" pitchFamily="34" charset="0"/>
              </a:rPr>
              <a:t>1</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年間のインターンがある。</a:t>
            </a:r>
            <a:endParaRPr lang="ja" altLang="ja-JP" sz="1400" noProof="1">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864607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2" y="2823295"/>
            <a:ext cx="9505502" cy="461665"/>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dirty="0">
                <a:latin typeface="HGP創英角ｺﾞｼｯｸUB" panose="020B0A00000000000000" pitchFamily="34" charset="-128"/>
              </a:rPr>
              <a:t>一般概況</a:t>
            </a:r>
          </a:p>
        </p:txBody>
      </p:sp>
    </p:spTree>
    <p:extLst>
      <p:ext uri="{BB962C8B-B14F-4D97-AF65-F5344CB8AC3E}">
        <p14:creationId xmlns:p14="http://schemas.microsoft.com/office/powerpoint/2010/main" val="27886921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F0301FB2-9C6F-48E6-8862-14B6A3E43FA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6" name="Object 5" hidden="1">
                        <a:extLst>
                          <a:ext uri="{FF2B5EF4-FFF2-40B4-BE49-F238E27FC236}">
                            <a16:creationId xmlns:a16="http://schemas.microsoft.com/office/drawing/2014/main" id="{F0301FB2-9C6F-48E6-8862-14B6A3E43FA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ナイジェリア／医療関連／制度</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医師の社会的地位</a:t>
            </a:r>
          </a:p>
        </p:txBody>
      </p:sp>
      <p:sp>
        <p:nvSpPr>
          <p:cNvPr id="17" name="テキスト ボックス 62">
            <a:extLst>
              <a:ext uri="{FF2B5EF4-FFF2-40B4-BE49-F238E27FC236}">
                <a16:creationId xmlns:a16="http://schemas.microsoft.com/office/drawing/2014/main" id="{A280B7F8-EAF3-4259-B3F0-88EDD806DFA7}"/>
              </a:ext>
            </a:extLst>
          </p:cNvPr>
          <p:cNvSpPr txBox="1"/>
          <p:nvPr/>
        </p:nvSpPr>
        <p:spPr>
          <a:xfrm>
            <a:off x="272480" y="6545168"/>
            <a:ext cx="8784976" cy="196945"/>
          </a:xfrm>
          <a:prstGeom prst="rect">
            <a:avLst/>
          </a:prstGeom>
          <a:noFill/>
        </p:spPr>
        <p:txBody>
          <a:bodyPr wrap="square" lIns="0" tIns="0" rIns="0" bIns="0" rtlCol="0">
            <a:noAutofit/>
          </a:bodyPr>
          <a:lstStyle/>
          <a:p>
            <a:pPr marL="358775" indent="-3587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IntraHealth</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Nigeria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Premium Times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Brain Drain: Nigeria needs 363,000 doctors but has only 24,000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BBC World</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Why are so many doctors leaving Nigeria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 name="テキスト ボックス 4">
            <a:extLst>
              <a:ext uri="{FF2B5EF4-FFF2-40B4-BE49-F238E27FC236}">
                <a16:creationId xmlns:a16="http://schemas.microsoft.com/office/drawing/2014/main" id="{8E079FF2-54D8-CFF6-E765-5AFF684E9436}"/>
              </a:ext>
            </a:extLst>
          </p:cNvPr>
          <p:cNvSpPr txBox="1"/>
          <p:nvPr/>
        </p:nvSpPr>
        <p:spPr>
          <a:xfrm>
            <a:off x="200472" y="1125538"/>
            <a:ext cx="9505056" cy="4012189"/>
          </a:xfrm>
          <a:prstGeom prst="rect">
            <a:avLst/>
          </a:prstGeom>
          <a:noFill/>
        </p:spPr>
        <p:txBody>
          <a:bodyPr wrap="square" lIns="0" tIns="0" rIns="0" bIns="0" rtlCol="0">
            <a:spAutoFit/>
          </a:bodyPr>
          <a:lstStyle/>
          <a:p>
            <a:pPr marL="190500" indent="-190500" algn="just">
              <a:lnSpc>
                <a:spcPct val="110000"/>
              </a:lnSpc>
              <a:spcBef>
                <a:spcPts val="300"/>
              </a:spcBef>
              <a:spcAft>
                <a:spcPts val="300"/>
              </a:spcAft>
              <a:buClr>
                <a:srgbClr val="5F8AC3"/>
              </a:buClr>
              <a:buFont typeface="Wingdings" panose="05000000000000000000" pitchFamily="2" charset="2"/>
              <a:buChar char="n"/>
            </a:pPr>
            <a:r>
              <a:rPr lang="ja-JP" altLang="en-US" sz="1120" dirty="0"/>
              <a:t>国立プライマリ・ヘルスケア開発機構（</a:t>
            </a:r>
            <a:r>
              <a:rPr lang="en-US" altLang="ja-JP" sz="1120" dirty="0"/>
              <a:t>NPHCDA</a:t>
            </a:r>
            <a:r>
              <a:rPr lang="ja-JP" altLang="en-US" sz="1120" dirty="0"/>
              <a:t>）の発表によると、同国の</a:t>
            </a:r>
            <a:r>
              <a:rPr lang="ja-JP" altLang="en-US" sz="1120" b="1" dirty="0"/>
              <a:t>医師数は人口</a:t>
            </a:r>
            <a:r>
              <a:rPr lang="en-US" altLang="ja-JP" sz="1120" b="1" dirty="0"/>
              <a:t>1</a:t>
            </a:r>
            <a:r>
              <a:rPr lang="ja-JP" altLang="en-US" sz="1120" b="1" dirty="0"/>
              <a:t>万人当たり</a:t>
            </a:r>
            <a:r>
              <a:rPr lang="en-US" altLang="ja-JP" sz="1120" b="1" dirty="0"/>
              <a:t>4</a:t>
            </a:r>
            <a:r>
              <a:rPr lang="ja-JP" altLang="en-US" sz="1120" b="1" dirty="0"/>
              <a:t>人で、</a:t>
            </a:r>
            <a:r>
              <a:rPr lang="en-US" altLang="ja-JP" sz="1120" b="1" dirty="0"/>
              <a:t>WHO</a:t>
            </a:r>
            <a:r>
              <a:rPr lang="ja-JP" altLang="en-US" sz="1120" b="1" dirty="0"/>
              <a:t>が推奨するレベル（人口</a:t>
            </a:r>
            <a:r>
              <a:rPr lang="en-US" altLang="ja-JP" sz="1120" b="1" dirty="0"/>
              <a:t>1</a:t>
            </a:r>
            <a:r>
              <a:rPr lang="ja-JP" altLang="en-US" sz="1120" b="1" dirty="0"/>
              <a:t>万人当たり</a:t>
            </a:r>
            <a:r>
              <a:rPr lang="en-US" altLang="ja-JP" sz="1120" b="1" dirty="0"/>
              <a:t>23</a:t>
            </a:r>
            <a:r>
              <a:rPr lang="ja-JP" altLang="en-US" sz="1120" b="1" dirty="0"/>
              <a:t>人）を大きく下回っている</a:t>
            </a:r>
            <a:r>
              <a:rPr lang="ja-JP" altLang="en-US" sz="1120" dirty="0"/>
              <a:t>。報告書はまた、この国の疾病負担の</a:t>
            </a:r>
            <a:r>
              <a:rPr lang="en-US" altLang="ja-JP" sz="1120" dirty="0"/>
              <a:t>70</a:t>
            </a:r>
            <a:r>
              <a:rPr lang="ja-JP" altLang="en-US" sz="1120" dirty="0"/>
              <a:t>％は、人口の</a:t>
            </a:r>
            <a:r>
              <a:rPr lang="en-US" altLang="ja-JP" sz="1120" dirty="0"/>
              <a:t>43</a:t>
            </a:r>
            <a:r>
              <a:rPr lang="ja-JP" altLang="en-US" sz="1120" dirty="0"/>
              <a:t>％しかアクセスできないプライマリ・ヘルスケア・センター（</a:t>
            </a:r>
            <a:r>
              <a:rPr lang="en-US" altLang="ja-JP" sz="1120" dirty="0"/>
              <a:t>PHC</a:t>
            </a:r>
            <a:r>
              <a:rPr lang="ja-JP" altLang="en-US" sz="1120" dirty="0"/>
              <a:t>）で予防・管理できると述べている。</a:t>
            </a:r>
            <a:endParaRPr lang="en-US" altLang="ja-JP" sz="1120" dirty="0"/>
          </a:p>
          <a:p>
            <a:pPr marL="190500" indent="-190500" algn="just">
              <a:lnSpc>
                <a:spcPct val="110000"/>
              </a:lnSpc>
              <a:spcBef>
                <a:spcPts val="300"/>
              </a:spcBef>
              <a:spcAft>
                <a:spcPts val="300"/>
              </a:spcAft>
              <a:buClr>
                <a:srgbClr val="5F8AC3"/>
              </a:buClr>
              <a:buFont typeface="Wingdings" panose="05000000000000000000" pitchFamily="2" charset="2"/>
              <a:buChar char="n"/>
            </a:pPr>
            <a:r>
              <a:rPr lang="ja-JP" altLang="en-US" sz="1120" dirty="0"/>
              <a:t>ナイジェリアにおける医師やその他の医療従事者の数は、サハラ以南のアフリカ諸国の中では多い方だが、そのほとんどが</a:t>
            </a:r>
            <a:r>
              <a:rPr lang="ja-JP" altLang="en-US" sz="1120" b="1" dirty="0"/>
              <a:t>ラゴスなど南部の都市部を拠点としているため、北部や農村部では深刻な医療不足に陥っている</a:t>
            </a:r>
            <a:r>
              <a:rPr lang="ja-JP" altLang="en-US" sz="1120" dirty="0"/>
              <a:t>。</a:t>
            </a:r>
            <a:endParaRPr lang="en-US" altLang="ja-JP" sz="1120" dirty="0"/>
          </a:p>
          <a:p>
            <a:pPr marL="190500" indent="-190500" algn="just">
              <a:lnSpc>
                <a:spcPct val="110000"/>
              </a:lnSpc>
              <a:spcBef>
                <a:spcPts val="300"/>
              </a:spcBef>
              <a:spcAft>
                <a:spcPts val="300"/>
              </a:spcAft>
              <a:buClr>
                <a:srgbClr val="5F8AC3"/>
              </a:buClr>
              <a:buFont typeface="Wingdings" panose="05000000000000000000" pitchFamily="2" charset="2"/>
              <a:buChar char="n"/>
            </a:pPr>
            <a:r>
              <a:rPr lang="en-US" altLang="ja-JP" sz="1120" dirty="0"/>
              <a:t>2022</a:t>
            </a:r>
            <a:r>
              <a:rPr lang="ja-JP" altLang="en-US" sz="1120" dirty="0"/>
              <a:t>年</a:t>
            </a:r>
            <a:r>
              <a:rPr lang="en-US" altLang="ja-JP" sz="1120" dirty="0"/>
              <a:t>10</a:t>
            </a:r>
            <a:r>
              <a:rPr lang="ja-JP" altLang="en-US" sz="1120" dirty="0"/>
              <a:t>月現在、</a:t>
            </a:r>
            <a:r>
              <a:rPr lang="en-US" altLang="ja-JP" sz="1120" dirty="0"/>
              <a:t>WHO</a:t>
            </a:r>
            <a:r>
              <a:rPr lang="ja-JP" altLang="en-US" sz="1120" dirty="0"/>
              <a:t>が推奨する医師数（</a:t>
            </a:r>
            <a:r>
              <a:rPr lang="en-US" altLang="ja-JP" sz="1120" dirty="0"/>
              <a:t>36</a:t>
            </a:r>
            <a:r>
              <a:rPr lang="ja-JP" altLang="en-US" sz="1120" dirty="0"/>
              <a:t>万</a:t>
            </a:r>
            <a:r>
              <a:rPr lang="en-US" altLang="ja-JP" sz="1120" dirty="0"/>
              <a:t>3,000</a:t>
            </a:r>
            <a:r>
              <a:rPr lang="ja-JP" altLang="en-US" sz="1120" dirty="0"/>
              <a:t>人）の</a:t>
            </a:r>
            <a:r>
              <a:rPr lang="en-US" altLang="ja-JP" sz="1120" dirty="0"/>
              <a:t>10</a:t>
            </a:r>
            <a:r>
              <a:rPr lang="ja-JP" altLang="en-US" sz="1120" dirty="0"/>
              <a:t>％にも満たない</a:t>
            </a:r>
            <a:r>
              <a:rPr lang="en-US" altLang="ja-JP" sz="1120" dirty="0"/>
              <a:t>2</a:t>
            </a:r>
            <a:r>
              <a:rPr lang="ja-JP" altLang="en-US" sz="1120" dirty="0"/>
              <a:t>万</a:t>
            </a:r>
            <a:r>
              <a:rPr lang="en-US" altLang="ja-JP" sz="1120" dirty="0"/>
              <a:t>4,000</a:t>
            </a:r>
            <a:r>
              <a:rPr lang="ja-JP" altLang="en-US" sz="1120" dirty="0"/>
              <a:t>人しか医師免許を持っていない。</a:t>
            </a:r>
            <a:endParaRPr lang="en-US" altLang="ja-JP" sz="1120" dirty="0"/>
          </a:p>
          <a:p>
            <a:pPr marL="190500" indent="-190500" algn="just">
              <a:lnSpc>
                <a:spcPct val="110000"/>
              </a:lnSpc>
              <a:spcBef>
                <a:spcPts val="300"/>
              </a:spcBef>
              <a:spcAft>
                <a:spcPts val="300"/>
              </a:spcAft>
              <a:buClr>
                <a:srgbClr val="5F8AC3"/>
              </a:buClr>
              <a:buFont typeface="Wingdings" panose="05000000000000000000" pitchFamily="2" charset="2"/>
              <a:buChar char="n"/>
            </a:pPr>
            <a:r>
              <a:rPr lang="ja-JP" altLang="en-US" sz="1120" dirty="0"/>
              <a:t>南ナイジェリアでは</a:t>
            </a:r>
            <a:r>
              <a:rPr lang="en-US" altLang="ja-JP" sz="1120" dirty="0"/>
              <a:t>3</a:t>
            </a:r>
            <a:r>
              <a:rPr lang="ja-JP" altLang="en-US" sz="1120" dirty="0"/>
              <a:t>万人の患者を治療するのに</a:t>
            </a:r>
            <a:r>
              <a:rPr lang="en-US" altLang="ja-JP" sz="1120" dirty="0"/>
              <a:t>1</a:t>
            </a:r>
            <a:r>
              <a:rPr lang="ja-JP" altLang="en-US" sz="1120" dirty="0"/>
              <a:t>人の医師がいるのに対し、北ナイジェリアでは</a:t>
            </a:r>
            <a:r>
              <a:rPr lang="en-US" altLang="ja-JP" sz="1120" dirty="0"/>
              <a:t>4</a:t>
            </a:r>
            <a:r>
              <a:rPr lang="ja-JP" altLang="en-US" sz="1120" dirty="0"/>
              <a:t>万</a:t>
            </a:r>
            <a:r>
              <a:rPr lang="en-US" altLang="ja-JP" sz="1120" dirty="0"/>
              <a:t>5</a:t>
            </a:r>
            <a:r>
              <a:rPr lang="ja-JP" altLang="en-US" sz="1120" dirty="0"/>
              <a:t>千人の患者に対して</a:t>
            </a:r>
            <a:r>
              <a:rPr lang="en-US" altLang="ja-JP" sz="1120" dirty="0"/>
              <a:t>1</a:t>
            </a:r>
            <a:r>
              <a:rPr lang="ja-JP" altLang="en-US" sz="1120" dirty="0"/>
              <a:t>人の医師がいるなど、国内における医師の偏在が問題をさらに悪化させている。</a:t>
            </a:r>
            <a:endParaRPr lang="en-US" altLang="ja-JP" sz="1120" dirty="0"/>
          </a:p>
          <a:p>
            <a:pPr marL="190500" indent="-190500" algn="just">
              <a:lnSpc>
                <a:spcPct val="110000"/>
              </a:lnSpc>
              <a:spcBef>
                <a:spcPts val="300"/>
              </a:spcBef>
              <a:spcAft>
                <a:spcPts val="300"/>
              </a:spcAft>
              <a:buClr>
                <a:srgbClr val="5F8AC3"/>
              </a:buClr>
              <a:buFont typeface="Wingdings" panose="05000000000000000000" pitchFamily="2" charset="2"/>
              <a:buChar char="n"/>
            </a:pPr>
            <a:r>
              <a:rPr lang="ja-JP" altLang="en-US" sz="1120" dirty="0"/>
              <a:t>また、</a:t>
            </a:r>
            <a:r>
              <a:rPr lang="en-US" altLang="ja-JP" sz="1120" dirty="0"/>
              <a:t>2014</a:t>
            </a:r>
            <a:r>
              <a:rPr lang="ja-JP" altLang="en-US" sz="1120" dirty="0"/>
              <a:t>年から</a:t>
            </a:r>
            <a:r>
              <a:rPr lang="en-US" altLang="ja-JP" sz="1120" dirty="0"/>
              <a:t>2022</a:t>
            </a:r>
            <a:r>
              <a:rPr lang="ja-JP" altLang="en-US" sz="1120" dirty="0"/>
              <a:t>年の間に</a:t>
            </a:r>
            <a:r>
              <a:rPr lang="en-US" altLang="ja-JP" sz="1120" dirty="0"/>
              <a:t>5,600</a:t>
            </a:r>
            <a:r>
              <a:rPr lang="ja-JP" altLang="en-US" sz="1120" dirty="0"/>
              <a:t>人の医師が英国に移住しており、</a:t>
            </a:r>
            <a:r>
              <a:rPr lang="ja-JP" altLang="en-US" sz="1120" b="1" dirty="0"/>
              <a:t>優秀な医師の頭脳流出</a:t>
            </a:r>
            <a:r>
              <a:rPr lang="ja-JP" altLang="en-US" sz="1120" dirty="0"/>
              <a:t>も起きている。ナイジェリアの医師は米国や英国で活躍の場を求めているが、サウジアラビア、カタール、オマーンなどの中東諸国に移住する医師もいる。</a:t>
            </a:r>
            <a:endParaRPr lang="en-US" altLang="ja-JP" sz="1120" dirty="0"/>
          </a:p>
          <a:p>
            <a:pPr marL="647700" lvl="1" indent="-190500" algn="just">
              <a:lnSpc>
                <a:spcPct val="110000"/>
              </a:lnSpc>
              <a:spcBef>
                <a:spcPts val="300"/>
              </a:spcBef>
              <a:spcAft>
                <a:spcPts val="300"/>
              </a:spcAft>
              <a:buClr>
                <a:srgbClr val="5F8AC3"/>
              </a:buClr>
              <a:buFont typeface="Arial" panose="020B0604020202020204" pitchFamily="34" charset="0"/>
              <a:buChar char="•"/>
            </a:pPr>
            <a:r>
              <a:rPr lang="ja-JP" altLang="en-US" sz="1120" dirty="0"/>
              <a:t>現地で訓練を受けた</a:t>
            </a:r>
            <a:r>
              <a:rPr lang="en-US" altLang="ja-JP" sz="1120" dirty="0"/>
              <a:t>7</a:t>
            </a:r>
            <a:r>
              <a:rPr lang="ja-JP" altLang="en-US" sz="1120" dirty="0"/>
              <a:t>万</a:t>
            </a:r>
            <a:r>
              <a:rPr lang="en-US" altLang="ja-JP" sz="1120" dirty="0"/>
              <a:t>2</a:t>
            </a:r>
            <a:r>
              <a:rPr lang="ja-JP" altLang="en-US" sz="1120" dirty="0"/>
              <a:t>千人以上の医療従事者の半数以上が、より良い場所を求めてナイジェリアを離れ、イギリスだけでも</a:t>
            </a:r>
            <a:r>
              <a:rPr lang="en-US" altLang="ja-JP" sz="1120" dirty="0"/>
              <a:t>9000</a:t>
            </a:r>
            <a:r>
              <a:rPr lang="ja-JP" altLang="en-US" sz="1120" dirty="0"/>
              <a:t>人以上のナイジェリア人医師がいる。</a:t>
            </a:r>
            <a:endParaRPr lang="en-US" altLang="ja-JP" sz="1120" dirty="0"/>
          </a:p>
          <a:p>
            <a:pPr marL="647700" lvl="1" indent="-190500" algn="just">
              <a:lnSpc>
                <a:spcPct val="110000"/>
              </a:lnSpc>
              <a:spcBef>
                <a:spcPts val="300"/>
              </a:spcBef>
              <a:spcAft>
                <a:spcPts val="300"/>
              </a:spcAft>
              <a:buClr>
                <a:srgbClr val="5F8AC3"/>
              </a:buClr>
              <a:buFont typeface="Arial" panose="020B0604020202020204" pitchFamily="34" charset="0"/>
              <a:buChar char="•"/>
            </a:pPr>
            <a:r>
              <a:rPr lang="ja-JP" altLang="en-US" sz="1120" dirty="0"/>
              <a:t>背景としては、ナイジェリア国内の医師不足による一人当たりの負担が高いこと、給料が低いことなどもあり、より待遇の良い海外での働くことを求めている。</a:t>
            </a:r>
            <a:endParaRPr lang="en-US" altLang="ja-JP" sz="1120" dirty="0"/>
          </a:p>
          <a:p>
            <a:pPr marL="647700" lvl="1" indent="-190500" algn="just">
              <a:lnSpc>
                <a:spcPct val="110000"/>
              </a:lnSpc>
              <a:spcBef>
                <a:spcPts val="300"/>
              </a:spcBef>
              <a:spcAft>
                <a:spcPts val="300"/>
              </a:spcAft>
              <a:buClr>
                <a:srgbClr val="5F8AC3"/>
              </a:buClr>
              <a:buFont typeface="Arial" panose="020B0604020202020204" pitchFamily="34" charset="0"/>
              <a:buChar char="•"/>
            </a:pPr>
            <a:r>
              <a:rPr lang="ja-JP" altLang="en-US" sz="1120" dirty="0"/>
              <a:t>特にイギリスに関しては</a:t>
            </a:r>
            <a:r>
              <a:rPr lang="en-US" altLang="ja-JP" sz="1120" dirty="0"/>
              <a:t>EU</a:t>
            </a:r>
            <a:r>
              <a:rPr lang="ja-JP" altLang="en-US" sz="1120" dirty="0"/>
              <a:t>離脱の影響により欧州大陸出身の医師が離れたことや十分な数の医師の育成をしてこなかったことが影響して医師不足が起きている。ナイジェリアは英語が公用語であることや、イギリスの植民地だったこともあり英国式医療や教育になじむが深く、ナイジェリアから渡英しやすい背景もある。</a:t>
            </a:r>
            <a:endParaRPr lang="en-US" altLang="ja-JP" sz="1120" dirty="0"/>
          </a:p>
          <a:p>
            <a:pPr marL="190500" indent="-190500" algn="just">
              <a:lnSpc>
                <a:spcPct val="110000"/>
              </a:lnSpc>
              <a:spcBef>
                <a:spcPts val="300"/>
              </a:spcBef>
              <a:spcAft>
                <a:spcPts val="300"/>
              </a:spcAft>
              <a:buClr>
                <a:srgbClr val="5F8AC3"/>
              </a:buClr>
              <a:buFont typeface="Wingdings" panose="05000000000000000000" pitchFamily="2" charset="2"/>
              <a:buChar char="n"/>
            </a:pPr>
            <a:r>
              <a:rPr lang="en-US" altLang="ja-JP" sz="1120" dirty="0"/>
              <a:t>WHO</a:t>
            </a:r>
            <a:r>
              <a:rPr lang="ja-JP" altLang="en-US" sz="1120" dirty="0"/>
              <a:t>の標準的な医師と患者の比率は</a:t>
            </a:r>
            <a:r>
              <a:rPr lang="en-US" altLang="ja-JP" sz="1120" dirty="0"/>
              <a:t>1</a:t>
            </a:r>
            <a:r>
              <a:rPr lang="ja-JP" altLang="en-US" sz="1120" dirty="0"/>
              <a:t>：</a:t>
            </a:r>
            <a:r>
              <a:rPr lang="en-US" altLang="ja-JP" sz="1120" dirty="0"/>
              <a:t>600</a:t>
            </a:r>
            <a:r>
              <a:rPr lang="ja-JP" altLang="en-US" sz="1120" dirty="0"/>
              <a:t>であり、ナイジェリアの医師と患者の比率は</a:t>
            </a:r>
            <a:r>
              <a:rPr lang="en-US" altLang="ja-JP" sz="1120" dirty="0"/>
              <a:t>1</a:t>
            </a:r>
            <a:r>
              <a:rPr lang="ja-JP" altLang="en-US" sz="1120" dirty="0"/>
              <a:t>：</a:t>
            </a:r>
            <a:r>
              <a:rPr lang="en-US" altLang="ja-JP" sz="1120" dirty="0"/>
              <a:t>2,500</a:t>
            </a:r>
            <a:r>
              <a:rPr lang="ja-JP" altLang="en-US" sz="1120" dirty="0"/>
              <a:t>と比較すると、厳しい状況にある。</a:t>
            </a:r>
            <a:endParaRPr lang="en-US" altLang="ja-JP" sz="1120" dirty="0"/>
          </a:p>
        </p:txBody>
      </p:sp>
    </p:spTree>
    <p:extLst>
      <p:ext uri="{BB962C8B-B14F-4D97-AF65-F5344CB8AC3E}">
        <p14:creationId xmlns:p14="http://schemas.microsoft.com/office/powerpoint/2010/main" val="13570376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B7ABE03-5BF2-4AE2-A906-151BFF29C1C4}"/>
              </a:ext>
            </a:extLst>
          </p:cNvPr>
          <p:cNvGraphicFramePr>
            <a:graphicFrameLocks noChangeAspect="1"/>
          </p:cNvGraphicFramePr>
          <p:nvPr>
            <p:custDataLst>
              <p:tags r:id="rId1"/>
            </p:custDataLst>
            <p:extLst>
              <p:ext uri="{D42A27DB-BD31-4B8C-83A1-F6EECF244321}">
                <p14:modId xmlns:p14="http://schemas.microsoft.com/office/powerpoint/2010/main" val="12502775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5" name="Object 4" hidden="1">
                        <a:extLst>
                          <a:ext uri="{FF2B5EF4-FFF2-40B4-BE49-F238E27FC236}">
                            <a16:creationId xmlns:a16="http://schemas.microsoft.com/office/drawing/2014/main" id="{BB7ABE03-5BF2-4AE2-A906-151BFF29C1C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ナイジェリア／医療関連／制度</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外国人医師のライセンス</a:t>
            </a:r>
          </a:p>
        </p:txBody>
      </p:sp>
      <p:sp>
        <p:nvSpPr>
          <p:cNvPr id="4" name="テキスト ボックス 3"/>
          <p:cNvSpPr txBox="1"/>
          <p:nvPr/>
        </p:nvSpPr>
        <p:spPr>
          <a:xfrm>
            <a:off x="200472" y="1124744"/>
            <a:ext cx="9168250" cy="14272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ナイジェリアにおける医業および歯科医業は、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1990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年に制定されたナイジェリア連邦医業歯科医業法（</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Medical and Dental Practitioners Act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Cap 221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（現</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Cap M8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）により規制されており、ナイジェリアの医業規制機関としてナイジェリア医業歯科医業審議会（</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Medical and Dental Council of Nigeria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）が設置されている。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外国人医学部卒業生がナイジェリアで開業するためには、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MDCN</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評価試験を受験し、合格しなければならない。外国人医学部卒業生は、研修を受けた国の医療規制機関から、登録資格があり、開業しようと思えばその国で開業できたという証拠を提示しなければならない。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2" name="テキスト ボックス 21"/>
          <p:cNvSpPr txBox="1"/>
          <p:nvPr/>
        </p:nvSpPr>
        <p:spPr>
          <a:xfrm>
            <a:off x="200472" y="6597352"/>
            <a:ext cx="8784976" cy="144016"/>
          </a:xfrm>
          <a:prstGeom prst="rect">
            <a:avLst/>
          </a:prstGeom>
          <a:noFill/>
        </p:spPr>
        <p:txBody>
          <a:bodyPr wrap="square" lIns="0" tIns="0" rIns="0" bIns="0" rtlCol="0">
            <a:noAutofit/>
          </a:bodyPr>
          <a:lstStyle/>
          <a:p>
            <a:pPr marL="323850" indent="-3238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t>米国務省「</a:t>
            </a:r>
            <a:r>
              <a:rPr lang="en-US" altLang="ja-JP" sz="800" dirty="0"/>
              <a:t>Nigeria – Country Commercial Guide</a:t>
            </a:r>
            <a:r>
              <a:rPr lang="ja-JP" altLang="en-US" sz="800" dirty="0"/>
              <a:t>」</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3037436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1"/>
            </p:custDataLst>
            <p:extLst>
              <p:ext uri="{D42A27DB-BD31-4B8C-83A1-F6EECF244321}">
                <p14:modId xmlns:p14="http://schemas.microsoft.com/office/powerpoint/2010/main" val="170490168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26" imgW="360" imgH="360" progId="TCLayout.ActiveDocument.1">
                  <p:embed/>
                </p:oleObj>
              </mc:Choice>
              <mc:Fallback>
                <p:oleObj name="think-cell Slide" r:id="rId26" imgW="360" imgH="360" progId="TCLayout.ActiveDocument.1">
                  <p:embed/>
                  <p:pic>
                    <p:nvPicPr>
                      <p:cNvPr id="11" name="Object 10" hidden="1"/>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9" hidden="1"/>
          <p:cNvSpPr/>
          <p:nvPr>
            <p:custDataLst>
              <p:tags r:id="rId2"/>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latin typeface="Arial" panose="020B0604020202020204" pitchFamily="34" charset="0"/>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ナイジェリア／医療関連／医療サービス</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市場規模</a:t>
            </a:r>
          </a:p>
        </p:txBody>
      </p:sp>
      <p:grpSp>
        <p:nvGrpSpPr>
          <p:cNvPr id="5" name="グループ化 7"/>
          <p:cNvGrpSpPr/>
          <p:nvPr/>
        </p:nvGrpSpPr>
        <p:grpSpPr>
          <a:xfrm>
            <a:off x="632520" y="1874887"/>
            <a:ext cx="8640960" cy="288032"/>
            <a:chOff x="4803500" y="2113806"/>
            <a:chExt cx="5626916" cy="288032"/>
          </a:xfrm>
        </p:grpSpPr>
        <p:cxnSp>
          <p:nvCxnSpPr>
            <p:cNvPr id="6" name="直線コネクタ 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医療サービスの市場規模</a:t>
              </a:r>
              <a:r>
                <a:rPr lang="en-US" altLang="ja-JP" sz="1400" baseline="30000" dirty="0">
                  <a:solidFill>
                    <a:srgbClr val="000000"/>
                  </a:solidFill>
                  <a:latin typeface="Arial Black" pitchFamily="34" charset="0"/>
                  <a:ea typeface="HGP創英角ｺﾞｼｯｸUB" pitchFamily="50" charset="-128"/>
                </a:rPr>
                <a:t>※</a:t>
              </a:r>
            </a:p>
          </p:txBody>
        </p:sp>
      </p:grpSp>
      <p:sp>
        <p:nvSpPr>
          <p:cNvPr id="12" name="テキスト ボックス 11"/>
          <p:cNvSpPr txBox="1"/>
          <p:nvPr/>
        </p:nvSpPr>
        <p:spPr>
          <a:xfrm>
            <a:off x="632520" y="2204864"/>
            <a:ext cx="828032" cy="144016"/>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4" name="テキスト ボックス 13"/>
          <p:cNvSpPr txBox="1"/>
          <p:nvPr/>
        </p:nvSpPr>
        <p:spPr>
          <a:xfrm>
            <a:off x="200472" y="6618257"/>
            <a:ext cx="9577064" cy="123111"/>
          </a:xfrm>
          <a:prstGeom prst="rect">
            <a:avLst/>
          </a:prstGeom>
          <a:noFill/>
        </p:spPr>
        <p:txBody>
          <a:bodyPr wrap="square" lIns="0" tIns="0" rIns="0" bIns="0" rtlCol="0">
            <a:noAutofit/>
          </a:bodyPr>
          <a:lstStyle/>
          <a:p>
            <a:pPr marL="444500" indent="-4445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700" noProof="1">
                <a:latin typeface="Arial" panose="020B0604020202020204" pitchFamily="34" charset="0"/>
                <a:ea typeface="ＭＳ Ｐゴシック" panose="020B0600070205080204" pitchFamily="50" charset="-128"/>
                <a:cs typeface="Arial" panose="020B0604020202020204" pitchFamily="34" charset="0"/>
              </a:rPr>
              <a:t>Global Health Expenditure Database, World Health Organization (WHO), as of October 2022、、米国務省（</a:t>
            </a:r>
            <a:r>
              <a:rPr lang="en-US" altLang="ja-JP" sz="700" noProof="1">
                <a:latin typeface="Arial" panose="020B0604020202020204" pitchFamily="34" charset="0"/>
                <a:ea typeface="ＭＳ Ｐゴシック" panose="020B0600070205080204" pitchFamily="50" charset="-128"/>
                <a:cs typeface="Arial" panose="020B0604020202020204" pitchFamily="34" charset="0"/>
              </a:rPr>
              <a:t>URL:https://www.trade.gov/healthcare-resource-guide-nigeria</a:t>
            </a:r>
            <a:r>
              <a:rPr lang="ja-JP" altLang="en-US" sz="700" noProof="1">
                <a:latin typeface="Arial" panose="020B0604020202020204" pitchFamily="34" charset="0"/>
                <a:ea typeface="ＭＳ Ｐゴシック" panose="020B0600070205080204" pitchFamily="50" charset="-128"/>
                <a:cs typeface="Arial" panose="020B0604020202020204" pitchFamily="34" charset="0"/>
              </a:rPr>
              <a:t>）</a:t>
            </a:r>
          </a:p>
          <a:p>
            <a:pPr marL="444500" indent="-444500"/>
            <a:endParaRPr lang="en-US" altLang="ja-JP" sz="700" noProof="1">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テキスト ボックス 14"/>
          <p:cNvSpPr txBox="1"/>
          <p:nvPr/>
        </p:nvSpPr>
        <p:spPr>
          <a:xfrm>
            <a:off x="200472" y="6348887"/>
            <a:ext cx="7632848" cy="123111"/>
          </a:xfrm>
          <a:prstGeom prst="rect">
            <a:avLst/>
          </a:prstGeom>
          <a:noFill/>
        </p:spPr>
        <p:txBody>
          <a:bodyPr wrap="square" lIns="0" tIns="0" rIns="0" bIns="0" rtlCol="0">
            <a:spAutoFit/>
          </a:bodyPr>
          <a:lstStyle/>
          <a:p>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ここでは、</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Current Health Expenditure</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を医療サービスの市場規模と定義した</a:t>
            </a:r>
          </a:p>
        </p:txBody>
      </p:sp>
      <p:sp>
        <p:nvSpPr>
          <p:cNvPr id="31" name="テキスト ボックス 17"/>
          <p:cNvSpPr txBox="1"/>
          <p:nvPr/>
        </p:nvSpPr>
        <p:spPr>
          <a:xfrm>
            <a:off x="200472" y="1124744"/>
            <a:ext cx="9505056" cy="71821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外来医療部門が際立っており、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億米ドル（部門総額の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％）の収入に貢献している。国民保険制度の改善により、自己負担額の減少が見込まれるため、中長期的には入院医療部門の収入が増加する可能性がある。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ナイジェリアの医療サービス需要は今後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年間で増加し、</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180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億ドルを超えると予想される。</a:t>
            </a:r>
          </a:p>
        </p:txBody>
      </p:sp>
      <p:graphicFrame>
        <p:nvGraphicFramePr>
          <p:cNvPr id="8" name="Chart 50">
            <a:extLst>
              <a:ext uri="{FF2B5EF4-FFF2-40B4-BE49-F238E27FC236}">
                <a16:creationId xmlns:a16="http://schemas.microsoft.com/office/drawing/2014/main" id="{CA53016C-1AE0-463C-40CF-83A0B60C75F7}"/>
              </a:ext>
            </a:extLst>
          </p:cNvPr>
          <p:cNvGraphicFramePr/>
          <p:nvPr>
            <p:custDataLst>
              <p:tags r:id="rId3"/>
            </p:custDataLst>
            <p:extLst>
              <p:ext uri="{D42A27DB-BD31-4B8C-83A1-F6EECF244321}">
                <p14:modId xmlns:p14="http://schemas.microsoft.com/office/powerpoint/2010/main" val="107976344"/>
              </p:ext>
            </p:extLst>
          </p:nvPr>
        </p:nvGraphicFramePr>
        <p:xfrm>
          <a:off x="632521" y="2450951"/>
          <a:ext cx="8352928" cy="3502645"/>
        </p:xfrm>
        <a:graphic>
          <a:graphicData uri="http://schemas.openxmlformats.org/drawingml/2006/chart">
            <c:chart xmlns:c="http://schemas.openxmlformats.org/drawingml/2006/chart" xmlns:r="http://schemas.openxmlformats.org/officeDocument/2006/relationships" r:id="rId28"/>
          </a:graphicData>
        </a:graphic>
      </p:graphicFrame>
      <p:sp>
        <p:nvSpPr>
          <p:cNvPr id="9" name="テキスト プレースホルダ 9">
            <a:extLst>
              <a:ext uri="{FF2B5EF4-FFF2-40B4-BE49-F238E27FC236}">
                <a16:creationId xmlns:a16="http://schemas.microsoft.com/office/drawing/2014/main" id="{AB66DDBB-54D8-2A5B-C6E2-242723B7E5A4}"/>
              </a:ext>
            </a:extLst>
          </p:cNvPr>
          <p:cNvSpPr>
            <a:spLocks noGrp="1"/>
          </p:cNvSpPr>
          <p:nvPr>
            <p:custDataLst>
              <p:tags r:id="rId4"/>
            </p:custDataLst>
          </p:nvPr>
        </p:nvSpPr>
        <p:spPr bwMode="auto">
          <a:xfrm>
            <a:off x="1658938" y="5940896"/>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83301C4E-65CE-4431-9CEB-3D916AF64E39}" type="datetime'''''''''0''''''''''''''''''''''''''''''''''1'''''''''''''''">
              <a:rPr lang="ja-JP" altLang="en-US" sz="1000"/>
              <a:pPr marL="0" indent="0" algn="ctr">
                <a:spcBef>
                  <a:spcPct val="0"/>
                </a:spcBef>
                <a:buNone/>
              </a:pPr>
              <a:t>01</a:t>
            </a:fld>
            <a:endParaRPr kumimoji="0" lang="ja-JP" altLang="en-US" sz="800" dirty="0">
              <a:sym typeface="+mn-lt"/>
            </a:endParaRPr>
          </a:p>
        </p:txBody>
      </p:sp>
      <p:sp>
        <p:nvSpPr>
          <p:cNvPr id="13" name="テキスト プレースホルダ 9">
            <a:extLst>
              <a:ext uri="{FF2B5EF4-FFF2-40B4-BE49-F238E27FC236}">
                <a16:creationId xmlns:a16="http://schemas.microsoft.com/office/drawing/2014/main" id="{44A18701-C71D-451E-17A8-1076E14113F7}"/>
              </a:ext>
            </a:extLst>
          </p:cNvPr>
          <p:cNvSpPr>
            <a:spLocks noGrp="1"/>
          </p:cNvSpPr>
          <p:nvPr>
            <p:custDataLst>
              <p:tags r:id="rId5"/>
            </p:custDataLst>
          </p:nvPr>
        </p:nvSpPr>
        <p:spPr bwMode="auto">
          <a:xfrm>
            <a:off x="3497040" y="5940896"/>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B091EAB9-F690-47BE-8017-7EA7C5B74778}" type="datetime'''''''''''''''0''''''''''''6'''''''''">
              <a:rPr lang="ja-JP" altLang="en-US" sz="1000"/>
              <a:pPr marL="0" indent="0" algn="ctr">
                <a:spcBef>
                  <a:spcPct val="0"/>
                </a:spcBef>
                <a:buNone/>
              </a:pPr>
              <a:t>06</a:t>
            </a:fld>
            <a:endParaRPr kumimoji="0" lang="ja-JP" altLang="en-US" sz="800" dirty="0">
              <a:sym typeface="+mn-lt"/>
            </a:endParaRPr>
          </a:p>
        </p:txBody>
      </p:sp>
      <p:sp>
        <p:nvSpPr>
          <p:cNvPr id="16" name="テキスト プレースホルダ 9">
            <a:extLst>
              <a:ext uri="{FF2B5EF4-FFF2-40B4-BE49-F238E27FC236}">
                <a16:creationId xmlns:a16="http://schemas.microsoft.com/office/drawing/2014/main" id="{EEE1D148-B26D-5EFA-8E07-468A8F426B0A}"/>
              </a:ext>
            </a:extLst>
          </p:cNvPr>
          <p:cNvSpPr>
            <a:spLocks noGrp="1"/>
          </p:cNvSpPr>
          <p:nvPr>
            <p:custDataLst>
              <p:tags r:id="rId6"/>
            </p:custDataLst>
          </p:nvPr>
        </p:nvSpPr>
        <p:spPr bwMode="auto">
          <a:xfrm>
            <a:off x="6420470" y="5940896"/>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E7EC1A45-50D2-4B54-BC37-1EBA9FB74807}" type="datetime'''''''''''''''''''''''''1''''''4'''''''''''''''''''''''''''">
              <a:rPr lang="ja-JP" altLang="en-US" sz="1000"/>
              <a:pPr marL="0" indent="0" algn="ctr">
                <a:spcBef>
                  <a:spcPct val="0"/>
                </a:spcBef>
                <a:buNone/>
              </a:pPr>
              <a:t>14</a:t>
            </a:fld>
            <a:endParaRPr kumimoji="0" lang="ja-JP" altLang="en-US" sz="800" dirty="0">
              <a:sym typeface="+mn-lt"/>
            </a:endParaRPr>
          </a:p>
        </p:txBody>
      </p:sp>
      <p:sp>
        <p:nvSpPr>
          <p:cNvPr id="17" name="テキスト プレースホルダ 9">
            <a:extLst>
              <a:ext uri="{FF2B5EF4-FFF2-40B4-BE49-F238E27FC236}">
                <a16:creationId xmlns:a16="http://schemas.microsoft.com/office/drawing/2014/main" id="{498C2903-A745-6961-15A9-38CADD284792}"/>
              </a:ext>
            </a:extLst>
          </p:cNvPr>
          <p:cNvSpPr>
            <a:spLocks noGrp="1"/>
          </p:cNvSpPr>
          <p:nvPr>
            <p:custDataLst>
              <p:tags r:id="rId7"/>
            </p:custDataLst>
          </p:nvPr>
        </p:nvSpPr>
        <p:spPr bwMode="auto">
          <a:xfrm>
            <a:off x="1200150" y="5940896"/>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15BEAABF-98F4-48AE-97A7-F530C5AE1392}" type="datetime'''''''''2''''''''''''''''''''''''''''''''''''''00''''''0'">
              <a:rPr lang="ja-JP" altLang="en-US" sz="1000"/>
              <a:pPr marL="0" indent="0" algn="ctr">
                <a:spcBef>
                  <a:spcPct val="0"/>
                </a:spcBef>
                <a:buNone/>
              </a:pPr>
              <a:t>2000</a:t>
            </a:fld>
            <a:endParaRPr kumimoji="0" lang="ja-JP" altLang="en-US" sz="800" dirty="0">
              <a:sym typeface="+mn-lt"/>
            </a:endParaRPr>
          </a:p>
        </p:txBody>
      </p:sp>
      <p:sp>
        <p:nvSpPr>
          <p:cNvPr id="18" name="テキスト プレースホルダ 9">
            <a:extLst>
              <a:ext uri="{FF2B5EF4-FFF2-40B4-BE49-F238E27FC236}">
                <a16:creationId xmlns:a16="http://schemas.microsoft.com/office/drawing/2014/main" id="{8ADDB874-76B4-7F80-7F9D-3A43CE6ED85E}"/>
              </a:ext>
            </a:extLst>
          </p:cNvPr>
          <p:cNvSpPr>
            <a:spLocks noGrp="1"/>
          </p:cNvSpPr>
          <p:nvPr>
            <p:custDataLst>
              <p:tags r:id="rId8"/>
            </p:custDataLst>
          </p:nvPr>
        </p:nvSpPr>
        <p:spPr bwMode="auto">
          <a:xfrm>
            <a:off x="7572598" y="5940896"/>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EA0D1F77-66CB-4C63-BF8A-73DCBD40623D}" type="datetime'''1''''''''''7'''''''''''''''''''''''''''''">
              <a:rPr kumimoji="0" lang="ja-JP" altLang="en-US" sz="1000" smtClean="0"/>
              <a:pPr/>
              <a:t>17</a:t>
            </a:fld>
            <a:endParaRPr kumimoji="0" lang="ja-JP" altLang="en-US" sz="800" dirty="0">
              <a:sym typeface="+mn-lt"/>
            </a:endParaRPr>
          </a:p>
        </p:txBody>
      </p:sp>
      <p:sp>
        <p:nvSpPr>
          <p:cNvPr id="19" name="テキスト プレースホルダ 9">
            <a:extLst>
              <a:ext uri="{FF2B5EF4-FFF2-40B4-BE49-F238E27FC236}">
                <a16:creationId xmlns:a16="http://schemas.microsoft.com/office/drawing/2014/main" id="{EBEA4996-4BDA-02A0-75E9-3E6F626B2778}"/>
              </a:ext>
            </a:extLst>
          </p:cNvPr>
          <p:cNvSpPr>
            <a:spLocks noGrp="1"/>
          </p:cNvSpPr>
          <p:nvPr>
            <p:custDataLst>
              <p:tags r:id="rId9"/>
            </p:custDataLst>
          </p:nvPr>
        </p:nvSpPr>
        <p:spPr bwMode="auto">
          <a:xfrm>
            <a:off x="2000672" y="5940896"/>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2CA1B8B7-C312-4427-A6E7-91308AFBAC03}" type="datetime'''''''''''''''''''0''''''''2'''''''''''''''''''''''''">
              <a:rPr lang="ja-JP" altLang="en-US" sz="1000"/>
              <a:pPr marL="0" indent="0" algn="ctr">
                <a:spcBef>
                  <a:spcPct val="0"/>
                </a:spcBef>
                <a:buNone/>
              </a:pPr>
              <a:t>02</a:t>
            </a:fld>
            <a:endParaRPr kumimoji="0" lang="ja-JP" altLang="en-US" sz="800" dirty="0">
              <a:sym typeface="+mn-lt"/>
            </a:endParaRPr>
          </a:p>
        </p:txBody>
      </p:sp>
      <p:sp>
        <p:nvSpPr>
          <p:cNvPr id="20" name="テキスト プレースホルダ 9">
            <a:extLst>
              <a:ext uri="{FF2B5EF4-FFF2-40B4-BE49-F238E27FC236}">
                <a16:creationId xmlns:a16="http://schemas.microsoft.com/office/drawing/2014/main" id="{324435F2-37D4-4705-A832-6F01F69CD725}"/>
              </a:ext>
            </a:extLst>
          </p:cNvPr>
          <p:cNvSpPr>
            <a:spLocks noGrp="1"/>
          </p:cNvSpPr>
          <p:nvPr>
            <p:custDataLst>
              <p:tags r:id="rId10"/>
            </p:custDataLst>
          </p:nvPr>
        </p:nvSpPr>
        <p:spPr bwMode="auto">
          <a:xfrm>
            <a:off x="3872880" y="5940896"/>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42DDC621-8E48-4F6A-B90A-27A222ED4E63}" type="datetime'''''''''''''0''''''''''''7'''''''''''">
              <a:rPr lang="ja-JP" altLang="en-US" sz="1000"/>
              <a:pPr marL="0" indent="0" algn="ctr">
                <a:spcBef>
                  <a:spcPct val="0"/>
                </a:spcBef>
                <a:buNone/>
              </a:pPr>
              <a:t>07</a:t>
            </a:fld>
            <a:endParaRPr kumimoji="0" lang="ja-JP" altLang="en-US" sz="800" dirty="0">
              <a:sym typeface="+mn-lt"/>
            </a:endParaRPr>
          </a:p>
        </p:txBody>
      </p:sp>
      <p:sp>
        <p:nvSpPr>
          <p:cNvPr id="21" name="テキスト プレースホルダ 9">
            <a:extLst>
              <a:ext uri="{FF2B5EF4-FFF2-40B4-BE49-F238E27FC236}">
                <a16:creationId xmlns:a16="http://schemas.microsoft.com/office/drawing/2014/main" id="{F40ED2D3-EC12-737F-7859-FA0225F2EF5D}"/>
              </a:ext>
            </a:extLst>
          </p:cNvPr>
          <p:cNvSpPr>
            <a:spLocks noGrp="1"/>
          </p:cNvSpPr>
          <p:nvPr>
            <p:custDataLst>
              <p:tags r:id="rId11"/>
            </p:custDataLst>
          </p:nvPr>
        </p:nvSpPr>
        <p:spPr bwMode="auto">
          <a:xfrm>
            <a:off x="2389609" y="5940896"/>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9A894596-D4BF-4B95-84DE-A839F63A6A28}" type="datetime'''''''0''''''''''''''''''''''''''''3'''''">
              <a:rPr lang="ja-JP" altLang="en-US" sz="1000"/>
              <a:pPr marL="0" indent="0" algn="ctr">
                <a:spcBef>
                  <a:spcPct val="0"/>
                </a:spcBef>
                <a:buNone/>
              </a:pPr>
              <a:t>03</a:t>
            </a:fld>
            <a:endParaRPr kumimoji="0" lang="ja-JP" altLang="en-US" sz="800" dirty="0">
              <a:sym typeface="+mn-lt"/>
            </a:endParaRPr>
          </a:p>
        </p:txBody>
      </p:sp>
      <p:sp>
        <p:nvSpPr>
          <p:cNvPr id="22" name="テキスト プレースホルダ 9">
            <a:extLst>
              <a:ext uri="{FF2B5EF4-FFF2-40B4-BE49-F238E27FC236}">
                <a16:creationId xmlns:a16="http://schemas.microsoft.com/office/drawing/2014/main" id="{EC55AD01-78A8-A0B9-5BA6-CF7145E3A38D}"/>
              </a:ext>
            </a:extLst>
          </p:cNvPr>
          <p:cNvSpPr>
            <a:spLocks noGrp="1"/>
          </p:cNvSpPr>
          <p:nvPr>
            <p:custDataLst>
              <p:tags r:id="rId12"/>
            </p:custDataLst>
          </p:nvPr>
        </p:nvSpPr>
        <p:spPr bwMode="auto">
          <a:xfrm>
            <a:off x="2720752" y="5940896"/>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E5230FC0-A46B-4B0B-8C11-B81A7F7F0B98}" type="datetime'''''''''''''''''''04'''''''''''''''''''''''''''''''''''''''''">
              <a:rPr lang="ja-JP" altLang="en-US" sz="1000"/>
              <a:pPr marL="0" indent="0" algn="ctr">
                <a:spcBef>
                  <a:spcPct val="0"/>
                </a:spcBef>
                <a:buNone/>
              </a:pPr>
              <a:t>04</a:t>
            </a:fld>
            <a:endParaRPr kumimoji="0" lang="ja-JP" altLang="en-US" sz="800" dirty="0">
              <a:sym typeface="+mn-lt"/>
            </a:endParaRPr>
          </a:p>
        </p:txBody>
      </p:sp>
      <p:sp>
        <p:nvSpPr>
          <p:cNvPr id="23" name="テキスト プレースホルダ 9">
            <a:extLst>
              <a:ext uri="{FF2B5EF4-FFF2-40B4-BE49-F238E27FC236}">
                <a16:creationId xmlns:a16="http://schemas.microsoft.com/office/drawing/2014/main" id="{C935456D-7BA5-B40A-2DFA-629D0358C44F}"/>
              </a:ext>
            </a:extLst>
          </p:cNvPr>
          <p:cNvSpPr>
            <a:spLocks noGrp="1"/>
          </p:cNvSpPr>
          <p:nvPr>
            <p:custDataLst>
              <p:tags r:id="rId13"/>
            </p:custDataLst>
          </p:nvPr>
        </p:nvSpPr>
        <p:spPr bwMode="auto">
          <a:xfrm>
            <a:off x="3108102" y="5940896"/>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71570995-D14E-45F9-B55B-5CA4A1FA63F7}" type="datetime'''0''''''''''''''5'''''''''">
              <a:rPr lang="ja-JP" altLang="en-US" sz="1000"/>
              <a:pPr marL="0" indent="0" algn="ctr">
                <a:spcBef>
                  <a:spcPct val="0"/>
                </a:spcBef>
                <a:buNone/>
              </a:pPr>
              <a:t>05</a:t>
            </a:fld>
            <a:endParaRPr kumimoji="0" lang="ja-JP" altLang="en-US" sz="800" dirty="0">
              <a:sym typeface="+mn-lt"/>
            </a:endParaRPr>
          </a:p>
        </p:txBody>
      </p:sp>
      <p:sp>
        <p:nvSpPr>
          <p:cNvPr id="25" name="テキスト プレースホルダ 9">
            <a:extLst>
              <a:ext uri="{FF2B5EF4-FFF2-40B4-BE49-F238E27FC236}">
                <a16:creationId xmlns:a16="http://schemas.microsoft.com/office/drawing/2014/main" id="{5C99A0A0-7F21-0D30-B4A9-FF4F0FC20ED3}"/>
              </a:ext>
            </a:extLst>
          </p:cNvPr>
          <p:cNvSpPr>
            <a:spLocks noGrp="1"/>
          </p:cNvSpPr>
          <p:nvPr>
            <p:custDataLst>
              <p:tags r:id="rId14"/>
            </p:custDataLst>
          </p:nvPr>
        </p:nvSpPr>
        <p:spPr bwMode="auto">
          <a:xfrm>
            <a:off x="4232920" y="5940896"/>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FF493433-6668-4AA8-870D-BC2CCE0AD692}" type="datetime'''''''0''''''''''8'''''''''''''''''''''">
              <a:rPr lang="ja-JP" altLang="en-US" sz="1000"/>
              <a:pPr marL="0" indent="0" algn="ctr">
                <a:spcBef>
                  <a:spcPct val="0"/>
                </a:spcBef>
                <a:buNone/>
              </a:pPr>
              <a:t>08</a:t>
            </a:fld>
            <a:endParaRPr kumimoji="0" lang="ja-JP" altLang="en-US" sz="800" dirty="0">
              <a:sym typeface="+mn-lt"/>
            </a:endParaRPr>
          </a:p>
        </p:txBody>
      </p:sp>
      <p:sp>
        <p:nvSpPr>
          <p:cNvPr id="27" name="テキスト プレースホルダ 9">
            <a:extLst>
              <a:ext uri="{FF2B5EF4-FFF2-40B4-BE49-F238E27FC236}">
                <a16:creationId xmlns:a16="http://schemas.microsoft.com/office/drawing/2014/main" id="{80C02924-1B40-40C6-EBC0-15E6DC6F7B14}"/>
              </a:ext>
            </a:extLst>
          </p:cNvPr>
          <p:cNvSpPr>
            <a:spLocks noGrp="1"/>
          </p:cNvSpPr>
          <p:nvPr>
            <p:custDataLst>
              <p:tags r:id="rId15"/>
            </p:custDataLst>
          </p:nvPr>
        </p:nvSpPr>
        <p:spPr bwMode="auto">
          <a:xfrm>
            <a:off x="4620270" y="5940896"/>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9C76D249-8D53-4C12-B700-86E21B41E0D3}" type="datetime'''''0''9'''''''''''''''''''''''''">
              <a:rPr lang="ja-JP" altLang="en-US" sz="1000"/>
              <a:pPr marL="0" indent="0" algn="ctr">
                <a:spcBef>
                  <a:spcPct val="0"/>
                </a:spcBef>
                <a:buNone/>
              </a:pPr>
              <a:t>09</a:t>
            </a:fld>
            <a:endParaRPr kumimoji="0" lang="ja-JP" altLang="en-US" sz="800" dirty="0">
              <a:sym typeface="+mn-lt"/>
            </a:endParaRPr>
          </a:p>
        </p:txBody>
      </p:sp>
      <p:sp>
        <p:nvSpPr>
          <p:cNvPr id="29" name="テキスト プレースホルダ 9">
            <a:extLst>
              <a:ext uri="{FF2B5EF4-FFF2-40B4-BE49-F238E27FC236}">
                <a16:creationId xmlns:a16="http://schemas.microsoft.com/office/drawing/2014/main" id="{90865F49-28EA-84A8-66AB-E5BC93B2BE56}"/>
              </a:ext>
            </a:extLst>
          </p:cNvPr>
          <p:cNvSpPr>
            <a:spLocks noGrp="1"/>
          </p:cNvSpPr>
          <p:nvPr>
            <p:custDataLst>
              <p:tags r:id="rId16"/>
            </p:custDataLst>
          </p:nvPr>
        </p:nvSpPr>
        <p:spPr bwMode="auto">
          <a:xfrm>
            <a:off x="4953000" y="5940896"/>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12850DD0-C7C3-4127-87CE-3FBA529CE6A7}" type="datetime'''''''''''''''''''1''''''''''''''''''''''''0'''''''">
              <a:rPr lang="ja-JP" altLang="en-US" sz="1000"/>
              <a:pPr marL="0" indent="0" algn="ctr">
                <a:spcBef>
                  <a:spcPct val="0"/>
                </a:spcBef>
                <a:buNone/>
              </a:pPr>
              <a:t>10</a:t>
            </a:fld>
            <a:endParaRPr kumimoji="0" lang="ja-JP" altLang="en-US" sz="800" dirty="0">
              <a:sym typeface="+mn-lt"/>
            </a:endParaRPr>
          </a:p>
        </p:txBody>
      </p:sp>
      <p:sp>
        <p:nvSpPr>
          <p:cNvPr id="33" name="テキスト プレースホルダ 9">
            <a:extLst>
              <a:ext uri="{FF2B5EF4-FFF2-40B4-BE49-F238E27FC236}">
                <a16:creationId xmlns:a16="http://schemas.microsoft.com/office/drawing/2014/main" id="{3C315A74-7B31-CAEF-27EB-8639AD297278}"/>
              </a:ext>
            </a:extLst>
          </p:cNvPr>
          <p:cNvSpPr>
            <a:spLocks noGrp="1"/>
          </p:cNvSpPr>
          <p:nvPr>
            <p:custDataLst>
              <p:tags r:id="rId17"/>
            </p:custDataLst>
          </p:nvPr>
        </p:nvSpPr>
        <p:spPr bwMode="auto">
          <a:xfrm>
            <a:off x="5313040" y="5940896"/>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47FFBBB4-2DD1-4819-8787-983E4F173C8F}" type="datetime'1''''''''''''''''''''''''''''''''''''''''1'''''''">
              <a:rPr lang="ja-JP" altLang="en-US" sz="1000"/>
              <a:pPr marL="0" indent="0" algn="ctr">
                <a:spcBef>
                  <a:spcPct val="0"/>
                </a:spcBef>
                <a:buNone/>
              </a:pPr>
              <a:t>11</a:t>
            </a:fld>
            <a:endParaRPr kumimoji="0" lang="ja-JP" altLang="en-US" sz="800" dirty="0">
              <a:sym typeface="+mn-lt"/>
            </a:endParaRPr>
          </a:p>
        </p:txBody>
      </p:sp>
      <p:sp>
        <p:nvSpPr>
          <p:cNvPr id="35" name="テキスト プレースホルダ 9">
            <a:extLst>
              <a:ext uri="{FF2B5EF4-FFF2-40B4-BE49-F238E27FC236}">
                <a16:creationId xmlns:a16="http://schemas.microsoft.com/office/drawing/2014/main" id="{B5D6AFB8-D671-4995-A4E3-06DD301E9E2D}"/>
              </a:ext>
            </a:extLst>
          </p:cNvPr>
          <p:cNvSpPr>
            <a:spLocks noGrp="1"/>
          </p:cNvSpPr>
          <p:nvPr>
            <p:custDataLst>
              <p:tags r:id="rId18"/>
            </p:custDataLst>
          </p:nvPr>
        </p:nvSpPr>
        <p:spPr bwMode="auto">
          <a:xfrm>
            <a:off x="5700390" y="5940896"/>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EF5D302C-B007-49AD-B8B9-92F446DFCC7B}" type="datetime'''''''''1''''2'''''''''''''''''''''''''''">
              <a:rPr lang="ja-JP" altLang="en-US" sz="1000"/>
              <a:pPr marL="0" indent="0" algn="ctr">
                <a:spcBef>
                  <a:spcPct val="0"/>
                </a:spcBef>
                <a:buNone/>
              </a:pPr>
              <a:t>12</a:t>
            </a:fld>
            <a:endParaRPr kumimoji="0" lang="ja-JP" altLang="en-US" sz="800" dirty="0">
              <a:sym typeface="+mn-lt"/>
            </a:endParaRPr>
          </a:p>
        </p:txBody>
      </p:sp>
      <p:sp>
        <p:nvSpPr>
          <p:cNvPr id="45" name="テキスト プレースホルダ 9">
            <a:extLst>
              <a:ext uri="{FF2B5EF4-FFF2-40B4-BE49-F238E27FC236}">
                <a16:creationId xmlns:a16="http://schemas.microsoft.com/office/drawing/2014/main" id="{9C450290-6221-6465-22F0-D81F6D246771}"/>
              </a:ext>
            </a:extLst>
          </p:cNvPr>
          <p:cNvSpPr>
            <a:spLocks noGrp="1"/>
          </p:cNvSpPr>
          <p:nvPr>
            <p:custDataLst>
              <p:tags r:id="rId19"/>
            </p:custDataLst>
          </p:nvPr>
        </p:nvSpPr>
        <p:spPr bwMode="auto">
          <a:xfrm>
            <a:off x="6033120" y="5940896"/>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D90C041C-B55A-462E-8B4C-3B550281E99C}" type="datetime'1''''''''''''''''''3'''''''''''''''''''''''''''''''">
              <a:rPr lang="ja-JP" altLang="en-US" sz="1000"/>
              <a:pPr marL="0" indent="0" algn="ctr">
                <a:spcBef>
                  <a:spcPct val="0"/>
                </a:spcBef>
                <a:buNone/>
              </a:pPr>
              <a:t>13</a:t>
            </a:fld>
            <a:endParaRPr kumimoji="0" lang="ja-JP" altLang="en-US" sz="800" dirty="0">
              <a:sym typeface="+mn-lt"/>
            </a:endParaRPr>
          </a:p>
        </p:txBody>
      </p:sp>
      <p:sp>
        <p:nvSpPr>
          <p:cNvPr id="47" name="テキスト プレースホルダ 9">
            <a:extLst>
              <a:ext uri="{FF2B5EF4-FFF2-40B4-BE49-F238E27FC236}">
                <a16:creationId xmlns:a16="http://schemas.microsoft.com/office/drawing/2014/main" id="{0D0CC537-1DE9-D02E-CF72-0B4F4F1C7DBF}"/>
              </a:ext>
            </a:extLst>
          </p:cNvPr>
          <p:cNvSpPr>
            <a:spLocks noGrp="1"/>
          </p:cNvSpPr>
          <p:nvPr>
            <p:custDataLst>
              <p:tags r:id="rId20"/>
            </p:custDataLst>
          </p:nvPr>
        </p:nvSpPr>
        <p:spPr bwMode="auto">
          <a:xfrm>
            <a:off x="6807820" y="5940896"/>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0350433C-7203-41FC-920F-859816358BA2}" type="datetime'''''''''''1''''''''''''''''''''''''''''''''''''5'">
              <a:rPr lang="ja-JP" altLang="en-US" sz="1000"/>
              <a:pPr marL="0" indent="0" algn="ctr">
                <a:spcBef>
                  <a:spcPct val="0"/>
                </a:spcBef>
                <a:buNone/>
              </a:pPr>
              <a:t>15</a:t>
            </a:fld>
            <a:endParaRPr kumimoji="0" lang="ja-JP" altLang="en-US" sz="800" dirty="0">
              <a:sym typeface="+mn-lt"/>
            </a:endParaRPr>
          </a:p>
        </p:txBody>
      </p:sp>
      <p:sp>
        <p:nvSpPr>
          <p:cNvPr id="49" name="テキスト プレースホルダ 9">
            <a:extLst>
              <a:ext uri="{FF2B5EF4-FFF2-40B4-BE49-F238E27FC236}">
                <a16:creationId xmlns:a16="http://schemas.microsoft.com/office/drawing/2014/main" id="{ACEE7DA5-33C4-956C-5715-3B4647BE4144}"/>
              </a:ext>
            </a:extLst>
          </p:cNvPr>
          <p:cNvSpPr>
            <a:spLocks noGrp="1"/>
          </p:cNvSpPr>
          <p:nvPr>
            <p:custDataLst>
              <p:tags r:id="rId21"/>
            </p:custDataLst>
          </p:nvPr>
        </p:nvSpPr>
        <p:spPr bwMode="auto">
          <a:xfrm>
            <a:off x="7185248" y="5940896"/>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A1053E1A-ACD1-49E2-AF2F-5BAAE93C1BCA}" type="datetime'''1''''''''''''''''''''''''''''''''''''''6'''''''''''''''''">
              <a:rPr kumimoji="0" lang="ja-JP" altLang="en-US" sz="1000" smtClean="0"/>
              <a:pPr/>
              <a:t>16</a:t>
            </a:fld>
            <a:endParaRPr kumimoji="0" lang="ja-JP" altLang="en-US" sz="800" dirty="0">
              <a:sym typeface="+mn-lt"/>
            </a:endParaRPr>
          </a:p>
        </p:txBody>
      </p:sp>
      <p:sp>
        <p:nvSpPr>
          <p:cNvPr id="52" name="テキスト プレースホルダ 9">
            <a:extLst>
              <a:ext uri="{FF2B5EF4-FFF2-40B4-BE49-F238E27FC236}">
                <a16:creationId xmlns:a16="http://schemas.microsoft.com/office/drawing/2014/main" id="{426C3B9F-F9CA-1877-DF8F-B8F84542C70D}"/>
              </a:ext>
            </a:extLst>
          </p:cNvPr>
          <p:cNvSpPr>
            <a:spLocks noGrp="1"/>
          </p:cNvSpPr>
          <p:nvPr>
            <p:custDataLst>
              <p:tags r:id="rId22"/>
            </p:custDataLst>
          </p:nvPr>
        </p:nvSpPr>
        <p:spPr bwMode="auto">
          <a:xfrm>
            <a:off x="7905328" y="5940896"/>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A06F823F-2974-4D04-B608-DAEDFED28161}" type="datetime'''''''18'''''''''''''''''''''''''''''''''''''''''''''''''''''">
              <a:rPr kumimoji="0" lang="ja-JP" altLang="en-US" sz="1000" smtClean="0"/>
              <a:pPr/>
              <a:t>18</a:t>
            </a:fld>
            <a:endParaRPr kumimoji="0" lang="ja-JP" altLang="en-US" sz="800" dirty="0">
              <a:sym typeface="+mn-lt"/>
            </a:endParaRPr>
          </a:p>
        </p:txBody>
      </p:sp>
      <p:sp>
        <p:nvSpPr>
          <p:cNvPr id="54" name="テキスト プレースホルダ 9">
            <a:extLst>
              <a:ext uri="{FF2B5EF4-FFF2-40B4-BE49-F238E27FC236}">
                <a16:creationId xmlns:a16="http://schemas.microsoft.com/office/drawing/2014/main" id="{782C65E3-FAAF-C609-C5BB-7BB40F5B9560}"/>
              </a:ext>
            </a:extLst>
          </p:cNvPr>
          <p:cNvSpPr>
            <a:spLocks noGrp="1"/>
          </p:cNvSpPr>
          <p:nvPr>
            <p:custDataLst>
              <p:tags r:id="rId23"/>
            </p:custDataLst>
          </p:nvPr>
        </p:nvSpPr>
        <p:spPr bwMode="auto">
          <a:xfrm>
            <a:off x="8222828" y="5940896"/>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dirty="0">
                <a:sym typeface="+mn-lt"/>
              </a:rPr>
              <a:t>19</a:t>
            </a:r>
            <a:endParaRPr kumimoji="0" lang="ja-JP" altLang="en-US" sz="1000" dirty="0">
              <a:sym typeface="+mn-lt"/>
            </a:endParaRPr>
          </a:p>
        </p:txBody>
      </p:sp>
      <p:sp>
        <p:nvSpPr>
          <p:cNvPr id="4" name="テキスト プレースホルダ 9">
            <a:extLst>
              <a:ext uri="{FF2B5EF4-FFF2-40B4-BE49-F238E27FC236}">
                <a16:creationId xmlns:a16="http://schemas.microsoft.com/office/drawing/2014/main" id="{462EB118-4A32-2C90-192F-8EA5DFCBE4E2}"/>
              </a:ext>
            </a:extLst>
          </p:cNvPr>
          <p:cNvSpPr>
            <a:spLocks noGrp="1"/>
          </p:cNvSpPr>
          <p:nvPr>
            <p:custDataLst>
              <p:tags r:id="rId24"/>
            </p:custDataLst>
          </p:nvPr>
        </p:nvSpPr>
        <p:spPr bwMode="auto">
          <a:xfrm>
            <a:off x="8582584" y="5940896"/>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dirty="0"/>
              <a:t>2020</a:t>
            </a:r>
            <a:endParaRPr kumimoji="0" lang="ja-JP" altLang="en-US" sz="800" dirty="0">
              <a:sym typeface="+mn-lt"/>
            </a:endParaRPr>
          </a:p>
        </p:txBody>
      </p:sp>
    </p:spTree>
    <p:extLst>
      <p:ext uri="{BB962C8B-B14F-4D97-AF65-F5344CB8AC3E}">
        <p14:creationId xmlns:p14="http://schemas.microsoft.com/office/powerpoint/2010/main" val="24469664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11" imgW="270" imgH="270" progId="TCLayout.ActiveDocument.1">
                  <p:embed/>
                </p:oleObj>
              </mc:Choice>
              <mc:Fallback>
                <p:oleObj name="think-cell Slide" r:id="rId11" imgW="270" imgH="270" progId="TCLayout.ActiveDocument.1">
                  <p:embed/>
                  <p:pic>
                    <p:nvPicPr>
                      <p:cNvPr id="3" name="オブジェクト 2" hidden="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ナイジェリア／医療関連／医療機器</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市場規模</a:t>
            </a:r>
          </a:p>
        </p:txBody>
      </p:sp>
      <p:grpSp>
        <p:nvGrpSpPr>
          <p:cNvPr id="18" name="グループ化 7"/>
          <p:cNvGrpSpPr/>
          <p:nvPr/>
        </p:nvGrpSpPr>
        <p:grpSpPr>
          <a:xfrm>
            <a:off x="632520" y="1916832"/>
            <a:ext cx="8640960" cy="288032"/>
            <a:chOff x="4803500" y="2113806"/>
            <a:chExt cx="5626916" cy="288032"/>
          </a:xfrm>
        </p:grpSpPr>
        <p:cxnSp>
          <p:nvCxnSpPr>
            <p:cNvPr id="19" name="直線コネクタ 18"/>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0"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医療機器の市場規模</a:t>
              </a:r>
              <a:endParaRPr lang="en-US" altLang="ko-KR" sz="1400" dirty="0">
                <a:solidFill>
                  <a:srgbClr val="000000"/>
                </a:solidFill>
                <a:latin typeface="Arial Black" pitchFamily="34" charset="0"/>
                <a:ea typeface="HGP創英角ｺﾞｼｯｸUB" pitchFamily="50" charset="-128"/>
              </a:endParaRPr>
            </a:p>
          </p:txBody>
        </p:sp>
      </p:grpSp>
      <p:sp>
        <p:nvSpPr>
          <p:cNvPr id="21" name="テキスト ボックス 20"/>
          <p:cNvSpPr txBox="1"/>
          <p:nvPr/>
        </p:nvSpPr>
        <p:spPr>
          <a:xfrm>
            <a:off x="632520" y="2276872"/>
            <a:ext cx="828032"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27" name="テキスト ボックス 26"/>
          <p:cNvSpPr txBox="1"/>
          <p:nvPr/>
        </p:nvSpPr>
        <p:spPr>
          <a:xfrm>
            <a:off x="200472" y="6525343"/>
            <a:ext cx="7120408" cy="259021"/>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Medeic</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West Africa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 Nigeria Medical Device Market Overview</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BusinessDAY2019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日記事「</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Nigeria’s medical device market booms to reach $184.4m by 2022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800" dirty="0"/>
          </a:p>
          <a:p>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2" name="グループ化 21"/>
          <p:cNvGrpSpPr/>
          <p:nvPr/>
        </p:nvGrpSpPr>
        <p:grpSpPr>
          <a:xfrm>
            <a:off x="7067180" y="2492896"/>
            <a:ext cx="2287955" cy="4230177"/>
            <a:chOff x="5987603" y="-41433"/>
            <a:chExt cx="4275923" cy="4230177"/>
          </a:xfrm>
        </p:grpSpPr>
        <p:sp>
          <p:nvSpPr>
            <p:cNvPr id="23" name="フリーフォーム 22"/>
            <p:cNvSpPr/>
            <p:nvPr/>
          </p:nvSpPr>
          <p:spPr>
            <a:xfrm>
              <a:off x="5987603" y="-41433"/>
              <a:ext cx="4275923" cy="4003438"/>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Arial" panose="020B0604020202020204" pitchFamily="34" charset="0"/>
                  <a:ea typeface="ＭＳ Ｐゴシック" panose="020B0600070205080204" pitchFamily="50" charset="-128"/>
                  <a:cs typeface="Arial" panose="020B0604020202020204" pitchFamily="34" charset="0"/>
                </a:rPr>
                <a:t> </a:t>
              </a:r>
              <a:endParaRPr kumimoji="1" lang="ja-JP" altLang="en-US"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4" name="角丸四角形 23"/>
            <p:cNvSpPr/>
            <p:nvPr/>
          </p:nvSpPr>
          <p:spPr>
            <a:xfrm>
              <a:off x="6424574" y="3842510"/>
              <a:ext cx="3417197" cy="346234"/>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square" anchor="ctr" anchorCtr="0">
              <a:spAutoFit/>
            </a:bodyPr>
            <a:lstStyle/>
            <a:p>
              <a:pPr lvl="0" algn="ct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2022</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年は予測値</a:t>
              </a:r>
              <a:endPar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31" name="テキスト ボックス 16"/>
          <p:cNvSpPr txBox="1"/>
          <p:nvPr/>
        </p:nvSpPr>
        <p:spPr>
          <a:xfrm>
            <a:off x="200472" y="1124744"/>
            <a:ext cx="9505056" cy="69063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ナイジェリアの医療機器市場は、経済状況の改善と技術的進歩を伴う新企業の進出により成長が見込まれている。同国では最近、がん核医学装置、放射線治療装置、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CT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スキャン、透析装置の輸入が劇的に増加しており、拡大する国内需要に対応するために医療機器の輸入に大きく依存していることを示している。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4" name="Chart 11">
            <a:extLst>
              <a:ext uri="{FF2B5EF4-FFF2-40B4-BE49-F238E27FC236}">
                <a16:creationId xmlns:a16="http://schemas.microsoft.com/office/drawing/2014/main" id="{CBEA34F1-904B-CDBD-5F92-74E0174F14E1}"/>
              </a:ext>
            </a:extLst>
          </p:cNvPr>
          <p:cNvGraphicFramePr/>
          <p:nvPr>
            <p:custDataLst>
              <p:tags r:id="rId3"/>
            </p:custDataLst>
            <p:extLst>
              <p:ext uri="{D42A27DB-BD31-4B8C-83A1-F6EECF244321}">
                <p14:modId xmlns:p14="http://schemas.microsoft.com/office/powerpoint/2010/main" val="3404565270"/>
              </p:ext>
            </p:extLst>
          </p:nvPr>
        </p:nvGraphicFramePr>
        <p:xfrm>
          <a:off x="613568" y="2624650"/>
          <a:ext cx="8742362" cy="3549650"/>
        </p:xfrm>
        <a:graphic>
          <a:graphicData uri="http://schemas.openxmlformats.org/drawingml/2006/chart">
            <c:chart xmlns:c="http://schemas.openxmlformats.org/drawingml/2006/chart" xmlns:r="http://schemas.openxmlformats.org/officeDocument/2006/relationships" r:id="rId13"/>
          </a:graphicData>
        </a:graphic>
      </p:graphicFrame>
      <p:cxnSp>
        <p:nvCxnSpPr>
          <p:cNvPr id="9" name="直線コネクタ 7">
            <a:extLst>
              <a:ext uri="{FF2B5EF4-FFF2-40B4-BE49-F238E27FC236}">
                <a16:creationId xmlns:a16="http://schemas.microsoft.com/office/drawing/2014/main" id="{CFF968A6-046A-42F8-6DE5-51B02D88FA2D}"/>
              </a:ext>
            </a:extLst>
          </p:cNvPr>
          <p:cNvCxnSpPr/>
          <p:nvPr>
            <p:custDataLst>
              <p:tags r:id="rId4"/>
            </p:custDataLst>
          </p:nvPr>
        </p:nvCxnSpPr>
        <p:spPr bwMode="gray">
          <a:xfrm flipV="1">
            <a:off x="1768474" y="2746376"/>
            <a:ext cx="6432550" cy="195263"/>
          </a:xfrm>
          <a:prstGeom prst="line">
            <a:avLst/>
          </a:prstGeom>
          <a:ln w="28575" cap="flat" cmpd="sng" algn="ctr">
            <a:solidFill>
              <a:srgbClr val="808080"/>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テキスト プレースホルダ 9">
            <a:extLst>
              <a:ext uri="{FF2B5EF4-FFF2-40B4-BE49-F238E27FC236}">
                <a16:creationId xmlns:a16="http://schemas.microsoft.com/office/drawing/2014/main" id="{933362D8-01EF-AAD5-7AB8-F1F606E2CCEB}"/>
              </a:ext>
            </a:extLst>
          </p:cNvPr>
          <p:cNvSpPr>
            <a:spLocks noGrp="1"/>
          </p:cNvSpPr>
          <p:nvPr>
            <p:custDataLst>
              <p:tags r:id="rId5"/>
            </p:custDataLst>
          </p:nvPr>
        </p:nvSpPr>
        <p:spPr bwMode="auto">
          <a:xfrm>
            <a:off x="1692275"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E61A4D38-32E4-4A93-8C0A-53ECF9BD938F}" type="datetime'''''1''''''9'''''''">
              <a:rPr lang="ja-JP" altLang="en-US" sz="1000"/>
              <a:pPr marL="0" indent="0" algn="ctr">
                <a:spcBef>
                  <a:spcPct val="0"/>
                </a:spcBef>
                <a:buNone/>
              </a:pPr>
              <a:t>19</a:t>
            </a:fld>
            <a:endParaRPr kumimoji="0" lang="ja-JP" altLang="en-US" sz="800" dirty="0">
              <a:sym typeface="+mn-lt"/>
            </a:endParaRPr>
          </a:p>
        </p:txBody>
      </p:sp>
      <p:sp>
        <p:nvSpPr>
          <p:cNvPr id="11" name="テキスト プレースホルダ 9">
            <a:extLst>
              <a:ext uri="{FF2B5EF4-FFF2-40B4-BE49-F238E27FC236}">
                <a16:creationId xmlns:a16="http://schemas.microsoft.com/office/drawing/2014/main" id="{CDB918DF-D1B7-D0FB-3467-3F9DED127182}"/>
              </a:ext>
            </a:extLst>
          </p:cNvPr>
          <p:cNvSpPr>
            <a:spLocks noGrp="1"/>
          </p:cNvSpPr>
          <p:nvPr>
            <p:custDataLst>
              <p:tags r:id="rId6"/>
            </p:custDataLst>
          </p:nvPr>
        </p:nvSpPr>
        <p:spPr bwMode="auto">
          <a:xfrm>
            <a:off x="3836988"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251D434A-CD3B-4A60-8391-D912A9DC7DD5}" type="datetime'''''''''''''''''''''''''''''''''''''''2''''0'''''''">
              <a:rPr lang="ja-JP" altLang="en-US" sz="1000"/>
              <a:pPr marL="0" indent="0" algn="ctr">
                <a:spcBef>
                  <a:spcPct val="0"/>
                </a:spcBef>
                <a:buNone/>
              </a:pPr>
              <a:t>20</a:t>
            </a:fld>
            <a:endParaRPr kumimoji="0" lang="ja-JP" altLang="en-US" sz="800" dirty="0">
              <a:sym typeface="+mn-lt"/>
            </a:endParaRPr>
          </a:p>
        </p:txBody>
      </p:sp>
      <p:sp>
        <p:nvSpPr>
          <p:cNvPr id="12" name="テキスト プレースホルダ 9">
            <a:extLst>
              <a:ext uri="{FF2B5EF4-FFF2-40B4-BE49-F238E27FC236}">
                <a16:creationId xmlns:a16="http://schemas.microsoft.com/office/drawing/2014/main" id="{B372AC6B-538E-C826-7DDD-83FC64F103A0}"/>
              </a:ext>
            </a:extLst>
          </p:cNvPr>
          <p:cNvSpPr>
            <a:spLocks noGrp="1"/>
          </p:cNvSpPr>
          <p:nvPr>
            <p:custDataLst>
              <p:tags r:id="rId7"/>
            </p:custDataLst>
          </p:nvPr>
        </p:nvSpPr>
        <p:spPr bwMode="auto">
          <a:xfrm>
            <a:off x="5981700"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2B29B93E-5335-4D0C-A7D6-DA35CF6D4771}" type="datetime'''''''''''''''''''''''''''''''''''''''''2''''1'">
              <a:rPr lang="ja-JP" altLang="en-US" sz="1000"/>
              <a:pPr marL="0" indent="0" algn="ctr">
                <a:spcBef>
                  <a:spcPct val="0"/>
                </a:spcBef>
                <a:buNone/>
              </a:pPr>
              <a:t>21</a:t>
            </a:fld>
            <a:endParaRPr kumimoji="0" lang="ja-JP" altLang="en-US" sz="800" dirty="0">
              <a:sym typeface="+mn-lt"/>
            </a:endParaRPr>
          </a:p>
        </p:txBody>
      </p:sp>
      <p:sp>
        <p:nvSpPr>
          <p:cNvPr id="13" name="テキスト プレースホルダ 9">
            <a:extLst>
              <a:ext uri="{FF2B5EF4-FFF2-40B4-BE49-F238E27FC236}">
                <a16:creationId xmlns:a16="http://schemas.microsoft.com/office/drawing/2014/main" id="{109CC127-D4DF-A52B-80A0-BC9F4CAC3475}"/>
              </a:ext>
            </a:extLst>
          </p:cNvPr>
          <p:cNvSpPr>
            <a:spLocks noGrp="1"/>
          </p:cNvSpPr>
          <p:nvPr>
            <p:custDataLst>
              <p:tags r:id="rId8"/>
            </p:custDataLst>
          </p:nvPr>
        </p:nvSpPr>
        <p:spPr bwMode="auto">
          <a:xfrm>
            <a:off x="8124825"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D9C19CA3-66CB-48B7-9D5C-EF0FC7851DEF}" type="datetime'''''''''''''''''''''''''''''''2''''''''''''''2'''''''">
              <a:rPr lang="ja-JP" altLang="en-US" sz="1000" smtClean="0"/>
              <a:pPr marL="0" indent="0" algn="ctr">
                <a:spcBef>
                  <a:spcPct val="0"/>
                </a:spcBef>
                <a:buNone/>
              </a:pPr>
              <a:t>22</a:t>
            </a:fld>
            <a:endParaRPr kumimoji="0" lang="ja-JP" altLang="en-US" sz="800" dirty="0">
              <a:sym typeface="+mn-lt"/>
            </a:endParaRPr>
          </a:p>
        </p:txBody>
      </p:sp>
      <p:sp>
        <p:nvSpPr>
          <p:cNvPr id="14" name="テキスト プレースホルダ 9">
            <a:extLst>
              <a:ext uri="{FF2B5EF4-FFF2-40B4-BE49-F238E27FC236}">
                <a16:creationId xmlns:a16="http://schemas.microsoft.com/office/drawing/2014/main" id="{03CA07A5-E866-01AC-C402-30DAD67B5B0C}"/>
              </a:ext>
            </a:extLst>
          </p:cNvPr>
          <p:cNvSpPr>
            <a:spLocks noGrp="1"/>
          </p:cNvSpPr>
          <p:nvPr>
            <p:custDataLst>
              <p:tags r:id="rId9"/>
            </p:custDataLst>
          </p:nvPr>
        </p:nvSpPr>
        <p:spPr bwMode="auto">
          <a:xfrm>
            <a:off x="4234893" y="2604646"/>
            <a:ext cx="1436214" cy="464309"/>
          </a:xfrm>
          <a:prstGeom prst="ellipse">
            <a:avLst/>
          </a:prstGeom>
          <a:solidFill>
            <a:schemeClr val="accent1"/>
          </a:solidFill>
          <a:ln w="9525">
            <a:solidFill>
              <a:srgbClr val="808080"/>
            </a:solidFill>
          </a:ln>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ja-JP" altLang="en-US" sz="1000" b="1" dirty="0">
                <a:solidFill>
                  <a:schemeClr val="bg1"/>
                </a:solidFill>
              </a:rPr>
              <a:t>年率　</a:t>
            </a:r>
            <a:r>
              <a:rPr lang="en-US" altLang="en-US" sz="1000" b="1" dirty="0">
                <a:solidFill>
                  <a:schemeClr val="bg1"/>
                </a:solidFill>
              </a:rPr>
              <a:t>+9%</a:t>
            </a:r>
            <a:endParaRPr kumimoji="0" lang="ja-JP" altLang="en-US" sz="800" b="1" dirty="0">
              <a:solidFill>
                <a:schemeClr val="bg1"/>
              </a:solidFill>
              <a:sym typeface="+mn-lt"/>
            </a:endParaRPr>
          </a:p>
        </p:txBody>
      </p:sp>
    </p:spTree>
    <p:extLst>
      <p:ext uri="{BB962C8B-B14F-4D97-AF65-F5344CB8AC3E}">
        <p14:creationId xmlns:p14="http://schemas.microsoft.com/office/powerpoint/2010/main" val="32228344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15" imgW="360" imgH="360" progId="TCLayout.ActiveDocument.1">
                  <p:embed/>
                </p:oleObj>
              </mc:Choice>
              <mc:Fallback>
                <p:oleObj name="think-cell Slide" r:id="rId15" imgW="360" imgH="360" progId="TCLayout.ActiveDocument.1">
                  <p:embed/>
                  <p:pic>
                    <p:nvPicPr>
                      <p:cNvPr id="4" name="Object 3" hidden="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ナイジェリア／医療関連／医療機器</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輸出入額</a:t>
            </a:r>
          </a:p>
        </p:txBody>
      </p:sp>
      <p:sp>
        <p:nvSpPr>
          <p:cNvPr id="10" name="テキスト ボックス 9"/>
          <p:cNvSpPr txBox="1"/>
          <p:nvPr/>
        </p:nvSpPr>
        <p:spPr>
          <a:xfrm>
            <a:off x="380552" y="3068960"/>
            <a:ext cx="684016"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3" name="片側の 2 つの角を丸めた四角形 12"/>
          <p:cNvSpPr/>
          <p:nvPr/>
        </p:nvSpPr>
        <p:spPr>
          <a:xfrm>
            <a:off x="6753200" y="3210593"/>
            <a:ext cx="2808312" cy="322659"/>
          </a:xfrm>
          <a:prstGeom prst="round2SameRect">
            <a:avLst/>
          </a:prstGeom>
          <a:gradFill>
            <a:gsLst>
              <a:gs pos="45000">
                <a:srgbClr val="A2BBDC"/>
              </a:gs>
              <a:gs pos="100000">
                <a:schemeClr val="bg1"/>
              </a:gs>
            </a:gsLst>
            <a:lin ang="5400000" scaled="0"/>
          </a:gradFill>
        </p:spPr>
        <p:txBody>
          <a:bodyPr wrap="square">
            <a:spAutoFit/>
          </a:bodyPr>
          <a:lstStyle/>
          <a:p>
            <a:pPr algn="ctr" fontAlgn="ct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輸入相手国（</a:t>
            </a:r>
            <a:r>
              <a:rPr lang="en-US" altLang="ja-JP"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2019</a:t>
            </a: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年）</a:t>
            </a:r>
          </a:p>
        </p:txBody>
      </p:sp>
      <p:grpSp>
        <p:nvGrpSpPr>
          <p:cNvPr id="14" name="グループ化 7"/>
          <p:cNvGrpSpPr/>
          <p:nvPr/>
        </p:nvGrpSpPr>
        <p:grpSpPr>
          <a:xfrm>
            <a:off x="200472" y="2780928"/>
            <a:ext cx="9505056" cy="288032"/>
            <a:chOff x="4803500" y="2113806"/>
            <a:chExt cx="5626916" cy="288032"/>
          </a:xfrm>
        </p:grpSpPr>
        <p:cxnSp>
          <p:nvCxnSpPr>
            <p:cNvPr id="15" name="直線コネクタ 1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医療機器の輸出入額</a:t>
              </a:r>
              <a:endParaRPr lang="en-US" altLang="ko-KR" sz="1400" dirty="0">
                <a:solidFill>
                  <a:srgbClr val="000000"/>
                </a:solidFill>
                <a:latin typeface="Arial Black" pitchFamily="34" charset="0"/>
                <a:ea typeface="HGP創英角ｺﾞｼｯｸUB" pitchFamily="50" charset="-128"/>
              </a:endParaRPr>
            </a:p>
          </p:txBody>
        </p:sp>
      </p:grpSp>
      <p:sp>
        <p:nvSpPr>
          <p:cNvPr id="47" name="テキスト ボックス 44"/>
          <p:cNvSpPr txBox="1"/>
          <p:nvPr/>
        </p:nvSpPr>
        <p:spPr>
          <a:xfrm>
            <a:off x="200472" y="1124744"/>
            <a:ext cx="9505056" cy="1049583"/>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年には</a:t>
            </a:r>
            <a:r>
              <a:rPr lang="ja-JP" altLang="en-US" sz="1200" b="1" dirty="0">
                <a:latin typeface="Arial" panose="020B0604020202020204" pitchFamily="34" charset="0"/>
                <a:ea typeface="ＭＳ Ｐゴシック" panose="020B0600070205080204" pitchFamily="50" charset="-128"/>
                <a:cs typeface="Arial" panose="020B0604020202020204" pitchFamily="34" charset="0"/>
              </a:rPr>
              <a:t>中国本土が輸入の主であり、ローエンド製品を中心に全体の約</a:t>
            </a: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70</a:t>
            </a:r>
            <a:r>
              <a:rPr lang="ja-JP" altLang="en-US" sz="1200" b="1" dirty="0">
                <a:latin typeface="Arial" panose="020B0604020202020204" pitchFamily="34" charset="0"/>
                <a:ea typeface="ＭＳ Ｐゴシック" panose="020B0600070205080204" pitchFamily="50" charset="-128"/>
                <a:cs typeface="Arial" panose="020B0604020202020204" pitchFamily="34" charset="0"/>
              </a:rPr>
              <a:t>％を占めた</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。中国が大きな割合を占めており、ドイツ、アメリカ、インド等が続く。</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価格戦略や販売代理店との提携を通じて、中国はその存在感を拡大している。ナイジェリアでは、</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年の実績を持つ医療機器サプライヤーである</a:t>
            </a:r>
            <a:r>
              <a:rPr lang="en-US" altLang="ja-JP" sz="1200" dirty="0" err="1">
                <a:latin typeface="Arial" panose="020B0604020202020204" pitchFamily="34" charset="0"/>
                <a:ea typeface="ＭＳ Ｐゴシック" panose="020B0600070205080204" pitchFamily="50" charset="-128"/>
                <a:cs typeface="Arial" panose="020B0604020202020204" pitchFamily="34" charset="0"/>
              </a:rPr>
              <a:t>AfricaMed</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が、</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年に</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50</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社以上の中国メーカーと提携し、これらの企業の市場リーチを拡大している。</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米国の有望機器としては、超音波、</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CT</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スキャナー、</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X</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線、治療用呼吸器などのハイテク画像診断機器である。</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68" name="テキスト ボックス 21">
            <a:extLst>
              <a:ext uri="{FF2B5EF4-FFF2-40B4-BE49-F238E27FC236}">
                <a16:creationId xmlns:a16="http://schemas.microsoft.com/office/drawing/2014/main" id="{559A530E-147E-4854-BE0D-0C78E8524216}"/>
              </a:ext>
            </a:extLst>
          </p:cNvPr>
          <p:cNvSpPr txBox="1"/>
          <p:nvPr/>
        </p:nvSpPr>
        <p:spPr>
          <a:xfrm>
            <a:off x="223331" y="6611814"/>
            <a:ext cx="6840760" cy="152399"/>
          </a:xfrm>
          <a:prstGeom prst="rect">
            <a:avLst/>
          </a:prstGeom>
          <a:noFill/>
        </p:spPr>
        <p:txBody>
          <a:bodyPr wrap="square" lIns="0" tIns="0" rIns="0" bIns="0" rtlCol="0">
            <a:noAutofit/>
          </a:bodyPr>
          <a:lstStyle>
            <a:defPPr>
              <a:defRPr lang="ja-JP"/>
            </a:defPPr>
            <a:lvl1pPr marL="338138" lvl="0" indent="-338138">
              <a:defRPr sz="800"/>
            </a:lvl1pPr>
          </a:lstStyle>
          <a:p>
            <a:r>
              <a:rPr lang="ja-JP" altLang="en-US" dirty="0"/>
              <a:t>（出所）</a:t>
            </a:r>
            <a:r>
              <a:rPr lang="en-US" altLang="ja-JP" dirty="0"/>
              <a:t> </a:t>
            </a:r>
            <a:r>
              <a:rPr lang="ja-JP" altLang="en-US" dirty="0"/>
              <a:t>米国務省「</a:t>
            </a:r>
            <a:r>
              <a:rPr lang="en-US" altLang="ja-JP" dirty="0"/>
              <a:t>Healthcare technologies Resource Guide</a:t>
            </a:r>
            <a:r>
              <a:rPr lang="ja-JP" altLang="en-US" dirty="0"/>
              <a:t>」</a:t>
            </a:r>
            <a:endParaRPr lang="en-US" altLang="ja-JP" dirty="0"/>
          </a:p>
        </p:txBody>
      </p:sp>
      <p:graphicFrame>
        <p:nvGraphicFramePr>
          <p:cNvPr id="7" name="Chart 68">
            <a:extLst>
              <a:ext uri="{FF2B5EF4-FFF2-40B4-BE49-F238E27FC236}">
                <a16:creationId xmlns:a16="http://schemas.microsoft.com/office/drawing/2014/main" id="{9781EEC1-5ED5-1BEF-E472-591BAEDD989B}"/>
              </a:ext>
            </a:extLst>
          </p:cNvPr>
          <p:cNvGraphicFramePr/>
          <p:nvPr>
            <p:custDataLst>
              <p:tags r:id="rId3"/>
            </p:custDataLst>
            <p:extLst>
              <p:ext uri="{D42A27DB-BD31-4B8C-83A1-F6EECF244321}">
                <p14:modId xmlns:p14="http://schemas.microsoft.com/office/powerpoint/2010/main" val="1999569651"/>
              </p:ext>
            </p:extLst>
          </p:nvPr>
        </p:nvGraphicFramePr>
        <p:xfrm>
          <a:off x="425450" y="3212701"/>
          <a:ext cx="5186363" cy="3260725"/>
        </p:xfrm>
        <a:graphic>
          <a:graphicData uri="http://schemas.openxmlformats.org/drawingml/2006/chart">
            <c:chart xmlns:c="http://schemas.openxmlformats.org/drawingml/2006/chart" xmlns:r="http://schemas.openxmlformats.org/officeDocument/2006/relationships" r:id="rId17"/>
          </a:graphicData>
        </a:graphic>
      </p:graphicFrame>
      <p:sp>
        <p:nvSpPr>
          <p:cNvPr id="8" name="テキスト プレースホルダ 9">
            <a:extLst>
              <a:ext uri="{FF2B5EF4-FFF2-40B4-BE49-F238E27FC236}">
                <a16:creationId xmlns:a16="http://schemas.microsoft.com/office/drawing/2014/main" id="{E3F5C0CA-AD5B-CCA5-2BE0-528DC8F31A3D}"/>
              </a:ext>
            </a:extLst>
          </p:cNvPr>
          <p:cNvSpPr>
            <a:spLocks noGrp="1"/>
          </p:cNvSpPr>
          <p:nvPr>
            <p:custDataLst>
              <p:tags r:id="rId4"/>
            </p:custDataLst>
          </p:nvPr>
        </p:nvSpPr>
        <p:spPr bwMode="auto">
          <a:xfrm>
            <a:off x="2003549" y="6476601"/>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37EAF435-A542-4559-8928-C7E4CDC8CAA7}" type="datetime'''''''''''''''1''''''''8'''''''''''''''''''''''''''''''''''''">
              <a:rPr lang="en-US" altLang="en-US" sz="1000" smtClean="0"/>
              <a:pPr/>
              <a:t>18</a:t>
            </a:fld>
            <a:endParaRPr kumimoji="0" lang="ja-JP" altLang="en-US" sz="800" dirty="0">
              <a:sym typeface="+mn-lt"/>
            </a:endParaRPr>
          </a:p>
        </p:txBody>
      </p:sp>
      <p:sp>
        <p:nvSpPr>
          <p:cNvPr id="9" name="テキスト プレースホルダ 9">
            <a:extLst>
              <a:ext uri="{FF2B5EF4-FFF2-40B4-BE49-F238E27FC236}">
                <a16:creationId xmlns:a16="http://schemas.microsoft.com/office/drawing/2014/main" id="{F78F9B59-EDDE-170F-09CF-A4210168B1F6}"/>
              </a:ext>
            </a:extLst>
          </p:cNvPr>
          <p:cNvSpPr>
            <a:spLocks noGrp="1"/>
          </p:cNvSpPr>
          <p:nvPr>
            <p:custDataLst>
              <p:tags r:id="rId5"/>
            </p:custDataLst>
          </p:nvPr>
        </p:nvSpPr>
        <p:spPr bwMode="auto">
          <a:xfrm>
            <a:off x="930399" y="6476601"/>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7501327B-20B7-48CA-BDCF-218FA22EAD19}" type="datetime'2''''''0''''''''1''''''''''''''''7'''''">
              <a:rPr lang="en-US" altLang="en-US" sz="1000" smtClean="0"/>
              <a:pPr/>
              <a:t>2017</a:t>
            </a:fld>
            <a:endParaRPr kumimoji="0" lang="ja-JP" altLang="en-US" sz="800" dirty="0">
              <a:sym typeface="+mn-lt"/>
            </a:endParaRPr>
          </a:p>
        </p:txBody>
      </p:sp>
      <p:sp>
        <p:nvSpPr>
          <p:cNvPr id="11" name="テキスト プレースホルダ 9">
            <a:extLst>
              <a:ext uri="{FF2B5EF4-FFF2-40B4-BE49-F238E27FC236}">
                <a16:creationId xmlns:a16="http://schemas.microsoft.com/office/drawing/2014/main" id="{FDB29911-F6EB-85DD-9E84-E768ACE66DC1}"/>
              </a:ext>
            </a:extLst>
          </p:cNvPr>
          <p:cNvSpPr>
            <a:spLocks noGrp="1"/>
          </p:cNvSpPr>
          <p:nvPr>
            <p:custDataLst>
              <p:tags r:id="rId6"/>
            </p:custDataLst>
          </p:nvPr>
        </p:nvSpPr>
        <p:spPr bwMode="auto">
          <a:xfrm>
            <a:off x="5016624" y="6476601"/>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EEFB713B-0B0E-4B37-83D3-8327C5714F48}" type="datetime'''''''''''''''''''''''''''''2''''''''1'''''''''''''''">
              <a:rPr lang="en-US" altLang="en-US" sz="1000" smtClean="0"/>
              <a:pPr/>
              <a:t>21</a:t>
            </a:fld>
            <a:endParaRPr kumimoji="0" lang="ja-JP" altLang="en-US" sz="800" dirty="0">
              <a:sym typeface="+mn-lt"/>
            </a:endParaRPr>
          </a:p>
        </p:txBody>
      </p:sp>
      <p:sp>
        <p:nvSpPr>
          <p:cNvPr id="12" name="テキスト プレースホルダ 9">
            <a:extLst>
              <a:ext uri="{FF2B5EF4-FFF2-40B4-BE49-F238E27FC236}">
                <a16:creationId xmlns:a16="http://schemas.microsoft.com/office/drawing/2014/main" id="{5804ED01-D605-AEF9-E15C-5CDAECB52020}"/>
              </a:ext>
            </a:extLst>
          </p:cNvPr>
          <p:cNvSpPr>
            <a:spLocks noGrp="1"/>
          </p:cNvSpPr>
          <p:nvPr>
            <p:custDataLst>
              <p:tags r:id="rId7"/>
            </p:custDataLst>
          </p:nvPr>
        </p:nvSpPr>
        <p:spPr bwMode="auto">
          <a:xfrm>
            <a:off x="3008437" y="6476601"/>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40FA9A6D-A8BC-415E-865F-E8E632B8EDA2}" type="datetime'''''''''1''''''''''9'">
              <a:rPr lang="en-US" altLang="en-US" sz="1000" smtClean="0"/>
              <a:pPr/>
              <a:t>19</a:t>
            </a:fld>
            <a:endParaRPr kumimoji="0" lang="ja-JP" altLang="en-US" sz="800" dirty="0">
              <a:sym typeface="+mn-lt"/>
            </a:endParaRPr>
          </a:p>
        </p:txBody>
      </p:sp>
      <p:sp>
        <p:nvSpPr>
          <p:cNvPr id="17" name="テキスト プレースホルダ 9">
            <a:extLst>
              <a:ext uri="{FF2B5EF4-FFF2-40B4-BE49-F238E27FC236}">
                <a16:creationId xmlns:a16="http://schemas.microsoft.com/office/drawing/2014/main" id="{150E9105-3138-324D-23B8-94C6D5C8D071}"/>
              </a:ext>
            </a:extLst>
          </p:cNvPr>
          <p:cNvSpPr>
            <a:spLocks noGrp="1"/>
          </p:cNvSpPr>
          <p:nvPr>
            <p:custDataLst>
              <p:tags r:id="rId8"/>
            </p:custDataLst>
          </p:nvPr>
        </p:nvSpPr>
        <p:spPr bwMode="auto">
          <a:xfrm>
            <a:off x="4011737" y="6476601"/>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fld id="{BC49051A-DABC-4769-86C7-7E00F00B4FAC}" type="datetime'''''2''''''''''''''''''''''''''''''0'''''''''''''">
              <a:rPr lang="en-US" altLang="en-US" sz="1000" smtClean="0"/>
              <a:pPr/>
              <a:t>20</a:t>
            </a:fld>
            <a:endParaRPr kumimoji="0" lang="ja-JP" altLang="en-US" sz="800" dirty="0">
              <a:sym typeface="+mn-lt"/>
            </a:endParaRPr>
          </a:p>
        </p:txBody>
      </p:sp>
      <p:sp>
        <p:nvSpPr>
          <p:cNvPr id="18" name="Rectangle 18">
            <a:extLst>
              <a:ext uri="{FF2B5EF4-FFF2-40B4-BE49-F238E27FC236}">
                <a16:creationId xmlns:a16="http://schemas.microsoft.com/office/drawing/2014/main" id="{DA8CD01C-3863-4687-938C-BA859C44F851}"/>
              </a:ext>
            </a:extLst>
          </p:cNvPr>
          <p:cNvSpPr/>
          <p:nvPr>
            <p:custDataLst>
              <p:tags r:id="rId9"/>
            </p:custDataLst>
          </p:nvPr>
        </p:nvSpPr>
        <p:spPr bwMode="gray">
          <a:xfrm>
            <a:off x="4353049" y="3495004"/>
            <a:ext cx="179388" cy="133350"/>
          </a:xfrm>
          <a:prstGeom prst="rect">
            <a:avLst/>
          </a:prstGeom>
          <a:solidFill>
            <a:srgbClr val="80CCE8"/>
          </a:solidFill>
          <a:ln w="9525"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8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6" name="Rectangle 24">
            <a:extLst>
              <a:ext uri="{FF2B5EF4-FFF2-40B4-BE49-F238E27FC236}">
                <a16:creationId xmlns:a16="http://schemas.microsoft.com/office/drawing/2014/main" id="{CD780097-CF30-4A88-CA9F-D90EE448F38C}"/>
              </a:ext>
            </a:extLst>
          </p:cNvPr>
          <p:cNvSpPr/>
          <p:nvPr>
            <p:custDataLst>
              <p:tags r:id="rId10"/>
            </p:custDataLst>
          </p:nvPr>
        </p:nvSpPr>
        <p:spPr bwMode="gray">
          <a:xfrm>
            <a:off x="4938836" y="3495004"/>
            <a:ext cx="179388" cy="133350"/>
          </a:xfrm>
          <a:prstGeom prst="rect">
            <a:avLst/>
          </a:prstGeom>
          <a:solidFill>
            <a:srgbClr val="C0E6F4"/>
          </a:solidFill>
          <a:ln w="9525"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8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 name="テキスト プレースホルダ 9">
            <a:extLst>
              <a:ext uri="{FF2B5EF4-FFF2-40B4-BE49-F238E27FC236}">
                <a16:creationId xmlns:a16="http://schemas.microsoft.com/office/drawing/2014/main" id="{93F04CBF-4E00-5604-2315-E21A09BCC19B}"/>
              </a:ext>
            </a:extLst>
          </p:cNvPr>
          <p:cNvSpPr>
            <a:spLocks noGrp="1"/>
          </p:cNvSpPr>
          <p:nvPr>
            <p:custDataLst>
              <p:tags r:id="rId11"/>
            </p:custDataLst>
          </p:nvPr>
        </p:nvSpPr>
        <p:spPr bwMode="auto">
          <a:xfrm>
            <a:off x="4583236" y="3490241"/>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fld id="{16FFA75F-EEC8-489D-A402-91465B4A8B5B}" type="datetime'''''''輸''''''''''''''''''''''''''''''出'''''''''">
              <a:rPr kumimoji="0" lang="ja-JP" altLang="en-US" sz="1000"/>
              <a:pPr marL="0" indent="0">
                <a:spcBef>
                  <a:spcPct val="0"/>
                </a:spcBef>
                <a:buNone/>
              </a:pPr>
              <a:t>輸出</a:t>
            </a:fld>
            <a:endParaRPr kumimoji="0" lang="ja-JP" altLang="en-US" sz="800" dirty="0">
              <a:sym typeface="+mn-lt"/>
            </a:endParaRPr>
          </a:p>
        </p:txBody>
      </p:sp>
      <p:sp>
        <p:nvSpPr>
          <p:cNvPr id="28" name="テキスト プレースホルダ 9">
            <a:extLst>
              <a:ext uri="{FF2B5EF4-FFF2-40B4-BE49-F238E27FC236}">
                <a16:creationId xmlns:a16="http://schemas.microsoft.com/office/drawing/2014/main" id="{CA2B78E3-C892-9220-960B-27E9438A37E8}"/>
              </a:ext>
            </a:extLst>
          </p:cNvPr>
          <p:cNvSpPr>
            <a:spLocks noGrp="1"/>
          </p:cNvSpPr>
          <p:nvPr>
            <p:custDataLst>
              <p:tags r:id="rId12"/>
            </p:custDataLst>
          </p:nvPr>
        </p:nvSpPr>
        <p:spPr bwMode="auto">
          <a:xfrm>
            <a:off x="5169024" y="3490241"/>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fld id="{CD5A1DD2-0D2C-46B2-96F9-5109BE876864}" type="datetime'''''''''''輸''''''''入'''''''''''''''''''">
              <a:rPr kumimoji="0" lang="ja-JP" altLang="en-US" sz="1000"/>
              <a:pPr marL="0" indent="0">
                <a:spcBef>
                  <a:spcPct val="0"/>
                </a:spcBef>
                <a:buNone/>
              </a:pPr>
              <a:t>輸入</a:t>
            </a:fld>
            <a:endParaRPr kumimoji="0" lang="ja-JP" altLang="en-US" sz="800" dirty="0">
              <a:sym typeface="+mn-lt"/>
            </a:endParaRPr>
          </a:p>
        </p:txBody>
      </p:sp>
      <p:graphicFrame>
        <p:nvGraphicFramePr>
          <p:cNvPr id="29" name="Chart 25">
            <a:extLst>
              <a:ext uri="{FF2B5EF4-FFF2-40B4-BE49-F238E27FC236}">
                <a16:creationId xmlns:a16="http://schemas.microsoft.com/office/drawing/2014/main" id="{2B796290-DD41-85C3-1D98-81C21FF1ED83}"/>
              </a:ext>
            </a:extLst>
          </p:cNvPr>
          <p:cNvGraphicFramePr/>
          <p:nvPr>
            <p:custDataLst>
              <p:tags r:id="rId13"/>
            </p:custDataLst>
            <p:extLst>
              <p:ext uri="{D42A27DB-BD31-4B8C-83A1-F6EECF244321}">
                <p14:modId xmlns:p14="http://schemas.microsoft.com/office/powerpoint/2010/main" val="222031196"/>
              </p:ext>
            </p:extLst>
          </p:nvPr>
        </p:nvGraphicFramePr>
        <p:xfrm>
          <a:off x="7008813" y="3808212"/>
          <a:ext cx="2498725" cy="2498725"/>
        </p:xfrm>
        <a:graphic>
          <a:graphicData uri="http://schemas.openxmlformats.org/drawingml/2006/chart">
            <c:chart xmlns:c="http://schemas.openxmlformats.org/drawingml/2006/chart" xmlns:r="http://schemas.openxmlformats.org/officeDocument/2006/relationships" r:id="rId18"/>
          </a:graphicData>
        </a:graphic>
      </p:graphicFrame>
      <p:sp>
        <p:nvSpPr>
          <p:cNvPr id="30" name="TextBox 28">
            <a:extLst>
              <a:ext uri="{FF2B5EF4-FFF2-40B4-BE49-F238E27FC236}">
                <a16:creationId xmlns:a16="http://schemas.microsoft.com/office/drawing/2014/main" id="{201DE6A2-CD94-6251-97F0-DE009280C01B}"/>
              </a:ext>
            </a:extLst>
          </p:cNvPr>
          <p:cNvSpPr txBox="1"/>
          <p:nvPr/>
        </p:nvSpPr>
        <p:spPr>
          <a:xfrm>
            <a:off x="7534418" y="3717032"/>
            <a:ext cx="514926" cy="253916"/>
          </a:xfrm>
          <a:prstGeom prst="rect">
            <a:avLst/>
          </a:prstGeom>
          <a:noFill/>
        </p:spPr>
        <p:txBody>
          <a:bodyPr wrap="square">
            <a:spAutoFit/>
          </a:bodyPr>
          <a:lstStyle/>
          <a:p>
            <a:r>
              <a:rPr lang="ja" sz="1050" dirty="0"/>
              <a:t>米国</a:t>
            </a:r>
          </a:p>
        </p:txBody>
      </p:sp>
      <p:sp>
        <p:nvSpPr>
          <p:cNvPr id="31" name="Rectangle 2">
            <a:extLst>
              <a:ext uri="{FF2B5EF4-FFF2-40B4-BE49-F238E27FC236}">
                <a16:creationId xmlns:a16="http://schemas.microsoft.com/office/drawing/2014/main" id="{81CB2CA1-0AFC-236A-D4F1-97F6FFA2C68D}"/>
              </a:ext>
            </a:extLst>
          </p:cNvPr>
          <p:cNvSpPr>
            <a:spLocks noChangeArrowheads="1"/>
          </p:cNvSpPr>
          <p:nvPr/>
        </p:nvSpPr>
        <p:spPr bwMode="auto">
          <a:xfrm>
            <a:off x="9308237" y="5677148"/>
            <a:ext cx="354264" cy="13594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 altLang="ja-JP" sz="1050" dirty="0">
                <a:solidFill>
                  <a:srgbClr val="202124"/>
                </a:solidFill>
                <a:latin typeface="+mj-lt"/>
              </a:rPr>
              <a:t>中国</a:t>
            </a:r>
            <a:endParaRPr kumimoji="0" lang="ja-JP" altLang="en-US" sz="1050" b="0" i="0" u="none" strike="noStrike" cap="none" normalizeH="0" baseline="0" dirty="0">
              <a:ln>
                <a:noFill/>
              </a:ln>
              <a:solidFill>
                <a:schemeClr val="tx1"/>
              </a:solidFill>
              <a:effectLst/>
              <a:latin typeface="+mj-lt"/>
            </a:endParaRPr>
          </a:p>
        </p:txBody>
      </p:sp>
      <p:sp>
        <p:nvSpPr>
          <p:cNvPr id="32" name="TextBox 31">
            <a:extLst>
              <a:ext uri="{FF2B5EF4-FFF2-40B4-BE49-F238E27FC236}">
                <a16:creationId xmlns:a16="http://schemas.microsoft.com/office/drawing/2014/main" id="{1CB4C68A-6AE6-12D8-287E-5A6FC152FD21}"/>
              </a:ext>
            </a:extLst>
          </p:cNvPr>
          <p:cNvSpPr txBox="1"/>
          <p:nvPr/>
        </p:nvSpPr>
        <p:spPr>
          <a:xfrm>
            <a:off x="6825208" y="3930673"/>
            <a:ext cx="935096" cy="253916"/>
          </a:xfrm>
          <a:prstGeom prst="rect">
            <a:avLst/>
          </a:prstGeom>
          <a:noFill/>
        </p:spPr>
        <p:txBody>
          <a:bodyPr wrap="square">
            <a:spAutoFit/>
          </a:bodyPr>
          <a:lstStyle/>
          <a:p>
            <a:r>
              <a:rPr lang="ja" altLang="ja-JP" sz="1050" dirty="0"/>
              <a:t>アイルランド</a:t>
            </a:r>
            <a:endParaRPr lang="ja-JP" altLang="en-US" sz="1050" dirty="0"/>
          </a:p>
        </p:txBody>
      </p:sp>
      <p:sp>
        <p:nvSpPr>
          <p:cNvPr id="36" name="TextBox 37">
            <a:extLst>
              <a:ext uri="{FF2B5EF4-FFF2-40B4-BE49-F238E27FC236}">
                <a16:creationId xmlns:a16="http://schemas.microsoft.com/office/drawing/2014/main" id="{84BD508F-CA27-94C2-33D0-B171489D5E65}"/>
              </a:ext>
            </a:extLst>
          </p:cNvPr>
          <p:cNvSpPr txBox="1"/>
          <p:nvPr/>
        </p:nvSpPr>
        <p:spPr>
          <a:xfrm>
            <a:off x="7943908" y="3621539"/>
            <a:ext cx="848909" cy="253916"/>
          </a:xfrm>
          <a:prstGeom prst="rect">
            <a:avLst/>
          </a:prstGeom>
          <a:noFill/>
        </p:spPr>
        <p:txBody>
          <a:bodyPr wrap="square">
            <a:spAutoFit/>
          </a:bodyPr>
          <a:lstStyle/>
          <a:p>
            <a:r>
              <a:rPr lang="ja-JP" altLang="en-US" sz="1050" dirty="0"/>
              <a:t>その他</a:t>
            </a:r>
            <a:endParaRPr lang="en-US" sz="1050" dirty="0"/>
          </a:p>
        </p:txBody>
      </p:sp>
      <p:sp>
        <p:nvSpPr>
          <p:cNvPr id="38" name="Rectangle 3">
            <a:extLst>
              <a:ext uri="{FF2B5EF4-FFF2-40B4-BE49-F238E27FC236}">
                <a16:creationId xmlns:a16="http://schemas.microsoft.com/office/drawing/2014/main" id="{52D1504F-C246-FD03-79BB-304E9B7E8988}"/>
              </a:ext>
            </a:extLst>
          </p:cNvPr>
          <p:cNvSpPr>
            <a:spLocks noChangeArrowheads="1"/>
          </p:cNvSpPr>
          <p:nvPr/>
        </p:nvSpPr>
        <p:spPr bwMode="auto">
          <a:xfrm>
            <a:off x="6900437" y="4239962"/>
            <a:ext cx="293350" cy="13594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 altLang="ja-JP" sz="1050" b="0" i="0" u="none" strike="noStrike" cap="none" normalizeH="0" baseline="0" dirty="0">
                <a:ln>
                  <a:noFill/>
                </a:ln>
                <a:solidFill>
                  <a:srgbClr val="202124"/>
                </a:solidFill>
                <a:effectLst/>
                <a:latin typeface="+mj-lt"/>
              </a:rPr>
              <a:t>インド</a:t>
            </a:r>
            <a:endParaRPr kumimoji="0" lang="ja-JP" altLang="en-US" sz="1120" b="0" i="0" u="none" strike="noStrike" cap="none" normalizeH="0" baseline="0" dirty="0">
              <a:ln>
                <a:noFill/>
              </a:ln>
              <a:solidFill>
                <a:schemeClr val="tx1"/>
              </a:solidFill>
              <a:effectLst/>
              <a:latin typeface="+mj-lt"/>
            </a:endParaRPr>
          </a:p>
        </p:txBody>
      </p:sp>
      <p:sp>
        <p:nvSpPr>
          <p:cNvPr id="2" name="四角形: 角を丸くする 1">
            <a:extLst>
              <a:ext uri="{FF2B5EF4-FFF2-40B4-BE49-F238E27FC236}">
                <a16:creationId xmlns:a16="http://schemas.microsoft.com/office/drawing/2014/main" id="{C912D99D-8BE5-C827-5F84-8930777962FE}"/>
              </a:ext>
            </a:extLst>
          </p:cNvPr>
          <p:cNvSpPr/>
          <p:nvPr/>
        </p:nvSpPr>
        <p:spPr>
          <a:xfrm>
            <a:off x="535124" y="2211578"/>
            <a:ext cx="9127377" cy="480918"/>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nchor="ctr">
            <a:noAutofit/>
          </a:bodyPr>
          <a:lstStyle/>
          <a:p>
            <a:pPr marL="171450" indent="-171450" fontAlgn="ctr">
              <a:lnSpc>
                <a:spcPct val="114000"/>
              </a:lnSpc>
              <a:spcAft>
                <a:spcPts val="400"/>
              </a:spcAft>
              <a:buClr>
                <a:schemeClr val="accent6"/>
              </a:buClr>
              <a:buFont typeface="Wingdings" panose="05000000000000000000" pitchFamily="2" charset="2"/>
              <a:buChar char="ü"/>
            </a:pPr>
            <a:r>
              <a:rPr kumimoji="1" lang="ja-JP" altLang="en-US" sz="1200" dirty="0"/>
              <a:t>ヘルスケア分野の貿易や投資には障壁がない。輸入医療機器、医薬品製造機械、包装資材、医薬品には関税が適用される。関税率は製品分類により</a:t>
            </a:r>
            <a:r>
              <a:rPr kumimoji="1" lang="en-US" altLang="ja-JP" sz="1200" dirty="0"/>
              <a:t>5</a:t>
            </a:r>
            <a:r>
              <a:rPr kumimoji="1" lang="ja-JP" altLang="en-US" sz="1200" dirty="0"/>
              <a:t>～</a:t>
            </a:r>
            <a:r>
              <a:rPr kumimoji="1" lang="en-US" altLang="ja-JP" sz="1200" dirty="0"/>
              <a:t>10</a:t>
            </a:r>
            <a:r>
              <a:rPr kumimoji="1" lang="ja-JP" altLang="en-US" sz="1200" dirty="0"/>
              <a:t>％である。</a:t>
            </a:r>
          </a:p>
        </p:txBody>
      </p:sp>
    </p:spTree>
    <p:extLst>
      <p:ext uri="{BB962C8B-B14F-4D97-AF65-F5344CB8AC3E}">
        <p14:creationId xmlns:p14="http://schemas.microsoft.com/office/powerpoint/2010/main" val="14941493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オブジェクト 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4" name="オブジェクト 3"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p:txBody>
          <a:bodyPr vert="horz"/>
          <a:lstStyle/>
          <a:p>
            <a:r>
              <a:rPr lang="ja-JP" altLang="en-US" dirty="0"/>
              <a:t>ナイジェリア／医療関連／医療機器</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a:t>今後、高い需要が見込まれる医療機器</a:t>
            </a:r>
          </a:p>
        </p:txBody>
      </p:sp>
      <p:sp>
        <p:nvSpPr>
          <p:cNvPr id="37" name="テキスト ボックス 36"/>
          <p:cNvSpPr txBox="1"/>
          <p:nvPr/>
        </p:nvSpPr>
        <p:spPr>
          <a:xfrm>
            <a:off x="200472" y="6597261"/>
            <a:ext cx="9267378" cy="144107"/>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Medeic</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West Africa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 Nigeria Medical Device Market Overview</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t>米国務省「</a:t>
            </a:r>
            <a:r>
              <a:rPr lang="en-US" altLang="ja-JP" sz="800" dirty="0"/>
              <a:t>Healthcare technologies Resource Guide</a:t>
            </a:r>
            <a:r>
              <a:rPr lang="ja-JP" altLang="en-US" sz="800" dirty="0"/>
              <a:t>」</a:t>
            </a:r>
            <a:endPar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endParaRPr>
          </a:p>
        </p:txBody>
      </p:sp>
      <p:sp>
        <p:nvSpPr>
          <p:cNvPr id="211" name="テキスト ボックス 30"/>
          <p:cNvSpPr txBox="1"/>
          <p:nvPr/>
        </p:nvSpPr>
        <p:spPr>
          <a:xfrm>
            <a:off x="200472" y="1124744"/>
            <a:ext cx="9505056" cy="416235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ほとんどの個人クリニックは新しい機器を購入する余裕がないため、</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中古機器を採用</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ナイジェリアの</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医療機器市場は依然として輸入に大きく依存しており、その大半は中国</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からのものであり、注射器、針、縫合糸、ステープル、包装、チューブ、カテーテル、医療用手袋、ガウン、マスク、接着剤、創傷被覆用シーラントなどの</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医療消耗品のオフショア供給国として圧倒的な地位を占めている</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米国は医療診断・治療機器において競争力</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がある。磁気共鳴画像装置（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MRI</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）、コンピューター断層撮影装置（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CT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）、デジタル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X</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線、マンモグラフィー、超音波検査、放射線治療、その他の</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先端機器</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などである。</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マラリア寄生虫、薬物乱用、</a:t>
            </a: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HIV/AIDS</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、結核などの検査キット</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もナイジェリアでは好調である。</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ビタミン剤に関しては、米国製医薬品の品質の高さから、米国は他の国よりもチャンスがある</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国内生産が少ないため、医療機器需要の約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99%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は外国からの輸入でまかなわれており、国内の医療機器製造は主に注射器からなっている。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医療費の増加は、</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ウェアラブル医療機器</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などの革新的なコネクテッド製品の開発、早期発見や非侵襲的治療の需要、情報技術に対する意識の高まりと普及、ユーザーフレンドリーな機器の開発を促進すると予想される。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年、医療機器の累積売上高は約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3,470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万米ドルに達し、</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年に記録された総売上高</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370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NGN</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と比較して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％の顕著な増加を示した。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予測では、ウェアラブル医療機器の持続的な成長軌道が示されており、この期間を通じて平均</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％の成長率が見込まれている。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年までには、市場はさらに拡大し、推定</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180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万米ドルに達する見込みである。市場の需要は、国民健康保険制度、国民健康法案、世界銀行による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億米ドルの融資など、いくつかの健康促進策によっても支えられると予想される。</a:t>
            </a:r>
          </a:p>
        </p:txBody>
      </p:sp>
    </p:spTree>
    <p:extLst>
      <p:ext uri="{BB962C8B-B14F-4D97-AF65-F5344CB8AC3E}">
        <p14:creationId xmlns:p14="http://schemas.microsoft.com/office/powerpoint/2010/main" val="24421919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EC56BD65-2307-4A8B-8EC1-D966DE254EF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10" name="Object 9" hidden="1">
                        <a:extLst>
                          <a:ext uri="{FF2B5EF4-FFF2-40B4-BE49-F238E27FC236}">
                            <a16:creationId xmlns:a16="http://schemas.microsoft.com/office/drawing/2014/main" id="{EC56BD65-2307-4A8B-8EC1-D966DE254EF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ナイジェリア／医療関連／医療機器</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主要メーカー</a:t>
            </a:r>
            <a:r>
              <a:rPr lang="en-US" altLang="ja-JP" dirty="0"/>
              <a:t>(</a:t>
            </a:r>
            <a:r>
              <a:rPr lang="ja-JP" altLang="en-US" dirty="0"/>
              <a:t>日本企業以外の外資</a:t>
            </a:r>
            <a:r>
              <a:rPr lang="en-US" altLang="ja-JP" dirty="0"/>
              <a:t>)</a:t>
            </a:r>
            <a:endParaRPr lang="ja-JP" altLang="en-US" dirty="0"/>
          </a:p>
        </p:txBody>
      </p:sp>
      <p:sp>
        <p:nvSpPr>
          <p:cNvPr id="6" name="テキスト ボックス 5"/>
          <p:cNvSpPr txBox="1"/>
          <p:nvPr/>
        </p:nvSpPr>
        <p:spPr>
          <a:xfrm>
            <a:off x="272482" y="6618257"/>
            <a:ext cx="9433046" cy="123111"/>
          </a:xfrm>
          <a:prstGeom prst="rect">
            <a:avLst/>
          </a:prstGeom>
          <a:noFill/>
        </p:spPr>
        <p:txBody>
          <a:bodyPr wrap="square" lIns="0" tIns="0" rIns="0" bIns="0" rtlCol="0">
            <a:sp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各企業ウェブサイト、</a:t>
            </a:r>
            <a:r>
              <a:rPr lang="en-US" altLang="ja-JP" sz="800" dirty="0"/>
              <a:t>https://www.globaldata.com/company-profile/siemens-healthineers-ag/</a:t>
            </a:r>
            <a:r>
              <a:rPr kumimoji="0" lang="ja-JP" altLang="en-US" sz="800" dirty="0" bmk=""/>
              <a:t>、</a:t>
            </a:r>
            <a:r>
              <a:rPr lang="en-US" altLang="ja-JP" sz="800" dirty="0"/>
              <a:t>https://www.pacificafrica.com/about-us/#Nigeria</a:t>
            </a:r>
          </a:p>
        </p:txBody>
      </p:sp>
      <p:sp>
        <p:nvSpPr>
          <p:cNvPr id="12" name="Rectangle 6"/>
          <p:cNvSpPr>
            <a:spLocks noChangeArrowheads="1"/>
          </p:cNvSpPr>
          <p:nvPr/>
        </p:nvSpPr>
        <p:spPr bwMode="auto">
          <a:xfrm>
            <a:off x="272480" y="1844824"/>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主な欧米系外資メーカーの現況</a:t>
            </a:r>
          </a:p>
        </p:txBody>
      </p:sp>
      <p:sp>
        <p:nvSpPr>
          <p:cNvPr id="8" name="Circle: Hollow 7">
            <a:extLst>
              <a:ext uri="{FF2B5EF4-FFF2-40B4-BE49-F238E27FC236}">
                <a16:creationId xmlns:a16="http://schemas.microsoft.com/office/drawing/2014/main" id="{9E941A32-658C-4D8F-A5A0-D965C724BEF2}"/>
              </a:ext>
            </a:extLst>
          </p:cNvPr>
          <p:cNvSpPr/>
          <p:nvPr/>
        </p:nvSpPr>
        <p:spPr>
          <a:xfrm>
            <a:off x="3587131" y="2910920"/>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
        <p:nvSpPr>
          <p:cNvPr id="11" name="Circle: Hollow 10">
            <a:extLst>
              <a:ext uri="{FF2B5EF4-FFF2-40B4-BE49-F238E27FC236}">
                <a16:creationId xmlns:a16="http://schemas.microsoft.com/office/drawing/2014/main" id="{41E106B7-5D8C-4E28-BD92-6BD82E2D21D2}"/>
              </a:ext>
            </a:extLst>
          </p:cNvPr>
          <p:cNvSpPr/>
          <p:nvPr/>
        </p:nvSpPr>
        <p:spPr>
          <a:xfrm>
            <a:off x="3587131" y="3647959"/>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
        <p:nvSpPr>
          <p:cNvPr id="13" name="Circle: Hollow 12">
            <a:extLst>
              <a:ext uri="{FF2B5EF4-FFF2-40B4-BE49-F238E27FC236}">
                <a16:creationId xmlns:a16="http://schemas.microsoft.com/office/drawing/2014/main" id="{2D5CFC9C-937E-4886-974C-7AF1BA18AC2C}"/>
              </a:ext>
            </a:extLst>
          </p:cNvPr>
          <p:cNvSpPr/>
          <p:nvPr/>
        </p:nvSpPr>
        <p:spPr>
          <a:xfrm>
            <a:off x="3587131" y="4187313"/>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
        <p:nvSpPr>
          <p:cNvPr id="14" name="Circle: Hollow 13">
            <a:extLst>
              <a:ext uri="{FF2B5EF4-FFF2-40B4-BE49-F238E27FC236}">
                <a16:creationId xmlns:a16="http://schemas.microsoft.com/office/drawing/2014/main" id="{E9ACE2F5-F86F-471B-BF11-BADE300127D7}"/>
              </a:ext>
            </a:extLst>
          </p:cNvPr>
          <p:cNvSpPr/>
          <p:nvPr/>
        </p:nvSpPr>
        <p:spPr>
          <a:xfrm>
            <a:off x="3584848" y="4718359"/>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
        <p:nvSpPr>
          <p:cNvPr id="15" name="Circle: Hollow 14">
            <a:extLst>
              <a:ext uri="{FF2B5EF4-FFF2-40B4-BE49-F238E27FC236}">
                <a16:creationId xmlns:a16="http://schemas.microsoft.com/office/drawing/2014/main" id="{F2931220-755D-4D15-A755-0C4229927C88}"/>
              </a:ext>
            </a:extLst>
          </p:cNvPr>
          <p:cNvSpPr/>
          <p:nvPr/>
        </p:nvSpPr>
        <p:spPr>
          <a:xfrm>
            <a:off x="3584848" y="5286316"/>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
        <p:nvSpPr>
          <p:cNvPr id="16" name="テキスト ボックス 3">
            <a:extLst>
              <a:ext uri="{FF2B5EF4-FFF2-40B4-BE49-F238E27FC236}">
                <a16:creationId xmlns:a16="http://schemas.microsoft.com/office/drawing/2014/main" id="{031D6A05-2B06-4856-B0DB-69B33390F323}"/>
              </a:ext>
            </a:extLst>
          </p:cNvPr>
          <p:cNvSpPr txBox="1"/>
          <p:nvPr/>
        </p:nvSpPr>
        <p:spPr>
          <a:xfrm>
            <a:off x="200472" y="1124744"/>
            <a:ext cx="9505056" cy="69063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欧米の多国籍医療機器企業は、ナイジェリア国内では製造事業を行っていないが、現地の代理店（シーメンス・ヘルティニアーズ）と提携したり、ナイジェリアにマーケティング・流通センターを設立したりして、プレゼンスを維持し、公的・私的医療提供者からの現地の需要を活用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4" name="表 3">
            <a:extLst>
              <a:ext uri="{FF2B5EF4-FFF2-40B4-BE49-F238E27FC236}">
                <a16:creationId xmlns:a16="http://schemas.microsoft.com/office/drawing/2014/main" id="{BB6A02C6-AFA7-4693-9199-58D028068291}"/>
              </a:ext>
            </a:extLst>
          </p:cNvPr>
          <p:cNvGraphicFramePr>
            <a:graphicFrameLocks noGrp="1"/>
          </p:cNvGraphicFramePr>
          <p:nvPr>
            <p:extLst>
              <p:ext uri="{D42A27DB-BD31-4B8C-83A1-F6EECF244321}">
                <p14:modId xmlns:p14="http://schemas.microsoft.com/office/powerpoint/2010/main" val="359369186"/>
              </p:ext>
            </p:extLst>
          </p:nvPr>
        </p:nvGraphicFramePr>
        <p:xfrm>
          <a:off x="200025" y="2227763"/>
          <a:ext cx="9420329" cy="4241232"/>
        </p:xfrm>
        <a:graphic>
          <a:graphicData uri="http://schemas.openxmlformats.org/drawingml/2006/table">
            <a:tbl>
              <a:tblPr firstRow="1" bandRow="1">
                <a:tableStyleId>{5C22544A-7EE6-4342-B048-85BDC9FD1C3A}</a:tableStyleId>
              </a:tblPr>
              <a:tblGrid>
                <a:gridCol w="1152575">
                  <a:extLst>
                    <a:ext uri="{9D8B030D-6E8A-4147-A177-3AD203B41FA5}">
                      <a16:colId xmlns:a16="http://schemas.microsoft.com/office/drawing/2014/main" val="20000"/>
                    </a:ext>
                  </a:extLst>
                </a:gridCol>
                <a:gridCol w="1584176">
                  <a:extLst>
                    <a:ext uri="{9D8B030D-6E8A-4147-A177-3AD203B41FA5}">
                      <a16:colId xmlns:a16="http://schemas.microsoft.com/office/drawing/2014/main" val="20001"/>
                    </a:ext>
                  </a:extLst>
                </a:gridCol>
                <a:gridCol w="1152128">
                  <a:extLst>
                    <a:ext uri="{9D8B030D-6E8A-4147-A177-3AD203B41FA5}">
                      <a16:colId xmlns:a16="http://schemas.microsoft.com/office/drawing/2014/main" val="3661723914"/>
                    </a:ext>
                  </a:extLst>
                </a:gridCol>
                <a:gridCol w="1499002">
                  <a:extLst>
                    <a:ext uri="{9D8B030D-6E8A-4147-A177-3AD203B41FA5}">
                      <a16:colId xmlns:a16="http://schemas.microsoft.com/office/drawing/2014/main" val="3386509722"/>
                    </a:ext>
                  </a:extLst>
                </a:gridCol>
                <a:gridCol w="4032448">
                  <a:extLst>
                    <a:ext uri="{9D8B030D-6E8A-4147-A177-3AD203B41FA5}">
                      <a16:colId xmlns:a16="http://schemas.microsoft.com/office/drawing/2014/main" val="20003"/>
                    </a:ext>
                  </a:extLst>
                </a:gridCol>
              </a:tblGrid>
              <a:tr h="582664">
                <a:tc>
                  <a:txBody>
                    <a:bodyPr/>
                    <a:lstStyle/>
                    <a:p>
                      <a:pPr marL="0" algn="ctr" defTabSz="914400" rtl="0" eaLnBrk="1" fontAlgn="ctr" latinLnBrk="0" hangingPunct="0"/>
                      <a:r>
                        <a:rPr kumimoji="1" lang="ja-JP" altLang="en-US" sz="1100" b="0" kern="1200" noProof="1">
                          <a:solidFill>
                            <a:schemeClr val="lt1"/>
                          </a:solidFill>
                          <a:latin typeface="HGP創英角ｺﾞｼｯｸUB" panose="020B0900000000000000" pitchFamily="50" charset="-128"/>
                          <a:ea typeface="HGP創英角ｺﾞｼｯｸUB" panose="020B0900000000000000" pitchFamily="50" charset="-128"/>
                          <a:cs typeface="+mn-cs"/>
                        </a:rPr>
                        <a:t>メーカー名</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主な疾病領域・製品　</a:t>
                      </a:r>
                      <a:r>
                        <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a:t>
                      </a:r>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非網羅的</a:t>
                      </a:r>
                      <a:r>
                        <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a:t>
                      </a:r>
                      <a:endPar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ナイジェリア</a:t>
                      </a:r>
                      <a:endPar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オフィスの有無</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従業員数</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特徴・近年の動向</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735883">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b="1" dirty="0">
                          <a:solidFill>
                            <a:schemeClr val="tx1"/>
                          </a:solidFill>
                          <a:latin typeface="+mn-lt"/>
                          <a:ea typeface="MS PGothic" panose="020B0600070205080204" pitchFamily="34" charset="-128"/>
                          <a:cs typeface="Arial" panose="020B0604020202020204" pitchFamily="34" charset="0"/>
                        </a:rPr>
                        <a:t>Siemens Healthineers AG</a:t>
                      </a:r>
                      <a:endParaRPr kumimoji="1" lang="ja-JP" altLang="en-US" sz="1000" b="1" dirty="0">
                        <a:solidFill>
                          <a:schemeClr val="tx1"/>
                        </a:solidFill>
                        <a:latin typeface="+mn-lt"/>
                        <a:ea typeface="MS PGothic" panose="020B0600070205080204" pitchFamily="34" charset="-128"/>
                        <a:cs typeface="Arial" panose="020B0604020202020204" pitchFamily="34" charset="0"/>
                      </a:endParaRPr>
                    </a:p>
                  </a:txBody>
                  <a:tcPr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 altLang="ja-JP" sz="9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循環器学</a:t>
                      </a:r>
                    </a:p>
                    <a:p>
                      <a:pPr marL="0" marR="0" indent="0" algn="ctr" defTabSz="914400" rtl="0" eaLnBrk="1" fontAlgn="ctr" latinLnBrk="0" hangingPunct="1">
                        <a:lnSpc>
                          <a:spcPct val="105000"/>
                        </a:lnSpc>
                        <a:spcBef>
                          <a:spcPts val="0"/>
                        </a:spcBef>
                        <a:spcAft>
                          <a:spcPts val="200"/>
                        </a:spcAft>
                        <a:buClrTx/>
                        <a:buSzTx/>
                        <a:buFontTx/>
                        <a:buNone/>
                        <a:tabLst/>
                        <a:defRPr/>
                      </a:pPr>
                      <a:r>
                        <a:rPr kumimoji="1" lang="ja" altLang="ja-JP" sz="9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腫瘍学</a:t>
                      </a:r>
                    </a:p>
                    <a:p>
                      <a:pPr marL="0" marR="0" indent="0" algn="ctr" defTabSz="914400" rtl="0" eaLnBrk="1" fontAlgn="ctr" latinLnBrk="0" hangingPunct="1">
                        <a:lnSpc>
                          <a:spcPct val="105000"/>
                        </a:lnSpc>
                        <a:spcBef>
                          <a:spcPts val="0"/>
                        </a:spcBef>
                        <a:spcAft>
                          <a:spcPts val="200"/>
                        </a:spcAft>
                        <a:buClrTx/>
                        <a:buSzTx/>
                        <a:buFontTx/>
                        <a:buNone/>
                        <a:tabLst/>
                        <a:defRPr/>
                      </a:pPr>
                      <a:r>
                        <a:rPr kumimoji="1" lang="ja" altLang="ja-JP" sz="9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神経学</a:t>
                      </a:r>
                    </a:p>
                    <a:p>
                      <a:pPr marL="0" marR="0" indent="0" algn="ctr" defTabSz="914400" rtl="0" eaLnBrk="1" fontAlgn="ctr" latinLnBrk="0" hangingPunct="1">
                        <a:lnSpc>
                          <a:spcPct val="105000"/>
                        </a:lnSpc>
                        <a:spcBef>
                          <a:spcPts val="0"/>
                        </a:spcBef>
                        <a:spcAft>
                          <a:spcPts val="200"/>
                        </a:spcAft>
                        <a:buClrTx/>
                        <a:buSzTx/>
                        <a:buFontTx/>
                        <a:buNone/>
                        <a:tabLst/>
                        <a:defRPr/>
                      </a:pPr>
                      <a:r>
                        <a:rPr kumimoji="1" lang="ja" altLang="ja-JP" sz="9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肝臓学</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en-US" altLang="ja-JP"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70,100</a:t>
                      </a:r>
                      <a:endParaRPr kumimoji="1" lang="ja-JP" altLang="en-US" sz="10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9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シーメンス</a:t>
                      </a:r>
                      <a:r>
                        <a:rPr kumimoji="1" lang="en-US" altLang="ja-JP" sz="9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AG</a:t>
                      </a:r>
                      <a:r>
                        <a:rPr kumimoji="1" lang="ja-JP" altLang="en-US" sz="9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の子会社であるシーメンス・ヘルティニアス</a:t>
                      </a:r>
                      <a:r>
                        <a:rPr kumimoji="1" lang="en-US" altLang="ja-JP" sz="9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AG</a:t>
                      </a:r>
                      <a:r>
                        <a:rPr kumimoji="1" lang="ja-JP" altLang="en-US" sz="9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は、著名な医療技術企業として事業を展開している。同社は、</a:t>
                      </a:r>
                      <a:r>
                        <a:rPr kumimoji="1" lang="en-US" altLang="ja-JP" sz="9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Siemens </a:t>
                      </a:r>
                      <a:r>
                        <a:rPr kumimoji="1" lang="en-US" altLang="ja-JP" sz="900" kern="1200" dirty="0" err="1">
                          <a:solidFill>
                            <a:schemeClr val="dk1"/>
                          </a:solidFill>
                          <a:latin typeface="MS PGothic" panose="020B0600070205080204" pitchFamily="34" charset="-128"/>
                          <a:ea typeface="MS PGothic" panose="020B0600070205080204" pitchFamily="34" charset="-128"/>
                          <a:cs typeface="Arial" panose="020B0604020202020204" pitchFamily="34" charset="0"/>
                        </a:rPr>
                        <a:t>Healthineers</a:t>
                      </a:r>
                      <a:r>
                        <a:rPr kumimoji="1" lang="en-US" altLang="ja-JP" sz="9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 AG</a:t>
                      </a:r>
                      <a:r>
                        <a:rPr kumimoji="1" lang="ja-JP" altLang="en-US" sz="9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の公式代理店である </a:t>
                      </a:r>
                      <a:r>
                        <a:rPr kumimoji="1" lang="en-US" altLang="ja-JP" sz="9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"Pacific Diagnostics "</a:t>
                      </a:r>
                      <a:r>
                        <a:rPr kumimoji="1" lang="ja-JP" altLang="en-US" sz="9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を通して存在感を示している。</a:t>
                      </a:r>
                      <a:endParaRPr kumimoji="1" lang="en-US" altLang="ja-JP" sz="9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861857">
                <a:tc>
                  <a:txBody>
                    <a:bodyPr/>
                    <a:lstStyle/>
                    <a:p>
                      <a:pPr algn="ctr" fontAlgn="ctr"/>
                      <a:r>
                        <a:rPr kumimoji="1" lang="en-US" altLang="ja-JP" sz="1000" b="1" dirty="0">
                          <a:solidFill>
                            <a:schemeClr val="tx1"/>
                          </a:solidFill>
                          <a:latin typeface="+mn-lt"/>
                          <a:ea typeface="MS PGothic" panose="020B0600070205080204" pitchFamily="34" charset="-128"/>
                          <a:cs typeface="Arial" panose="020B0604020202020204" pitchFamily="34" charset="0"/>
                        </a:rPr>
                        <a:t>Roche Diagnostics</a:t>
                      </a:r>
                      <a:endParaRPr kumimoji="1" lang="ja-JP" altLang="en-US" sz="1000" b="1" dirty="0">
                        <a:solidFill>
                          <a:schemeClr val="tx1"/>
                        </a:solidFill>
                        <a:latin typeface="+mn-lt"/>
                        <a:ea typeface="MS PGothic" panose="020B0600070205080204" pitchFamily="34" charset="-128"/>
                        <a:cs typeface="Arial" panose="020B0604020202020204" pitchFamily="34" charset="0"/>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 altLang="ja-JP" sz="9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感染症</a:t>
                      </a:r>
                    </a:p>
                    <a:p>
                      <a:pPr marL="0" marR="0" indent="0" algn="ctr" defTabSz="914400" rtl="0" eaLnBrk="1" fontAlgn="ctr" latinLnBrk="0" hangingPunct="1">
                        <a:lnSpc>
                          <a:spcPct val="105000"/>
                        </a:lnSpc>
                        <a:spcBef>
                          <a:spcPts val="0"/>
                        </a:spcBef>
                        <a:spcAft>
                          <a:spcPts val="200"/>
                        </a:spcAft>
                        <a:buClrTx/>
                        <a:buSzTx/>
                        <a:buFontTx/>
                        <a:buNone/>
                        <a:tabLst/>
                        <a:defRPr/>
                      </a:pPr>
                      <a:r>
                        <a:rPr kumimoji="1" lang="ja" altLang="ja-JP" sz="9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循環器疾患</a:t>
                      </a:r>
                    </a:p>
                    <a:p>
                      <a:pPr marL="0" marR="0" indent="0" algn="ctr" defTabSz="914400" rtl="0" eaLnBrk="1" fontAlgn="ctr" latinLnBrk="0" hangingPunct="1">
                        <a:lnSpc>
                          <a:spcPct val="105000"/>
                        </a:lnSpc>
                        <a:spcBef>
                          <a:spcPts val="0"/>
                        </a:spcBef>
                        <a:spcAft>
                          <a:spcPts val="200"/>
                        </a:spcAft>
                        <a:buClrTx/>
                        <a:buSzTx/>
                        <a:buFontTx/>
                        <a:buNone/>
                        <a:tabLst/>
                        <a:defRPr/>
                      </a:pPr>
                      <a:r>
                        <a:rPr kumimoji="1" lang="ja" altLang="ja-JP" sz="9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神経学</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104,000</a:t>
                      </a:r>
                      <a:endParaRPr kumimoji="1" lang="ja-JP" altLang="en-US" sz="10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9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同社は</a:t>
                      </a:r>
                      <a:r>
                        <a:rPr kumimoji="1" lang="en-US" altLang="ja-JP" sz="9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100</a:t>
                      </a:r>
                      <a:r>
                        <a:rPr kumimoji="1" lang="ja-JP" altLang="en-US" sz="9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カ国で事業を展開し、革新的なソリューションで予防、モニタリング、スクリーニング治療、予後予測、層別解析に注力している。ナイジェリアには子会社「ロシュ・プロダクツ・リミテッド」を通じて進出しており、親会社の製品販売とマーケティングを担当している。</a:t>
                      </a:r>
                      <a:endParaRPr kumimoji="1" lang="en-US" altLang="ja-JP" sz="9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735883">
                <a:tc>
                  <a:txBody>
                    <a:bodyPr/>
                    <a:lstStyle/>
                    <a:p>
                      <a:pPr algn="ctr" fontAlgn="ctr"/>
                      <a:r>
                        <a:rPr kumimoji="1" lang="en-US" altLang="ja-JP" sz="1000" b="1" dirty="0">
                          <a:solidFill>
                            <a:schemeClr val="tx1"/>
                          </a:solidFill>
                          <a:latin typeface="+mn-lt"/>
                          <a:ea typeface="MS PGothic" panose="020B0600070205080204" pitchFamily="34" charset="-128"/>
                          <a:cs typeface="Arial" panose="020B0604020202020204" pitchFamily="34" charset="0"/>
                        </a:rPr>
                        <a:t>G.E. Healthcare </a:t>
                      </a:r>
                      <a:endParaRPr kumimoji="1" lang="ja-JP" altLang="en-US" sz="1000" b="1" dirty="0">
                        <a:solidFill>
                          <a:schemeClr val="tx1"/>
                        </a:solidFill>
                        <a:latin typeface="+mn-lt"/>
                        <a:ea typeface="MS PGothic" panose="020B0600070205080204" pitchFamily="34" charset="-128"/>
                        <a:cs typeface="Arial" panose="020B0604020202020204" pitchFamily="34" charset="0"/>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 altLang="ja-JP" sz="9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循環器学</a:t>
                      </a:r>
                    </a:p>
                    <a:p>
                      <a:pPr marL="0" marR="0" indent="0" algn="ctr" defTabSz="914400" rtl="0" eaLnBrk="1" fontAlgn="ctr" latinLnBrk="0" hangingPunct="1">
                        <a:lnSpc>
                          <a:spcPct val="105000"/>
                        </a:lnSpc>
                        <a:spcBef>
                          <a:spcPts val="0"/>
                        </a:spcBef>
                        <a:spcAft>
                          <a:spcPts val="200"/>
                        </a:spcAft>
                        <a:buClrTx/>
                        <a:buSzTx/>
                        <a:buFontTx/>
                        <a:buNone/>
                        <a:tabLst/>
                        <a:defRPr/>
                      </a:pPr>
                      <a:r>
                        <a:rPr kumimoji="1" lang="ja" altLang="ja-JP" sz="9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新生児ケア</a:t>
                      </a:r>
                    </a:p>
                    <a:p>
                      <a:pPr marL="0" marR="0" indent="0" algn="ctr" defTabSz="914400" rtl="0" eaLnBrk="1" fontAlgn="ctr" latinLnBrk="0" hangingPunct="1">
                        <a:lnSpc>
                          <a:spcPct val="105000"/>
                        </a:lnSpc>
                        <a:spcBef>
                          <a:spcPts val="0"/>
                        </a:spcBef>
                        <a:spcAft>
                          <a:spcPts val="200"/>
                        </a:spcAft>
                        <a:buClrTx/>
                        <a:buSzTx/>
                        <a:buFontTx/>
                        <a:buNone/>
                        <a:tabLst/>
                        <a:defRPr/>
                      </a:pPr>
                      <a:r>
                        <a:rPr kumimoji="1" lang="ja" altLang="ja-JP" sz="9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腫瘍学</a:t>
                      </a:r>
                    </a:p>
                    <a:p>
                      <a:pPr marL="0" marR="0" indent="0" algn="ctr" defTabSz="914400" rtl="0" eaLnBrk="1" fontAlgn="ctr" latinLnBrk="0" hangingPunct="1">
                        <a:lnSpc>
                          <a:spcPct val="105000"/>
                        </a:lnSpc>
                        <a:spcBef>
                          <a:spcPts val="0"/>
                        </a:spcBef>
                        <a:spcAft>
                          <a:spcPts val="200"/>
                        </a:spcAft>
                        <a:buClrTx/>
                        <a:buSzTx/>
                        <a:buFontTx/>
                        <a:buNone/>
                        <a:tabLst/>
                        <a:defRPr/>
                      </a:pPr>
                      <a:r>
                        <a:rPr kumimoji="1" lang="ja" altLang="ja-JP" sz="9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放射線学</a:t>
                      </a:r>
                      <a:endParaRPr kumimoji="1" lang="ja-JP" altLang="en-US" sz="9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en-US" altLang="ja-JP"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50,000</a:t>
                      </a:r>
                      <a:endParaRPr kumimoji="1" lang="ja-JP" altLang="en-US" sz="10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9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同社は、診断、モニタリング、生命維持装置を含む多様な製品ポートフォリオを有する世界有数の医療技術企業である。ナイジェリア支社は、公共および民間の医療提供者との提携に注力し、手頃な価格と質の向上を目指している。</a:t>
                      </a:r>
                      <a:endParaRPr kumimoji="1" lang="en-US" altLang="ja-JP" sz="9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582664">
                <a:tc>
                  <a:txBody>
                    <a:bodyPr/>
                    <a:lstStyle/>
                    <a:p>
                      <a:pPr algn="ctr" fontAlgn="ctr"/>
                      <a:r>
                        <a:rPr kumimoji="1" lang="en-US" altLang="ja-JP" sz="1000" b="1" dirty="0">
                          <a:solidFill>
                            <a:schemeClr val="tx1"/>
                          </a:solidFill>
                          <a:latin typeface="+mn-lt"/>
                          <a:ea typeface="MS PGothic" panose="020B0600070205080204" pitchFamily="34" charset="-128"/>
                          <a:cs typeface="Arial" panose="020B0604020202020204" pitchFamily="34" charset="0"/>
                        </a:rPr>
                        <a:t>Phillips Healthcare</a:t>
                      </a: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 altLang="ja-JP" sz="9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腫瘍学</a:t>
                      </a:r>
                    </a:p>
                    <a:p>
                      <a:pPr marL="0" marR="0" indent="0" algn="ctr" defTabSz="914400" rtl="0" eaLnBrk="1" fontAlgn="ctr" latinLnBrk="0" hangingPunct="1">
                        <a:lnSpc>
                          <a:spcPct val="105000"/>
                        </a:lnSpc>
                        <a:spcBef>
                          <a:spcPts val="0"/>
                        </a:spcBef>
                        <a:spcAft>
                          <a:spcPts val="200"/>
                        </a:spcAft>
                        <a:buClrTx/>
                        <a:buSzTx/>
                        <a:buFontTx/>
                        <a:buNone/>
                        <a:tabLst/>
                        <a:defRPr/>
                      </a:pPr>
                      <a:r>
                        <a:rPr kumimoji="1" lang="ja" altLang="ja-JP" sz="9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循環器学</a:t>
                      </a:r>
                    </a:p>
                    <a:p>
                      <a:pPr marL="0" marR="0" indent="0" algn="ctr" defTabSz="914400" rtl="0" eaLnBrk="1" fontAlgn="ctr" latinLnBrk="0" hangingPunct="1">
                        <a:lnSpc>
                          <a:spcPct val="105000"/>
                        </a:lnSpc>
                        <a:spcBef>
                          <a:spcPts val="0"/>
                        </a:spcBef>
                        <a:spcAft>
                          <a:spcPts val="200"/>
                        </a:spcAft>
                        <a:buClrTx/>
                        <a:buSzTx/>
                        <a:buFontTx/>
                        <a:buNone/>
                        <a:tabLst/>
                        <a:defRPr/>
                      </a:pPr>
                      <a:r>
                        <a:rPr kumimoji="1" lang="ja" altLang="ja-JP" sz="9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放射線学</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a:t>
                      </a:r>
                      <a:r>
                        <a:rPr kumimoji="1" lang="en-US" altLang="ja-JP" sz="10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78,000</a:t>
                      </a:r>
                      <a:endParaRPr kumimoji="1" lang="ja-JP" altLang="en-US" sz="10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lvl="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9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フィリップス・ナイジェリアは、オランダのロイヤル・フィリップスのヘルスシステム事業、パーソナルヘルス事業、ライティング・ソリューション事業で構成されている。</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13228602"/>
                  </a:ext>
                </a:extLst>
              </a:tr>
              <a:tr h="726623">
                <a:tc>
                  <a:txBody>
                    <a:bodyPr/>
                    <a:lstStyle/>
                    <a:p>
                      <a:pPr algn="ctr" fontAlgn="ctr"/>
                      <a:r>
                        <a:rPr kumimoji="1" lang="de-DE" altLang="ja-JP" sz="1000" b="1" dirty="0">
                          <a:solidFill>
                            <a:schemeClr val="tx1"/>
                          </a:solidFill>
                          <a:latin typeface="+mn-lt"/>
                          <a:ea typeface="MS PGothic" panose="020B0600070205080204" pitchFamily="34" charset="-128"/>
                          <a:cs typeface="Arial" panose="020B0604020202020204" pitchFamily="34" charset="0"/>
                        </a:rPr>
                        <a:t>Johnson &amp; Johnson</a:t>
                      </a:r>
                      <a:endParaRPr kumimoji="1" lang="en-US" altLang="ja-JP" sz="1000" b="1" dirty="0">
                        <a:solidFill>
                          <a:schemeClr val="tx1"/>
                        </a:solidFill>
                        <a:latin typeface="+mn-lt"/>
                        <a:ea typeface="MS PGothic" panose="020B0600070205080204" pitchFamily="34" charset="-128"/>
                        <a:cs typeface="Arial" panose="020B0604020202020204" pitchFamily="34" charset="0"/>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 altLang="ja-JP" sz="9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整形 外科</a:t>
                      </a:r>
                    </a:p>
                    <a:p>
                      <a:pPr marL="0" marR="0" indent="0" algn="ctr" defTabSz="914400" rtl="0" eaLnBrk="1" fontAlgn="ctr" latinLnBrk="0" hangingPunct="1">
                        <a:lnSpc>
                          <a:spcPct val="105000"/>
                        </a:lnSpc>
                        <a:spcBef>
                          <a:spcPts val="0"/>
                        </a:spcBef>
                        <a:spcAft>
                          <a:spcPts val="200"/>
                        </a:spcAft>
                        <a:buClrTx/>
                        <a:buSzTx/>
                        <a:buFontTx/>
                        <a:buNone/>
                        <a:tabLst/>
                        <a:defRPr/>
                      </a:pPr>
                      <a:r>
                        <a:rPr kumimoji="1" lang="ja" altLang="ja-JP" sz="9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トラウマ</a:t>
                      </a:r>
                    </a:p>
                    <a:p>
                      <a:pPr marL="0" marR="0" indent="0" algn="ctr" defTabSz="914400" rtl="0" eaLnBrk="1" fontAlgn="ctr" latinLnBrk="0" hangingPunct="1">
                        <a:lnSpc>
                          <a:spcPct val="105000"/>
                        </a:lnSpc>
                        <a:spcBef>
                          <a:spcPts val="0"/>
                        </a:spcBef>
                        <a:spcAft>
                          <a:spcPts val="200"/>
                        </a:spcAft>
                        <a:buClrTx/>
                        <a:buSzTx/>
                        <a:buFontTx/>
                        <a:buNone/>
                        <a:tabLst/>
                        <a:defRPr/>
                      </a:pPr>
                      <a:r>
                        <a:rPr kumimoji="1" lang="ja" altLang="ja-JP" sz="9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生体材料</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a:t>
                      </a:r>
                      <a:r>
                        <a:rPr kumimoji="1" lang="en-US" altLang="ja-JP" sz="10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152,000</a:t>
                      </a:r>
                      <a:endParaRPr kumimoji="1" lang="ja-JP" altLang="en-US" sz="10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9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Johnson and Johnson Pty Limited</a:t>
                      </a:r>
                      <a:r>
                        <a:rPr kumimoji="1" lang="ja-JP" altLang="en-US" sz="9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はナイジェリアに位置する子会社である。</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343124667"/>
                  </a:ext>
                </a:extLst>
              </a:tr>
            </a:tbl>
          </a:graphicData>
        </a:graphic>
      </p:graphicFrame>
      <p:sp>
        <p:nvSpPr>
          <p:cNvPr id="7" name="Multiplication Sign 17">
            <a:extLst>
              <a:ext uri="{FF2B5EF4-FFF2-40B4-BE49-F238E27FC236}">
                <a16:creationId xmlns:a16="http://schemas.microsoft.com/office/drawing/2014/main" id="{DCA60BC3-BC31-C36D-22FE-F3597E3DD00C}"/>
              </a:ext>
            </a:extLst>
          </p:cNvPr>
          <p:cNvSpPr/>
          <p:nvPr/>
        </p:nvSpPr>
        <p:spPr>
          <a:xfrm>
            <a:off x="3296816" y="2924944"/>
            <a:ext cx="486905" cy="466105"/>
          </a:xfrm>
          <a:prstGeom prst="mathMultiply">
            <a:avLst/>
          </a:prstGeom>
          <a:solidFill>
            <a:srgbClr val="A2BBDC"/>
          </a:solidFill>
        </p:spPr>
        <p:txBody>
          <a:bodyPr wrap="square" rtlCol="0" anchor="ctr">
            <a:noAutofit/>
          </a:bodyPr>
          <a:lstStyle/>
          <a:p>
            <a:pPr marL="0" algn="ctr" fontAlgn="ctr">
              <a:lnSpc>
                <a:spcPct val="114000"/>
              </a:lnSpc>
              <a:spcAft>
                <a:spcPts val="400"/>
              </a:spcAft>
            </a:pPr>
            <a:endParaRPr kumimoji="1" lang="en-US" sz="960" dirty="0"/>
          </a:p>
        </p:txBody>
      </p:sp>
      <p:sp>
        <p:nvSpPr>
          <p:cNvPr id="9" name="Circle: Hollow 16">
            <a:extLst>
              <a:ext uri="{FF2B5EF4-FFF2-40B4-BE49-F238E27FC236}">
                <a16:creationId xmlns:a16="http://schemas.microsoft.com/office/drawing/2014/main" id="{8607294A-A61A-2137-E17C-5F611509C1C0}"/>
              </a:ext>
            </a:extLst>
          </p:cNvPr>
          <p:cNvSpPr/>
          <p:nvPr/>
        </p:nvSpPr>
        <p:spPr>
          <a:xfrm>
            <a:off x="3296816" y="3783761"/>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880" dirty="0"/>
          </a:p>
        </p:txBody>
      </p:sp>
      <p:sp>
        <p:nvSpPr>
          <p:cNvPr id="19" name="Circle: Hollow 16">
            <a:extLst>
              <a:ext uri="{FF2B5EF4-FFF2-40B4-BE49-F238E27FC236}">
                <a16:creationId xmlns:a16="http://schemas.microsoft.com/office/drawing/2014/main" id="{FB56D222-893F-318E-F2B3-7C41D47076A9}"/>
              </a:ext>
            </a:extLst>
          </p:cNvPr>
          <p:cNvSpPr/>
          <p:nvPr/>
        </p:nvSpPr>
        <p:spPr>
          <a:xfrm>
            <a:off x="3296816" y="4581128"/>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880" dirty="0"/>
          </a:p>
        </p:txBody>
      </p:sp>
      <p:sp>
        <p:nvSpPr>
          <p:cNvPr id="21" name="Circle: Hollow 16">
            <a:extLst>
              <a:ext uri="{FF2B5EF4-FFF2-40B4-BE49-F238E27FC236}">
                <a16:creationId xmlns:a16="http://schemas.microsoft.com/office/drawing/2014/main" id="{7B7F8754-C971-AEE2-B4C9-0126298E1B67}"/>
              </a:ext>
            </a:extLst>
          </p:cNvPr>
          <p:cNvSpPr/>
          <p:nvPr/>
        </p:nvSpPr>
        <p:spPr>
          <a:xfrm>
            <a:off x="3296816" y="5207810"/>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880" dirty="0"/>
          </a:p>
        </p:txBody>
      </p:sp>
      <p:sp>
        <p:nvSpPr>
          <p:cNvPr id="22" name="Circle: Hollow 16">
            <a:extLst>
              <a:ext uri="{FF2B5EF4-FFF2-40B4-BE49-F238E27FC236}">
                <a16:creationId xmlns:a16="http://schemas.microsoft.com/office/drawing/2014/main" id="{AF2AF4F4-28C3-855B-636C-8804A888083B}"/>
              </a:ext>
            </a:extLst>
          </p:cNvPr>
          <p:cNvSpPr/>
          <p:nvPr/>
        </p:nvSpPr>
        <p:spPr>
          <a:xfrm>
            <a:off x="3296816" y="5890956"/>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880" dirty="0"/>
          </a:p>
        </p:txBody>
      </p:sp>
    </p:spTree>
    <p:extLst>
      <p:ext uri="{BB962C8B-B14F-4D97-AF65-F5344CB8AC3E}">
        <p14:creationId xmlns:p14="http://schemas.microsoft.com/office/powerpoint/2010/main" val="20002991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EC56BD65-2307-4A8B-8EC1-D966DE254EF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10" name="Object 9" hidden="1">
                        <a:extLst>
                          <a:ext uri="{FF2B5EF4-FFF2-40B4-BE49-F238E27FC236}">
                            <a16:creationId xmlns:a16="http://schemas.microsoft.com/office/drawing/2014/main" id="{EC56BD65-2307-4A8B-8EC1-D966DE254EF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ナイジェリア／医療関連／医療機器</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主要メーカー（ローカル企業）</a:t>
            </a:r>
          </a:p>
        </p:txBody>
      </p:sp>
      <p:sp>
        <p:nvSpPr>
          <p:cNvPr id="6" name="テキスト ボックス 5"/>
          <p:cNvSpPr txBox="1"/>
          <p:nvPr/>
        </p:nvSpPr>
        <p:spPr>
          <a:xfrm>
            <a:off x="200474" y="6618257"/>
            <a:ext cx="9433046" cy="123111"/>
          </a:xfrm>
          <a:prstGeom prst="rect">
            <a:avLst/>
          </a:prstGeom>
          <a:noFill/>
        </p:spPr>
        <p:txBody>
          <a:bodyPr wrap="square" lIns="0" tIns="0" rIns="0" bIns="0" rtlCol="0">
            <a:sp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各企業ウェブサイト、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BuisinessDAY2023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日記事「</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Jubilee Syringe attracts $100m investment for product diversification</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0" lang="ja-JP" altLang="en-US" sz="800" dirty="0" bmk=""/>
          </a:p>
        </p:txBody>
      </p:sp>
      <p:sp>
        <p:nvSpPr>
          <p:cNvPr id="12" name="Rectangle 6"/>
          <p:cNvSpPr>
            <a:spLocks noChangeArrowheads="1"/>
          </p:cNvSpPr>
          <p:nvPr/>
        </p:nvSpPr>
        <p:spPr bwMode="auto">
          <a:xfrm>
            <a:off x="619802" y="1988840"/>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主な地場メーカーの現況</a:t>
            </a:r>
          </a:p>
        </p:txBody>
      </p:sp>
      <p:sp>
        <p:nvSpPr>
          <p:cNvPr id="16" name="テキスト ボックス 3">
            <a:extLst>
              <a:ext uri="{FF2B5EF4-FFF2-40B4-BE49-F238E27FC236}">
                <a16:creationId xmlns:a16="http://schemas.microsoft.com/office/drawing/2014/main" id="{031D6A05-2B06-4856-B0DB-69B33390F323}"/>
              </a:ext>
            </a:extLst>
          </p:cNvPr>
          <p:cNvSpPr txBox="1"/>
          <p:nvPr/>
        </p:nvSpPr>
        <p:spPr>
          <a:xfrm>
            <a:off x="200472" y="1124744"/>
            <a:ext cx="9505056" cy="4812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ナイジェリアでは医療機器の大半は輸入されており、国内生産はほとんど行われていない。</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確認できた地場メーカーは以下の通り。</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 name="4. Footnote">
            <a:extLst>
              <a:ext uri="{FF2B5EF4-FFF2-40B4-BE49-F238E27FC236}">
                <a16:creationId xmlns:a16="http://schemas.microsoft.com/office/drawing/2014/main" id="{063EE308-7F6B-4748-9E4E-CACD37989AB2}"/>
              </a:ext>
            </a:extLst>
          </p:cNvPr>
          <p:cNvSpPr txBox="1"/>
          <p:nvPr>
            <p:custDataLst>
              <p:tags r:id="rId2"/>
            </p:custDataLst>
          </p:nvPr>
        </p:nvSpPr>
        <p:spPr>
          <a:xfrm>
            <a:off x="411480" y="6366887"/>
            <a:ext cx="184731" cy="123111"/>
          </a:xfrm>
          <a:prstGeom prst="rect">
            <a:avLst/>
          </a:prstGeom>
          <a:noFill/>
        </p:spPr>
        <p:txBody>
          <a:bodyPr vert="horz" wrap="square" lIns="0" tIns="0" rIns="0" bIns="0" rtlCol="0" anchor="b" anchorCtr="0">
            <a:spAutoFit/>
          </a:bodyPr>
          <a:lstStyle/>
          <a:p>
            <a:endParaRPr kumimoji="1" 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7" name="表 6">
            <a:extLst>
              <a:ext uri="{FF2B5EF4-FFF2-40B4-BE49-F238E27FC236}">
                <a16:creationId xmlns:a16="http://schemas.microsoft.com/office/drawing/2014/main" id="{A08687DD-2504-BC99-226C-5D56DABA38A5}"/>
              </a:ext>
            </a:extLst>
          </p:cNvPr>
          <p:cNvGraphicFramePr>
            <a:graphicFrameLocks noGrp="1"/>
          </p:cNvGraphicFramePr>
          <p:nvPr>
            <p:extLst>
              <p:ext uri="{D42A27DB-BD31-4B8C-83A1-F6EECF244321}">
                <p14:modId xmlns:p14="http://schemas.microsoft.com/office/powerpoint/2010/main" val="3117698713"/>
              </p:ext>
            </p:extLst>
          </p:nvPr>
        </p:nvGraphicFramePr>
        <p:xfrm>
          <a:off x="200025" y="2348880"/>
          <a:ext cx="9505950" cy="2550899"/>
        </p:xfrm>
        <a:graphic>
          <a:graphicData uri="http://schemas.openxmlformats.org/drawingml/2006/table">
            <a:tbl>
              <a:tblPr firstRow="1" bandRow="1">
                <a:tableStyleId>{5C22544A-7EE6-4342-B048-85BDC9FD1C3A}</a:tableStyleId>
              </a:tblPr>
              <a:tblGrid>
                <a:gridCol w="1872655">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1008112">
                  <a:extLst>
                    <a:ext uri="{9D8B030D-6E8A-4147-A177-3AD203B41FA5}">
                      <a16:colId xmlns:a16="http://schemas.microsoft.com/office/drawing/2014/main" val="3386509722"/>
                    </a:ext>
                  </a:extLst>
                </a:gridCol>
                <a:gridCol w="3744416">
                  <a:extLst>
                    <a:ext uri="{9D8B030D-6E8A-4147-A177-3AD203B41FA5}">
                      <a16:colId xmlns:a16="http://schemas.microsoft.com/office/drawing/2014/main" val="20003"/>
                    </a:ext>
                  </a:extLst>
                </a:gridCol>
                <a:gridCol w="1800647">
                  <a:extLst>
                    <a:ext uri="{9D8B030D-6E8A-4147-A177-3AD203B41FA5}">
                      <a16:colId xmlns:a16="http://schemas.microsoft.com/office/drawing/2014/main" val="3524783470"/>
                    </a:ext>
                  </a:extLst>
                </a:gridCol>
              </a:tblGrid>
              <a:tr h="379199">
                <a:tc>
                  <a:txBody>
                    <a:bodyPr/>
                    <a:lstStyle/>
                    <a:p>
                      <a:pPr algn="ctr" fontAlgn="ctr" hangingPunct="0"/>
                      <a:r>
                        <a:rPr kumimoji="1" lang="ja-JP" altLang="en-US" sz="1100" b="0" dirty="0">
                          <a:latin typeface="HGP創英角ｺﾞｼｯｸUB" panose="020B0900000000000000" pitchFamily="50" charset="-128"/>
                          <a:ea typeface="HGP創英角ｺﾞｼｯｸUB" panose="020B0900000000000000" pitchFamily="50" charset="-128"/>
                        </a:rPr>
                        <a:t>メーカー名</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主な製品</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従業員数</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特徴・近年の動向</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企業</a:t>
                      </a:r>
                      <a:r>
                        <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URL</a:t>
                      </a:r>
                      <a:endPar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666393">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100" b="1" noProof="1">
                          <a:solidFill>
                            <a:schemeClr val="tx1"/>
                          </a:solidFill>
                          <a:latin typeface="+mn-lt"/>
                          <a:ea typeface="MS PGothic" panose="020B0600070205080204" pitchFamily="34" charset="-128"/>
                          <a:cs typeface="Arial" panose="020B0604020202020204" pitchFamily="34" charset="0"/>
                        </a:rPr>
                        <a:t>Jubilee Syringe Manufacturing Company</a:t>
                      </a:r>
                      <a:endParaRPr kumimoji="1" lang="ja-JP" altLang="en-US" sz="1100" b="1" dirty="0">
                        <a:solidFill>
                          <a:schemeClr val="tx1"/>
                        </a:solidFill>
                        <a:latin typeface="+mn-lt"/>
                        <a:ea typeface="MS PGothic" panose="020B0600070205080204" pitchFamily="34" charset="-128"/>
                        <a:cs typeface="Arial" panose="020B0604020202020204" pitchFamily="34" charset="0"/>
                      </a:endParaRPr>
                    </a:p>
                  </a:txBody>
                  <a:tcPr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1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注射器</a:t>
                      </a:r>
                    </a:p>
                  </a:txBody>
                  <a:tcPr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100" kern="1200" noProof="1">
                          <a:solidFill>
                            <a:schemeClr val="dk1"/>
                          </a:solidFill>
                          <a:latin typeface="+mn-lt"/>
                          <a:ea typeface="MS PGothic" panose="020B0600070205080204" pitchFamily="34" charset="-128"/>
                          <a:cs typeface="Arial" panose="020B0604020202020204" pitchFamily="34" charset="0"/>
                        </a:rPr>
                        <a:t>NA</a:t>
                      </a:r>
                      <a:endParaRPr kumimoji="1" lang="ja-JP" altLang="en-US" sz="1100" kern="1200" noProof="1">
                        <a:solidFill>
                          <a:schemeClr val="dk1"/>
                        </a:solidFill>
                        <a:latin typeface="+mn-lt"/>
                        <a:ea typeface="MS PGothic" panose="020B0600070205080204" pitchFamily="34" charset="-128"/>
                        <a:cs typeface="Arial" panose="020B0604020202020204" pitchFamily="34" charset="0"/>
                      </a:endParaRPr>
                    </a:p>
                  </a:txBody>
                  <a:tcPr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l" defTabSz="914400" rtl="0" eaLnBrk="1" fontAlgn="ctr" latinLnBrk="0" hangingPunct="1">
                        <a:lnSpc>
                          <a:spcPct val="105000"/>
                        </a:lnSpc>
                        <a:spcBef>
                          <a:spcPts val="300"/>
                        </a:spcBef>
                        <a:spcAft>
                          <a:spcPts val="300"/>
                        </a:spcAft>
                        <a:buClr>
                          <a:srgbClr val="5F8AC3"/>
                        </a:buClr>
                        <a:buSzTx/>
                        <a:buFont typeface="Arial" panose="020B0604020202020204" pitchFamily="34" charset="0"/>
                        <a:buChar char="•"/>
                        <a:tabLst/>
                        <a:defRPr/>
                      </a:pPr>
                      <a:r>
                        <a:rPr kumimoji="1" lang="ja-JP" altLang="en-US" sz="11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ナイジェリアのアクワに位置する同社は、アフリカ最大のディスポーザブル注射器メーカーである。</a:t>
                      </a:r>
                      <a:endParaRPr kumimoji="1" lang="en-US" altLang="ja-JP" sz="11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p>
                      <a:pPr marL="171450" marR="0" indent="-171450" algn="l" defTabSz="914400" rtl="0" eaLnBrk="1" fontAlgn="ctr" latinLnBrk="0" hangingPunct="1">
                        <a:lnSpc>
                          <a:spcPct val="105000"/>
                        </a:lnSpc>
                        <a:spcBef>
                          <a:spcPts val="300"/>
                        </a:spcBef>
                        <a:spcAft>
                          <a:spcPts val="300"/>
                        </a:spcAft>
                        <a:buClr>
                          <a:srgbClr val="5F8AC3"/>
                        </a:buClr>
                        <a:buSzTx/>
                        <a:buFont typeface="Arial" panose="020B0604020202020204" pitchFamily="34" charset="0"/>
                        <a:buChar char="•"/>
                        <a:tabLst/>
                        <a:defRPr/>
                      </a:pPr>
                      <a:r>
                        <a:rPr kumimoji="1" lang="ja-JP" altLang="en-US" sz="11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年間生産能力は</a:t>
                      </a:r>
                      <a:r>
                        <a:rPr kumimoji="1" lang="en-US" altLang="ja-JP" sz="11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7</a:t>
                      </a:r>
                      <a:r>
                        <a:rPr kumimoji="1" lang="ja-JP" altLang="en-US" sz="11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億本で、</a:t>
                      </a:r>
                      <a:r>
                        <a:rPr kumimoji="1" lang="en-US" altLang="ja-JP" sz="11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3</a:t>
                      </a:r>
                      <a:r>
                        <a:rPr kumimoji="1" lang="ja-JP" altLang="en-US" sz="11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億本まで拡張可能。</a:t>
                      </a:r>
                      <a:endParaRPr kumimoji="1" lang="en-US" altLang="ja-JP" sz="11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p>
                      <a:pPr marL="171450" marR="0" indent="-171450" algn="l" defTabSz="914400" rtl="0" eaLnBrk="1" fontAlgn="ctr" latinLnBrk="0" hangingPunct="1">
                        <a:lnSpc>
                          <a:spcPct val="105000"/>
                        </a:lnSpc>
                        <a:spcBef>
                          <a:spcPts val="300"/>
                        </a:spcBef>
                        <a:spcAft>
                          <a:spcPts val="300"/>
                        </a:spcAft>
                        <a:buClr>
                          <a:srgbClr val="5F8AC3"/>
                        </a:buClr>
                        <a:buSzTx/>
                        <a:buFont typeface="Arial" panose="020B0604020202020204" pitchFamily="34" charset="0"/>
                        <a:buChar char="•"/>
                        <a:tabLst/>
                        <a:defRPr/>
                      </a:pPr>
                      <a:r>
                        <a:rPr kumimoji="1" lang="en-US" altLang="ja-JP" sz="11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2023</a:t>
                      </a:r>
                      <a:r>
                        <a:rPr kumimoji="1" lang="ja-JP" altLang="en-US" sz="11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年</a:t>
                      </a:r>
                      <a:r>
                        <a:rPr kumimoji="1" lang="en-US" altLang="ja-JP" sz="11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4</a:t>
                      </a:r>
                      <a:r>
                        <a:rPr kumimoji="1" lang="ja-JP" altLang="en-US" sz="11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月現在、同社は他の医療消耗品カテゴリーに多角化するため、</a:t>
                      </a:r>
                      <a:r>
                        <a:rPr kumimoji="1" lang="en-US" altLang="ja-JP" sz="11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1</a:t>
                      </a:r>
                      <a:r>
                        <a:rPr kumimoji="1" lang="ja-JP" altLang="en-US" sz="11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億米ドルの投資を誘致し、完全な医療製品製造企業を目指している。</a:t>
                      </a:r>
                      <a:endParaRPr kumimoji="1" lang="en-US" altLang="ja-JP" sz="11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None/>
                        <a:tabLst/>
                        <a:defRPr/>
                      </a:pPr>
                      <a:r>
                        <a:rPr kumimoji="1" lang="en-US" altLang="ja-JP" sz="1100" kern="1200" noProof="1">
                          <a:solidFill>
                            <a:schemeClr val="dk1"/>
                          </a:solidFill>
                          <a:latin typeface="+mj-lt"/>
                          <a:ea typeface="MS PGothic" panose="020B0600070205080204" pitchFamily="34" charset="-128"/>
                          <a:cs typeface="Arial" panose="020B0604020202020204" pitchFamily="34" charset="0"/>
                          <a:hlinkClick r:id="rId6">
                            <a:extLst>
                              <a:ext uri="{A12FA001-AC4F-418D-AE19-62706E023703}">
                                <ahyp:hlinkClr xmlns:ahyp="http://schemas.microsoft.com/office/drawing/2018/hyperlinkcolor" val="tx"/>
                              </a:ext>
                            </a:extLst>
                          </a:hlinkClick>
                        </a:rPr>
                        <a:t>https://jubileesyringe.com/</a:t>
                      </a:r>
                      <a:endParaRPr kumimoji="1" lang="en-US" altLang="ja-JP" sz="1100" kern="1200" noProof="1">
                        <a:solidFill>
                          <a:schemeClr val="dk1"/>
                        </a:solidFill>
                        <a:latin typeface="+mj-lt"/>
                        <a:ea typeface="MS PGothic" panose="020B0600070205080204" pitchFamily="34" charset="-128"/>
                        <a:cs typeface="Arial" panose="020B0604020202020204" pitchFamily="34" charset="0"/>
                      </a:endParaRPr>
                    </a:p>
                  </a:txBody>
                  <a:tcPr anchor="ctr">
                    <a:lnL w="12700" cmpd="sng">
                      <a:noFill/>
                    </a:lnL>
                    <a:lnR w="12700" cmpd="sng">
                      <a:noFill/>
                    </a:lnR>
                    <a:lnT w="381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666393">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100" b="1" dirty="0">
                          <a:solidFill>
                            <a:schemeClr val="tx1"/>
                          </a:solidFill>
                          <a:latin typeface="+mn-lt"/>
                          <a:ea typeface="MS PGothic" panose="020B0600070205080204" pitchFamily="34" charset="-128"/>
                          <a:cs typeface="Arial" panose="020B0604020202020204" pitchFamily="34" charset="0"/>
                        </a:rPr>
                        <a:t>ISN products Nigeria Limited</a:t>
                      </a:r>
                      <a:endParaRPr kumimoji="1" lang="ja-JP" altLang="en-US" sz="1100" b="1" dirty="0">
                        <a:solidFill>
                          <a:schemeClr val="tx1"/>
                        </a:solidFill>
                        <a:latin typeface="+mn-lt"/>
                        <a:ea typeface="MS PGothic" panose="020B0600070205080204" pitchFamily="34" charset="-128"/>
                        <a:cs typeface="Arial" panose="020B0604020202020204" pitchFamily="34" charset="0"/>
                      </a:endParaRPr>
                    </a:p>
                  </a:txBody>
                  <a:tcPr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1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患者</a:t>
                      </a:r>
                      <a:endParaRPr kumimoji="1" lang="en-US" altLang="ja-JP" sz="11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endParaRPr>
                    </a:p>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1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モニタリング</a:t>
                      </a:r>
                      <a:endParaRPr kumimoji="1" lang="en-US" altLang="ja-JP" sz="11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endParaRPr>
                    </a:p>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1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医療画像処理</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100" kern="1200" noProof="1">
                          <a:solidFill>
                            <a:schemeClr val="dk1"/>
                          </a:solidFill>
                          <a:latin typeface="+mn-lt"/>
                          <a:ea typeface="MS PGothic" panose="020B0600070205080204" pitchFamily="34" charset="-128"/>
                          <a:cs typeface="Arial" panose="020B0604020202020204" pitchFamily="34" charset="0"/>
                        </a:rPr>
                        <a:t>NA</a:t>
                      </a:r>
                      <a:endParaRPr kumimoji="1" lang="ja-JP" altLang="en-US" sz="1100" kern="1200" noProof="1">
                        <a:solidFill>
                          <a:schemeClr val="dk1"/>
                        </a:solidFill>
                        <a:latin typeface="+mn-lt"/>
                        <a:ea typeface="MS PGothic" panose="020B0600070205080204" pitchFamily="34"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l" defTabSz="914400" rtl="0" eaLnBrk="1" fontAlgn="ctr" latinLnBrk="0" hangingPunct="1">
                        <a:lnSpc>
                          <a:spcPct val="105000"/>
                        </a:lnSpc>
                        <a:spcBef>
                          <a:spcPts val="300"/>
                        </a:spcBef>
                        <a:spcAft>
                          <a:spcPts val="300"/>
                        </a:spcAft>
                        <a:buClr>
                          <a:srgbClr val="5F8AC3"/>
                        </a:buClr>
                        <a:buSzTx/>
                        <a:buFont typeface="Arial" panose="020B0604020202020204" pitchFamily="34" charset="0"/>
                        <a:buChar char="•"/>
                        <a:tabLst/>
                        <a:defRPr/>
                      </a:pPr>
                      <a:r>
                        <a:rPr kumimoji="1" lang="ja-JP" altLang="en-US" sz="11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同社は、組織診断、ウイルス負荷モニタリング、</a:t>
                      </a:r>
                      <a:r>
                        <a:rPr kumimoji="1" lang="en-US" altLang="ja-JP" sz="11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POC</a:t>
                      </a:r>
                      <a:r>
                        <a:rPr kumimoji="1" lang="ja-JP" altLang="en-US" sz="11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システムなど、さまざまな医療製品を製造・供給している。</a:t>
                      </a:r>
                      <a:endParaRPr kumimoji="1" lang="en-US" altLang="ja-JP" sz="11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p>
                      <a:pPr marL="171450" marR="0" indent="-171450" algn="l" defTabSz="914400" rtl="0" eaLnBrk="1" fontAlgn="ctr" latinLnBrk="0" hangingPunct="1">
                        <a:lnSpc>
                          <a:spcPct val="105000"/>
                        </a:lnSpc>
                        <a:spcBef>
                          <a:spcPts val="300"/>
                        </a:spcBef>
                        <a:spcAft>
                          <a:spcPts val="300"/>
                        </a:spcAft>
                        <a:buClr>
                          <a:srgbClr val="5F8AC3"/>
                        </a:buClr>
                        <a:buSzTx/>
                        <a:buFont typeface="Arial" panose="020B0604020202020204" pitchFamily="34" charset="0"/>
                        <a:buChar char="•"/>
                        <a:tabLst/>
                        <a:defRPr/>
                      </a:pPr>
                      <a:r>
                        <a:rPr kumimoji="1" lang="ja-JP" altLang="en-US" sz="11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同社はまた、</a:t>
                      </a:r>
                      <a:r>
                        <a:rPr kumimoji="1" lang="en-US" altLang="ja-JP" sz="11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Roche</a:t>
                      </a:r>
                      <a:r>
                        <a:rPr kumimoji="1" lang="ja-JP" altLang="en-US" sz="11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a:t>
                      </a:r>
                      <a:r>
                        <a:rPr kumimoji="1" lang="en-US" altLang="ja-JP" sz="1100" kern="1200" dirty="0" err="1">
                          <a:solidFill>
                            <a:schemeClr val="dk1"/>
                          </a:solidFill>
                          <a:latin typeface="MS PGothic" panose="020B0600070205080204" pitchFamily="34" charset="-128"/>
                          <a:ea typeface="MS PGothic" panose="020B0600070205080204" pitchFamily="34" charset="-128"/>
                          <a:cs typeface="Arial" panose="020B0604020202020204" pitchFamily="34" charset="0"/>
                        </a:rPr>
                        <a:t>Accucheck</a:t>
                      </a:r>
                      <a:r>
                        <a:rPr kumimoji="1" lang="ja-JP" altLang="en-US" sz="11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a:t>
                      </a:r>
                      <a:r>
                        <a:rPr kumimoji="1" lang="en-US" altLang="ja-JP" sz="11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Mindray</a:t>
                      </a:r>
                      <a:r>
                        <a:rPr kumimoji="1" lang="ja-JP" altLang="en-US" sz="11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a:t>
                      </a:r>
                      <a:r>
                        <a:rPr kumimoji="1" lang="en-US" altLang="ja-JP" sz="11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Merck</a:t>
                      </a:r>
                      <a:r>
                        <a:rPr kumimoji="1" lang="ja-JP" altLang="en-US" sz="11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を含むグローバルサプライヤーと提携している。</a:t>
                      </a:r>
                      <a:endParaRPr kumimoji="1" lang="en-US" altLang="ja-JP" sz="11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None/>
                        <a:tabLst/>
                        <a:defRPr/>
                      </a:pPr>
                      <a:r>
                        <a:rPr kumimoji="1" lang="en-US" altLang="ja-JP" sz="1100" kern="1200" noProof="1">
                          <a:solidFill>
                            <a:schemeClr val="dk1"/>
                          </a:solidFill>
                          <a:latin typeface="+mj-lt"/>
                          <a:ea typeface="MS PGothic" panose="020B0600070205080204" pitchFamily="34" charset="-128"/>
                          <a:cs typeface="Arial" panose="020B0604020202020204" pitchFamily="34" charset="0"/>
                          <a:hlinkClick r:id="rId7">
                            <a:extLst>
                              <a:ext uri="{A12FA001-AC4F-418D-AE19-62706E023703}">
                                <ahyp:hlinkClr xmlns:ahyp="http://schemas.microsoft.com/office/drawing/2018/hyperlinkcolor" val="tx"/>
                              </a:ext>
                            </a:extLst>
                          </a:hlinkClick>
                        </a:rPr>
                        <a:t>https://isnmedical.com/</a:t>
                      </a:r>
                      <a:endParaRPr kumimoji="1" lang="en-US" altLang="ja-JP" sz="1100" kern="1200" noProof="1">
                        <a:solidFill>
                          <a:schemeClr val="dk1"/>
                        </a:solidFill>
                        <a:latin typeface="+mj-lt"/>
                        <a:ea typeface="MS PGothic" panose="020B0600070205080204" pitchFamily="34"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553432756"/>
                  </a:ext>
                </a:extLst>
              </a:tr>
            </a:tbl>
          </a:graphicData>
        </a:graphic>
      </p:graphicFrame>
    </p:spTree>
    <p:extLst>
      <p:ext uri="{BB962C8B-B14F-4D97-AF65-F5344CB8AC3E}">
        <p14:creationId xmlns:p14="http://schemas.microsoft.com/office/powerpoint/2010/main" val="36792922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8C8AA5E-2E2B-492F-AF36-510FA328DC0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2" name="Object 1" hidden="1">
                        <a:extLst>
                          <a:ext uri="{FF2B5EF4-FFF2-40B4-BE49-F238E27FC236}">
                            <a16:creationId xmlns:a16="http://schemas.microsoft.com/office/drawing/2014/main" id="{38C8AA5E-2E2B-492F-AF36-510FA328DC0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ナイジェリア／医療関連／医療機器</a:t>
            </a:r>
            <a:endParaRPr kumimoji="1" lang="ja-JP" altLang="en-US" dirty="0"/>
          </a:p>
        </p:txBody>
      </p:sp>
      <p:sp>
        <p:nvSpPr>
          <p:cNvPr id="6" name="テキスト プレースホルダー 5"/>
          <p:cNvSpPr>
            <a:spLocks noGrp="1"/>
          </p:cNvSpPr>
          <p:nvPr>
            <p:ph type="body" sz="quarter" idx="15"/>
          </p:nvPr>
        </p:nvSpPr>
        <p:spPr>
          <a:xfrm>
            <a:off x="200025" y="539961"/>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日本企業の進出状況</a:t>
            </a:r>
          </a:p>
        </p:txBody>
      </p:sp>
      <p:graphicFrame>
        <p:nvGraphicFramePr>
          <p:cNvPr id="9" name="表 8"/>
          <p:cNvGraphicFramePr>
            <a:graphicFrameLocks noGrp="1"/>
          </p:cNvGraphicFramePr>
          <p:nvPr>
            <p:extLst>
              <p:ext uri="{D42A27DB-BD31-4B8C-83A1-F6EECF244321}">
                <p14:modId xmlns:p14="http://schemas.microsoft.com/office/powerpoint/2010/main" val="2926567603"/>
              </p:ext>
            </p:extLst>
          </p:nvPr>
        </p:nvGraphicFramePr>
        <p:xfrm>
          <a:off x="201526" y="2647904"/>
          <a:ext cx="9504000" cy="24240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3096000">
                  <a:extLst>
                    <a:ext uri="{9D8B030D-6E8A-4147-A177-3AD203B41FA5}">
                      <a16:colId xmlns:a16="http://schemas.microsoft.com/office/drawing/2014/main" val="20001"/>
                    </a:ext>
                  </a:extLst>
                </a:gridCol>
                <a:gridCol w="1656000">
                  <a:extLst>
                    <a:ext uri="{9D8B030D-6E8A-4147-A177-3AD203B41FA5}">
                      <a16:colId xmlns:a16="http://schemas.microsoft.com/office/drawing/2014/main" val="20002"/>
                    </a:ext>
                  </a:extLst>
                </a:gridCol>
                <a:gridCol w="3384000">
                  <a:extLst>
                    <a:ext uri="{9D8B030D-6E8A-4147-A177-3AD203B41FA5}">
                      <a16:colId xmlns:a16="http://schemas.microsoft.com/office/drawing/2014/main" val="20003"/>
                    </a:ext>
                  </a:extLst>
                </a:gridCol>
                <a:gridCol w="1008000">
                  <a:extLst>
                    <a:ext uri="{9D8B030D-6E8A-4147-A177-3AD203B41FA5}">
                      <a16:colId xmlns:a16="http://schemas.microsoft.com/office/drawing/2014/main" val="20004"/>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現地法人・支店・駐在員事務所</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従業員数（人）</a:t>
                      </a:r>
                    </a:p>
                  </a:txBody>
                  <a:tcPr marL="72000" marR="7200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1</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1100" b="0" i="0" u="none" strike="noStrike" kern="1200" dirty="0">
                          <a:solidFill>
                            <a:srgbClr val="000000"/>
                          </a:solidFill>
                          <a:effectLst/>
                          <a:latin typeface="+mn-lt"/>
                          <a:ea typeface="+mj-ea"/>
                          <a:cs typeface="+mn-cs"/>
                        </a:rPr>
                        <a:t>O</a:t>
                      </a:r>
                      <a:r>
                        <a:rPr kumimoji="1" lang="en-US" altLang="zh-TW" sz="1100" b="0" i="0" u="none" strike="noStrike" kern="1200" dirty="0">
                          <a:solidFill>
                            <a:srgbClr val="000000"/>
                          </a:solidFill>
                          <a:effectLst/>
                          <a:latin typeface="+mn-lt"/>
                          <a:ea typeface="+mj-ea"/>
                          <a:cs typeface="+mn-cs"/>
                        </a:rPr>
                        <a:t>lympus </a:t>
                      </a:r>
                      <a:r>
                        <a:rPr kumimoji="1" lang="en-US" altLang="ja-JP" sz="1100" b="0" i="0" u="none" strike="noStrike" kern="1200" dirty="0">
                          <a:solidFill>
                            <a:srgbClr val="000000"/>
                          </a:solidFill>
                          <a:effectLst/>
                          <a:latin typeface="+mn-lt"/>
                          <a:ea typeface="+mj-ea"/>
                          <a:cs typeface="+mn-cs"/>
                        </a:rPr>
                        <a:t>MEA</a:t>
                      </a:r>
                      <a:r>
                        <a:rPr kumimoji="1" lang="en-US" altLang="zh-TW" sz="1100" b="0" i="0" u="none" strike="noStrike" kern="1200" dirty="0">
                          <a:solidFill>
                            <a:srgbClr val="000000"/>
                          </a:solidFill>
                          <a:effectLst/>
                          <a:latin typeface="+mn-lt"/>
                          <a:ea typeface="+mj-ea"/>
                          <a:cs typeface="+mn-cs"/>
                        </a:rPr>
                        <a:t> </a:t>
                      </a:r>
                      <a:r>
                        <a:rPr kumimoji="1" lang="en-US" altLang="ja-JP" sz="1100" b="0" i="0" u="none" strike="noStrike" kern="1200" dirty="0">
                          <a:solidFill>
                            <a:srgbClr val="000000"/>
                          </a:solidFill>
                          <a:effectLst/>
                          <a:latin typeface="+mn-lt"/>
                          <a:ea typeface="+mj-ea"/>
                          <a:cs typeface="+mn-cs"/>
                        </a:rPr>
                        <a:t>FZ</a:t>
                      </a:r>
                      <a:r>
                        <a:rPr kumimoji="1" lang="en-US" altLang="zh-TW" sz="1100" b="0" i="0" u="none" strike="noStrike" kern="1200" dirty="0">
                          <a:solidFill>
                            <a:srgbClr val="000000"/>
                          </a:solidFill>
                          <a:effectLst/>
                          <a:latin typeface="+mn-lt"/>
                          <a:ea typeface="+mj-ea"/>
                          <a:cs typeface="+mn-cs"/>
                        </a:rPr>
                        <a:t>-</a:t>
                      </a:r>
                      <a:r>
                        <a:rPr kumimoji="1" lang="en-US" altLang="ja-JP" sz="1100" b="0" i="0" u="none" strike="noStrike" kern="1200" dirty="0">
                          <a:solidFill>
                            <a:srgbClr val="000000"/>
                          </a:solidFill>
                          <a:effectLst/>
                          <a:latin typeface="+mn-lt"/>
                          <a:ea typeface="+mj-ea"/>
                          <a:cs typeface="+mn-cs"/>
                        </a:rPr>
                        <a:t>LLC</a:t>
                      </a:r>
                      <a:endParaRPr kumimoji="1" lang="zh-TW" altLang="en-US"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 altLang="ja-JP" sz="1100" b="0" i="0" u="none" strike="noStrike" kern="1200" noProof="1">
                          <a:solidFill>
                            <a:srgbClr val="000000"/>
                          </a:solidFill>
                          <a:effectLst/>
                          <a:latin typeface="MS PGothic" panose="020B0600070205080204" pitchFamily="34" charset="-128"/>
                          <a:ea typeface="MS PGothic" panose="020B0600070205080204" pitchFamily="34" charset="-128"/>
                          <a:cs typeface="+mn-cs"/>
                        </a:rPr>
                        <a:t>オリンパス株式会社</a:t>
                      </a:r>
                      <a:endParaRPr kumimoji="1" lang="ja-JP" altLang="en-US" sz="1100" b="0" i="0" u="none" strike="noStrike" kern="1200" noProof="1">
                        <a:solidFill>
                          <a:srgbClr val="000000"/>
                        </a:solidFill>
                        <a:effectLst/>
                        <a:latin typeface="MS PGothic" panose="020B0600070205080204" pitchFamily="34" charset="-128"/>
                        <a:ea typeface="MS PGothic" panose="020B0600070205080204" pitchFamily="34" charset="-128"/>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71450" indent="-171450" algn="l" defTabSz="914400" rtl="0" eaLnBrk="1" fontAlgn="ctr" latinLnBrk="0" hangingPunct="1">
                        <a:buClr>
                          <a:schemeClr val="accent6"/>
                        </a:buClr>
                        <a:buFont typeface="Arial" panose="020B0604020202020204" pitchFamily="34" charset="0"/>
                        <a:buChar char="•"/>
                      </a:pPr>
                      <a:r>
                        <a:rPr kumimoji="1" lang="ja-JP" altLang="en-US" sz="1000" b="0" i="0" u="none" strike="noStrike" kern="1200" dirty="0">
                          <a:solidFill>
                            <a:srgbClr val="000000"/>
                          </a:solidFill>
                          <a:effectLst/>
                          <a:latin typeface="+mn-lt"/>
                          <a:ea typeface="+mj-ea"/>
                          <a:cs typeface="+mn-cs"/>
                        </a:rPr>
                        <a:t>オリンパス株式会社は、ナイジェリアに子会社（</a:t>
                      </a:r>
                      <a:r>
                        <a:rPr kumimoji="1" lang="en-US" altLang="ja-JP" sz="1000" b="0" i="0" u="none" strike="noStrike" kern="1200" dirty="0">
                          <a:solidFill>
                            <a:srgbClr val="000000"/>
                          </a:solidFill>
                          <a:effectLst/>
                          <a:latin typeface="+mn-lt"/>
                          <a:ea typeface="+mj-ea"/>
                          <a:cs typeface="+mn-cs"/>
                        </a:rPr>
                        <a:t>Olympus MEA FZ-LLC</a:t>
                      </a:r>
                      <a:r>
                        <a:rPr kumimoji="1" lang="ja-JP" altLang="en-US" sz="1000" b="0" i="0" u="none" strike="noStrike" kern="1200" dirty="0">
                          <a:solidFill>
                            <a:srgbClr val="000000"/>
                          </a:solidFill>
                          <a:effectLst/>
                          <a:latin typeface="+mn-lt"/>
                          <a:ea typeface="+mj-ea"/>
                          <a:cs typeface="+mn-cs"/>
                        </a:rPr>
                        <a:t>）を設立し、親会社の販売ビジネスセンターとして活動している。</a:t>
                      </a:r>
                      <a:endParaRPr kumimoji="1" lang="en-US" altLang="ja-JP" sz="1000" b="0" i="0" u="none" strike="noStrike" kern="1200" dirty="0">
                        <a:solidFill>
                          <a:srgbClr val="000000"/>
                        </a:solidFill>
                        <a:effectLst/>
                        <a:latin typeface="+mn-lt"/>
                        <a:ea typeface="+mj-ea"/>
                        <a:cs typeface="+mn-cs"/>
                      </a:endParaRPr>
                    </a:p>
                    <a:p>
                      <a:pPr marL="171450" indent="-171450" algn="l" defTabSz="914400" rtl="0" eaLnBrk="1" fontAlgn="ctr" latinLnBrk="0" hangingPunct="1">
                        <a:buClr>
                          <a:schemeClr val="accent6"/>
                        </a:buClr>
                        <a:buFont typeface="Arial" panose="020B0604020202020204" pitchFamily="34" charset="0"/>
                        <a:buChar char="•"/>
                      </a:pPr>
                      <a:r>
                        <a:rPr kumimoji="1" lang="ja-JP" altLang="en-US" sz="1000" b="0" i="0" u="none" strike="noStrike" kern="1200" dirty="0">
                          <a:solidFill>
                            <a:srgbClr val="000000"/>
                          </a:solidFill>
                          <a:effectLst/>
                          <a:latin typeface="+mn-lt"/>
                          <a:ea typeface="+mj-ea"/>
                          <a:cs typeface="+mn-cs"/>
                        </a:rPr>
                        <a:t>対象疾患は、胃腸科、婦人科、神経科、呼吸器科、泌尿器科など。</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a:solidFill>
                            <a:srgbClr val="000000"/>
                          </a:solidFill>
                          <a:effectLst/>
                          <a:latin typeface="+mn-lt"/>
                          <a:ea typeface="+mj-ea"/>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2000">
                <a:tc>
                  <a:txBody>
                    <a:bodyPr/>
                    <a:lstStyle/>
                    <a:p>
                      <a:pPr marL="0" algn="ctr" defTabSz="914400" rtl="0" eaLnBrk="1" fontAlgn="ctr" latinLnBrk="0" hangingPunct="1"/>
                      <a:r>
                        <a:rPr kumimoji="1" lang="en-US" altLang="ja-JP" sz="1100" b="1" i="0" u="none" strike="noStrike" kern="1200" dirty="0">
                          <a:solidFill>
                            <a:srgbClr val="000000"/>
                          </a:solidFill>
                          <a:effectLst/>
                          <a:latin typeface="+mn-lt"/>
                          <a:ea typeface="+mj-ea"/>
                          <a:cs typeface="+mn-cs"/>
                        </a:rPr>
                        <a:t>2</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ja-JP" altLang="en-US" sz="1100" b="0" i="0" u="none" strike="noStrike" kern="1200" dirty="0">
                          <a:solidFill>
                            <a:srgbClr val="000000"/>
                          </a:solidFill>
                          <a:effectLst/>
                          <a:latin typeface="+mn-lt"/>
                          <a:ea typeface="+mj-ea"/>
                          <a:cs typeface="+mn-cs"/>
                        </a:rPr>
                        <a:t>ニプロ株式会社　ナイジェリア</a:t>
                      </a:r>
                      <a:endParaRPr kumimoji="1" lang="zh-TW" altLang="en-US"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 altLang="ja-JP" sz="1100" b="0" i="0" u="none" strike="noStrike" kern="1200" noProof="1">
                          <a:solidFill>
                            <a:srgbClr val="000000"/>
                          </a:solidFill>
                          <a:effectLst/>
                          <a:latin typeface="MS PGothic" panose="020B0600070205080204" pitchFamily="34" charset="-128"/>
                          <a:ea typeface="MS PGothic" panose="020B0600070205080204" pitchFamily="34" charset="-128"/>
                          <a:cs typeface="+mn-cs"/>
                        </a:rPr>
                        <a:t>ニプロ株式会社</a:t>
                      </a:r>
                      <a:endParaRPr kumimoji="1" lang="ja-JP" altLang="en-US" sz="1100" b="0" i="0" u="none" strike="noStrike" kern="1200" noProof="1">
                        <a:solidFill>
                          <a:srgbClr val="000000"/>
                        </a:solidFill>
                        <a:effectLst/>
                        <a:latin typeface="MS PGothic" panose="020B0600070205080204" pitchFamily="34" charset="-128"/>
                        <a:ea typeface="MS PGothic" panose="020B0600070205080204" pitchFamily="34" charset="-128"/>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71450" indent="-171450" algn="l" defTabSz="914400" rtl="0" eaLnBrk="1" fontAlgn="ctr" latinLnBrk="0" hangingPunct="1">
                        <a:buClr>
                          <a:schemeClr val="accent6"/>
                        </a:buClr>
                        <a:buFont typeface="Arial" panose="020B0604020202020204" pitchFamily="34" charset="0"/>
                        <a:buChar char="•"/>
                      </a:pPr>
                      <a:r>
                        <a:rPr kumimoji="1" lang="ja-JP" altLang="en-US" sz="1000" b="0" i="0" u="none" strike="noStrike" kern="1200" dirty="0">
                          <a:solidFill>
                            <a:srgbClr val="000000"/>
                          </a:solidFill>
                          <a:effectLst/>
                          <a:latin typeface="+mn-lt"/>
                          <a:ea typeface="+mj-ea"/>
                          <a:cs typeface="+mn-cs"/>
                        </a:rPr>
                        <a:t>透析機器、注射器、その他の医療消耗品など、さまざまな医療機器を製造している。</a:t>
                      </a:r>
                      <a:endParaRPr kumimoji="1" lang="en-US" altLang="ja-JP" sz="1000" b="0" i="0" u="none" strike="noStrike" kern="1200" dirty="0">
                        <a:solidFill>
                          <a:srgbClr val="000000"/>
                        </a:solidFill>
                        <a:effectLst/>
                        <a:latin typeface="+mn-lt"/>
                        <a:ea typeface="+mj-ea"/>
                        <a:cs typeface="+mn-cs"/>
                      </a:endParaRPr>
                    </a:p>
                    <a:p>
                      <a:pPr marL="171450" indent="-171450" algn="l" defTabSz="914400" rtl="0" eaLnBrk="1" fontAlgn="ctr" latinLnBrk="0" hangingPunct="1">
                        <a:buClr>
                          <a:schemeClr val="accent6"/>
                        </a:buClr>
                        <a:buFont typeface="Arial" panose="020B0604020202020204" pitchFamily="34" charset="0"/>
                        <a:buChar char="•"/>
                      </a:pPr>
                      <a:r>
                        <a:rPr kumimoji="1" lang="ja-JP" altLang="en-US" sz="1000" b="0" i="0" u="none" strike="noStrike" kern="1200" dirty="0">
                          <a:solidFill>
                            <a:srgbClr val="000000"/>
                          </a:solidFill>
                          <a:effectLst/>
                          <a:latin typeface="+mn-lt"/>
                          <a:ea typeface="+mj-ea"/>
                          <a:cs typeface="+mn-cs"/>
                        </a:rPr>
                        <a:t>販売拠点（ニプロメディカル・ナイジェリア）を通じて、透析関連の腎ソリューションに精通し、現地での存在感を示している。</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不明</a:t>
                      </a:r>
                      <a:endParaRPr kumimoji="1" lang="en-US" altLang="ja-JP"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00">
                <a:tc>
                  <a:txBody>
                    <a:bodyPr/>
                    <a:lstStyle/>
                    <a:p>
                      <a:pPr marL="0" algn="ctr" defTabSz="914400" rtl="0" eaLnBrk="1" fontAlgn="ctr" latinLnBrk="0" hangingPunct="1"/>
                      <a:r>
                        <a:rPr kumimoji="1" lang="en-US" altLang="ja-JP" sz="1100" b="1" i="0" u="none" strike="noStrike" kern="1200">
                          <a:solidFill>
                            <a:srgbClr val="000000"/>
                          </a:solidFill>
                          <a:effectLst/>
                          <a:latin typeface="+mn-lt"/>
                          <a:ea typeface="+mj-ea"/>
                          <a:cs typeface="+mn-cs"/>
                        </a:rPr>
                        <a:t>3</a:t>
                      </a:r>
                      <a:endParaRPr kumimoji="1" lang="en-US" altLang="ja-JP" sz="1100" b="1"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altLang="ja-JP" sz="1100" b="0" i="0" u="none" strike="noStrike" kern="1200" dirty="0" err="1">
                          <a:solidFill>
                            <a:srgbClr val="000000"/>
                          </a:solidFill>
                          <a:effectLst/>
                          <a:latin typeface="+mn-lt"/>
                          <a:ea typeface="+mj-ea"/>
                          <a:cs typeface="+mn-cs"/>
                        </a:rPr>
                        <a:t>Partec</a:t>
                      </a:r>
                      <a:r>
                        <a:rPr kumimoji="1" lang="en-US" altLang="ja-JP" sz="1100" b="0" i="0" u="none" strike="noStrike" kern="1200" dirty="0">
                          <a:solidFill>
                            <a:srgbClr val="000000"/>
                          </a:solidFill>
                          <a:effectLst/>
                          <a:latin typeface="+mn-lt"/>
                          <a:ea typeface="+mj-ea"/>
                          <a:cs typeface="+mn-cs"/>
                        </a:rPr>
                        <a:t> Healthcare Ltd. (Nigeria)</a:t>
                      </a:r>
                      <a:endParaRPr kumimoji="1" lang="zh-TW" altLang="en-US"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 altLang="ja-JP" sz="1100" b="0" i="0" u="none" strike="noStrike" kern="1200" noProof="1">
                          <a:solidFill>
                            <a:srgbClr val="000000"/>
                          </a:solidFill>
                          <a:effectLst/>
                          <a:latin typeface="MS PGothic" panose="020B0600070205080204" pitchFamily="34" charset="-128"/>
                          <a:ea typeface="MS PGothic" panose="020B0600070205080204" pitchFamily="34" charset="-128"/>
                          <a:cs typeface="+mn-cs"/>
                        </a:rPr>
                        <a:t>シスメックス株式会社</a:t>
                      </a:r>
                      <a:endParaRPr kumimoji="1" lang="ja-JP" altLang="en-US" sz="1100" b="0" i="0" u="none" strike="noStrike" kern="1200" noProof="1">
                        <a:solidFill>
                          <a:srgbClr val="000000"/>
                        </a:solidFill>
                        <a:effectLst/>
                        <a:latin typeface="MS PGothic" panose="020B0600070205080204" pitchFamily="34" charset="-128"/>
                        <a:ea typeface="MS PGothic" panose="020B0600070205080204" pitchFamily="34" charset="-128"/>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71450" indent="-171450" algn="l" defTabSz="914400" rtl="0" eaLnBrk="1" fontAlgn="ctr" latinLnBrk="0" hangingPunct="1">
                        <a:buClr>
                          <a:schemeClr val="accent6"/>
                        </a:buClr>
                        <a:buFont typeface="Arial" panose="020B0604020202020204" pitchFamily="34" charset="0"/>
                        <a:buChar char="•"/>
                      </a:pPr>
                      <a:r>
                        <a:rPr kumimoji="1" lang="ja-JP" altLang="en-US" sz="1000" b="0" i="0" u="none" strike="noStrike" kern="1200" dirty="0">
                          <a:solidFill>
                            <a:srgbClr val="000000"/>
                          </a:solidFill>
                          <a:effectLst/>
                          <a:latin typeface="+mn-lt"/>
                          <a:ea typeface="+mj-ea"/>
                          <a:cs typeface="+mn-cs"/>
                        </a:rPr>
                        <a:t>２０１０年７月に登録された</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mj-ea"/>
                          <a:cs typeface="+mn-cs"/>
                        </a:rPr>
                        <a:t>不明</a:t>
                      </a:r>
                      <a:endParaRPr kumimoji="1" lang="en-US" altLang="ja-JP" sz="1100" b="0" i="0" u="none" strike="noStrike" kern="1200" dirty="0">
                        <a:solidFill>
                          <a:srgbClr val="000000"/>
                        </a:solidFill>
                        <a:effectLst/>
                        <a:latin typeface="+mn-lt"/>
                        <a:ea typeface="+mj-ea"/>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490902601"/>
                  </a:ext>
                </a:extLst>
              </a:tr>
            </a:tbl>
          </a:graphicData>
        </a:graphic>
      </p:graphicFrame>
      <p:sp>
        <p:nvSpPr>
          <p:cNvPr id="11" name="テキスト ボックス 10"/>
          <p:cNvSpPr txBox="1"/>
          <p:nvPr/>
        </p:nvSpPr>
        <p:spPr>
          <a:xfrm>
            <a:off x="200472" y="1124744"/>
            <a:ext cx="9505056" cy="171745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ナイジェリアでの医療機器生産は限られている。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本の医療機器メーカー各社は、ナイジェリア市場のニーズや嗜好をより深く理解し、ニーズに合わせた販売・マーケティング戦略を可能にすることを目的に、現地販売代理店との提携やナイジェリアでの販売事業拠点の設立を通じて、その存在感を活か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年にかけて、ナイジェリアでは日本からの医療機器輸入が大幅に増加している。この成長は特に顕著で、年平均成長率（</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CAGR</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33.6%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を示している。輸入額は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270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万米ドルから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870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万米ドルに拡大する。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0" name="テキスト ボックス 9">
            <a:extLst>
              <a:ext uri="{FF2B5EF4-FFF2-40B4-BE49-F238E27FC236}">
                <a16:creationId xmlns:a16="http://schemas.microsoft.com/office/drawing/2014/main" id="{AE28FF23-08C8-481B-9D0D-7AE4A4397099}"/>
              </a:ext>
            </a:extLst>
          </p:cNvPr>
          <p:cNvSpPr txBox="1"/>
          <p:nvPr/>
        </p:nvSpPr>
        <p:spPr>
          <a:xfrm>
            <a:off x="187719" y="660880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UN</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comtrade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、各企業ウェブサイト</a:t>
            </a:r>
            <a:endParaRPr lang="en-US" altLang="ja-JP" sz="800" dirty="0"/>
          </a:p>
        </p:txBody>
      </p:sp>
    </p:spTree>
    <p:extLst>
      <p:ext uri="{BB962C8B-B14F-4D97-AF65-F5344CB8AC3E}">
        <p14:creationId xmlns:p14="http://schemas.microsoft.com/office/powerpoint/2010/main" val="33716547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21AB3A0-09FC-4B4A-9AE1-42F7BFADA93E}"/>
              </a:ext>
            </a:extLst>
          </p:cNvPr>
          <p:cNvGraphicFramePr>
            <a:graphicFrameLocks noChangeAspect="1"/>
          </p:cNvGraphicFramePr>
          <p:nvPr>
            <p:custDataLst>
              <p:tags r:id="rId1"/>
            </p:custDataLst>
            <p:extLst>
              <p:ext uri="{D42A27DB-BD31-4B8C-83A1-F6EECF244321}">
                <p14:modId xmlns:p14="http://schemas.microsoft.com/office/powerpoint/2010/main" val="29028660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5" name="Object 4" hidden="1">
                        <a:extLst>
                          <a:ext uri="{FF2B5EF4-FFF2-40B4-BE49-F238E27FC236}">
                            <a16:creationId xmlns:a16="http://schemas.microsoft.com/office/drawing/2014/main" id="{E21AB3A0-09FC-4B4A-9AE1-42F7BFADA93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ナイジェリア／医療関連／医療機器</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流通</a:t>
            </a:r>
          </a:p>
        </p:txBody>
      </p:sp>
      <p:sp>
        <p:nvSpPr>
          <p:cNvPr id="4" name="テキスト ボックス 3"/>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年公共調達法は、公共調達の監視及び監督を行う監督当局として、公共調達国家評議会及び公共調達局を設立した。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ナイジェリア全土の医療機器の公共調達は、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年公共調達法に基づいて設立された公共調達局の管轄下にある。</a:t>
            </a:r>
          </a:p>
        </p:txBody>
      </p:sp>
      <p:sp>
        <p:nvSpPr>
          <p:cNvPr id="17" name="テキスト ボックス 16"/>
          <p:cNvSpPr txBox="1"/>
          <p:nvPr/>
        </p:nvSpPr>
        <p:spPr>
          <a:xfrm>
            <a:off x="233149" y="6495147"/>
            <a:ext cx="8784976" cy="246221"/>
          </a:xfrm>
          <a:prstGeom prst="rect">
            <a:avLst/>
          </a:prstGeom>
          <a:noFill/>
        </p:spPr>
        <p:txBody>
          <a:bodyPr wrap="square" lIns="0" tIns="0" rIns="0" bIns="0" rtlCol="0">
            <a:sp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ナイジェリア連邦共和国「</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Public Procurement Act, 2007</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t>、「</a:t>
            </a:r>
            <a:r>
              <a:rPr lang="en-US" altLang="ja-JP" sz="800" dirty="0"/>
              <a:t>Policy for procurement of health and medical equipment list of manufactures and </a:t>
            </a:r>
            <a:r>
              <a:rPr lang="en-US" altLang="ja-JP" sz="800" dirty="0" err="1"/>
              <a:t>eqipment</a:t>
            </a:r>
            <a:r>
              <a:rPr lang="ja-JP" altLang="en-US" sz="800" dirty="0"/>
              <a:t>」、</a:t>
            </a:r>
            <a:r>
              <a:rPr lang="en-US" altLang="ja-JP" sz="800" dirty="0" err="1"/>
              <a:t>Pharmaaccess</a:t>
            </a:r>
            <a:r>
              <a:rPr lang="ja-JP" altLang="en-US" sz="800" dirty="0"/>
              <a:t>「</a:t>
            </a:r>
            <a:r>
              <a:rPr lang="en-US" altLang="ja-JP" sz="800" dirty="0"/>
              <a:t>NIGERIA HEALTH SECTOR – Market Study Report</a:t>
            </a:r>
            <a:r>
              <a:rPr lang="ja-JP" altLang="en-US" sz="800" dirty="0"/>
              <a:t>」</a:t>
            </a:r>
            <a:endParaRPr lang="en-US" altLang="ja-JP" sz="800" dirty="0"/>
          </a:p>
        </p:txBody>
      </p:sp>
      <p:grpSp>
        <p:nvGrpSpPr>
          <p:cNvPr id="14" name="グループ化 13">
            <a:extLst>
              <a:ext uri="{FF2B5EF4-FFF2-40B4-BE49-F238E27FC236}">
                <a16:creationId xmlns:a16="http://schemas.microsoft.com/office/drawing/2014/main" id="{B9D24F29-EC3B-3AC8-CF87-1BAB87A7D47B}"/>
              </a:ext>
            </a:extLst>
          </p:cNvPr>
          <p:cNvGrpSpPr/>
          <p:nvPr/>
        </p:nvGrpSpPr>
        <p:grpSpPr>
          <a:xfrm>
            <a:off x="341940" y="4101978"/>
            <a:ext cx="4608510" cy="288032"/>
            <a:chOff x="4944173" y="2185814"/>
            <a:chExt cx="5861371" cy="288032"/>
          </a:xfrm>
        </p:grpSpPr>
        <p:cxnSp>
          <p:nvCxnSpPr>
            <p:cNvPr id="15" name="直線コネクタ 14">
              <a:extLst>
                <a:ext uri="{FF2B5EF4-FFF2-40B4-BE49-F238E27FC236}">
                  <a16:creationId xmlns:a16="http://schemas.microsoft.com/office/drawing/2014/main" id="{E4F0E220-1005-58EF-1F78-915BF153907E}"/>
                </a:ext>
              </a:extLst>
            </p:cNvPr>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a:extLst>
                <a:ext uri="{FF2B5EF4-FFF2-40B4-BE49-F238E27FC236}">
                  <a16:creationId xmlns:a16="http://schemas.microsoft.com/office/drawing/2014/main" id="{C4B6E3BB-A530-B576-6DF0-8BA01FC78E3B}"/>
                </a:ext>
              </a:extLst>
            </p:cNvPr>
            <p:cNvSpPr>
              <a:spLocks noChangeArrowheads="1"/>
            </p:cNvSpPr>
            <p:nvPr/>
          </p:nvSpPr>
          <p:spPr bwMode="auto">
            <a:xfrm>
              <a:off x="4944173" y="2185814"/>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120" dirty="0">
                  <a:latin typeface="Arial Black" pitchFamily="34" charset="0"/>
                  <a:ea typeface="HGP創英角ｺﾞｼｯｸUB" pitchFamily="50" charset="-128"/>
                </a:rPr>
                <a:t>公的医療機関による医療機器の調達</a:t>
              </a:r>
              <a:endParaRPr lang="zh-TW" altLang="en-US" sz="1120" dirty="0">
                <a:latin typeface="Arial Black" pitchFamily="34" charset="0"/>
                <a:ea typeface="HGP創英角ｺﾞｼｯｸUB" pitchFamily="50" charset="-128"/>
              </a:endParaRPr>
            </a:p>
          </p:txBody>
        </p:sp>
      </p:grpSp>
      <p:grpSp>
        <p:nvGrpSpPr>
          <p:cNvPr id="18" name="グループ化 7">
            <a:extLst>
              <a:ext uri="{FF2B5EF4-FFF2-40B4-BE49-F238E27FC236}">
                <a16:creationId xmlns:a16="http://schemas.microsoft.com/office/drawing/2014/main" id="{F173081F-2A4B-DD23-4710-E35A329D6136}"/>
              </a:ext>
            </a:extLst>
          </p:cNvPr>
          <p:cNvGrpSpPr/>
          <p:nvPr/>
        </p:nvGrpSpPr>
        <p:grpSpPr>
          <a:xfrm>
            <a:off x="5097014" y="4089525"/>
            <a:ext cx="4608512" cy="288032"/>
            <a:chOff x="4944173" y="2185814"/>
            <a:chExt cx="5861371" cy="288032"/>
          </a:xfrm>
        </p:grpSpPr>
        <p:cxnSp>
          <p:nvCxnSpPr>
            <p:cNvPr id="19" name="直線コネクタ 18">
              <a:extLst>
                <a:ext uri="{FF2B5EF4-FFF2-40B4-BE49-F238E27FC236}">
                  <a16:creationId xmlns:a16="http://schemas.microsoft.com/office/drawing/2014/main" id="{9AC17ECF-4585-F6D1-95DD-4ED8817EFB53}"/>
                </a:ext>
              </a:extLst>
            </p:cNvPr>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0" name="Rectangle 6">
              <a:extLst>
                <a:ext uri="{FF2B5EF4-FFF2-40B4-BE49-F238E27FC236}">
                  <a16:creationId xmlns:a16="http://schemas.microsoft.com/office/drawing/2014/main" id="{10689BAE-7685-144E-34A9-EF9A83836139}"/>
                </a:ext>
              </a:extLst>
            </p:cNvPr>
            <p:cNvSpPr>
              <a:spLocks noChangeArrowheads="1"/>
            </p:cNvSpPr>
            <p:nvPr/>
          </p:nvSpPr>
          <p:spPr bwMode="auto">
            <a:xfrm>
              <a:off x="4944173" y="2185814"/>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120" dirty="0">
                  <a:latin typeface="Arial Black" pitchFamily="34" charset="0"/>
                  <a:ea typeface="HGP創英角ｺﾞｼｯｸUB" pitchFamily="50" charset="-128"/>
                </a:rPr>
                <a:t>民間医療機関による医療機器の調達</a:t>
              </a:r>
              <a:endParaRPr lang="zh-TW" altLang="en-US" sz="1120" dirty="0">
                <a:latin typeface="Arial Black" pitchFamily="34" charset="0"/>
                <a:ea typeface="HGP創英角ｺﾞｼｯｸUB" pitchFamily="50" charset="-128"/>
              </a:endParaRPr>
            </a:p>
          </p:txBody>
        </p:sp>
      </p:grpSp>
      <p:sp>
        <p:nvSpPr>
          <p:cNvPr id="21" name="TextBox 45">
            <a:extLst>
              <a:ext uri="{FF2B5EF4-FFF2-40B4-BE49-F238E27FC236}">
                <a16:creationId xmlns:a16="http://schemas.microsoft.com/office/drawing/2014/main" id="{FFA7C197-D391-2E8F-8480-D869EA5B5502}"/>
              </a:ext>
            </a:extLst>
          </p:cNvPr>
          <p:cNvSpPr txBox="1"/>
          <p:nvPr/>
        </p:nvSpPr>
        <p:spPr>
          <a:xfrm>
            <a:off x="298951" y="4416231"/>
            <a:ext cx="4608510" cy="781752"/>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28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12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r>
              <a:rPr lang="ja-JP" altLang="en-US" sz="1120" noProof="1"/>
              <a:t>調達主体は、ニーズを評価し、品目を特定し、費用を調査し、効率化のために必要なものを組み合わ せることにより、調達を計画しなければならない。その支出は予算に含まれ、調達計画委員会が監督し、承認された方法が使用される。</a:t>
            </a:r>
            <a:endParaRPr lang="en-US" altLang="ja-JP" sz="1120" noProof="1"/>
          </a:p>
        </p:txBody>
      </p:sp>
      <p:sp>
        <p:nvSpPr>
          <p:cNvPr id="22" name="TextBox 46">
            <a:extLst>
              <a:ext uri="{FF2B5EF4-FFF2-40B4-BE49-F238E27FC236}">
                <a16:creationId xmlns:a16="http://schemas.microsoft.com/office/drawing/2014/main" id="{419E14EB-A2C4-63C2-DE27-4CD349F112B8}"/>
              </a:ext>
            </a:extLst>
          </p:cNvPr>
          <p:cNvSpPr txBox="1"/>
          <p:nvPr/>
        </p:nvSpPr>
        <p:spPr>
          <a:xfrm>
            <a:off x="5097014" y="4425829"/>
            <a:ext cx="4464495" cy="1834348"/>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28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12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12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96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960"/>
            </a:lvl5pPr>
            <a:lvl6pPr marL="2514600" indent="-228600">
              <a:spcBef>
                <a:spcPct val="20000"/>
              </a:spcBef>
              <a:buFont typeface="Arial" pitchFamily="34" charset="0"/>
              <a:buChar char="•"/>
              <a:defRPr sz="1600"/>
            </a:lvl6pPr>
            <a:lvl7pPr marL="2971800" indent="-228600">
              <a:spcBef>
                <a:spcPct val="20000"/>
              </a:spcBef>
              <a:buFont typeface="Arial" pitchFamily="34" charset="0"/>
              <a:buChar char="•"/>
              <a:defRPr sz="1600"/>
            </a:lvl7pPr>
            <a:lvl8pPr marL="3429000" indent="-228600">
              <a:spcBef>
                <a:spcPct val="20000"/>
              </a:spcBef>
              <a:buFont typeface="Arial" pitchFamily="34" charset="0"/>
              <a:buChar char="•"/>
              <a:defRPr sz="1600"/>
            </a:lvl8pPr>
            <a:lvl9pPr marL="3886200" indent="-228600">
              <a:spcBef>
                <a:spcPct val="20000"/>
              </a:spcBef>
              <a:buFont typeface="Arial" pitchFamily="34" charset="0"/>
              <a:buChar char="•"/>
              <a:defRPr sz="1600"/>
            </a:lvl9pPr>
          </a:lstStyle>
          <a:p>
            <a:r>
              <a:rPr lang="ja-JP" altLang="en-US" sz="1120" noProof="1"/>
              <a:t>医療機器の民間調達は、一般的に以下の</a:t>
            </a:r>
            <a:r>
              <a:rPr lang="en-US" altLang="ja-JP" sz="1120" noProof="1"/>
              <a:t>4</a:t>
            </a:r>
            <a:r>
              <a:rPr lang="ja-JP" altLang="en-US" sz="1120" noProof="1"/>
              <a:t>つのルートが考えられる。</a:t>
            </a:r>
            <a:r>
              <a:rPr lang="en-US" altLang="ja-JP" sz="1120" noProof="1"/>
              <a:t> </a:t>
            </a:r>
          </a:p>
          <a:p>
            <a:pPr lvl="1"/>
            <a:r>
              <a:rPr lang="ja-JP" altLang="en-US" sz="1000" noProof="1"/>
              <a:t>国際ブランドは、代理店、病院、医療施設など、現地のビジネスパートナーを指名することができる。</a:t>
            </a:r>
            <a:endParaRPr lang="en-US" altLang="ja-JP" sz="1000" noProof="1"/>
          </a:p>
          <a:p>
            <a:pPr lvl="1"/>
            <a:r>
              <a:rPr lang="ja-JP" altLang="en-US" sz="1000" dirty="0"/>
              <a:t>民間企業は、サービスや供給品の直接提供のために、国際ブランドに直接働きかけることができる。</a:t>
            </a:r>
            <a:endParaRPr lang="en-US" altLang="ja-JP" sz="1000" dirty="0"/>
          </a:p>
          <a:p>
            <a:pPr lvl="1"/>
            <a:r>
              <a:rPr lang="ja-JP" altLang="en-US" sz="1000" dirty="0"/>
              <a:t>特定の大規模な民間企業は、国際ブランドと現地のパートナーが入札することを選ぶ場合もある。この場合は、公共部門で使用されているものと同じである。</a:t>
            </a:r>
            <a:endParaRPr lang="en-US" altLang="ja-JP" sz="1000" dirty="0"/>
          </a:p>
          <a:p>
            <a:pPr lvl="1"/>
            <a:r>
              <a:rPr lang="ja-JP" altLang="en-US" sz="1000" dirty="0"/>
              <a:t>グローバル</a:t>
            </a:r>
            <a:r>
              <a:rPr lang="en-US" altLang="ja-JP" sz="1000" dirty="0"/>
              <a:t>OEM</a:t>
            </a:r>
            <a:r>
              <a:rPr lang="ja-JP" altLang="en-US" sz="1000" dirty="0"/>
              <a:t>は、現地の医療機器販売代理店を指名し、特定の製品について</a:t>
            </a:r>
            <a:r>
              <a:rPr lang="en-US" altLang="ja-JP" sz="1000" dirty="0"/>
              <a:t>OEM</a:t>
            </a:r>
            <a:r>
              <a:rPr lang="ja-JP" altLang="en-US" sz="1000" dirty="0"/>
              <a:t>販売代理店契約を交渉することができる。</a:t>
            </a:r>
            <a:endParaRPr lang="en-US" altLang="ja-JP" sz="1000" dirty="0"/>
          </a:p>
        </p:txBody>
      </p:sp>
      <p:grpSp>
        <p:nvGrpSpPr>
          <p:cNvPr id="23" name="グループ化 7">
            <a:extLst>
              <a:ext uri="{FF2B5EF4-FFF2-40B4-BE49-F238E27FC236}">
                <a16:creationId xmlns:a16="http://schemas.microsoft.com/office/drawing/2014/main" id="{6EDA5EBA-7748-2A5D-807B-1DC862CA09D1}"/>
              </a:ext>
            </a:extLst>
          </p:cNvPr>
          <p:cNvGrpSpPr/>
          <p:nvPr/>
        </p:nvGrpSpPr>
        <p:grpSpPr>
          <a:xfrm>
            <a:off x="233149" y="2132856"/>
            <a:ext cx="4608512" cy="288032"/>
            <a:chOff x="4944173" y="2185814"/>
            <a:chExt cx="5861371" cy="288032"/>
          </a:xfrm>
        </p:grpSpPr>
        <p:cxnSp>
          <p:nvCxnSpPr>
            <p:cNvPr id="24" name="直線コネクタ 11">
              <a:extLst>
                <a:ext uri="{FF2B5EF4-FFF2-40B4-BE49-F238E27FC236}">
                  <a16:creationId xmlns:a16="http://schemas.microsoft.com/office/drawing/2014/main" id="{B182DE2E-E326-BFD8-DEE5-A10DADBE3E33}"/>
                </a:ext>
              </a:extLst>
            </p:cNvPr>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5" name="Rectangle 6">
              <a:extLst>
                <a:ext uri="{FF2B5EF4-FFF2-40B4-BE49-F238E27FC236}">
                  <a16:creationId xmlns:a16="http://schemas.microsoft.com/office/drawing/2014/main" id="{EFDECDDC-CC4E-6218-5C9F-B84A2B822F09}"/>
                </a:ext>
              </a:extLst>
            </p:cNvPr>
            <p:cNvSpPr>
              <a:spLocks noChangeArrowheads="1"/>
            </p:cNvSpPr>
            <p:nvPr/>
          </p:nvSpPr>
          <p:spPr bwMode="auto">
            <a:xfrm>
              <a:off x="4944173" y="2185814"/>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latin typeface="Arial Black" pitchFamily="34" charset="0"/>
                  <a:ea typeface="HGP創英角ｺﾞｼｯｸUB" pitchFamily="50" charset="-128"/>
                </a:rPr>
                <a:t>調達プロセス</a:t>
              </a:r>
              <a:endParaRPr lang="zh-TW" altLang="en-US" sz="1400" dirty="0">
                <a:latin typeface="Arial Black" pitchFamily="34" charset="0"/>
                <a:ea typeface="HGP創英角ｺﾞｼｯｸUB" pitchFamily="50" charset="-128"/>
              </a:endParaRPr>
            </a:p>
          </p:txBody>
        </p:sp>
      </p:grpSp>
      <p:grpSp>
        <p:nvGrpSpPr>
          <p:cNvPr id="34" name="グループ化 33">
            <a:extLst>
              <a:ext uri="{FF2B5EF4-FFF2-40B4-BE49-F238E27FC236}">
                <a16:creationId xmlns:a16="http://schemas.microsoft.com/office/drawing/2014/main" id="{99F56651-E2CF-D37D-43D4-41F30CC67383}"/>
              </a:ext>
            </a:extLst>
          </p:cNvPr>
          <p:cNvGrpSpPr/>
          <p:nvPr/>
        </p:nvGrpSpPr>
        <p:grpSpPr>
          <a:xfrm>
            <a:off x="272480" y="2458975"/>
            <a:ext cx="1474281" cy="1178477"/>
            <a:chOff x="5097014" y="-1071138"/>
            <a:chExt cx="1474281" cy="1178477"/>
          </a:xfrm>
        </p:grpSpPr>
        <p:sp>
          <p:nvSpPr>
            <p:cNvPr id="29" name="矢印: 右 28">
              <a:extLst>
                <a:ext uri="{FF2B5EF4-FFF2-40B4-BE49-F238E27FC236}">
                  <a16:creationId xmlns:a16="http://schemas.microsoft.com/office/drawing/2014/main" id="{2513ED3B-797A-5541-8015-5B1A0E3BF0B8}"/>
                </a:ext>
              </a:extLst>
            </p:cNvPr>
            <p:cNvSpPr/>
            <p:nvPr/>
          </p:nvSpPr>
          <p:spPr>
            <a:xfrm>
              <a:off x="5817096" y="-1012047"/>
              <a:ext cx="754199" cy="1060295"/>
            </a:xfrm>
            <a:prstGeom prst="rightArrow">
              <a:avLst>
                <a:gd name="adj1" fmla="val 50000"/>
                <a:gd name="adj2" fmla="val 93276"/>
              </a:avLst>
            </a:prstGeom>
            <a:solidFill>
              <a:schemeClr val="bg1"/>
            </a:solidFill>
            <a:ln>
              <a:solidFill>
                <a:schemeClr val="tx1"/>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27" name="楕円 26">
              <a:extLst>
                <a:ext uri="{FF2B5EF4-FFF2-40B4-BE49-F238E27FC236}">
                  <a16:creationId xmlns:a16="http://schemas.microsoft.com/office/drawing/2014/main" id="{E31857ED-0070-D41C-B63C-F3860F94F703}"/>
                </a:ext>
              </a:extLst>
            </p:cNvPr>
            <p:cNvSpPr/>
            <p:nvPr/>
          </p:nvSpPr>
          <p:spPr>
            <a:xfrm>
              <a:off x="5097014" y="-1071138"/>
              <a:ext cx="1224138" cy="1178477"/>
            </a:xfrm>
            <a:prstGeom prst="ellipse">
              <a:avLst/>
            </a:prstGeom>
            <a:solidFill>
              <a:schemeClr val="bg1"/>
            </a:solidFill>
            <a:ln>
              <a:solidFill>
                <a:schemeClr val="tx1"/>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30" name="楕円 29">
              <a:extLst>
                <a:ext uri="{FF2B5EF4-FFF2-40B4-BE49-F238E27FC236}">
                  <a16:creationId xmlns:a16="http://schemas.microsoft.com/office/drawing/2014/main" id="{F872B07D-9150-365B-5AE2-0D57EF4923A2}"/>
                </a:ext>
              </a:extLst>
            </p:cNvPr>
            <p:cNvSpPr/>
            <p:nvPr/>
          </p:nvSpPr>
          <p:spPr>
            <a:xfrm>
              <a:off x="5168364" y="-1012047"/>
              <a:ext cx="1081438" cy="1060294"/>
            </a:xfrm>
            <a:prstGeom prst="ellipse">
              <a:avLst/>
            </a:prstGeom>
            <a:solidFill>
              <a:schemeClr val="accent6">
                <a:lumMod val="75000"/>
              </a:schemeClr>
            </a:solidFill>
            <a:ln>
              <a:solidFill>
                <a:schemeClr val="tx1"/>
              </a:solidFill>
            </a:ln>
          </p:spPr>
          <p:txBody>
            <a:bodyPr wrap="square" rtlCol="0" anchor="ctr">
              <a:noAutofit/>
            </a:bodyPr>
            <a:lstStyle/>
            <a:p>
              <a:pPr marL="0" algn="ctr" fontAlgn="ctr">
                <a:lnSpc>
                  <a:spcPct val="114000"/>
                </a:lnSpc>
                <a:spcAft>
                  <a:spcPts val="400"/>
                </a:spcAft>
              </a:pPr>
              <a:r>
                <a:rPr lang="ja-JP" altLang="en-US" sz="1600" dirty="0">
                  <a:solidFill>
                    <a:schemeClr val="bg1"/>
                  </a:solidFill>
                </a:rPr>
                <a:t>需要</a:t>
              </a:r>
              <a:endParaRPr lang="en-US" altLang="ja-JP" sz="1600" dirty="0">
                <a:solidFill>
                  <a:schemeClr val="bg1"/>
                </a:solidFill>
              </a:endParaRPr>
            </a:p>
            <a:p>
              <a:pPr marL="0" algn="ctr" fontAlgn="ctr">
                <a:lnSpc>
                  <a:spcPct val="114000"/>
                </a:lnSpc>
                <a:spcAft>
                  <a:spcPts val="400"/>
                </a:spcAft>
              </a:pPr>
              <a:r>
                <a:rPr kumimoji="1" lang="ja-JP" altLang="en-US" sz="1600" dirty="0">
                  <a:solidFill>
                    <a:schemeClr val="bg1"/>
                  </a:solidFill>
                </a:rPr>
                <a:t>特定</a:t>
              </a:r>
              <a:endParaRPr kumimoji="1" lang="en-US" altLang="ja-JP" sz="1600" dirty="0">
                <a:solidFill>
                  <a:schemeClr val="bg1"/>
                </a:solidFill>
              </a:endParaRPr>
            </a:p>
          </p:txBody>
        </p:sp>
      </p:grpSp>
      <p:grpSp>
        <p:nvGrpSpPr>
          <p:cNvPr id="35" name="グループ化 34">
            <a:extLst>
              <a:ext uri="{FF2B5EF4-FFF2-40B4-BE49-F238E27FC236}">
                <a16:creationId xmlns:a16="http://schemas.microsoft.com/office/drawing/2014/main" id="{BC859F11-290D-A235-1ACB-F43D35BFC8CC}"/>
              </a:ext>
            </a:extLst>
          </p:cNvPr>
          <p:cNvGrpSpPr/>
          <p:nvPr/>
        </p:nvGrpSpPr>
        <p:grpSpPr>
          <a:xfrm>
            <a:off x="1600695" y="2458975"/>
            <a:ext cx="1474281" cy="1178477"/>
            <a:chOff x="5097014" y="-1071138"/>
            <a:chExt cx="1474281" cy="1178477"/>
          </a:xfrm>
        </p:grpSpPr>
        <p:sp>
          <p:nvSpPr>
            <p:cNvPr id="36" name="矢印: 右 35">
              <a:extLst>
                <a:ext uri="{FF2B5EF4-FFF2-40B4-BE49-F238E27FC236}">
                  <a16:creationId xmlns:a16="http://schemas.microsoft.com/office/drawing/2014/main" id="{F9D6431A-6E18-613E-F593-2EB13CE1657B}"/>
                </a:ext>
              </a:extLst>
            </p:cNvPr>
            <p:cNvSpPr/>
            <p:nvPr/>
          </p:nvSpPr>
          <p:spPr>
            <a:xfrm>
              <a:off x="5817096" y="-1012047"/>
              <a:ext cx="754199" cy="1060295"/>
            </a:xfrm>
            <a:prstGeom prst="rightArrow">
              <a:avLst>
                <a:gd name="adj1" fmla="val 50000"/>
                <a:gd name="adj2" fmla="val 93276"/>
              </a:avLst>
            </a:prstGeom>
            <a:solidFill>
              <a:schemeClr val="bg1"/>
            </a:solidFill>
            <a:ln>
              <a:solidFill>
                <a:schemeClr val="tx1"/>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37" name="楕円 36">
              <a:extLst>
                <a:ext uri="{FF2B5EF4-FFF2-40B4-BE49-F238E27FC236}">
                  <a16:creationId xmlns:a16="http://schemas.microsoft.com/office/drawing/2014/main" id="{959ED53C-C896-710E-1E91-0492C1115F80}"/>
                </a:ext>
              </a:extLst>
            </p:cNvPr>
            <p:cNvSpPr/>
            <p:nvPr/>
          </p:nvSpPr>
          <p:spPr>
            <a:xfrm>
              <a:off x="5097014" y="-1071138"/>
              <a:ext cx="1224138" cy="1178477"/>
            </a:xfrm>
            <a:prstGeom prst="ellipse">
              <a:avLst/>
            </a:prstGeom>
            <a:solidFill>
              <a:schemeClr val="bg1"/>
            </a:solidFill>
            <a:ln>
              <a:solidFill>
                <a:schemeClr val="tx1"/>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38" name="楕円 37">
              <a:extLst>
                <a:ext uri="{FF2B5EF4-FFF2-40B4-BE49-F238E27FC236}">
                  <a16:creationId xmlns:a16="http://schemas.microsoft.com/office/drawing/2014/main" id="{E3A314F3-CB71-9692-27E2-C19FCB924466}"/>
                </a:ext>
              </a:extLst>
            </p:cNvPr>
            <p:cNvSpPr/>
            <p:nvPr/>
          </p:nvSpPr>
          <p:spPr>
            <a:xfrm>
              <a:off x="5168364" y="-1012047"/>
              <a:ext cx="1081438" cy="1060294"/>
            </a:xfrm>
            <a:prstGeom prst="ellipse">
              <a:avLst/>
            </a:prstGeom>
            <a:solidFill>
              <a:schemeClr val="accent6">
                <a:lumMod val="75000"/>
              </a:schemeClr>
            </a:solidFill>
            <a:ln>
              <a:solidFill>
                <a:schemeClr val="tx1"/>
              </a:solidFill>
            </a:ln>
          </p:spPr>
          <p:txBody>
            <a:bodyPr wrap="square" rtlCol="0" anchor="ctr">
              <a:noAutofit/>
            </a:bodyPr>
            <a:lstStyle/>
            <a:p>
              <a:pPr marL="0" algn="ctr" fontAlgn="ctr">
                <a:lnSpc>
                  <a:spcPct val="114000"/>
                </a:lnSpc>
                <a:spcAft>
                  <a:spcPts val="400"/>
                </a:spcAft>
              </a:pPr>
              <a:r>
                <a:rPr kumimoji="1" lang="ja-JP" altLang="en-US" sz="1600" dirty="0">
                  <a:solidFill>
                    <a:schemeClr val="bg1"/>
                  </a:solidFill>
                </a:rPr>
                <a:t>調達計画</a:t>
              </a:r>
              <a:endParaRPr kumimoji="1" lang="en-US" altLang="ja-JP" sz="1600" dirty="0">
                <a:solidFill>
                  <a:schemeClr val="bg1"/>
                </a:solidFill>
              </a:endParaRPr>
            </a:p>
          </p:txBody>
        </p:sp>
      </p:grpSp>
      <p:grpSp>
        <p:nvGrpSpPr>
          <p:cNvPr id="39" name="グループ化 38">
            <a:extLst>
              <a:ext uri="{FF2B5EF4-FFF2-40B4-BE49-F238E27FC236}">
                <a16:creationId xmlns:a16="http://schemas.microsoft.com/office/drawing/2014/main" id="{448A193A-2EA7-544C-26B3-8F00E71D4B9F}"/>
              </a:ext>
            </a:extLst>
          </p:cNvPr>
          <p:cNvGrpSpPr/>
          <p:nvPr/>
        </p:nvGrpSpPr>
        <p:grpSpPr>
          <a:xfrm>
            <a:off x="2928910" y="2458975"/>
            <a:ext cx="1474281" cy="1178477"/>
            <a:chOff x="5097014" y="-1071138"/>
            <a:chExt cx="1474281" cy="1178477"/>
          </a:xfrm>
        </p:grpSpPr>
        <p:sp>
          <p:nvSpPr>
            <p:cNvPr id="40" name="矢印: 右 39">
              <a:extLst>
                <a:ext uri="{FF2B5EF4-FFF2-40B4-BE49-F238E27FC236}">
                  <a16:creationId xmlns:a16="http://schemas.microsoft.com/office/drawing/2014/main" id="{318A3648-4DA7-9140-00F2-8FBB61808419}"/>
                </a:ext>
              </a:extLst>
            </p:cNvPr>
            <p:cNvSpPr/>
            <p:nvPr/>
          </p:nvSpPr>
          <p:spPr>
            <a:xfrm>
              <a:off x="5817096" y="-1012047"/>
              <a:ext cx="754199" cy="1060295"/>
            </a:xfrm>
            <a:prstGeom prst="rightArrow">
              <a:avLst>
                <a:gd name="adj1" fmla="val 50000"/>
                <a:gd name="adj2" fmla="val 93276"/>
              </a:avLst>
            </a:prstGeom>
            <a:solidFill>
              <a:schemeClr val="bg1"/>
            </a:solidFill>
            <a:ln>
              <a:solidFill>
                <a:schemeClr val="tx1"/>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41" name="楕円 40">
              <a:extLst>
                <a:ext uri="{FF2B5EF4-FFF2-40B4-BE49-F238E27FC236}">
                  <a16:creationId xmlns:a16="http://schemas.microsoft.com/office/drawing/2014/main" id="{6F6D173E-988F-E60B-5672-7BD42083DD9B}"/>
                </a:ext>
              </a:extLst>
            </p:cNvPr>
            <p:cNvSpPr/>
            <p:nvPr/>
          </p:nvSpPr>
          <p:spPr>
            <a:xfrm>
              <a:off x="5097014" y="-1071138"/>
              <a:ext cx="1224138" cy="1178477"/>
            </a:xfrm>
            <a:prstGeom prst="ellipse">
              <a:avLst/>
            </a:prstGeom>
            <a:solidFill>
              <a:schemeClr val="bg1"/>
            </a:solidFill>
            <a:ln>
              <a:solidFill>
                <a:schemeClr val="tx1"/>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42" name="楕円 41">
              <a:extLst>
                <a:ext uri="{FF2B5EF4-FFF2-40B4-BE49-F238E27FC236}">
                  <a16:creationId xmlns:a16="http://schemas.microsoft.com/office/drawing/2014/main" id="{BCFAEC23-4AF4-E498-8CBD-EA7385317B3F}"/>
                </a:ext>
              </a:extLst>
            </p:cNvPr>
            <p:cNvSpPr/>
            <p:nvPr/>
          </p:nvSpPr>
          <p:spPr>
            <a:xfrm>
              <a:off x="5168364" y="-1012047"/>
              <a:ext cx="1081438" cy="1060294"/>
            </a:xfrm>
            <a:prstGeom prst="ellipse">
              <a:avLst/>
            </a:prstGeom>
            <a:solidFill>
              <a:schemeClr val="accent6">
                <a:lumMod val="75000"/>
              </a:schemeClr>
            </a:solidFill>
            <a:ln>
              <a:solidFill>
                <a:schemeClr val="tx1"/>
              </a:solidFill>
            </a:ln>
          </p:spPr>
          <p:txBody>
            <a:bodyPr wrap="square" rtlCol="0" anchor="ctr">
              <a:noAutofit/>
            </a:bodyPr>
            <a:lstStyle/>
            <a:p>
              <a:pPr marL="0" algn="ctr" fontAlgn="ctr">
                <a:lnSpc>
                  <a:spcPct val="114000"/>
                </a:lnSpc>
                <a:spcAft>
                  <a:spcPts val="400"/>
                </a:spcAft>
              </a:pPr>
              <a:r>
                <a:rPr kumimoji="1" lang="ja-JP" altLang="en-US" sz="1600" dirty="0">
                  <a:solidFill>
                    <a:schemeClr val="bg1"/>
                  </a:solidFill>
                </a:rPr>
                <a:t>仕様</a:t>
              </a:r>
              <a:endParaRPr kumimoji="1" lang="en-US" altLang="ja-JP" sz="1600" dirty="0">
                <a:solidFill>
                  <a:schemeClr val="bg1"/>
                </a:solidFill>
              </a:endParaRPr>
            </a:p>
            <a:p>
              <a:pPr marL="0" algn="ctr" fontAlgn="ctr">
                <a:lnSpc>
                  <a:spcPct val="114000"/>
                </a:lnSpc>
                <a:spcAft>
                  <a:spcPts val="400"/>
                </a:spcAft>
              </a:pPr>
              <a:r>
                <a:rPr kumimoji="1" lang="ja-JP" altLang="en-US" sz="1600" dirty="0">
                  <a:solidFill>
                    <a:schemeClr val="bg1"/>
                  </a:solidFill>
                </a:rPr>
                <a:t>要求</a:t>
              </a:r>
              <a:endParaRPr kumimoji="1" lang="en-US" altLang="ja-JP" sz="1600" dirty="0">
                <a:solidFill>
                  <a:schemeClr val="bg1"/>
                </a:solidFill>
              </a:endParaRPr>
            </a:p>
          </p:txBody>
        </p:sp>
      </p:grpSp>
      <p:grpSp>
        <p:nvGrpSpPr>
          <p:cNvPr id="43" name="グループ化 42">
            <a:extLst>
              <a:ext uri="{FF2B5EF4-FFF2-40B4-BE49-F238E27FC236}">
                <a16:creationId xmlns:a16="http://schemas.microsoft.com/office/drawing/2014/main" id="{394AAB82-66B9-82AC-967B-1B11BFA557B9}"/>
              </a:ext>
            </a:extLst>
          </p:cNvPr>
          <p:cNvGrpSpPr/>
          <p:nvPr/>
        </p:nvGrpSpPr>
        <p:grpSpPr>
          <a:xfrm>
            <a:off x="4257125" y="2458975"/>
            <a:ext cx="1474281" cy="1178477"/>
            <a:chOff x="5097014" y="-1071138"/>
            <a:chExt cx="1474281" cy="1178477"/>
          </a:xfrm>
        </p:grpSpPr>
        <p:sp>
          <p:nvSpPr>
            <p:cNvPr id="44" name="矢印: 右 43">
              <a:extLst>
                <a:ext uri="{FF2B5EF4-FFF2-40B4-BE49-F238E27FC236}">
                  <a16:creationId xmlns:a16="http://schemas.microsoft.com/office/drawing/2014/main" id="{417365F8-BC70-A693-9974-C301394F7F1F}"/>
                </a:ext>
              </a:extLst>
            </p:cNvPr>
            <p:cNvSpPr/>
            <p:nvPr/>
          </p:nvSpPr>
          <p:spPr>
            <a:xfrm>
              <a:off x="5817096" y="-1012047"/>
              <a:ext cx="754199" cy="1060295"/>
            </a:xfrm>
            <a:prstGeom prst="rightArrow">
              <a:avLst>
                <a:gd name="adj1" fmla="val 50000"/>
                <a:gd name="adj2" fmla="val 93276"/>
              </a:avLst>
            </a:prstGeom>
            <a:solidFill>
              <a:schemeClr val="bg1"/>
            </a:solidFill>
            <a:ln>
              <a:solidFill>
                <a:schemeClr val="tx1"/>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45" name="楕円 44">
              <a:extLst>
                <a:ext uri="{FF2B5EF4-FFF2-40B4-BE49-F238E27FC236}">
                  <a16:creationId xmlns:a16="http://schemas.microsoft.com/office/drawing/2014/main" id="{EAFFB7ED-12CF-53DD-6DDD-5B898D791F88}"/>
                </a:ext>
              </a:extLst>
            </p:cNvPr>
            <p:cNvSpPr/>
            <p:nvPr/>
          </p:nvSpPr>
          <p:spPr>
            <a:xfrm>
              <a:off x="5097014" y="-1071138"/>
              <a:ext cx="1224138" cy="1178477"/>
            </a:xfrm>
            <a:prstGeom prst="ellipse">
              <a:avLst/>
            </a:prstGeom>
            <a:solidFill>
              <a:schemeClr val="bg1"/>
            </a:solidFill>
            <a:ln>
              <a:solidFill>
                <a:schemeClr val="tx1"/>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48" name="楕円 47">
              <a:extLst>
                <a:ext uri="{FF2B5EF4-FFF2-40B4-BE49-F238E27FC236}">
                  <a16:creationId xmlns:a16="http://schemas.microsoft.com/office/drawing/2014/main" id="{DBFD3DEF-56EB-29B0-5A1F-3625C9A7DF49}"/>
                </a:ext>
              </a:extLst>
            </p:cNvPr>
            <p:cNvSpPr/>
            <p:nvPr/>
          </p:nvSpPr>
          <p:spPr>
            <a:xfrm>
              <a:off x="5168364" y="-1012047"/>
              <a:ext cx="1081438" cy="1060294"/>
            </a:xfrm>
            <a:prstGeom prst="ellipse">
              <a:avLst/>
            </a:prstGeom>
            <a:solidFill>
              <a:schemeClr val="accent6">
                <a:lumMod val="75000"/>
              </a:schemeClr>
            </a:solidFill>
            <a:ln>
              <a:solidFill>
                <a:schemeClr val="tx1"/>
              </a:solidFill>
            </a:ln>
          </p:spPr>
          <p:txBody>
            <a:bodyPr wrap="square" rtlCol="0" anchor="ctr">
              <a:noAutofit/>
            </a:bodyPr>
            <a:lstStyle/>
            <a:p>
              <a:pPr marL="0" algn="ctr" fontAlgn="ctr">
                <a:lnSpc>
                  <a:spcPct val="114000"/>
                </a:lnSpc>
                <a:spcAft>
                  <a:spcPts val="400"/>
                </a:spcAft>
              </a:pPr>
              <a:r>
                <a:rPr kumimoji="1" lang="ja-JP" altLang="en-US" sz="1600" dirty="0">
                  <a:solidFill>
                    <a:schemeClr val="bg1"/>
                  </a:solidFill>
                </a:rPr>
                <a:t>入札募集</a:t>
              </a:r>
              <a:endParaRPr kumimoji="1" lang="en-US" altLang="ja-JP" sz="1600" dirty="0">
                <a:solidFill>
                  <a:schemeClr val="bg1"/>
                </a:solidFill>
              </a:endParaRPr>
            </a:p>
          </p:txBody>
        </p:sp>
      </p:grpSp>
      <p:grpSp>
        <p:nvGrpSpPr>
          <p:cNvPr id="49" name="グループ化 48">
            <a:extLst>
              <a:ext uri="{FF2B5EF4-FFF2-40B4-BE49-F238E27FC236}">
                <a16:creationId xmlns:a16="http://schemas.microsoft.com/office/drawing/2014/main" id="{D14F3DA7-9670-9F2A-3853-3439B8DAFD41}"/>
              </a:ext>
            </a:extLst>
          </p:cNvPr>
          <p:cNvGrpSpPr/>
          <p:nvPr/>
        </p:nvGrpSpPr>
        <p:grpSpPr>
          <a:xfrm>
            <a:off x="5585340" y="2458975"/>
            <a:ext cx="1474281" cy="1178477"/>
            <a:chOff x="5097014" y="-1071138"/>
            <a:chExt cx="1474281" cy="1178477"/>
          </a:xfrm>
        </p:grpSpPr>
        <p:sp>
          <p:nvSpPr>
            <p:cNvPr id="50" name="矢印: 右 49">
              <a:extLst>
                <a:ext uri="{FF2B5EF4-FFF2-40B4-BE49-F238E27FC236}">
                  <a16:creationId xmlns:a16="http://schemas.microsoft.com/office/drawing/2014/main" id="{342CD3E5-B70E-510F-43D3-6F6207F4D8D4}"/>
                </a:ext>
              </a:extLst>
            </p:cNvPr>
            <p:cNvSpPr/>
            <p:nvPr/>
          </p:nvSpPr>
          <p:spPr>
            <a:xfrm>
              <a:off x="5817096" y="-1012047"/>
              <a:ext cx="754199" cy="1060295"/>
            </a:xfrm>
            <a:prstGeom prst="rightArrow">
              <a:avLst>
                <a:gd name="adj1" fmla="val 50000"/>
                <a:gd name="adj2" fmla="val 93276"/>
              </a:avLst>
            </a:prstGeom>
            <a:solidFill>
              <a:schemeClr val="bg1"/>
            </a:solidFill>
            <a:ln>
              <a:solidFill>
                <a:schemeClr val="tx1"/>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51" name="楕円 50">
              <a:extLst>
                <a:ext uri="{FF2B5EF4-FFF2-40B4-BE49-F238E27FC236}">
                  <a16:creationId xmlns:a16="http://schemas.microsoft.com/office/drawing/2014/main" id="{234F58DF-9A9F-CBCE-BA5B-A859BB3B67C8}"/>
                </a:ext>
              </a:extLst>
            </p:cNvPr>
            <p:cNvSpPr/>
            <p:nvPr/>
          </p:nvSpPr>
          <p:spPr>
            <a:xfrm>
              <a:off x="5097014" y="-1071138"/>
              <a:ext cx="1224138" cy="1178477"/>
            </a:xfrm>
            <a:prstGeom prst="ellipse">
              <a:avLst/>
            </a:prstGeom>
            <a:solidFill>
              <a:schemeClr val="bg1"/>
            </a:solidFill>
            <a:ln>
              <a:solidFill>
                <a:schemeClr val="tx1"/>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52" name="楕円 51">
              <a:extLst>
                <a:ext uri="{FF2B5EF4-FFF2-40B4-BE49-F238E27FC236}">
                  <a16:creationId xmlns:a16="http://schemas.microsoft.com/office/drawing/2014/main" id="{0EA8A6CA-D92E-F37A-2D5B-D0D190EEBB5C}"/>
                </a:ext>
              </a:extLst>
            </p:cNvPr>
            <p:cNvSpPr/>
            <p:nvPr/>
          </p:nvSpPr>
          <p:spPr>
            <a:xfrm>
              <a:off x="5168364" y="-1012047"/>
              <a:ext cx="1081438" cy="1060294"/>
            </a:xfrm>
            <a:prstGeom prst="ellipse">
              <a:avLst/>
            </a:prstGeom>
            <a:solidFill>
              <a:schemeClr val="accent6">
                <a:lumMod val="75000"/>
              </a:schemeClr>
            </a:solidFill>
            <a:ln>
              <a:solidFill>
                <a:schemeClr val="tx1"/>
              </a:solidFill>
            </a:ln>
          </p:spPr>
          <p:txBody>
            <a:bodyPr wrap="square" rtlCol="0" anchor="ctr">
              <a:noAutofit/>
            </a:bodyPr>
            <a:lstStyle/>
            <a:p>
              <a:pPr marL="0" algn="ctr" fontAlgn="ctr">
                <a:lnSpc>
                  <a:spcPct val="114000"/>
                </a:lnSpc>
                <a:spcAft>
                  <a:spcPts val="400"/>
                </a:spcAft>
              </a:pPr>
              <a:r>
                <a:rPr kumimoji="1" lang="ja-JP" altLang="en-US" sz="1600" dirty="0">
                  <a:solidFill>
                    <a:schemeClr val="bg1"/>
                  </a:solidFill>
                </a:rPr>
                <a:t>入札評価</a:t>
              </a:r>
              <a:endParaRPr kumimoji="1" lang="en-US" altLang="ja-JP" sz="1600" dirty="0">
                <a:solidFill>
                  <a:schemeClr val="bg1"/>
                </a:solidFill>
              </a:endParaRPr>
            </a:p>
          </p:txBody>
        </p:sp>
      </p:grpSp>
      <p:grpSp>
        <p:nvGrpSpPr>
          <p:cNvPr id="60" name="グループ化 59">
            <a:extLst>
              <a:ext uri="{FF2B5EF4-FFF2-40B4-BE49-F238E27FC236}">
                <a16:creationId xmlns:a16="http://schemas.microsoft.com/office/drawing/2014/main" id="{FB9B80CA-5FE3-8D03-B2FF-F1BB83DAC024}"/>
              </a:ext>
            </a:extLst>
          </p:cNvPr>
          <p:cNvGrpSpPr/>
          <p:nvPr/>
        </p:nvGrpSpPr>
        <p:grpSpPr>
          <a:xfrm>
            <a:off x="6913555" y="2458975"/>
            <a:ext cx="1474281" cy="1178477"/>
            <a:chOff x="6917554" y="2486256"/>
            <a:chExt cx="1474281" cy="1178477"/>
          </a:xfrm>
        </p:grpSpPr>
        <p:sp>
          <p:nvSpPr>
            <p:cNvPr id="54" name="矢印: 右 53">
              <a:extLst>
                <a:ext uri="{FF2B5EF4-FFF2-40B4-BE49-F238E27FC236}">
                  <a16:creationId xmlns:a16="http://schemas.microsoft.com/office/drawing/2014/main" id="{F2CAA54F-53CA-A8DB-143D-D93C1502B84D}"/>
                </a:ext>
              </a:extLst>
            </p:cNvPr>
            <p:cNvSpPr/>
            <p:nvPr/>
          </p:nvSpPr>
          <p:spPr>
            <a:xfrm>
              <a:off x="7637636" y="2545347"/>
              <a:ext cx="754199" cy="1060295"/>
            </a:xfrm>
            <a:prstGeom prst="rightArrow">
              <a:avLst>
                <a:gd name="adj1" fmla="val 50000"/>
                <a:gd name="adj2" fmla="val 93276"/>
              </a:avLst>
            </a:prstGeom>
            <a:solidFill>
              <a:schemeClr val="bg1"/>
            </a:solidFill>
            <a:ln>
              <a:solidFill>
                <a:schemeClr val="tx1"/>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55" name="楕円 54">
              <a:extLst>
                <a:ext uri="{FF2B5EF4-FFF2-40B4-BE49-F238E27FC236}">
                  <a16:creationId xmlns:a16="http://schemas.microsoft.com/office/drawing/2014/main" id="{0309061D-9EF2-8BE4-1864-8543E62EEB76}"/>
                </a:ext>
              </a:extLst>
            </p:cNvPr>
            <p:cNvSpPr/>
            <p:nvPr/>
          </p:nvSpPr>
          <p:spPr>
            <a:xfrm>
              <a:off x="6917554" y="2486256"/>
              <a:ext cx="1224138" cy="1178477"/>
            </a:xfrm>
            <a:prstGeom prst="ellipse">
              <a:avLst/>
            </a:prstGeom>
            <a:solidFill>
              <a:schemeClr val="bg1"/>
            </a:solidFill>
            <a:ln>
              <a:solidFill>
                <a:schemeClr val="tx1"/>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56" name="楕円 55">
              <a:extLst>
                <a:ext uri="{FF2B5EF4-FFF2-40B4-BE49-F238E27FC236}">
                  <a16:creationId xmlns:a16="http://schemas.microsoft.com/office/drawing/2014/main" id="{06FE4B5A-1B2E-F4C9-0DF8-42CB7FF0F614}"/>
                </a:ext>
              </a:extLst>
            </p:cNvPr>
            <p:cNvSpPr/>
            <p:nvPr/>
          </p:nvSpPr>
          <p:spPr>
            <a:xfrm>
              <a:off x="6988904" y="2545347"/>
              <a:ext cx="1081438" cy="1060294"/>
            </a:xfrm>
            <a:prstGeom prst="ellipse">
              <a:avLst/>
            </a:prstGeom>
            <a:solidFill>
              <a:schemeClr val="accent6">
                <a:lumMod val="75000"/>
              </a:schemeClr>
            </a:solidFill>
            <a:ln>
              <a:solidFill>
                <a:schemeClr val="tx1"/>
              </a:solidFill>
            </a:ln>
          </p:spPr>
          <p:txBody>
            <a:bodyPr wrap="square" rtlCol="0" anchor="ctr">
              <a:noAutofit/>
            </a:bodyPr>
            <a:lstStyle/>
            <a:p>
              <a:pPr marL="0" algn="ctr" fontAlgn="ctr">
                <a:lnSpc>
                  <a:spcPct val="114000"/>
                </a:lnSpc>
                <a:spcAft>
                  <a:spcPts val="400"/>
                </a:spcAft>
              </a:pPr>
              <a:r>
                <a:rPr kumimoji="1" lang="ja-JP" altLang="en-US" sz="1600" dirty="0">
                  <a:solidFill>
                    <a:schemeClr val="bg1"/>
                  </a:solidFill>
                </a:rPr>
                <a:t>落札</a:t>
              </a:r>
              <a:endParaRPr kumimoji="1" lang="en-US" altLang="ja-JP" sz="1600" dirty="0">
                <a:solidFill>
                  <a:schemeClr val="bg1"/>
                </a:solidFill>
              </a:endParaRPr>
            </a:p>
          </p:txBody>
        </p:sp>
      </p:grpSp>
      <p:grpSp>
        <p:nvGrpSpPr>
          <p:cNvPr id="59" name="グループ化 58">
            <a:extLst>
              <a:ext uri="{FF2B5EF4-FFF2-40B4-BE49-F238E27FC236}">
                <a16:creationId xmlns:a16="http://schemas.microsoft.com/office/drawing/2014/main" id="{A8B8AA8C-CF44-921D-841B-8A7F1A208DEF}"/>
              </a:ext>
            </a:extLst>
          </p:cNvPr>
          <p:cNvGrpSpPr/>
          <p:nvPr/>
        </p:nvGrpSpPr>
        <p:grpSpPr>
          <a:xfrm>
            <a:off x="8241769" y="2372959"/>
            <a:ext cx="1343336" cy="1350509"/>
            <a:chOff x="8241769" y="2372959"/>
            <a:chExt cx="1343336" cy="1350509"/>
          </a:xfrm>
        </p:grpSpPr>
        <p:sp>
          <p:nvSpPr>
            <p:cNvPr id="57" name="楕円 56">
              <a:extLst>
                <a:ext uri="{FF2B5EF4-FFF2-40B4-BE49-F238E27FC236}">
                  <a16:creationId xmlns:a16="http://schemas.microsoft.com/office/drawing/2014/main" id="{84A7E976-5293-4021-DF0E-F1C2760E5851}"/>
                </a:ext>
              </a:extLst>
            </p:cNvPr>
            <p:cNvSpPr/>
            <p:nvPr/>
          </p:nvSpPr>
          <p:spPr>
            <a:xfrm>
              <a:off x="8241770" y="2372959"/>
              <a:ext cx="1343335" cy="1350509"/>
            </a:xfrm>
            <a:prstGeom prst="ellipse">
              <a:avLst/>
            </a:prstGeom>
            <a:solidFill>
              <a:schemeClr val="accent2">
                <a:lumMod val="60000"/>
                <a:lumOff val="40000"/>
              </a:schemeClr>
            </a:solidFill>
            <a:ln>
              <a:solidFill>
                <a:schemeClr val="tx1"/>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58" name="楕円 57">
              <a:extLst>
                <a:ext uri="{FF2B5EF4-FFF2-40B4-BE49-F238E27FC236}">
                  <a16:creationId xmlns:a16="http://schemas.microsoft.com/office/drawing/2014/main" id="{C1019FC3-C10E-7B93-55E8-8380853CA71D}"/>
                </a:ext>
              </a:extLst>
            </p:cNvPr>
            <p:cNvSpPr/>
            <p:nvPr/>
          </p:nvSpPr>
          <p:spPr>
            <a:xfrm>
              <a:off x="8241769" y="2464384"/>
              <a:ext cx="1219649" cy="1167658"/>
            </a:xfrm>
            <a:prstGeom prst="ellipse">
              <a:avLst/>
            </a:prstGeom>
            <a:solidFill>
              <a:schemeClr val="accent6">
                <a:lumMod val="75000"/>
              </a:schemeClr>
            </a:solidFill>
            <a:ln>
              <a:solidFill>
                <a:schemeClr val="tx1"/>
              </a:solidFill>
            </a:ln>
          </p:spPr>
          <p:txBody>
            <a:bodyPr wrap="square" rtlCol="0" anchor="ctr">
              <a:noAutofit/>
            </a:bodyPr>
            <a:lstStyle/>
            <a:p>
              <a:pPr marL="0" algn="ctr" fontAlgn="ctr">
                <a:lnSpc>
                  <a:spcPct val="114000"/>
                </a:lnSpc>
                <a:spcAft>
                  <a:spcPts val="400"/>
                </a:spcAft>
              </a:pPr>
              <a:r>
                <a:rPr kumimoji="1" lang="ja-JP" altLang="en-US" sz="1600" dirty="0">
                  <a:solidFill>
                    <a:schemeClr val="bg1"/>
                  </a:solidFill>
                </a:rPr>
                <a:t>契約</a:t>
              </a:r>
              <a:endParaRPr kumimoji="1" lang="en-US" altLang="ja-JP" sz="1600" dirty="0">
                <a:solidFill>
                  <a:schemeClr val="bg1"/>
                </a:solidFill>
              </a:endParaRPr>
            </a:p>
            <a:p>
              <a:pPr marL="0" algn="ctr" fontAlgn="ctr">
                <a:lnSpc>
                  <a:spcPct val="114000"/>
                </a:lnSpc>
                <a:spcAft>
                  <a:spcPts val="400"/>
                </a:spcAft>
              </a:pPr>
              <a:r>
                <a:rPr kumimoji="1" lang="ja-JP" altLang="en-US" sz="1600" dirty="0">
                  <a:solidFill>
                    <a:schemeClr val="bg1"/>
                  </a:solidFill>
                </a:rPr>
                <a:t>履行</a:t>
              </a:r>
              <a:endParaRPr kumimoji="1" lang="en-US" altLang="ja-JP" sz="1600" dirty="0">
                <a:solidFill>
                  <a:schemeClr val="bg1"/>
                </a:solidFill>
              </a:endParaRPr>
            </a:p>
          </p:txBody>
        </p:sp>
      </p:grpSp>
    </p:spTree>
    <p:extLst>
      <p:ext uri="{BB962C8B-B14F-4D97-AF65-F5344CB8AC3E}">
        <p14:creationId xmlns:p14="http://schemas.microsoft.com/office/powerpoint/2010/main" val="28440585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856AD28-0DF8-4795-BBBB-34F21E6DB1FC}"/>
              </a:ext>
            </a:extLst>
          </p:cNvPr>
          <p:cNvGraphicFramePr>
            <a:graphicFrameLocks noChangeAspect="1"/>
          </p:cNvGraphicFramePr>
          <p:nvPr>
            <p:custDataLst>
              <p:tags r:id="rId1"/>
            </p:custDataLst>
            <p:extLst>
              <p:ext uri="{D42A27DB-BD31-4B8C-83A1-F6EECF244321}">
                <p14:modId xmlns:p14="http://schemas.microsoft.com/office/powerpoint/2010/main" val="41104755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4" name="Object 3" hidden="1">
                        <a:extLst>
                          <a:ext uri="{FF2B5EF4-FFF2-40B4-BE49-F238E27FC236}">
                            <a16:creationId xmlns:a16="http://schemas.microsoft.com/office/drawing/2014/main" id="{E856AD28-0DF8-4795-BBBB-34F21E6DB1F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ナイジェリア／一般概況</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dirty="0"/>
              <a:t>基本情報</a:t>
            </a:r>
          </a:p>
        </p:txBody>
      </p:sp>
      <p:graphicFrame>
        <p:nvGraphicFramePr>
          <p:cNvPr id="8" name="表 7"/>
          <p:cNvGraphicFramePr>
            <a:graphicFrameLocks noGrp="1"/>
          </p:cNvGraphicFramePr>
          <p:nvPr>
            <p:extLst>
              <p:ext uri="{D42A27DB-BD31-4B8C-83A1-F6EECF244321}">
                <p14:modId xmlns:p14="http://schemas.microsoft.com/office/powerpoint/2010/main" val="802522411"/>
              </p:ext>
            </p:extLst>
          </p:nvPr>
        </p:nvGraphicFramePr>
        <p:xfrm>
          <a:off x="200472" y="1052737"/>
          <a:ext cx="9505056" cy="5112565"/>
        </p:xfrm>
        <a:graphic>
          <a:graphicData uri="http://schemas.openxmlformats.org/drawingml/2006/table">
            <a:tbl>
              <a:tblPr firstRow="1" bandRow="1">
                <a:tableStyleId>{5C22544A-7EE6-4342-B048-85BDC9FD1C3A}</a:tableStyleId>
              </a:tblPr>
              <a:tblGrid>
                <a:gridCol w="1800200">
                  <a:extLst>
                    <a:ext uri="{9D8B030D-6E8A-4147-A177-3AD203B41FA5}">
                      <a16:colId xmlns:a16="http://schemas.microsoft.com/office/drawing/2014/main" val="20000"/>
                    </a:ext>
                  </a:extLst>
                </a:gridCol>
                <a:gridCol w="7704856">
                  <a:extLst>
                    <a:ext uri="{9D8B030D-6E8A-4147-A177-3AD203B41FA5}">
                      <a16:colId xmlns:a16="http://schemas.microsoft.com/office/drawing/2014/main" val="20001"/>
                    </a:ext>
                  </a:extLst>
                </a:gridCol>
              </a:tblGrid>
              <a:tr h="301346">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首　都</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l" defTabSz="914400" rtl="0" eaLnBrk="1" fontAlgn="ctr" latinLnBrk="0" hangingPunct="1"/>
                      <a:r>
                        <a:rPr kumimoji="1" lang="ja-JP" altLang="en-US" sz="1200" b="0" kern="1200" dirty="0">
                          <a:solidFill>
                            <a:schemeClr val="tx1"/>
                          </a:solidFill>
                          <a:latin typeface="+mn-lt"/>
                          <a:ea typeface="+mn-ea"/>
                          <a:cs typeface="+mn-cs"/>
                        </a:rPr>
                        <a:t>アブジャ</a:t>
                      </a:r>
                      <a:endParaRPr kumimoji="1" lang="en-US" altLang="ja-JP" sz="1200" b="0" kern="1200" dirty="0">
                        <a:solidFill>
                          <a:schemeClr val="tx1"/>
                        </a:solidFill>
                        <a:latin typeface="+mn-lt"/>
                        <a:ea typeface="+mn-ea"/>
                        <a:cs typeface="+mn-cs"/>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01346">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言　語</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kumimoji="1" lang="ja-JP" altLang="en-US" sz="1200" b="0" dirty="0">
                          <a:solidFill>
                            <a:schemeClr val="tx1"/>
                          </a:solidFill>
                        </a:rPr>
                        <a:t>英語（公用語）、各民族語（ハウサ語、ヨルバ語、イボ語　など）</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01346">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通貨・レート</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kumimoji="1" lang="en-US" altLang="ja-JP" sz="1200" b="0" dirty="0">
                          <a:solidFill>
                            <a:schemeClr val="tx1"/>
                          </a:solidFill>
                        </a:rPr>
                        <a:t>1 </a:t>
                      </a:r>
                      <a:r>
                        <a:rPr kumimoji="1" lang="ja-JP" altLang="en-US" sz="1200" b="0" dirty="0">
                          <a:solidFill>
                            <a:schemeClr val="tx1"/>
                          </a:solidFill>
                        </a:rPr>
                        <a:t>ナイジェリア・ナイラ（</a:t>
                      </a:r>
                      <a:r>
                        <a:rPr kumimoji="1" lang="en-US" altLang="ja-JP" sz="1200" b="0" dirty="0">
                          <a:solidFill>
                            <a:schemeClr val="tx1"/>
                          </a:solidFill>
                        </a:rPr>
                        <a:t>NGN</a:t>
                      </a:r>
                      <a:r>
                        <a:rPr kumimoji="1" lang="ja-JP" altLang="en-US" sz="1200" b="0" dirty="0">
                          <a:solidFill>
                            <a:schemeClr val="tx1"/>
                          </a:solidFill>
                        </a:rPr>
                        <a:t>）　＝　</a:t>
                      </a:r>
                      <a:r>
                        <a:rPr kumimoji="1" lang="en-US" altLang="ja-JP" sz="1200" b="0" dirty="0">
                          <a:solidFill>
                            <a:schemeClr val="tx1"/>
                          </a:solidFill>
                        </a:rPr>
                        <a:t>0.1855</a:t>
                      </a:r>
                      <a:r>
                        <a:rPr kumimoji="1" lang="ja-JP" altLang="en-US" sz="1200" b="0" dirty="0">
                          <a:solidFill>
                            <a:schemeClr val="tx1"/>
                          </a:solidFill>
                        </a:rPr>
                        <a:t>円　（</a:t>
                      </a:r>
                      <a:r>
                        <a:rPr kumimoji="1" lang="en-US" altLang="ja-JP" sz="1200" b="0" dirty="0">
                          <a:solidFill>
                            <a:schemeClr val="tx1"/>
                          </a:solidFill>
                        </a:rPr>
                        <a:t>2023</a:t>
                      </a:r>
                      <a:r>
                        <a:rPr kumimoji="1" lang="ja-JP" altLang="en-US" sz="1200" b="0" dirty="0">
                          <a:solidFill>
                            <a:schemeClr val="tx1"/>
                          </a:solidFill>
                        </a:rPr>
                        <a:t>年</a:t>
                      </a:r>
                      <a:r>
                        <a:rPr kumimoji="1" lang="en-US" altLang="ja-JP" sz="1200" b="0" dirty="0">
                          <a:solidFill>
                            <a:schemeClr val="tx1"/>
                          </a:solidFill>
                        </a:rPr>
                        <a:t>08</a:t>
                      </a:r>
                      <a:r>
                        <a:rPr kumimoji="1" lang="ja-JP" altLang="en-US" sz="1200" b="0" dirty="0">
                          <a:solidFill>
                            <a:schemeClr val="tx1"/>
                          </a:solidFill>
                        </a:rPr>
                        <a:t>月</a:t>
                      </a:r>
                      <a:r>
                        <a:rPr kumimoji="1" lang="en-US" altLang="ja-JP" sz="1200" b="0" dirty="0">
                          <a:solidFill>
                            <a:schemeClr val="tx1"/>
                          </a:solidFill>
                        </a:rPr>
                        <a:t>04</a:t>
                      </a:r>
                      <a:r>
                        <a:rPr kumimoji="1" lang="ja-JP" altLang="en-US" sz="1200" b="0" dirty="0">
                          <a:solidFill>
                            <a:schemeClr val="tx1"/>
                          </a:solidFill>
                        </a:rPr>
                        <a:t>日時点）</a:t>
                      </a:r>
                      <a:endParaRPr kumimoji="1" lang="ja-JP" altLang="en-US" sz="1000" b="0" dirty="0">
                        <a:solidFill>
                          <a:schemeClr val="tx1"/>
                        </a:solidFill>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01346">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会計年度</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kumimoji="1" lang="en-US" altLang="ja-JP" sz="1200" b="0" dirty="0">
                          <a:solidFill>
                            <a:schemeClr val="tx1"/>
                          </a:solidFill>
                        </a:rPr>
                        <a:t>1</a:t>
                      </a:r>
                      <a:r>
                        <a:rPr kumimoji="1" lang="ja-JP" altLang="en-US" sz="1200" b="0" dirty="0">
                          <a:solidFill>
                            <a:schemeClr val="tx1"/>
                          </a:solidFill>
                        </a:rPr>
                        <a:t>月</a:t>
                      </a:r>
                      <a:r>
                        <a:rPr kumimoji="1" lang="en-US" altLang="ja-JP" sz="1200" b="0" dirty="0">
                          <a:solidFill>
                            <a:schemeClr val="tx1"/>
                          </a:solidFill>
                        </a:rPr>
                        <a:t>1</a:t>
                      </a:r>
                      <a:r>
                        <a:rPr kumimoji="1" lang="ja-JP" altLang="en-US" sz="1200" b="0" dirty="0">
                          <a:solidFill>
                            <a:schemeClr val="tx1"/>
                          </a:solidFill>
                        </a:rPr>
                        <a:t>日から</a:t>
                      </a:r>
                      <a:r>
                        <a:rPr kumimoji="1" lang="en-US" altLang="ja-JP" sz="1200" b="0" dirty="0">
                          <a:solidFill>
                            <a:schemeClr val="tx1"/>
                          </a:solidFill>
                        </a:rPr>
                        <a:t>12</a:t>
                      </a:r>
                      <a:r>
                        <a:rPr kumimoji="1" lang="ja-JP" altLang="en-US" sz="1200" b="0" dirty="0">
                          <a:solidFill>
                            <a:schemeClr val="tx1"/>
                          </a:solidFill>
                        </a:rPr>
                        <a:t>月</a:t>
                      </a:r>
                      <a:r>
                        <a:rPr kumimoji="1" lang="en-US" altLang="ja-JP" sz="1200" b="0" dirty="0">
                          <a:solidFill>
                            <a:schemeClr val="tx1"/>
                          </a:solidFill>
                        </a:rPr>
                        <a:t>31</a:t>
                      </a:r>
                      <a:r>
                        <a:rPr kumimoji="1" lang="ja-JP" altLang="en-US" sz="1200" b="0" dirty="0">
                          <a:solidFill>
                            <a:schemeClr val="tx1"/>
                          </a:solidFill>
                        </a:rPr>
                        <a:t>日まで</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10202">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主な宗教</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l" defTabSz="914400" rtl="0" eaLnBrk="1" fontAlgn="ctr" latinLnBrk="0" hangingPunct="1">
                        <a:lnSpc>
                          <a:spcPct val="113000"/>
                        </a:lnSpc>
                        <a:spcAft>
                          <a:spcPts val="300"/>
                        </a:spcAft>
                      </a:pPr>
                      <a:r>
                        <a:rPr kumimoji="1" lang="ja-JP" altLang="en-US" sz="1200" kern="1200" dirty="0">
                          <a:solidFill>
                            <a:schemeClr val="dk1"/>
                          </a:solidFill>
                          <a:latin typeface="+mn-lt"/>
                          <a:ea typeface="+mn-ea"/>
                          <a:cs typeface="+mn-cs"/>
                        </a:rPr>
                        <a:t>キリスト教、イスラム教、伝統宗教</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01346">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政治体制</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kumimoji="1" lang="zh-TW" altLang="en-US" sz="1200" b="0" dirty="0">
                          <a:solidFill>
                            <a:schemeClr val="dk1"/>
                          </a:solidFill>
                        </a:rPr>
                        <a:t>連邦共和制（大統領制）</a:t>
                      </a:r>
                      <a:endParaRPr kumimoji="1" lang="ja-JP" altLang="en-US" sz="1200" b="0" dirty="0">
                        <a:solidFill>
                          <a:schemeClr val="tx1"/>
                        </a:solidFill>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219595">
                <a:tc>
                  <a:txBody>
                    <a:bodyPr/>
                    <a:lstStyle/>
                    <a:p>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政治的安定性</a:t>
                      </a:r>
                      <a:endParaRPr kumimoji="1" lang="en-US" altLang="ja-JP" sz="1300" b="0" dirty="0">
                        <a:solidFill>
                          <a:schemeClr val="bg1"/>
                        </a:solidFill>
                        <a:latin typeface="HGP創英角ｺﾞｼｯｸUB" panose="020B0900000000000000" pitchFamily="50" charset="-128"/>
                        <a:ea typeface="HGP創英角ｺﾞｼｯｸUB" panose="020B0900000000000000" pitchFamily="50" charset="-128"/>
                      </a:endParaRPr>
                    </a:p>
                  </a:txBody>
                  <a:tcPr marL="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71450" indent="-171450" fontAlgn="ctr">
                        <a:lnSpc>
                          <a:spcPct val="114000"/>
                        </a:lnSpc>
                        <a:spcAft>
                          <a:spcPts val="300"/>
                        </a:spcAft>
                        <a:buClr>
                          <a:srgbClr val="5F8AC3"/>
                        </a:buClr>
                        <a:buFont typeface="Wingdings" panose="05000000000000000000" pitchFamily="2" charset="2"/>
                        <a:buChar char="l"/>
                      </a:pPr>
                      <a:r>
                        <a:rPr lang="en-US" altLang="ja-JP" sz="1200" dirty="0"/>
                        <a:t>2019</a:t>
                      </a:r>
                      <a:r>
                        <a:rPr lang="ja-JP" altLang="en-US" sz="1200" dirty="0"/>
                        <a:t>年</a:t>
                      </a:r>
                      <a:r>
                        <a:rPr lang="en-US" altLang="ja-JP" sz="1200" dirty="0"/>
                        <a:t>2</a:t>
                      </a:r>
                      <a:r>
                        <a:rPr lang="ja-JP" altLang="en-US" sz="1200" dirty="0"/>
                        <a:t>月、大統領選挙が実施され、現職のブハリ大統領が再選を果たした。ブハリ大統領は、ナイジェリアを「次なる段階」への導くための取組として、引き続き治安対策、汚職対策及び経済対策を優先課題として位置づけた。</a:t>
                      </a:r>
                      <a:endParaRPr lang="en-US" altLang="ja-JP" sz="1200" dirty="0"/>
                    </a:p>
                    <a:p>
                      <a:pPr marL="171450" indent="-171450" fontAlgn="ctr">
                        <a:lnSpc>
                          <a:spcPct val="114000"/>
                        </a:lnSpc>
                        <a:spcAft>
                          <a:spcPts val="300"/>
                        </a:spcAft>
                        <a:buClr>
                          <a:srgbClr val="5F8AC3"/>
                        </a:buClr>
                        <a:buFont typeface="Wingdings" panose="05000000000000000000" pitchFamily="2" charset="2"/>
                        <a:buChar char="l"/>
                      </a:pPr>
                      <a:r>
                        <a:rPr lang="en-US" altLang="ja-JP" sz="1200" dirty="0"/>
                        <a:t>2023</a:t>
                      </a:r>
                      <a:r>
                        <a:rPr lang="ja-JP" altLang="en-US" sz="1200" dirty="0"/>
                        <a:t>年</a:t>
                      </a:r>
                      <a:r>
                        <a:rPr lang="en-US" altLang="ja-JP" sz="1200" dirty="0"/>
                        <a:t>2</a:t>
                      </a:r>
                      <a:r>
                        <a:rPr lang="ja-JP" altLang="en-US" sz="1200" dirty="0"/>
                        <a:t>月の大統領選挙では、与党</a:t>
                      </a:r>
                      <a:r>
                        <a:rPr lang="en-US" altLang="ja-JP" sz="1200" dirty="0"/>
                        <a:t>APC</a:t>
                      </a:r>
                      <a:r>
                        <a:rPr lang="ja-JP" altLang="en-US" sz="1200" dirty="0"/>
                        <a:t>候補で元ラゴス知事であるティヌブ候補が当選し、同年</a:t>
                      </a:r>
                      <a:r>
                        <a:rPr lang="en-US" altLang="ja-JP" sz="1200" dirty="0"/>
                        <a:t>5</a:t>
                      </a:r>
                      <a:r>
                        <a:rPr lang="ja-JP" altLang="en-US" sz="1200" dirty="0"/>
                        <a:t>月に就任した。この政権の優先政策として、国内の経済発展と治安維持の両立を挙げている。また、長年に渡り国内財政を圧迫してきた燃料補助金の廃止や電力事業の自由化を含む経済改革の迅速な実施を目指している。</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076038">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治安情勢</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just" defTabSz="914400" rtl="0" eaLnBrk="1" fontAlgn="auto" latinLnBrk="0" hangingPunct="1">
                        <a:lnSpc>
                          <a:spcPct val="113000"/>
                        </a:lnSpc>
                        <a:spcBef>
                          <a:spcPts val="0"/>
                        </a:spcBef>
                        <a:spcAft>
                          <a:spcPts val="300"/>
                        </a:spcAft>
                        <a:buClr>
                          <a:schemeClr val="accent2"/>
                        </a:buClr>
                        <a:buSzTx/>
                        <a:buFont typeface="Wingdings" panose="05000000000000000000" pitchFamily="2" charset="2"/>
                        <a:buNone/>
                        <a:tabLst/>
                        <a:defRPr/>
                      </a:pPr>
                      <a:r>
                        <a:rPr kumimoji="1" lang="ja-JP" altLang="en-US" sz="1200" kern="1200" dirty="0">
                          <a:solidFill>
                            <a:schemeClr val="dk1"/>
                          </a:solidFill>
                          <a:latin typeface="+mn-lt"/>
                          <a:ea typeface="+mn-ea"/>
                          <a:cs typeface="+mn-cs"/>
                        </a:rPr>
                        <a:t>ナイジェリアのラゴスには、シリコンバレー帰りのナイジェリア起業家等が集まるヤバ（</a:t>
                      </a:r>
                      <a:r>
                        <a:rPr kumimoji="1" lang="en-US" altLang="ja-JP" sz="1200" kern="1200" dirty="0" err="1">
                          <a:solidFill>
                            <a:schemeClr val="dk1"/>
                          </a:solidFill>
                          <a:latin typeface="+mn-lt"/>
                          <a:ea typeface="+mn-ea"/>
                          <a:cs typeface="+mn-cs"/>
                        </a:rPr>
                        <a:t>Yaba</a:t>
                      </a:r>
                      <a:r>
                        <a:rPr kumimoji="1" lang="ja-JP" altLang="en-US" sz="1200" kern="1200" dirty="0">
                          <a:solidFill>
                            <a:schemeClr val="dk1"/>
                          </a:solidFill>
                          <a:latin typeface="+mn-lt"/>
                          <a:ea typeface="+mn-ea"/>
                          <a:cs typeface="+mn-cs"/>
                        </a:rPr>
                        <a:t>）地区があり、 ヤバコンバレーと呼ばれている。州政府が２７</a:t>
                      </a:r>
                      <a:r>
                        <a:rPr kumimoji="1" lang="en-US" altLang="ja-JP" sz="1200" kern="1200" dirty="0">
                          <a:solidFill>
                            <a:schemeClr val="dk1"/>
                          </a:solidFill>
                          <a:latin typeface="+mn-lt"/>
                          <a:ea typeface="+mn-ea"/>
                          <a:cs typeface="+mn-cs"/>
                        </a:rPr>
                        <a:t>km </a:t>
                      </a:r>
                      <a:r>
                        <a:rPr kumimoji="1" lang="ja-JP" altLang="en-US" sz="1200" kern="1200" dirty="0">
                          <a:solidFill>
                            <a:schemeClr val="dk1"/>
                          </a:solidFill>
                          <a:latin typeface="+mn-lt"/>
                          <a:ea typeface="+mn-ea"/>
                          <a:cs typeface="+mn-cs"/>
                        </a:rPr>
                        <a:t>の光ファイバーを敷設しインターネット環境 を整備し、起業家が次々と集まるようになった。２０１８年５月には米グーグルとフェイスブックが進出し、急成長する </a:t>
                      </a:r>
                      <a:r>
                        <a:rPr kumimoji="1" lang="en-US" altLang="ja-JP" sz="1200" kern="1200" dirty="0">
                          <a:solidFill>
                            <a:schemeClr val="dk1"/>
                          </a:solidFill>
                          <a:latin typeface="+mn-lt"/>
                          <a:ea typeface="+mn-ea"/>
                          <a:cs typeface="+mn-cs"/>
                        </a:rPr>
                        <a:t>IT </a:t>
                      </a:r>
                      <a:r>
                        <a:rPr kumimoji="1" lang="ja-JP" altLang="en-US" sz="1200" kern="1200" dirty="0">
                          <a:solidFill>
                            <a:schemeClr val="dk1"/>
                          </a:solidFill>
                          <a:latin typeface="+mn-lt"/>
                          <a:ea typeface="+mn-ea"/>
                          <a:cs typeface="+mn-cs"/>
                        </a:rPr>
                        <a:t>業界の中心地となっている。</a:t>
                      </a:r>
                      <a:r>
                        <a:rPr lang="ja-JP" altLang="en-US" sz="1200" dirty="0"/>
                        <a:t>一方で、</a:t>
                      </a:r>
                      <a:r>
                        <a:rPr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武装集団による身代金を目的とした誘拐事件が北西部を中心に多く発生。外国人を含む富裕層はこうした犯罪の標的となる可能性が高く、被害に巻き込まれる可能性は高まっている。</a:t>
                      </a:r>
                      <a:endParaRPr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just" defTabSz="914400" rtl="0" eaLnBrk="1" fontAlgn="auto" latinLnBrk="0" hangingPunct="1">
                        <a:lnSpc>
                          <a:spcPct val="113000"/>
                        </a:lnSpc>
                        <a:spcBef>
                          <a:spcPts val="0"/>
                        </a:spcBef>
                        <a:spcAft>
                          <a:spcPts val="300"/>
                        </a:spcAft>
                        <a:buClr>
                          <a:schemeClr val="accent2"/>
                        </a:buClr>
                        <a:buSzTx/>
                        <a:buFont typeface="Wingdings" panose="05000000000000000000" pitchFamily="2" charset="2"/>
                        <a:buNone/>
                        <a:tabLst/>
                        <a:defRPr/>
                      </a:pPr>
                      <a:r>
                        <a:rPr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ナイジェリアでは、北東部を中心にイスラム過激派組織「ボコ・ハラム」や「</a:t>
                      </a:r>
                      <a:r>
                        <a:rPr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ISIL </a:t>
                      </a:r>
                      <a:r>
                        <a:rPr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西アフリカ州</a:t>
                      </a:r>
                      <a:r>
                        <a:rPr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ISWAP</a:t>
                      </a:r>
                      <a:r>
                        <a:rPr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によるテロ事件が頻発しているほか、全国各地で武装集団等による殺人、武装強盗、誘拐等の凶悪犯罪が頻発している。このような情勢に対処するため、政府は軍・治安当局による掃討作戦を推進しているが、テロリストや武装集団らはこれを避けるべく国内各地や周辺地域に拡散、潜伏する動向が認められている。</a:t>
                      </a:r>
                    </a:p>
                  </a:txBody>
                  <a:tcPr marL="180000" marT="108000">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13" name="テキスト ボックス 12"/>
          <p:cNvSpPr txBox="1"/>
          <p:nvPr/>
        </p:nvSpPr>
        <p:spPr>
          <a:xfrm>
            <a:off x="200025" y="6577527"/>
            <a:ext cx="9505950" cy="163841"/>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外務省ホームページ、海外安全ホームページ、</a:t>
            </a:r>
            <a:r>
              <a:rPr lang="en-US" altLang="ja-JP" sz="800" dirty="0"/>
              <a:t>JETRO </a:t>
            </a:r>
            <a:r>
              <a:rPr lang="ja-JP" altLang="en-US" sz="800" dirty="0"/>
              <a:t>ホームページ、 在ナイジェリア大使館、</a:t>
            </a:r>
            <a:r>
              <a:rPr kumimoji="1" lang="en-US" altLang="ja-JP" sz="800" dirty="0">
                <a:solidFill>
                  <a:srgbClr val="000000"/>
                </a:solidFill>
              </a:rPr>
              <a:t>https://www.exchange-rates.org/</a:t>
            </a:r>
            <a:r>
              <a:rPr lang="ja-JP" altLang="en-US" sz="800" dirty="0">
                <a:solidFill>
                  <a:srgbClr val="000000"/>
                </a:solidFill>
              </a:rPr>
              <a:t>、ナイジェリア中央銀行</a:t>
            </a:r>
            <a:endParaRPr lang="en-US" altLang="ja-JP" sz="800" b="1" dirty="0"/>
          </a:p>
        </p:txBody>
      </p:sp>
    </p:spTree>
    <p:extLst>
      <p:ext uri="{BB962C8B-B14F-4D97-AF65-F5344CB8AC3E}">
        <p14:creationId xmlns:p14="http://schemas.microsoft.com/office/powerpoint/2010/main" val="16573069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14" imgW="360" imgH="360" progId="TCLayout.ActiveDocument.1">
                  <p:embed/>
                </p:oleObj>
              </mc:Choice>
              <mc:Fallback>
                <p:oleObj name="think-cell Slide" r:id="rId14" imgW="360" imgH="360" progId="TCLayout.ActiveDocument.1">
                  <p:embed/>
                  <p:pic>
                    <p:nvPicPr>
                      <p:cNvPr id="4" name="Object 3" hidden="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ナイジェリア／医療関連／医薬品</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市場規模・輸出入額</a:t>
            </a:r>
          </a:p>
        </p:txBody>
      </p:sp>
      <p:sp>
        <p:nvSpPr>
          <p:cNvPr id="10" name="テキスト ボックス 9"/>
          <p:cNvSpPr txBox="1"/>
          <p:nvPr/>
        </p:nvSpPr>
        <p:spPr>
          <a:xfrm>
            <a:off x="757434" y="1875761"/>
            <a:ext cx="684016"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（千</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3" name="片側の 2 つの角を丸めた四角形 12"/>
          <p:cNvSpPr/>
          <p:nvPr/>
        </p:nvSpPr>
        <p:spPr>
          <a:xfrm>
            <a:off x="6465168" y="2122810"/>
            <a:ext cx="3096344" cy="322659"/>
          </a:xfrm>
          <a:prstGeom prst="round2SameRect">
            <a:avLst/>
          </a:prstGeom>
          <a:gradFill>
            <a:gsLst>
              <a:gs pos="45000">
                <a:srgbClr val="A2BBDC"/>
              </a:gs>
              <a:gs pos="100000">
                <a:schemeClr val="bg1"/>
              </a:gs>
            </a:gsLst>
            <a:lin ang="5400000" scaled="0"/>
          </a:gradFill>
        </p:spPr>
        <p:txBody>
          <a:bodyPr wrap="square">
            <a:spAutoFit/>
          </a:bodyPr>
          <a:lstStyle/>
          <a:p>
            <a:pPr algn="ctr" fontAlgn="ct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輸入相手国（</a:t>
            </a:r>
            <a:r>
              <a:rPr lang="en-US" altLang="ja-JP"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2022</a:t>
            </a: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年）</a:t>
            </a:r>
          </a:p>
        </p:txBody>
      </p:sp>
      <p:grpSp>
        <p:nvGrpSpPr>
          <p:cNvPr id="14" name="グループ化 7"/>
          <p:cNvGrpSpPr/>
          <p:nvPr/>
        </p:nvGrpSpPr>
        <p:grpSpPr>
          <a:xfrm>
            <a:off x="200472" y="1556792"/>
            <a:ext cx="9505056" cy="288032"/>
            <a:chOff x="4803500" y="2113806"/>
            <a:chExt cx="5626916" cy="288032"/>
          </a:xfrm>
        </p:grpSpPr>
        <p:cxnSp>
          <p:nvCxnSpPr>
            <p:cNvPr id="15" name="直線コネクタ 1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医薬品の輸出入額</a:t>
              </a:r>
              <a:endParaRPr lang="en-US" altLang="ko-KR" sz="1400" dirty="0">
                <a:solidFill>
                  <a:srgbClr val="000000"/>
                </a:solidFill>
                <a:latin typeface="Arial Black" pitchFamily="34" charset="0"/>
                <a:ea typeface="HGP創英角ｺﾞｼｯｸUB" pitchFamily="50" charset="-128"/>
              </a:endParaRPr>
            </a:p>
          </p:txBody>
        </p:sp>
      </p:grpSp>
      <p:sp>
        <p:nvSpPr>
          <p:cNvPr id="56" name="テキスト ボックス 18"/>
          <p:cNvSpPr txBox="1"/>
          <p:nvPr/>
        </p:nvSpPr>
        <p:spPr>
          <a:xfrm>
            <a:off x="200472" y="1056530"/>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年現在、輸入が輸出を大きく上回っており、インド、中国、ベルギーが主な輸入相手国となっている。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8" name="テキスト ボックス 21">
            <a:extLst>
              <a:ext uri="{FF2B5EF4-FFF2-40B4-BE49-F238E27FC236}">
                <a16:creationId xmlns:a16="http://schemas.microsoft.com/office/drawing/2014/main" id="{41FB4813-F0BA-49CE-9D90-41561AE3526D}"/>
              </a:ext>
            </a:extLst>
          </p:cNvPr>
          <p:cNvSpPr txBox="1"/>
          <p:nvPr/>
        </p:nvSpPr>
        <p:spPr>
          <a:xfrm>
            <a:off x="223330" y="6608018"/>
            <a:ext cx="9338182" cy="133350"/>
          </a:xfrm>
          <a:prstGeom prst="rect">
            <a:avLst/>
          </a:prstGeom>
          <a:noFill/>
        </p:spPr>
        <p:txBody>
          <a:bodyPr wrap="square" lIns="0" tIns="0" rIns="0" bIns="0" rtlCol="0">
            <a:noAutofit/>
          </a:bodyPr>
          <a:lstStyle>
            <a:defPPr>
              <a:defRPr lang="ja-JP"/>
            </a:defPPr>
            <a:lvl1pPr marL="338138" lvl="0" indent="-338138">
              <a:defRPr sz="800"/>
            </a:lvl1pPr>
          </a:lstStyle>
          <a:p>
            <a:r>
              <a:rPr lang="ja-JP" altLang="en-US" dirty="0"/>
              <a:t>（出所）</a:t>
            </a:r>
            <a:r>
              <a:rPr lang="en-US" altLang="ja-JP" dirty="0"/>
              <a:t>UN </a:t>
            </a:r>
            <a:r>
              <a:rPr lang="en-US" altLang="ja-JP" dirty="0" err="1"/>
              <a:t>comtrade</a:t>
            </a:r>
            <a:r>
              <a:rPr lang="ja-JP" altLang="en-US" dirty="0"/>
              <a:t>、</a:t>
            </a:r>
            <a:r>
              <a:rPr lang="en-US" altLang="ja-JP" dirty="0"/>
              <a:t>https://www.volza.com/p/pharmaceutical/import/import-in-nigeria/</a:t>
            </a:r>
            <a:endParaRPr lang="ja-JP" altLang="en-US" dirty="0"/>
          </a:p>
        </p:txBody>
      </p:sp>
      <p:graphicFrame>
        <p:nvGraphicFramePr>
          <p:cNvPr id="7" name="Chart 65">
            <a:extLst>
              <a:ext uri="{FF2B5EF4-FFF2-40B4-BE49-F238E27FC236}">
                <a16:creationId xmlns:a16="http://schemas.microsoft.com/office/drawing/2014/main" id="{D47571F7-EAB6-575F-5800-67A0AD7DF12C}"/>
              </a:ext>
            </a:extLst>
          </p:cNvPr>
          <p:cNvGraphicFramePr/>
          <p:nvPr>
            <p:custDataLst>
              <p:tags r:id="rId3"/>
            </p:custDataLst>
            <p:extLst>
              <p:ext uri="{D42A27DB-BD31-4B8C-83A1-F6EECF244321}">
                <p14:modId xmlns:p14="http://schemas.microsoft.com/office/powerpoint/2010/main" val="3262710406"/>
              </p:ext>
            </p:extLst>
          </p:nvPr>
        </p:nvGraphicFramePr>
        <p:xfrm>
          <a:off x="438150" y="2122810"/>
          <a:ext cx="5489575" cy="3557588"/>
        </p:xfrm>
        <a:graphic>
          <a:graphicData uri="http://schemas.openxmlformats.org/drawingml/2006/chart">
            <c:chart xmlns:c="http://schemas.openxmlformats.org/drawingml/2006/chart" xmlns:r="http://schemas.openxmlformats.org/officeDocument/2006/relationships" r:id="rId16"/>
          </a:graphicData>
        </a:graphic>
      </p:graphicFrame>
      <p:sp>
        <p:nvSpPr>
          <p:cNvPr id="11" name="テキスト プレースホルダ 9">
            <a:extLst>
              <a:ext uri="{FF2B5EF4-FFF2-40B4-BE49-F238E27FC236}">
                <a16:creationId xmlns:a16="http://schemas.microsoft.com/office/drawing/2014/main" id="{E424877C-9CB2-C954-5A46-4C154A1506F2}"/>
              </a:ext>
            </a:extLst>
          </p:cNvPr>
          <p:cNvSpPr>
            <a:spLocks noGrp="1"/>
          </p:cNvSpPr>
          <p:nvPr>
            <p:custDataLst>
              <p:tags r:id="rId4"/>
            </p:custDataLst>
          </p:nvPr>
        </p:nvSpPr>
        <p:spPr bwMode="auto">
          <a:xfrm>
            <a:off x="5304656" y="566124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dirty="0">
                <a:sym typeface="+mn-lt"/>
              </a:rPr>
              <a:t>2022</a:t>
            </a:r>
            <a:endParaRPr kumimoji="0" lang="ja-JP" altLang="en-US" sz="1000" dirty="0">
              <a:sym typeface="+mn-lt"/>
            </a:endParaRPr>
          </a:p>
        </p:txBody>
      </p:sp>
      <p:sp>
        <p:nvSpPr>
          <p:cNvPr id="12" name="テキスト プレースホルダ 9">
            <a:extLst>
              <a:ext uri="{FF2B5EF4-FFF2-40B4-BE49-F238E27FC236}">
                <a16:creationId xmlns:a16="http://schemas.microsoft.com/office/drawing/2014/main" id="{2961FDF0-0D76-CE10-68DB-BEF746F24CE0}"/>
              </a:ext>
            </a:extLst>
          </p:cNvPr>
          <p:cNvSpPr>
            <a:spLocks noGrp="1"/>
          </p:cNvSpPr>
          <p:nvPr>
            <p:custDataLst>
              <p:tags r:id="rId5"/>
            </p:custDataLst>
          </p:nvPr>
        </p:nvSpPr>
        <p:spPr bwMode="auto">
          <a:xfrm>
            <a:off x="3500711" y="566124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1000" dirty="0"/>
              <a:t>20</a:t>
            </a:r>
            <a:r>
              <a:rPr lang="en-US" altLang="ja-JP" sz="1000" dirty="0"/>
              <a:t>20</a:t>
            </a:r>
            <a:endParaRPr kumimoji="0" lang="ja-JP" altLang="en-US" sz="1000" dirty="0">
              <a:sym typeface="+mn-lt"/>
            </a:endParaRPr>
          </a:p>
        </p:txBody>
      </p:sp>
      <p:sp>
        <p:nvSpPr>
          <p:cNvPr id="17" name="テキスト プレースホルダ 9">
            <a:extLst>
              <a:ext uri="{FF2B5EF4-FFF2-40B4-BE49-F238E27FC236}">
                <a16:creationId xmlns:a16="http://schemas.microsoft.com/office/drawing/2014/main" id="{6EEFC1E5-F9F3-A2C7-69E0-407796ABD41A}"/>
              </a:ext>
            </a:extLst>
          </p:cNvPr>
          <p:cNvSpPr>
            <a:spLocks noGrp="1"/>
          </p:cNvSpPr>
          <p:nvPr>
            <p:custDataLst>
              <p:tags r:id="rId6"/>
            </p:custDataLst>
          </p:nvPr>
        </p:nvSpPr>
        <p:spPr bwMode="auto">
          <a:xfrm>
            <a:off x="1481138" y="5661248"/>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dirty="0">
                <a:sym typeface="+mn-lt"/>
              </a:rPr>
              <a:t>2018</a:t>
            </a:r>
            <a:endParaRPr kumimoji="0" lang="ja-JP" altLang="en-US" sz="1000" dirty="0">
              <a:sym typeface="+mn-lt"/>
            </a:endParaRPr>
          </a:p>
        </p:txBody>
      </p:sp>
      <p:sp>
        <p:nvSpPr>
          <p:cNvPr id="18" name="テキスト プレースホルダ 9">
            <a:extLst>
              <a:ext uri="{FF2B5EF4-FFF2-40B4-BE49-F238E27FC236}">
                <a16:creationId xmlns:a16="http://schemas.microsoft.com/office/drawing/2014/main" id="{12C4C35D-E093-0B0A-A5E5-71867D9E8EA8}"/>
              </a:ext>
            </a:extLst>
          </p:cNvPr>
          <p:cNvSpPr>
            <a:spLocks noGrp="1"/>
          </p:cNvSpPr>
          <p:nvPr>
            <p:custDataLst>
              <p:tags r:id="rId7"/>
            </p:custDataLst>
          </p:nvPr>
        </p:nvSpPr>
        <p:spPr bwMode="auto">
          <a:xfrm>
            <a:off x="2534469" y="566124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dirty="0">
                <a:sym typeface="+mn-lt"/>
              </a:rPr>
              <a:t>2019</a:t>
            </a:r>
            <a:endParaRPr kumimoji="0" lang="ja-JP" altLang="en-US" sz="1000" dirty="0">
              <a:sym typeface="+mn-lt"/>
            </a:endParaRPr>
          </a:p>
        </p:txBody>
      </p:sp>
      <p:sp>
        <p:nvSpPr>
          <p:cNvPr id="19" name="テキスト プレースホルダ 9">
            <a:extLst>
              <a:ext uri="{FF2B5EF4-FFF2-40B4-BE49-F238E27FC236}">
                <a16:creationId xmlns:a16="http://schemas.microsoft.com/office/drawing/2014/main" id="{A3011A52-B058-CE8C-EDD4-F633B0D1F7CE}"/>
              </a:ext>
            </a:extLst>
          </p:cNvPr>
          <p:cNvSpPr>
            <a:spLocks noGrp="1"/>
          </p:cNvSpPr>
          <p:nvPr>
            <p:custDataLst>
              <p:tags r:id="rId8"/>
            </p:custDataLst>
          </p:nvPr>
        </p:nvSpPr>
        <p:spPr bwMode="auto">
          <a:xfrm>
            <a:off x="4444752" y="566124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kumimoji="0" lang="en-US" altLang="ja-JP" sz="1000" dirty="0">
                <a:sym typeface="+mn-lt"/>
              </a:rPr>
              <a:t>2021</a:t>
            </a:r>
            <a:endParaRPr kumimoji="0" lang="ja-JP" altLang="en-US" sz="1000" dirty="0">
              <a:sym typeface="+mn-lt"/>
            </a:endParaRPr>
          </a:p>
        </p:txBody>
      </p:sp>
      <p:sp>
        <p:nvSpPr>
          <p:cNvPr id="25" name="Rectangle 7">
            <a:extLst>
              <a:ext uri="{FF2B5EF4-FFF2-40B4-BE49-F238E27FC236}">
                <a16:creationId xmlns:a16="http://schemas.microsoft.com/office/drawing/2014/main" id="{31D29D74-9794-EFD7-2AC3-AC112356C4BD}"/>
              </a:ext>
            </a:extLst>
          </p:cNvPr>
          <p:cNvSpPr/>
          <p:nvPr>
            <p:custDataLst>
              <p:tags r:id="rId9"/>
            </p:custDataLst>
          </p:nvPr>
        </p:nvSpPr>
        <p:spPr bwMode="gray">
          <a:xfrm>
            <a:off x="957263" y="5894710"/>
            <a:ext cx="179388" cy="133350"/>
          </a:xfrm>
          <a:prstGeom prst="rect">
            <a:avLst/>
          </a:prstGeom>
          <a:solidFill>
            <a:srgbClr val="80CCE8"/>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960" dirty="0"/>
          </a:p>
        </p:txBody>
      </p:sp>
      <p:sp>
        <p:nvSpPr>
          <p:cNvPr id="26" name="Rectangle 8">
            <a:extLst>
              <a:ext uri="{FF2B5EF4-FFF2-40B4-BE49-F238E27FC236}">
                <a16:creationId xmlns:a16="http://schemas.microsoft.com/office/drawing/2014/main" id="{393731C1-ADFF-540E-0F04-220F4D003F9E}"/>
              </a:ext>
            </a:extLst>
          </p:cNvPr>
          <p:cNvSpPr/>
          <p:nvPr>
            <p:custDataLst>
              <p:tags r:id="rId10"/>
            </p:custDataLst>
          </p:nvPr>
        </p:nvSpPr>
        <p:spPr bwMode="gray">
          <a:xfrm>
            <a:off x="1543050" y="5894710"/>
            <a:ext cx="179388" cy="133350"/>
          </a:xfrm>
          <a:prstGeom prst="rect">
            <a:avLst/>
          </a:prstGeom>
          <a:solidFill>
            <a:srgbClr val="C0E6F4"/>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960" dirty="0"/>
          </a:p>
        </p:txBody>
      </p:sp>
      <p:sp>
        <p:nvSpPr>
          <p:cNvPr id="27" name="テキスト プレースホルダ 9">
            <a:extLst>
              <a:ext uri="{FF2B5EF4-FFF2-40B4-BE49-F238E27FC236}">
                <a16:creationId xmlns:a16="http://schemas.microsoft.com/office/drawing/2014/main" id="{BD368874-FAE8-4FB7-BB96-B1A75AA99A7E}"/>
              </a:ext>
            </a:extLst>
          </p:cNvPr>
          <p:cNvSpPr>
            <a:spLocks noGrp="1"/>
          </p:cNvSpPr>
          <p:nvPr>
            <p:custDataLst>
              <p:tags r:id="rId11"/>
            </p:custDataLst>
          </p:nvPr>
        </p:nvSpPr>
        <p:spPr bwMode="auto">
          <a:xfrm>
            <a:off x="1187450" y="588994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fld id="{875755F5-4498-47D8-B212-E51FE4D61AF8}" type="datetime'輸''''''''''''''''''出'''''''''''''''''''''''''''''''''''''">
              <a:rPr kumimoji="0" lang="ja-JP" altLang="en-US" sz="1000"/>
              <a:pPr marL="0" indent="0">
                <a:spcBef>
                  <a:spcPct val="0"/>
                </a:spcBef>
                <a:buNone/>
              </a:pPr>
              <a:t>輸出</a:t>
            </a:fld>
            <a:endParaRPr kumimoji="0" lang="ja-JP" altLang="en-US" sz="800" dirty="0">
              <a:sym typeface="+mn-lt"/>
            </a:endParaRPr>
          </a:p>
        </p:txBody>
      </p:sp>
      <p:sp>
        <p:nvSpPr>
          <p:cNvPr id="28" name="テキスト プレースホルダ 9">
            <a:extLst>
              <a:ext uri="{FF2B5EF4-FFF2-40B4-BE49-F238E27FC236}">
                <a16:creationId xmlns:a16="http://schemas.microsoft.com/office/drawing/2014/main" id="{66DFBC91-C2B8-4EC4-27E8-243C649C6CEA}"/>
              </a:ext>
            </a:extLst>
          </p:cNvPr>
          <p:cNvSpPr>
            <a:spLocks noGrp="1"/>
          </p:cNvSpPr>
          <p:nvPr>
            <p:custDataLst>
              <p:tags r:id="rId12"/>
            </p:custDataLst>
          </p:nvPr>
        </p:nvSpPr>
        <p:spPr bwMode="auto">
          <a:xfrm>
            <a:off x="1773238" y="588994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fld id="{1094E454-0DAB-4C5A-B6D4-3F73908E0834}" type="datetime'''''''''''輸''''''''入'''''''''''''''''''">
              <a:rPr kumimoji="0" lang="ja-JP" altLang="en-US" sz="1000"/>
              <a:pPr marL="0" indent="0">
                <a:spcBef>
                  <a:spcPct val="0"/>
                </a:spcBef>
                <a:buNone/>
              </a:pPr>
              <a:t>輸入</a:t>
            </a:fld>
            <a:endParaRPr kumimoji="0" lang="ja-JP" altLang="en-US" sz="800" dirty="0">
              <a:sym typeface="+mn-lt"/>
            </a:endParaRPr>
          </a:p>
        </p:txBody>
      </p:sp>
      <p:graphicFrame>
        <p:nvGraphicFramePr>
          <p:cNvPr id="8" name="グラフ 7">
            <a:extLst>
              <a:ext uri="{FF2B5EF4-FFF2-40B4-BE49-F238E27FC236}">
                <a16:creationId xmlns:a16="http://schemas.microsoft.com/office/drawing/2014/main" id="{5E730DA6-DB2F-1274-95A7-D10BE1EB4ED1}"/>
              </a:ext>
            </a:extLst>
          </p:cNvPr>
          <p:cNvGraphicFramePr>
            <a:graphicFrameLocks/>
          </p:cNvGraphicFramePr>
          <p:nvPr>
            <p:extLst>
              <p:ext uri="{D42A27DB-BD31-4B8C-83A1-F6EECF244321}">
                <p14:modId xmlns:p14="http://schemas.microsoft.com/office/powerpoint/2010/main" val="2797154037"/>
              </p:ext>
            </p:extLst>
          </p:nvPr>
        </p:nvGraphicFramePr>
        <p:xfrm>
          <a:off x="6321152" y="2293662"/>
          <a:ext cx="3744417" cy="3415133"/>
        </p:xfrm>
        <a:graphic>
          <a:graphicData uri="http://schemas.openxmlformats.org/drawingml/2006/chart">
            <c:chart xmlns:c="http://schemas.openxmlformats.org/drawingml/2006/chart" xmlns:r="http://schemas.openxmlformats.org/officeDocument/2006/relationships" r:id="rId17"/>
          </a:graphicData>
        </a:graphic>
      </p:graphicFrame>
      <p:sp>
        <p:nvSpPr>
          <p:cNvPr id="20" name="Rectangle 3">
            <a:extLst>
              <a:ext uri="{FF2B5EF4-FFF2-40B4-BE49-F238E27FC236}">
                <a16:creationId xmlns:a16="http://schemas.microsoft.com/office/drawing/2014/main" id="{5100DDB2-71F8-5D05-6F48-350A03BBAB61}"/>
              </a:ext>
            </a:extLst>
          </p:cNvPr>
          <p:cNvSpPr>
            <a:spLocks noChangeArrowheads="1"/>
          </p:cNvSpPr>
          <p:nvPr/>
        </p:nvSpPr>
        <p:spPr bwMode="auto">
          <a:xfrm>
            <a:off x="7287711" y="5340907"/>
            <a:ext cx="366357" cy="13594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 altLang="ja-JP" sz="1050" b="0" i="0" u="none" strike="noStrike" cap="none" normalizeH="0" baseline="0" dirty="0">
                <a:ln>
                  <a:noFill/>
                </a:ln>
                <a:solidFill>
                  <a:srgbClr val="202124"/>
                </a:solidFill>
                <a:effectLst/>
                <a:latin typeface="+mj-lt"/>
              </a:rPr>
              <a:t>インド</a:t>
            </a:r>
            <a:endParaRPr kumimoji="0" lang="ja-JP" altLang="en-US" sz="1120" b="0" i="0" u="none" strike="noStrike" cap="none" normalizeH="0" baseline="0" dirty="0">
              <a:ln>
                <a:noFill/>
              </a:ln>
              <a:solidFill>
                <a:schemeClr val="tx1"/>
              </a:solidFill>
              <a:effectLst/>
              <a:latin typeface="+mj-lt"/>
            </a:endParaRPr>
          </a:p>
        </p:txBody>
      </p:sp>
      <p:sp>
        <p:nvSpPr>
          <p:cNvPr id="21" name="Rectangle 3">
            <a:extLst>
              <a:ext uri="{FF2B5EF4-FFF2-40B4-BE49-F238E27FC236}">
                <a16:creationId xmlns:a16="http://schemas.microsoft.com/office/drawing/2014/main" id="{FD7B4A7F-17E8-F663-7A69-E9A18F7062DD}"/>
              </a:ext>
            </a:extLst>
          </p:cNvPr>
          <p:cNvSpPr>
            <a:spLocks noChangeArrowheads="1"/>
          </p:cNvSpPr>
          <p:nvPr/>
        </p:nvSpPr>
        <p:spPr bwMode="auto">
          <a:xfrm>
            <a:off x="9179818" y="2836883"/>
            <a:ext cx="576064" cy="13594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050" b="0" i="0" u="none" strike="noStrike" cap="none" normalizeH="0" baseline="0" dirty="0">
                <a:ln>
                  <a:noFill/>
                </a:ln>
                <a:solidFill>
                  <a:srgbClr val="202124"/>
                </a:solidFill>
                <a:effectLst/>
                <a:latin typeface="+mj-lt"/>
              </a:rPr>
              <a:t>ベルギー</a:t>
            </a:r>
            <a:endParaRPr kumimoji="0" lang="ja-JP" altLang="en-US" sz="1120" b="0" i="0" u="none" strike="noStrike" cap="none" normalizeH="0" baseline="0" dirty="0">
              <a:ln>
                <a:noFill/>
              </a:ln>
              <a:solidFill>
                <a:schemeClr val="tx1"/>
              </a:solidFill>
              <a:effectLst/>
              <a:latin typeface="+mj-lt"/>
            </a:endParaRPr>
          </a:p>
        </p:txBody>
      </p:sp>
      <p:sp>
        <p:nvSpPr>
          <p:cNvPr id="22" name="Rectangle 3">
            <a:extLst>
              <a:ext uri="{FF2B5EF4-FFF2-40B4-BE49-F238E27FC236}">
                <a16:creationId xmlns:a16="http://schemas.microsoft.com/office/drawing/2014/main" id="{F8D9F685-27A1-3915-005B-03919BE74CDF}"/>
              </a:ext>
            </a:extLst>
          </p:cNvPr>
          <p:cNvSpPr>
            <a:spLocks noChangeArrowheads="1"/>
          </p:cNvSpPr>
          <p:nvPr/>
        </p:nvSpPr>
        <p:spPr bwMode="auto">
          <a:xfrm>
            <a:off x="6537176" y="4201737"/>
            <a:ext cx="289570" cy="145446"/>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120" b="0" i="0" u="none" strike="noStrike" cap="none" normalizeH="0" baseline="0" dirty="0">
                <a:ln>
                  <a:noFill/>
                </a:ln>
                <a:solidFill>
                  <a:schemeClr val="tx1"/>
                </a:solidFill>
                <a:effectLst/>
                <a:latin typeface="+mj-lt"/>
              </a:rPr>
              <a:t>米国</a:t>
            </a:r>
          </a:p>
        </p:txBody>
      </p:sp>
      <p:sp>
        <p:nvSpPr>
          <p:cNvPr id="23" name="Rectangle 3">
            <a:extLst>
              <a:ext uri="{FF2B5EF4-FFF2-40B4-BE49-F238E27FC236}">
                <a16:creationId xmlns:a16="http://schemas.microsoft.com/office/drawing/2014/main" id="{C1CE33A0-6559-8716-8524-C0F8C75AEFFC}"/>
              </a:ext>
            </a:extLst>
          </p:cNvPr>
          <p:cNvSpPr>
            <a:spLocks noChangeArrowheads="1"/>
          </p:cNvSpPr>
          <p:nvPr/>
        </p:nvSpPr>
        <p:spPr bwMode="auto">
          <a:xfrm>
            <a:off x="6647036" y="3371797"/>
            <a:ext cx="289570" cy="14671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120" dirty="0">
                <a:latin typeface="+mj-lt"/>
              </a:rPr>
              <a:t>中</a:t>
            </a:r>
            <a:r>
              <a:rPr kumimoji="0" lang="ja-JP" altLang="en-US" sz="1120" b="0" i="0" u="none" strike="noStrike" cap="none" normalizeH="0" baseline="0" dirty="0">
                <a:ln>
                  <a:noFill/>
                </a:ln>
                <a:solidFill>
                  <a:schemeClr val="tx1"/>
                </a:solidFill>
                <a:effectLst/>
                <a:latin typeface="+mj-lt"/>
              </a:rPr>
              <a:t>国</a:t>
            </a:r>
          </a:p>
        </p:txBody>
      </p:sp>
      <p:sp>
        <p:nvSpPr>
          <p:cNvPr id="24" name="Rectangle 3">
            <a:extLst>
              <a:ext uri="{FF2B5EF4-FFF2-40B4-BE49-F238E27FC236}">
                <a16:creationId xmlns:a16="http://schemas.microsoft.com/office/drawing/2014/main" id="{AF19CD2D-2717-6201-3AF6-39E420352641}"/>
              </a:ext>
            </a:extLst>
          </p:cNvPr>
          <p:cNvSpPr>
            <a:spLocks noChangeArrowheads="1"/>
          </p:cNvSpPr>
          <p:nvPr/>
        </p:nvSpPr>
        <p:spPr bwMode="auto">
          <a:xfrm>
            <a:off x="7074076" y="2576739"/>
            <a:ext cx="427269" cy="14671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120" b="0" i="0" u="none" strike="noStrike" cap="none" normalizeH="0" baseline="0" dirty="0">
                <a:ln>
                  <a:noFill/>
                </a:ln>
                <a:solidFill>
                  <a:schemeClr val="tx1"/>
                </a:solidFill>
                <a:effectLst/>
                <a:latin typeface="+mj-lt"/>
              </a:rPr>
              <a:t>その他</a:t>
            </a:r>
          </a:p>
        </p:txBody>
      </p:sp>
    </p:spTree>
    <p:extLst>
      <p:ext uri="{BB962C8B-B14F-4D97-AF65-F5344CB8AC3E}">
        <p14:creationId xmlns:p14="http://schemas.microsoft.com/office/powerpoint/2010/main" val="37007368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EC56BD65-2307-4A8B-8EC1-D966DE254EF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10" name="Object 9" hidden="1">
                        <a:extLst>
                          <a:ext uri="{FF2B5EF4-FFF2-40B4-BE49-F238E27FC236}">
                            <a16:creationId xmlns:a16="http://schemas.microsoft.com/office/drawing/2014/main" id="{EC56BD65-2307-4A8B-8EC1-D966DE254EF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ナイジェリア／医療関連／医薬品</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主要メーカー（日本企業以外）</a:t>
            </a:r>
          </a:p>
        </p:txBody>
      </p:sp>
      <p:graphicFrame>
        <p:nvGraphicFramePr>
          <p:cNvPr id="5" name="表 4"/>
          <p:cNvGraphicFramePr>
            <a:graphicFrameLocks noGrp="1"/>
          </p:cNvGraphicFramePr>
          <p:nvPr>
            <p:extLst>
              <p:ext uri="{D42A27DB-BD31-4B8C-83A1-F6EECF244321}">
                <p14:modId xmlns:p14="http://schemas.microsoft.com/office/powerpoint/2010/main" val="1762322318"/>
              </p:ext>
            </p:extLst>
          </p:nvPr>
        </p:nvGraphicFramePr>
        <p:xfrm>
          <a:off x="213190" y="2680668"/>
          <a:ext cx="9420329" cy="3554489"/>
        </p:xfrm>
        <a:graphic>
          <a:graphicData uri="http://schemas.openxmlformats.org/drawingml/2006/table">
            <a:tbl>
              <a:tblPr firstRow="1" bandRow="1">
                <a:tableStyleId>{5C22544A-7EE6-4342-B048-85BDC9FD1C3A}</a:tableStyleId>
              </a:tblPr>
              <a:tblGrid>
                <a:gridCol w="1600877">
                  <a:extLst>
                    <a:ext uri="{9D8B030D-6E8A-4147-A177-3AD203B41FA5}">
                      <a16:colId xmlns:a16="http://schemas.microsoft.com/office/drawing/2014/main" val="20000"/>
                    </a:ext>
                  </a:extLst>
                </a:gridCol>
                <a:gridCol w="1389713">
                  <a:extLst>
                    <a:ext uri="{9D8B030D-6E8A-4147-A177-3AD203B41FA5}">
                      <a16:colId xmlns:a16="http://schemas.microsoft.com/office/drawing/2014/main" val="20001"/>
                    </a:ext>
                  </a:extLst>
                </a:gridCol>
                <a:gridCol w="1245164">
                  <a:extLst>
                    <a:ext uri="{9D8B030D-6E8A-4147-A177-3AD203B41FA5}">
                      <a16:colId xmlns:a16="http://schemas.microsoft.com/office/drawing/2014/main" val="3661723914"/>
                    </a:ext>
                  </a:extLst>
                </a:gridCol>
                <a:gridCol w="1368152">
                  <a:extLst>
                    <a:ext uri="{9D8B030D-6E8A-4147-A177-3AD203B41FA5}">
                      <a16:colId xmlns:a16="http://schemas.microsoft.com/office/drawing/2014/main" val="3386509722"/>
                    </a:ext>
                  </a:extLst>
                </a:gridCol>
                <a:gridCol w="3816423">
                  <a:extLst>
                    <a:ext uri="{9D8B030D-6E8A-4147-A177-3AD203B41FA5}">
                      <a16:colId xmlns:a16="http://schemas.microsoft.com/office/drawing/2014/main" val="20003"/>
                    </a:ext>
                  </a:extLst>
                </a:gridCol>
              </a:tblGrid>
              <a:tr h="379199">
                <a:tc>
                  <a:txBody>
                    <a:bodyPr/>
                    <a:lstStyle/>
                    <a:p>
                      <a:pPr algn="ctr" fontAlgn="ctr" hangingPunct="0"/>
                      <a:r>
                        <a:rPr kumimoji="1" lang="ja-JP" altLang="en-US" sz="1100" b="0" dirty="0">
                          <a:latin typeface="HGP創英角ｺﾞｼｯｸUB" panose="020B0900000000000000" pitchFamily="50" charset="-128"/>
                          <a:ea typeface="HGP創英角ｺﾞｼｯｸUB" panose="020B0900000000000000" pitchFamily="50" charset="-128"/>
                        </a:rPr>
                        <a:t>メーカー名</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主な疾病領域・製品　</a:t>
                      </a:r>
                      <a:r>
                        <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a:t>
                      </a:r>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非網羅的</a:t>
                      </a:r>
                      <a:r>
                        <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a:t>
                      </a:r>
                      <a:endPar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ナイジェリアオフィス</a:t>
                      </a:r>
                      <a:endPar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の有無</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従業員数</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特徴・近年の動向</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771185">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400" b="1" kern="1200" noProof="1">
                          <a:solidFill>
                            <a:schemeClr val="tx1"/>
                          </a:solidFill>
                          <a:latin typeface="MS PGothic" panose="020B0600070205080204" pitchFamily="34" charset="-128"/>
                          <a:ea typeface="MS PGothic" panose="020B0600070205080204" pitchFamily="34" charset="-128"/>
                          <a:cs typeface="Arial" panose="020B0604020202020204" pitchFamily="34" charset="0"/>
                        </a:rPr>
                        <a:t>Sanofi</a:t>
                      </a:r>
                    </a:p>
                  </a:txBody>
                  <a:tcPr marL="0" marR="0" marT="0" marB="0"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がん治療</a:t>
                      </a:r>
                      <a:endParaRPr kumimoji="1" lang="en-US" altLang="ja-JP"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免疫分野</a:t>
                      </a:r>
                      <a:endParaRPr kumimoji="1" lang="en-US" altLang="ja-JP"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心臓血管系</a:t>
                      </a:r>
                      <a:endParaRPr kumimoji="1" lang="en-US" altLang="ja-JP"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神経系</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en-US" altLang="ja-JP"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2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91000</a:t>
                      </a:r>
                      <a:endParaRPr kumimoji="1" lang="ja-JP" altLang="en-US" sz="12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同社は子会社「サノフィ・アベンティス・ナイジェリア・リミテッド」を通じてナイジェリアに進出している。</a:t>
                      </a:r>
                      <a:endParaRPr kumimoji="1" lang="en-US" altLang="ja-JP"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同社は</a:t>
                      </a:r>
                      <a:r>
                        <a:rPr kumimoji="1" lang="en-US" altLang="ja-JP"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2004</a:t>
                      </a:r>
                      <a:r>
                        <a:rPr kumimoji="1" lang="ja-JP" altLang="en-US"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年、サノフィ・シンセラボ社とアベンティス社の合併取引により設立された。</a:t>
                      </a:r>
                      <a:endParaRPr kumimoji="1" lang="en-US" altLang="ja-JP"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75232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400" b="1" kern="1200" noProof="1">
                          <a:solidFill>
                            <a:schemeClr val="tx1"/>
                          </a:solidFill>
                          <a:latin typeface="MS PGothic" panose="020B0600070205080204" pitchFamily="34" charset="-128"/>
                          <a:ea typeface="MS PGothic" panose="020B0600070205080204" pitchFamily="34" charset="-128"/>
                          <a:cs typeface="Arial" panose="020B0604020202020204" pitchFamily="34" charset="0"/>
                        </a:rPr>
                        <a:t>Pfizer Nigeria</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循環器領域</a:t>
                      </a:r>
                      <a:endParaRPr kumimoji="1" lang="en-US" altLang="ja-JP"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泌尿器領域</a:t>
                      </a:r>
                      <a:endParaRPr kumimoji="1" lang="en-US" altLang="ja-JP"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感染症</a:t>
                      </a:r>
                      <a:endParaRPr kumimoji="1" lang="en-US" altLang="ja-JP"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がん領域</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2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（ローカル</a:t>
                      </a:r>
                      <a:r>
                        <a:rPr kumimoji="1" lang="en-US" altLang="ja-JP" sz="12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 – 67</a:t>
                      </a:r>
                      <a:r>
                        <a:rPr kumimoji="1" lang="ja-JP" altLang="en-US" sz="12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a:t>
                      </a:r>
                      <a:endParaRPr kumimoji="1" lang="en-US" altLang="ja-JP" sz="12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2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83,000</a:t>
                      </a:r>
                      <a:endParaRPr kumimoji="1" lang="ja-JP" altLang="en-US" sz="12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ファイザーの西アフリカ地域本部はナイジェリアのラゴスにある。ファイザーの地域本部は、国際的なドナー、政府、および複数の民間企業と提携し、同国および同地域での医療提供を強化している。</a:t>
                      </a:r>
                      <a:endParaRPr kumimoji="1" lang="en-US" altLang="ja-JP"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422536">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400" b="1" kern="1200" noProof="1">
                          <a:solidFill>
                            <a:schemeClr val="tx1"/>
                          </a:solidFill>
                          <a:latin typeface="MS PGothic" panose="020B0600070205080204" pitchFamily="34" charset="-128"/>
                          <a:ea typeface="MS PGothic" panose="020B0600070205080204" pitchFamily="34" charset="-128"/>
                          <a:cs typeface="Arial" panose="020B0604020202020204" pitchFamily="34" charset="0"/>
                        </a:rPr>
                        <a:t>GlaxoSmithKline (GSK) Consumer Nigeria</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ぜんそく</a:t>
                      </a:r>
                      <a:endParaRPr kumimoji="1" lang="en-US" altLang="ja-JP"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マラリア</a:t>
                      </a:r>
                      <a:endParaRPr kumimoji="1" lang="en-US" altLang="ja-JP"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うつ病</a:t>
                      </a:r>
                      <a:endParaRPr kumimoji="1" lang="en-US" altLang="ja-JP"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心不全</a:t>
                      </a:r>
                      <a:endParaRPr kumimoji="1" lang="en-US" altLang="ja-JP"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05000"/>
                        </a:lnSpc>
                        <a:spcBef>
                          <a:spcPts val="0"/>
                        </a:spcBef>
                        <a:spcAft>
                          <a:spcPts val="200"/>
                        </a:spcAft>
                        <a:buClrTx/>
                        <a:buSzTx/>
                        <a:buFontTx/>
                        <a:buNone/>
                        <a:tabLst/>
                        <a:defRPr/>
                      </a:pPr>
                      <a:r>
                        <a:rPr kumimoji="1" lang="ja-JP" altLang="en-US" sz="12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a:t>
                      </a:r>
                      <a:r>
                        <a:rPr kumimoji="1" lang="en-US" altLang="ja-JP" sz="12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69,000</a:t>
                      </a:r>
                      <a:endParaRPr kumimoji="1" lang="ja-JP" altLang="en-US" sz="12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800" b="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GSK</a:t>
                      </a:r>
                      <a:r>
                        <a:rPr kumimoji="1" lang="ja-JP" altLang="en-US" sz="800" b="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はナイジェリアにおいて、ラゴス州イルペジュの中央オフィス、イジャニキンとイソロの倉庫、オグン州アグバラの製造施設からなる広範な地域的プレゼンスを維持している。製品ポートフォリオの中で、</a:t>
                      </a:r>
                      <a:r>
                        <a:rPr kumimoji="1" lang="en-US" altLang="ja-JP" sz="800" b="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GSK</a:t>
                      </a:r>
                      <a:r>
                        <a:rPr kumimoji="1" lang="ja-JP" altLang="en-US" sz="800" b="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は抗生物質</a:t>
                      </a:r>
                      <a:r>
                        <a:rPr kumimoji="1" lang="en-US" altLang="ja-JP" sz="800" b="0" kern="1200" dirty="0" err="1">
                          <a:solidFill>
                            <a:schemeClr val="dk1"/>
                          </a:solidFill>
                          <a:latin typeface="MS PGothic" panose="020B0600070205080204" pitchFamily="34" charset="-128"/>
                          <a:ea typeface="MS PGothic" panose="020B0600070205080204" pitchFamily="34" charset="-128"/>
                          <a:cs typeface="Arial" panose="020B0604020202020204" pitchFamily="34" charset="0"/>
                        </a:rPr>
                        <a:t>Septrin</a:t>
                      </a:r>
                      <a:r>
                        <a:rPr kumimoji="1" lang="ja-JP" altLang="en-US" sz="800" b="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を現地生産している。</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657243">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400" b="1" kern="1200" noProof="1">
                          <a:solidFill>
                            <a:schemeClr val="tx1"/>
                          </a:solidFill>
                          <a:latin typeface="MS PGothic" panose="020B0600070205080204" pitchFamily="34" charset="-128"/>
                          <a:ea typeface="MS PGothic" panose="020B0600070205080204" pitchFamily="34" charset="-128"/>
                          <a:cs typeface="Arial" panose="020B0604020202020204" pitchFamily="34" charset="0"/>
                        </a:rPr>
                        <a:t>Merck Sharp &amp; Dohme</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ウイルス感染</a:t>
                      </a:r>
                      <a:endParaRPr kumimoji="1" lang="en-US" altLang="ja-JP"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2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a:t>
                      </a:r>
                      <a:r>
                        <a:rPr kumimoji="1" lang="en-US" altLang="ja-JP" sz="12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69,000</a:t>
                      </a:r>
                      <a:endParaRPr kumimoji="1" lang="ja-JP" altLang="en-US" sz="12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800" b="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Merck &amp; Co</a:t>
                      </a:r>
                      <a:r>
                        <a:rPr kumimoji="1" lang="ja-JP" altLang="en-US" sz="800" b="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はナイジェリアにおいて、全額出資の海外子会社である</a:t>
                      </a:r>
                      <a:r>
                        <a:rPr kumimoji="1" lang="en-US" altLang="ja-JP" sz="800" b="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Merck Sharp &amp; Dohme</a:t>
                      </a:r>
                      <a:r>
                        <a:rPr kumimoji="1" lang="ja-JP" altLang="en-US" sz="800" b="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が輸入を担当している。</a:t>
                      </a:r>
                      <a:endParaRPr kumimoji="1" lang="en-US" altLang="ja-JP" sz="800" b="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endParaRPr>
                    </a:p>
                    <a:p>
                      <a:pPr marL="171450" marR="0" indent="-171450"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800" b="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同社は同国に製造拠点はないが、ラゴスに駐在員事務所がある。同社は抗レトロウイルス薬（</a:t>
                      </a:r>
                      <a:r>
                        <a:rPr kumimoji="1" lang="en-US" altLang="ja-JP" sz="800" b="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ARV</a:t>
                      </a:r>
                      <a:r>
                        <a:rPr kumimoji="1" lang="ja-JP" altLang="en-US" sz="800" b="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）部門において、</a:t>
                      </a:r>
                      <a:r>
                        <a:rPr kumimoji="1" lang="en-US" altLang="ja-JP" sz="800" b="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ARV</a:t>
                      </a:r>
                      <a:r>
                        <a:rPr kumimoji="1" lang="ja-JP" altLang="en-US" sz="800" b="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治療薬アトリプラを含む新製品の上市により、引き続き存在感を示している。</a:t>
                      </a:r>
                      <a:endParaRPr kumimoji="1" lang="en-US" altLang="ja-JP" sz="800" b="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13228602"/>
                  </a:ext>
                </a:extLst>
              </a:tr>
            </a:tbl>
          </a:graphicData>
        </a:graphic>
      </p:graphicFrame>
      <p:sp>
        <p:nvSpPr>
          <p:cNvPr id="6" name="テキスト ボックス 5"/>
          <p:cNvSpPr txBox="1"/>
          <p:nvPr/>
        </p:nvSpPr>
        <p:spPr>
          <a:xfrm>
            <a:off x="56458" y="6525344"/>
            <a:ext cx="9433046" cy="123111"/>
          </a:xfrm>
          <a:prstGeom prst="rect">
            <a:avLst/>
          </a:prstGeom>
          <a:noFill/>
        </p:spPr>
        <p:txBody>
          <a:bodyPr wrap="square" lIns="0" tIns="0" rIns="0" bIns="0" rtlCol="0">
            <a:sp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（出所）各社ウェブサイト、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BusinessDAY2021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日記事「</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GSK, FIDSON commence N10bn contract manufacturing agreement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0" lang="ja-JP" altLang="en-US" sz="800" dirty="0" bmk=""/>
          </a:p>
        </p:txBody>
      </p:sp>
      <p:sp>
        <p:nvSpPr>
          <p:cNvPr id="12" name="Rectangle 6"/>
          <p:cNvSpPr>
            <a:spLocks noChangeArrowheads="1"/>
          </p:cNvSpPr>
          <p:nvPr/>
        </p:nvSpPr>
        <p:spPr bwMode="auto">
          <a:xfrm>
            <a:off x="304529" y="2276872"/>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主な欧米系外資メーカーの現況</a:t>
            </a:r>
          </a:p>
        </p:txBody>
      </p:sp>
      <p:sp>
        <p:nvSpPr>
          <p:cNvPr id="8" name="Circle: Hollow 7">
            <a:extLst>
              <a:ext uri="{FF2B5EF4-FFF2-40B4-BE49-F238E27FC236}">
                <a16:creationId xmlns:a16="http://schemas.microsoft.com/office/drawing/2014/main" id="{9E941A32-658C-4D8F-A5A0-D965C724BEF2}"/>
              </a:ext>
            </a:extLst>
          </p:cNvPr>
          <p:cNvSpPr/>
          <p:nvPr/>
        </p:nvSpPr>
        <p:spPr>
          <a:xfrm>
            <a:off x="3584848" y="3429000"/>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
        <p:nvSpPr>
          <p:cNvPr id="11" name="Circle: Hollow 10">
            <a:extLst>
              <a:ext uri="{FF2B5EF4-FFF2-40B4-BE49-F238E27FC236}">
                <a16:creationId xmlns:a16="http://schemas.microsoft.com/office/drawing/2014/main" id="{41E106B7-5D8C-4E28-BD92-6BD82E2D21D2}"/>
              </a:ext>
            </a:extLst>
          </p:cNvPr>
          <p:cNvSpPr/>
          <p:nvPr/>
        </p:nvSpPr>
        <p:spPr>
          <a:xfrm>
            <a:off x="3587131" y="4215809"/>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
        <p:nvSpPr>
          <p:cNvPr id="13" name="Circle: Hollow 12">
            <a:extLst>
              <a:ext uri="{FF2B5EF4-FFF2-40B4-BE49-F238E27FC236}">
                <a16:creationId xmlns:a16="http://schemas.microsoft.com/office/drawing/2014/main" id="{2D5CFC9C-937E-4886-974C-7AF1BA18AC2C}"/>
              </a:ext>
            </a:extLst>
          </p:cNvPr>
          <p:cNvSpPr/>
          <p:nvPr/>
        </p:nvSpPr>
        <p:spPr>
          <a:xfrm>
            <a:off x="3587131" y="4935889"/>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
        <p:nvSpPr>
          <p:cNvPr id="14" name="Circle: Hollow 13">
            <a:extLst>
              <a:ext uri="{FF2B5EF4-FFF2-40B4-BE49-F238E27FC236}">
                <a16:creationId xmlns:a16="http://schemas.microsoft.com/office/drawing/2014/main" id="{E9ACE2F5-F86F-471B-BF11-BADE300127D7}"/>
              </a:ext>
            </a:extLst>
          </p:cNvPr>
          <p:cNvSpPr/>
          <p:nvPr/>
        </p:nvSpPr>
        <p:spPr>
          <a:xfrm>
            <a:off x="3584848" y="5666527"/>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1100" dirty="0"/>
          </a:p>
        </p:txBody>
      </p:sp>
      <p:sp>
        <p:nvSpPr>
          <p:cNvPr id="16" name="テキスト ボックス 3">
            <a:extLst>
              <a:ext uri="{FF2B5EF4-FFF2-40B4-BE49-F238E27FC236}">
                <a16:creationId xmlns:a16="http://schemas.microsoft.com/office/drawing/2014/main" id="{031D6A05-2B06-4856-B0DB-69B33390F323}"/>
              </a:ext>
            </a:extLst>
          </p:cNvPr>
          <p:cNvSpPr txBox="1"/>
          <p:nvPr/>
        </p:nvSpPr>
        <p:spPr>
          <a:xfrm>
            <a:off x="200472" y="1124744"/>
            <a:ext cx="9505056" cy="95327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外資系製薬企業が地元メーカーと製造委託契約を結んでいることが確認されている。</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例えば、</a:t>
            </a:r>
            <a:r>
              <a:rPr lang="en-US" altLang="ja-JP" sz="1400" dirty="0"/>
              <a:t>GSK</a:t>
            </a:r>
            <a:r>
              <a:rPr lang="ja-JP" altLang="en-US" sz="1400" dirty="0"/>
              <a:t>とフィドソン社との製造委託契約は</a:t>
            </a:r>
            <a:r>
              <a:rPr lang="en-US" altLang="ja-JP" sz="1400" dirty="0"/>
              <a:t>100</a:t>
            </a:r>
            <a:r>
              <a:rPr lang="ja-JP" altLang="en-US" sz="1400" dirty="0"/>
              <a:t>億ナイラ以上と評価され、フィドソン社に製品製造を委託している。この提携では、</a:t>
            </a:r>
            <a:r>
              <a:rPr lang="en-US" altLang="ja-JP" sz="1400" dirty="0"/>
              <a:t>GSK</a:t>
            </a:r>
            <a:r>
              <a:rPr lang="ja-JP" altLang="en-US" sz="1400" dirty="0"/>
              <a:t>は製造された製品を販売する役割を担っている。また、この提携には</a:t>
            </a:r>
            <a:r>
              <a:rPr lang="en-US" altLang="ja-JP" sz="1400" dirty="0"/>
              <a:t>5</a:t>
            </a:r>
            <a:r>
              <a:rPr lang="ja-JP" altLang="en-US" sz="1400" dirty="0"/>
              <a:t>年間の更新条項が含まれており、継続的な評価と変更の可能性を容易にしている。</a:t>
            </a:r>
            <a:endParaRPr lang="en-US" altLang="ja-JP" sz="1400" dirty="0"/>
          </a:p>
        </p:txBody>
      </p:sp>
    </p:spTree>
    <p:extLst>
      <p:ext uri="{BB962C8B-B14F-4D97-AF65-F5344CB8AC3E}">
        <p14:creationId xmlns:p14="http://schemas.microsoft.com/office/powerpoint/2010/main" val="12830480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EC56BD65-2307-4A8B-8EC1-D966DE254EF6}"/>
              </a:ext>
            </a:extLst>
          </p:cNvPr>
          <p:cNvGraphicFramePr>
            <a:graphicFrameLocks noChangeAspect="1"/>
          </p:cNvGraphicFramePr>
          <p:nvPr>
            <p:custDataLst>
              <p:tags r:id="rId1"/>
            </p:custDataLst>
            <p:extLst>
              <p:ext uri="{D42A27DB-BD31-4B8C-83A1-F6EECF244321}">
                <p14:modId xmlns:p14="http://schemas.microsoft.com/office/powerpoint/2010/main" val="15825804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10" name="Object 9" hidden="1">
                        <a:extLst>
                          <a:ext uri="{FF2B5EF4-FFF2-40B4-BE49-F238E27FC236}">
                            <a16:creationId xmlns:a16="http://schemas.microsoft.com/office/drawing/2014/main" id="{EC56BD65-2307-4A8B-8EC1-D966DE254EF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ナイジェリア／医療関連／医薬品</a:t>
            </a:r>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主要メーカー（ローカル企業）</a:t>
            </a:r>
          </a:p>
        </p:txBody>
      </p:sp>
      <p:sp>
        <p:nvSpPr>
          <p:cNvPr id="6" name="テキスト ボックス 5"/>
          <p:cNvSpPr txBox="1"/>
          <p:nvPr/>
        </p:nvSpPr>
        <p:spPr>
          <a:xfrm>
            <a:off x="165745" y="6495147"/>
            <a:ext cx="9433046" cy="246221"/>
          </a:xfrm>
          <a:prstGeom prst="rect">
            <a:avLst/>
          </a:prstGeom>
          <a:noFill/>
        </p:spPr>
        <p:txBody>
          <a:bodyPr wrap="square" lIns="0" tIns="0" rIns="0" bIns="0" rtlCol="0">
            <a:sp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各社ウェブサイト、</a:t>
            </a:r>
            <a:r>
              <a:rPr lang="en-US" altLang="ja-JP" sz="800" dirty="0"/>
              <a:t> UNIDO</a:t>
            </a:r>
            <a:r>
              <a:rPr lang="ja-JP" altLang="en-US" sz="800" dirty="0"/>
              <a:t>「</a:t>
            </a:r>
            <a:r>
              <a:rPr lang="en-US" altLang="ja-JP" sz="800" dirty="0"/>
              <a:t>Pharmaceutical Sector Profile: Nigeria</a:t>
            </a:r>
            <a:r>
              <a:rPr lang="ja-JP" altLang="en-US" sz="800" dirty="0"/>
              <a:t>」、</a:t>
            </a:r>
            <a:r>
              <a:rPr lang="en-US" altLang="ja-JP" sz="800" dirty="0"/>
              <a:t>NIPRD</a:t>
            </a:r>
            <a:r>
              <a:rPr lang="ja-JP" altLang="en-US" sz="800" dirty="0"/>
              <a:t>「</a:t>
            </a:r>
            <a:r>
              <a:rPr lang="en-US" altLang="ja-JP" sz="800" dirty="0"/>
              <a:t>Policies and practice in Nigeria’s pharmaceutical sector: A mixed methods exploration of stakeholder's perspective on strategic reforms</a:t>
            </a:r>
            <a:r>
              <a:rPr lang="ja-JP" altLang="en-US" sz="800" dirty="0"/>
              <a:t>」</a:t>
            </a:r>
            <a:endParaRPr lang="ja" altLang="ja-JP" sz="800" dirty="0"/>
          </a:p>
        </p:txBody>
      </p:sp>
      <p:sp>
        <p:nvSpPr>
          <p:cNvPr id="12" name="Rectangle 6"/>
          <p:cNvSpPr>
            <a:spLocks noChangeArrowheads="1"/>
          </p:cNvSpPr>
          <p:nvPr/>
        </p:nvSpPr>
        <p:spPr bwMode="auto">
          <a:xfrm>
            <a:off x="619802" y="2708920"/>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地場メーカーの例</a:t>
            </a:r>
          </a:p>
        </p:txBody>
      </p:sp>
      <p:sp>
        <p:nvSpPr>
          <p:cNvPr id="16" name="テキスト ボックス 3">
            <a:extLst>
              <a:ext uri="{FF2B5EF4-FFF2-40B4-BE49-F238E27FC236}">
                <a16:creationId xmlns:a16="http://schemas.microsoft.com/office/drawing/2014/main" id="{031D6A05-2B06-4856-B0DB-69B33390F323}"/>
              </a:ext>
            </a:extLst>
          </p:cNvPr>
          <p:cNvSpPr txBox="1"/>
          <p:nvPr/>
        </p:nvSpPr>
        <p:spPr>
          <a:xfrm>
            <a:off x="200472" y="1124744"/>
            <a:ext cx="9505056" cy="14528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ナイジェリア政府は、国内製造のための医薬品原材料の関税引き下げや、一部の必須医薬品の輸入禁止など、国内製造業者に対して様々な優遇措置を講じている。また、ナイジェリアには「</a:t>
            </a:r>
            <a:r>
              <a:rPr lang="en-US" altLang="ja-JP" sz="1400" dirty="0"/>
              <a:t>5</a:t>
            </a:r>
            <a:r>
              <a:rPr lang="ja-JP" altLang="en-US" sz="1400" dirty="0"/>
              <a:t>プラス</a:t>
            </a:r>
            <a:r>
              <a:rPr lang="en-US" altLang="ja-JP" sz="1400" dirty="0"/>
              <a:t>5</a:t>
            </a:r>
            <a:r>
              <a:rPr lang="ja-JP" altLang="en-US" sz="1400" dirty="0"/>
              <a:t>年有効」という制度があり、新規に登録された輸入製品には、現地生産に移行するための最長</a:t>
            </a:r>
            <a:r>
              <a:rPr lang="en-US" altLang="ja-JP" sz="1400" dirty="0"/>
              <a:t>10</a:t>
            </a:r>
            <a:r>
              <a:rPr lang="ja-JP" altLang="en-US" sz="1400" dirty="0"/>
              <a:t>年の期間が与えられている。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ナイジェリアでは、一部の必須医薬品の輸入を積極的に禁止しており、その結果、年間平均生産量は、消費される必須医薬品の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％に増加すると予想されている。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日までに、必須医薬品の国内生産能力と利用率を</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％増加させることを目標としている。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 name="4. Footnote">
            <a:extLst>
              <a:ext uri="{FF2B5EF4-FFF2-40B4-BE49-F238E27FC236}">
                <a16:creationId xmlns:a16="http://schemas.microsoft.com/office/drawing/2014/main" id="{063EE308-7F6B-4748-9E4E-CACD37989AB2}"/>
              </a:ext>
            </a:extLst>
          </p:cNvPr>
          <p:cNvSpPr txBox="1"/>
          <p:nvPr>
            <p:custDataLst>
              <p:tags r:id="rId2"/>
            </p:custDataLst>
          </p:nvPr>
        </p:nvSpPr>
        <p:spPr>
          <a:xfrm>
            <a:off x="411480" y="6628710"/>
            <a:ext cx="184731" cy="123111"/>
          </a:xfrm>
          <a:prstGeom prst="rect">
            <a:avLst/>
          </a:prstGeom>
          <a:noFill/>
        </p:spPr>
        <p:txBody>
          <a:bodyPr vert="horz" wrap="square" lIns="0" tIns="0" rIns="0" bIns="0" rtlCol="0" anchor="b" anchorCtr="0">
            <a:spAutoFit/>
          </a:bodyPr>
          <a:lstStyle/>
          <a:p>
            <a:endParaRPr kumimoji="1" 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7" name="表 6">
            <a:extLst>
              <a:ext uri="{FF2B5EF4-FFF2-40B4-BE49-F238E27FC236}">
                <a16:creationId xmlns:a16="http://schemas.microsoft.com/office/drawing/2014/main" id="{2A194A73-5CF7-9BA6-CF3A-46BCE1F0BD41}"/>
              </a:ext>
            </a:extLst>
          </p:cNvPr>
          <p:cNvGraphicFramePr>
            <a:graphicFrameLocks noGrp="1"/>
          </p:cNvGraphicFramePr>
          <p:nvPr>
            <p:extLst>
              <p:ext uri="{D42A27DB-BD31-4B8C-83A1-F6EECF244321}">
                <p14:modId xmlns:p14="http://schemas.microsoft.com/office/powerpoint/2010/main" val="3934261324"/>
              </p:ext>
            </p:extLst>
          </p:nvPr>
        </p:nvGraphicFramePr>
        <p:xfrm>
          <a:off x="200025" y="3078487"/>
          <a:ext cx="9492338" cy="3105622"/>
        </p:xfrm>
        <a:graphic>
          <a:graphicData uri="http://schemas.openxmlformats.org/drawingml/2006/table">
            <a:tbl>
              <a:tblPr firstRow="1" bandRow="1">
                <a:tableStyleId>{5C22544A-7EE6-4342-B048-85BDC9FD1C3A}</a:tableStyleId>
              </a:tblPr>
              <a:tblGrid>
                <a:gridCol w="1600877">
                  <a:extLst>
                    <a:ext uri="{9D8B030D-6E8A-4147-A177-3AD203B41FA5}">
                      <a16:colId xmlns:a16="http://schemas.microsoft.com/office/drawing/2014/main" val="1189769794"/>
                    </a:ext>
                  </a:extLst>
                </a:gridCol>
                <a:gridCol w="1626765">
                  <a:extLst>
                    <a:ext uri="{9D8B030D-6E8A-4147-A177-3AD203B41FA5}">
                      <a16:colId xmlns:a16="http://schemas.microsoft.com/office/drawing/2014/main" val="1312648188"/>
                    </a:ext>
                  </a:extLst>
                </a:gridCol>
                <a:gridCol w="1368152">
                  <a:extLst>
                    <a:ext uri="{9D8B030D-6E8A-4147-A177-3AD203B41FA5}">
                      <a16:colId xmlns:a16="http://schemas.microsoft.com/office/drawing/2014/main" val="2015655958"/>
                    </a:ext>
                  </a:extLst>
                </a:gridCol>
                <a:gridCol w="936104">
                  <a:extLst>
                    <a:ext uri="{9D8B030D-6E8A-4147-A177-3AD203B41FA5}">
                      <a16:colId xmlns:a16="http://schemas.microsoft.com/office/drawing/2014/main" val="1372362396"/>
                    </a:ext>
                  </a:extLst>
                </a:gridCol>
                <a:gridCol w="3960440">
                  <a:extLst>
                    <a:ext uri="{9D8B030D-6E8A-4147-A177-3AD203B41FA5}">
                      <a16:colId xmlns:a16="http://schemas.microsoft.com/office/drawing/2014/main" val="3650524430"/>
                    </a:ext>
                  </a:extLst>
                </a:gridCol>
              </a:tblGrid>
              <a:tr h="410236">
                <a:tc>
                  <a:txBody>
                    <a:bodyPr/>
                    <a:lstStyle/>
                    <a:p>
                      <a:pPr algn="ctr" fontAlgn="ctr" hangingPunct="0"/>
                      <a:r>
                        <a:rPr kumimoji="1" lang="ja-JP" altLang="en-US" sz="1100" b="0" dirty="0">
                          <a:latin typeface="HGP創英角ｺﾞｼｯｸUB" panose="020B0900000000000000" pitchFamily="50" charset="-128"/>
                          <a:ea typeface="HGP創英角ｺﾞｼｯｸUB" panose="020B0900000000000000" pitchFamily="50" charset="-128"/>
                        </a:rPr>
                        <a:t>メーカー名</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主な疾病領域・製品　</a:t>
                      </a:r>
                      <a:r>
                        <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a:t>
                      </a:r>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非網羅的</a:t>
                      </a:r>
                      <a:r>
                        <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a:t>
                      </a:r>
                      <a:endPar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ナイジェリアオフィス</a:t>
                      </a:r>
                      <a:endPar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の有無</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従業員数</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特徴・近年の動向</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2122337225"/>
                  </a:ext>
                </a:extLst>
              </a:tr>
              <a:tr h="680012">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000" b="1" kern="1200" noProof="1">
                          <a:solidFill>
                            <a:schemeClr val="tx1"/>
                          </a:solidFill>
                          <a:latin typeface="MS PGothic" panose="020B0600070205080204" pitchFamily="34" charset="-128"/>
                          <a:ea typeface="MS PGothic" panose="020B0600070205080204" pitchFamily="34" charset="-128"/>
                          <a:cs typeface="Arial" panose="020B0604020202020204" pitchFamily="34" charset="0"/>
                        </a:rPr>
                        <a:t>Fidson Healthcare</a:t>
                      </a:r>
                    </a:p>
                  </a:txBody>
                  <a:tcPr marL="0" marR="0" marT="0" marB="0"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神経系</a:t>
                      </a:r>
                      <a:endParaRPr kumimoji="1" lang="en-US" altLang="ja-JP"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咳と風邪</a:t>
                      </a:r>
                      <a:endParaRPr kumimoji="1" lang="en-US" altLang="ja-JP"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 消化器内科</a:t>
                      </a:r>
                      <a:endParaRPr kumimoji="1" lang="en-US" altLang="ja-JP"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皮膚分野</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en-US" altLang="ja-JP"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2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a:t>
                      </a:r>
                      <a:r>
                        <a:rPr kumimoji="1" lang="en-US" altLang="ja-JP" sz="12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600</a:t>
                      </a:r>
                      <a:endParaRPr kumimoji="1" lang="ja-JP" altLang="en-US" sz="12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71450" marR="0" indent="-171450"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フィドソン・ヘルスケアは</a:t>
                      </a:r>
                      <a:r>
                        <a:rPr kumimoji="1" lang="en-US" altLang="ja-JP"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1995</a:t>
                      </a:r>
                      <a:r>
                        <a:rPr kumimoji="1" lang="ja-JP" altLang="en-US"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年にナイジェリアのフィドソン・グループの一員となり、</a:t>
                      </a:r>
                      <a:r>
                        <a:rPr kumimoji="1" lang="en-US" altLang="ja-JP"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WHO</a:t>
                      </a:r>
                      <a:r>
                        <a:rPr kumimoji="1" lang="ja-JP" altLang="en-US"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に準拠した医薬品の製造と輸出を行っている。</a:t>
                      </a:r>
                      <a:r>
                        <a:rPr kumimoji="1" lang="en-US" altLang="ja-JP"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WHO/GMP</a:t>
                      </a:r>
                      <a:r>
                        <a:rPr kumimoji="1" lang="ja-JP" altLang="en-US"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基準に準拠した医薬品の製造、販売、輸出を行っている。</a:t>
                      </a:r>
                      <a:endParaRPr kumimoji="1" lang="en-US" altLang="ja-JP"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33647598"/>
                  </a:ext>
                </a:extLst>
              </a:tr>
              <a:tr h="680012">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000" b="1" kern="1200" noProof="1">
                          <a:solidFill>
                            <a:schemeClr val="tx1"/>
                          </a:solidFill>
                          <a:latin typeface="MS PGothic" panose="020B0600070205080204" pitchFamily="34" charset="-128"/>
                          <a:ea typeface="MS PGothic" panose="020B0600070205080204" pitchFamily="34" charset="-128"/>
                          <a:cs typeface="Arial" panose="020B0604020202020204" pitchFamily="34" charset="0"/>
                        </a:rPr>
                        <a:t>May &amp; Baker Nigeria</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伝染病</a:t>
                      </a:r>
                      <a:endParaRPr kumimoji="1" lang="en-US" altLang="ja-JP"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糖尿病</a:t>
                      </a:r>
                      <a:endParaRPr kumimoji="1" lang="en-US" altLang="ja-JP"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咳と風邪</a:t>
                      </a:r>
                      <a:endParaRPr kumimoji="1" lang="en-US" altLang="ja-JP"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感染症</a:t>
                      </a:r>
                      <a:endParaRPr kumimoji="1" lang="en-US" altLang="ja-JP"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2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a:t>
                      </a:r>
                      <a:r>
                        <a:rPr kumimoji="1" lang="en-US" altLang="ja-JP" sz="12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358</a:t>
                      </a:r>
                      <a:endParaRPr kumimoji="1" lang="ja-JP" altLang="en-US" sz="12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1944</a:t>
                      </a:r>
                      <a:r>
                        <a:rPr kumimoji="1" lang="ja-JP" altLang="en-US"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年に国内初の製薬会社として設立されたメイ＆ベーカーは、ナイジェリアに</a:t>
                      </a:r>
                      <a:r>
                        <a:rPr kumimoji="1" lang="en-US" altLang="ja-JP"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4</a:t>
                      </a:r>
                      <a:r>
                        <a:rPr kumimoji="1" lang="ja-JP" altLang="en-US"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社ある</a:t>
                      </a:r>
                      <a:r>
                        <a:rPr kumimoji="1" lang="en-US" altLang="ja-JP"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WHO/</a:t>
                      </a:r>
                      <a:r>
                        <a:rPr kumimoji="1" lang="ja-JP" altLang="en-US"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適正製造基準認定の医薬品メーカーの</a:t>
                      </a:r>
                      <a:r>
                        <a:rPr kumimoji="1" lang="en-US" altLang="ja-JP"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1</a:t>
                      </a:r>
                      <a:r>
                        <a:rPr kumimoji="1" lang="ja-JP" altLang="en-US"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社として知られている。</a:t>
                      </a:r>
                      <a:r>
                        <a:rPr kumimoji="1" lang="en-US" altLang="ja-JP"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2002</a:t>
                      </a:r>
                      <a:r>
                        <a:rPr kumimoji="1" lang="ja-JP" altLang="en-US"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年以降、外国企業の買収を経て、完全ナイジェリア資本で運営されている。</a:t>
                      </a:r>
                      <a:endParaRPr kumimoji="1" lang="en-US" altLang="ja-JP"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320639647"/>
                  </a:ext>
                </a:extLst>
              </a:tr>
              <a:tr h="698386">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000" b="1" kern="1200" noProof="1">
                          <a:solidFill>
                            <a:schemeClr val="tx1"/>
                          </a:solidFill>
                          <a:latin typeface="MS PGothic" panose="020B0600070205080204" pitchFamily="34" charset="-128"/>
                          <a:ea typeface="MS PGothic" panose="020B0600070205080204" pitchFamily="34" charset="-128"/>
                          <a:cs typeface="Arial" panose="020B0604020202020204" pitchFamily="34" charset="0"/>
                        </a:rPr>
                        <a:t>Sygen pharmaceuticals</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糖尿病</a:t>
                      </a:r>
                      <a:endParaRPr kumimoji="1" lang="en-US" altLang="ja-JP"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抗生物質</a:t>
                      </a:r>
                      <a:endParaRPr kumimoji="1" lang="en-US" altLang="ja-JP"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リウマチ</a:t>
                      </a:r>
                      <a:endParaRPr kumimoji="1" lang="en-US" altLang="ja-JP"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その他ジェネリック医薬品</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05000"/>
                        </a:lnSpc>
                        <a:spcBef>
                          <a:spcPts val="0"/>
                        </a:spcBef>
                        <a:spcAft>
                          <a:spcPts val="200"/>
                        </a:spcAft>
                        <a:buClrTx/>
                        <a:buSzTx/>
                        <a:buFontTx/>
                        <a:buNone/>
                        <a:tabLst/>
                        <a:defRPr/>
                      </a:pPr>
                      <a:r>
                        <a:rPr kumimoji="1" lang="en-US" altLang="ja-JP" sz="12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201 – 500</a:t>
                      </a:r>
                      <a:endParaRPr kumimoji="1" lang="ja-JP" altLang="en-US" sz="12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800" b="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2019</a:t>
                      </a:r>
                      <a:r>
                        <a:rPr kumimoji="1" lang="ja-JP" altLang="en-US" sz="800" b="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年</a:t>
                      </a:r>
                      <a:r>
                        <a:rPr kumimoji="1" lang="en-US" altLang="ja-JP" sz="800" b="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3</a:t>
                      </a:r>
                      <a:r>
                        <a:rPr kumimoji="1" lang="ja-JP" altLang="en-US" sz="800" b="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月に設立されたジェネリックライフサイエンス企業は、</a:t>
                      </a:r>
                      <a:r>
                        <a:rPr kumimoji="1" lang="en-US" altLang="ja-JP" sz="800" b="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WHO/GMP</a:t>
                      </a:r>
                      <a:r>
                        <a:rPr kumimoji="1" lang="ja-JP" altLang="en-US" sz="800" b="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認証を取得したナイジェリアの大手医薬品メーカーの</a:t>
                      </a:r>
                      <a:r>
                        <a:rPr kumimoji="1" lang="en-US" altLang="ja-JP" sz="800" b="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1</a:t>
                      </a:r>
                      <a:r>
                        <a:rPr kumimoji="1" lang="ja-JP" altLang="en-US" sz="800" b="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つ。</a:t>
                      </a:r>
                      <a:endParaRPr kumimoji="1" lang="en-US" altLang="ja-JP" sz="800" b="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800" b="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抗糖尿病薬、解熱鎮痛薬、マルチビタミン、鎮痛薬、抗リウマチ薬、抗生物質を含む幅広いジェネリック医薬品を製造・販売している。</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843696470"/>
                  </a:ext>
                </a:extLst>
              </a:tr>
              <a:tr h="620492">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sz="1000" b="1" kern="1200" noProof="1">
                          <a:solidFill>
                            <a:schemeClr val="tx1"/>
                          </a:solidFill>
                          <a:latin typeface="MS PGothic" panose="020B0600070205080204" pitchFamily="34" charset="-128"/>
                          <a:ea typeface="MS PGothic" panose="020B0600070205080204" pitchFamily="34" charset="-128"/>
                          <a:cs typeface="Arial" panose="020B0604020202020204" pitchFamily="34" charset="0"/>
                        </a:rPr>
                        <a:t>Mopson Pharmaceuticals Limited</a:t>
                      </a: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ジェネリック</a:t>
                      </a:r>
                      <a:endParaRPr kumimoji="1" lang="en-US" altLang="ja-JP"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2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NA</a:t>
                      </a:r>
                      <a:endParaRPr kumimoji="1" lang="ja-JP" altLang="en-US" sz="120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800" b="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同社は、</a:t>
                      </a:r>
                      <a:r>
                        <a:rPr kumimoji="1" lang="en-US" altLang="ja-JP" sz="800" b="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ISO9001</a:t>
                      </a:r>
                      <a:r>
                        <a:rPr kumimoji="1" lang="ja-JP" altLang="en-US" sz="800" b="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や</a:t>
                      </a:r>
                      <a:r>
                        <a:rPr kumimoji="1" lang="en-US" altLang="ja-JP" sz="800" b="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GMP</a:t>
                      </a:r>
                      <a:r>
                        <a:rPr kumimoji="1" lang="ja-JP" altLang="en-US" sz="800" b="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ガイドラインを含む世界クラスの基準に準拠し、</a:t>
                      </a:r>
                      <a:r>
                        <a:rPr kumimoji="1" lang="en-US" altLang="ja-JP" sz="800" b="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1977</a:t>
                      </a:r>
                      <a:r>
                        <a:rPr kumimoji="1" lang="ja-JP" altLang="en-US" sz="800" b="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年に操業を開始した。同社は、咳止めシロップ、鎮痛剤、喘息や慢性閉塞性肺疾患の医療用医薬品を含む幅広いジェネリック医薬品を製造している。</a:t>
                      </a:r>
                      <a:endParaRPr kumimoji="1" lang="en-US" altLang="ja-JP" sz="800" b="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66106916"/>
                  </a:ext>
                </a:extLst>
              </a:tr>
            </a:tbl>
          </a:graphicData>
        </a:graphic>
      </p:graphicFrame>
      <p:sp>
        <p:nvSpPr>
          <p:cNvPr id="8" name="Circle: Hollow 7">
            <a:extLst>
              <a:ext uri="{FF2B5EF4-FFF2-40B4-BE49-F238E27FC236}">
                <a16:creationId xmlns:a16="http://schemas.microsoft.com/office/drawing/2014/main" id="{DD39FF96-F13E-4A94-2329-E57E61E93E2F}"/>
              </a:ext>
            </a:extLst>
          </p:cNvPr>
          <p:cNvSpPr/>
          <p:nvPr/>
        </p:nvSpPr>
        <p:spPr>
          <a:xfrm>
            <a:off x="3942605" y="3639745"/>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880" dirty="0"/>
          </a:p>
        </p:txBody>
      </p:sp>
      <p:sp>
        <p:nvSpPr>
          <p:cNvPr id="9" name="Circle: Hollow 7">
            <a:extLst>
              <a:ext uri="{FF2B5EF4-FFF2-40B4-BE49-F238E27FC236}">
                <a16:creationId xmlns:a16="http://schemas.microsoft.com/office/drawing/2014/main" id="{1BF3972E-7DE6-7564-8A95-7F1AA15C03FE}"/>
              </a:ext>
            </a:extLst>
          </p:cNvPr>
          <p:cNvSpPr/>
          <p:nvPr/>
        </p:nvSpPr>
        <p:spPr>
          <a:xfrm>
            <a:off x="3942605" y="4293096"/>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880" dirty="0"/>
          </a:p>
        </p:txBody>
      </p:sp>
      <p:sp>
        <p:nvSpPr>
          <p:cNvPr id="11" name="Circle: Hollow 7">
            <a:extLst>
              <a:ext uri="{FF2B5EF4-FFF2-40B4-BE49-F238E27FC236}">
                <a16:creationId xmlns:a16="http://schemas.microsoft.com/office/drawing/2014/main" id="{6ECE3D8D-7D15-58AA-0546-7F8594BE4D3E}"/>
              </a:ext>
            </a:extLst>
          </p:cNvPr>
          <p:cNvSpPr/>
          <p:nvPr/>
        </p:nvSpPr>
        <p:spPr>
          <a:xfrm>
            <a:off x="3942605" y="5007897"/>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880" dirty="0"/>
          </a:p>
        </p:txBody>
      </p:sp>
      <p:sp>
        <p:nvSpPr>
          <p:cNvPr id="13" name="Circle: Hollow 7">
            <a:extLst>
              <a:ext uri="{FF2B5EF4-FFF2-40B4-BE49-F238E27FC236}">
                <a16:creationId xmlns:a16="http://schemas.microsoft.com/office/drawing/2014/main" id="{FD57EAC0-6AB3-7132-514D-72AF1C483C91}"/>
              </a:ext>
            </a:extLst>
          </p:cNvPr>
          <p:cNvSpPr/>
          <p:nvPr/>
        </p:nvSpPr>
        <p:spPr>
          <a:xfrm>
            <a:off x="3942605" y="5655969"/>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880" dirty="0"/>
          </a:p>
        </p:txBody>
      </p:sp>
    </p:spTree>
    <p:extLst>
      <p:ext uri="{BB962C8B-B14F-4D97-AF65-F5344CB8AC3E}">
        <p14:creationId xmlns:p14="http://schemas.microsoft.com/office/powerpoint/2010/main" val="17993419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8C8AA5E-2E2B-492F-AF36-510FA328DC0A}"/>
              </a:ext>
            </a:extLst>
          </p:cNvPr>
          <p:cNvGraphicFramePr>
            <a:graphicFrameLocks noChangeAspect="1"/>
          </p:cNvGraphicFramePr>
          <p:nvPr>
            <p:custDataLst>
              <p:tags r:id="rId1"/>
            </p:custDataLst>
            <p:extLst>
              <p:ext uri="{D42A27DB-BD31-4B8C-83A1-F6EECF244321}">
                <p14:modId xmlns:p14="http://schemas.microsoft.com/office/powerpoint/2010/main" val="172665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2" name="Object 1" hidden="1">
                        <a:extLst>
                          <a:ext uri="{FF2B5EF4-FFF2-40B4-BE49-F238E27FC236}">
                            <a16:creationId xmlns:a16="http://schemas.microsoft.com/office/drawing/2014/main" id="{38C8AA5E-2E2B-492F-AF36-510FA328DC0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ナイジェリア／医療関連／医薬品</a:t>
            </a:r>
            <a:endParaRPr kumimoji="1" lang="ja-JP" altLang="en-US" dirty="0"/>
          </a:p>
        </p:txBody>
      </p:sp>
      <p:sp>
        <p:nvSpPr>
          <p:cNvPr id="6" name="テキスト プレースホルダー 5"/>
          <p:cNvSpPr>
            <a:spLocks noGrp="1"/>
          </p:cNvSpPr>
          <p:nvPr>
            <p:ph type="body" sz="quarter" idx="15"/>
          </p:nvPr>
        </p:nvSpPr>
        <p:spPr>
          <a:xfrm>
            <a:off x="200025" y="539961"/>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業界構造 </a:t>
            </a:r>
            <a:r>
              <a:rPr lang="en-US" altLang="ja-JP" dirty="0"/>
              <a:t>- </a:t>
            </a:r>
            <a:r>
              <a:rPr lang="ja-JP" altLang="en-US" dirty="0"/>
              <a:t>日本企業の進出状況</a:t>
            </a:r>
          </a:p>
        </p:txBody>
      </p:sp>
      <p:sp>
        <p:nvSpPr>
          <p:cNvPr id="10" name="テキスト ボックス 9">
            <a:extLst>
              <a:ext uri="{FF2B5EF4-FFF2-40B4-BE49-F238E27FC236}">
                <a16:creationId xmlns:a16="http://schemas.microsoft.com/office/drawing/2014/main" id="{AE28FF23-08C8-481B-9D0D-7AE4A4397099}"/>
              </a:ext>
            </a:extLst>
          </p:cNvPr>
          <p:cNvSpPr txBox="1"/>
          <p:nvPr/>
        </p:nvSpPr>
        <p:spPr>
          <a:xfrm>
            <a:off x="187718" y="6536796"/>
            <a:ext cx="9301785" cy="95190"/>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アフリカビジネスパートナーズ「アフリカビジネスに関わる日本企業リスト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JETRO2023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日記事「富士フイルム、ヨハネスブルクにテクノロジーセンターを開設」、各企業ホームページ、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https://www.ohara-ch.co.jp/wp/wp-content/uploads/2019/05/201905_16_info_J.pdf</a:t>
            </a:r>
          </a:p>
          <a:p>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8" name="表 7">
            <a:extLst>
              <a:ext uri="{FF2B5EF4-FFF2-40B4-BE49-F238E27FC236}">
                <a16:creationId xmlns:a16="http://schemas.microsoft.com/office/drawing/2014/main" id="{97718261-1046-EB56-5A0E-4C5A0A5B3D9E}"/>
              </a:ext>
            </a:extLst>
          </p:cNvPr>
          <p:cNvGraphicFramePr>
            <a:graphicFrameLocks noGrp="1"/>
          </p:cNvGraphicFramePr>
          <p:nvPr>
            <p:extLst>
              <p:ext uri="{D42A27DB-BD31-4B8C-83A1-F6EECF244321}">
                <p14:modId xmlns:p14="http://schemas.microsoft.com/office/powerpoint/2010/main" val="1665738220"/>
              </p:ext>
            </p:extLst>
          </p:nvPr>
        </p:nvGraphicFramePr>
        <p:xfrm>
          <a:off x="200025" y="1268760"/>
          <a:ext cx="9505950" cy="4633636"/>
        </p:xfrm>
        <a:graphic>
          <a:graphicData uri="http://schemas.openxmlformats.org/drawingml/2006/table">
            <a:tbl>
              <a:tblPr firstRow="1" bandRow="1">
                <a:tableStyleId>{5C22544A-7EE6-4342-B048-85BDC9FD1C3A}</a:tableStyleId>
              </a:tblPr>
              <a:tblGrid>
                <a:gridCol w="1749129">
                  <a:extLst>
                    <a:ext uri="{9D8B030D-6E8A-4147-A177-3AD203B41FA5}">
                      <a16:colId xmlns:a16="http://schemas.microsoft.com/office/drawing/2014/main" val="1189769794"/>
                    </a:ext>
                  </a:extLst>
                </a:gridCol>
                <a:gridCol w="1777414">
                  <a:extLst>
                    <a:ext uri="{9D8B030D-6E8A-4147-A177-3AD203B41FA5}">
                      <a16:colId xmlns:a16="http://schemas.microsoft.com/office/drawing/2014/main" val="1312648188"/>
                    </a:ext>
                  </a:extLst>
                </a:gridCol>
                <a:gridCol w="1115854">
                  <a:extLst>
                    <a:ext uri="{9D8B030D-6E8A-4147-A177-3AD203B41FA5}">
                      <a16:colId xmlns:a16="http://schemas.microsoft.com/office/drawing/2014/main" val="2015655958"/>
                    </a:ext>
                  </a:extLst>
                </a:gridCol>
                <a:gridCol w="4863553">
                  <a:extLst>
                    <a:ext uri="{9D8B030D-6E8A-4147-A177-3AD203B41FA5}">
                      <a16:colId xmlns:a16="http://schemas.microsoft.com/office/drawing/2014/main" val="3650524430"/>
                    </a:ext>
                  </a:extLst>
                </a:gridCol>
              </a:tblGrid>
              <a:tr h="410236">
                <a:tc>
                  <a:txBody>
                    <a:bodyPr/>
                    <a:lstStyle/>
                    <a:p>
                      <a:pPr algn="ctr" fontAlgn="ctr" hangingPunct="0"/>
                      <a:r>
                        <a:rPr kumimoji="1" lang="ja-JP" altLang="en-US" sz="1100" b="0" dirty="0">
                          <a:latin typeface="HGP創英角ｺﾞｼｯｸUB" panose="020B0900000000000000" pitchFamily="50" charset="-128"/>
                          <a:ea typeface="HGP創英角ｺﾞｼｯｸUB" panose="020B0900000000000000" pitchFamily="50" charset="-128"/>
                        </a:rPr>
                        <a:t>メーカー名</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主な疾病領域・製品　</a:t>
                      </a:r>
                      <a:r>
                        <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a:t>
                      </a:r>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非網羅的</a:t>
                      </a:r>
                      <a:r>
                        <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a:t>
                      </a:r>
                      <a:endPar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ナイジェリアオフィス</a:t>
                      </a:r>
                      <a:endParaRPr kumimoji="1" lang="en-US" altLang="ja-JP" sz="11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の有無</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特徴・近年の動向</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2122337225"/>
                  </a:ext>
                </a:extLst>
              </a:tr>
              <a:tr h="680012">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50" b="1" dirty="0">
                          <a:latin typeface="Arial" panose="020B0604020202020204" pitchFamily="34" charset="0"/>
                          <a:ea typeface="ＭＳ Ｐゴシック" panose="020B0600070205080204" pitchFamily="50" charset="-128"/>
                          <a:cs typeface="Arial" panose="020B0604020202020204" pitchFamily="34" charset="0"/>
                        </a:rPr>
                        <a:t>大原薬品</a:t>
                      </a:r>
                      <a:endParaRPr kumimoji="1" lang="en-US" sz="1050" b="1" kern="1200" noProof="1">
                        <a:solidFill>
                          <a:schemeClr val="tx1"/>
                        </a:solidFill>
                        <a:latin typeface="MS PGothic" panose="020B0600070205080204" pitchFamily="34" charset="-128"/>
                        <a:ea typeface="MS PGothic" panose="020B0600070205080204" pitchFamily="34" charset="-128"/>
                        <a:cs typeface="Arial" panose="020B0604020202020204" pitchFamily="34" charset="0"/>
                      </a:endParaRPr>
                    </a:p>
                  </a:txBody>
                  <a:tcPr marL="0" marR="0" marT="0" marB="0"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5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小児がん領域を中心とした新薬・医療機器、ジェネリック医薬品など</a:t>
                      </a:r>
                      <a:endParaRPr kumimoji="1" lang="en-US" altLang="ja-JP" sz="105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en-US" altLang="ja-JP"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190500" indent="-190500" algn="just">
                        <a:lnSpc>
                          <a:spcPct val="110000"/>
                        </a:lnSpc>
                        <a:spcAft>
                          <a:spcPts val="200"/>
                        </a:spcAft>
                        <a:buClr>
                          <a:srgbClr val="5F8AC3"/>
                        </a:buClr>
                        <a:buFont typeface="Arial" panose="020B0604020202020204" pitchFamily="34" charset="0"/>
                        <a:buChar char="•"/>
                      </a:pPr>
                      <a:r>
                        <a:rPr kumimoji="1" lang="ja-JP" altLang="en-US" sz="105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大原薬品はナイジェリア最大の製薬会社 </a:t>
                      </a:r>
                      <a:r>
                        <a:rPr kumimoji="1" lang="en-US" altLang="ja-JP" sz="105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a:t>
                      </a:r>
                      <a:r>
                        <a:rPr kumimoji="1" lang="en-US" altLang="ja-JP" sz="1050" kern="1200" dirty="0" err="1">
                          <a:solidFill>
                            <a:schemeClr val="dk1"/>
                          </a:solidFill>
                          <a:latin typeface="MS PGothic" panose="020B0600070205080204" pitchFamily="34" charset="-128"/>
                          <a:ea typeface="MS PGothic" panose="020B0600070205080204" pitchFamily="34" charset="-128"/>
                          <a:cs typeface="Arial" panose="020B0604020202020204" pitchFamily="34" charset="0"/>
                        </a:rPr>
                        <a:t>Fidson</a:t>
                      </a:r>
                      <a:r>
                        <a:rPr kumimoji="1" lang="en-US" altLang="ja-JP" sz="105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 Pharmaceuticals Limited "</a:t>
                      </a:r>
                      <a:r>
                        <a:rPr kumimoji="1" lang="ja-JP" altLang="en-US" sz="105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と戦略的パートナーシップを結んだ。</a:t>
                      </a:r>
                      <a:endParaRPr kumimoji="1" lang="en-US" altLang="ja-JP" sz="105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p>
                      <a:pPr marL="190500" indent="-190500" algn="just">
                        <a:lnSpc>
                          <a:spcPct val="110000"/>
                        </a:lnSpc>
                        <a:spcAft>
                          <a:spcPts val="200"/>
                        </a:spcAft>
                        <a:buClr>
                          <a:srgbClr val="5F8AC3"/>
                        </a:buClr>
                        <a:buFont typeface="Arial" panose="020B0604020202020204" pitchFamily="34" charset="0"/>
                        <a:buChar char="•"/>
                      </a:pPr>
                      <a:r>
                        <a:rPr kumimoji="1" lang="ja-JP" altLang="en-US" sz="105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同社は、このような協力的な取り組みを支援するのに適した商社などとのパートナーシップにより、流通網を活用してこれらの製品を流通させる計画である。</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33647598"/>
                  </a:ext>
                </a:extLst>
              </a:tr>
              <a:tr h="680012">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50" b="1" kern="1200" noProof="1">
                          <a:solidFill>
                            <a:schemeClr val="tx1"/>
                          </a:solidFill>
                          <a:latin typeface="MS PGothic" panose="020B0600070205080204" pitchFamily="34" charset="-128"/>
                          <a:ea typeface="MS PGothic" panose="020B0600070205080204" pitchFamily="34" charset="-128"/>
                          <a:cs typeface="Arial" panose="020B0604020202020204" pitchFamily="34" charset="0"/>
                        </a:rPr>
                        <a:t>オージー技研</a:t>
                      </a:r>
                      <a:endParaRPr kumimoji="1" lang="en-US" sz="1050" b="1" kern="1200" noProof="1">
                        <a:solidFill>
                          <a:schemeClr val="tx1"/>
                        </a:solidFill>
                        <a:latin typeface="MS PGothic" panose="020B0600070205080204" pitchFamily="34" charset="-128"/>
                        <a:ea typeface="MS PGothic" panose="020B0600070205080204" pitchFamily="34" charset="-128"/>
                        <a:cs typeface="Arial" panose="020B0604020202020204" pitchFamily="34" charset="0"/>
                      </a:endParaRP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5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医療機器、リハビリ機器</a:t>
                      </a:r>
                      <a:endParaRPr kumimoji="1" lang="en-US" altLang="ja-JP" sz="105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105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販売代理店あり。</a:t>
                      </a:r>
                      <a:endParaRPr kumimoji="1" lang="en-US" altLang="ja-JP" sz="105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320639647"/>
                  </a:ext>
                </a:extLst>
              </a:tr>
              <a:tr h="698386">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50" b="1" kern="1200" noProof="1">
                          <a:solidFill>
                            <a:schemeClr val="tx1"/>
                          </a:solidFill>
                          <a:latin typeface="MS PGothic" panose="020B0600070205080204" pitchFamily="34" charset="-128"/>
                          <a:ea typeface="MS PGothic" panose="020B0600070205080204" pitchFamily="34" charset="-128"/>
                          <a:cs typeface="Arial" panose="020B0604020202020204" pitchFamily="34" charset="0"/>
                        </a:rPr>
                        <a:t>シスメックス</a:t>
                      </a:r>
                      <a:endParaRPr kumimoji="1" lang="en-US" sz="1050" b="1" kern="1200" noProof="1">
                        <a:solidFill>
                          <a:schemeClr val="tx1"/>
                        </a:solidFill>
                        <a:latin typeface="MS PGothic" panose="020B0600070205080204" pitchFamily="34" charset="-128"/>
                        <a:ea typeface="MS PGothic" panose="020B0600070205080204" pitchFamily="34" charset="-128"/>
                        <a:cs typeface="Arial" panose="020B0604020202020204" pitchFamily="34" charset="0"/>
                      </a:endParaRP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5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検体検査機器・試薬</a:t>
                      </a:r>
                      <a:endParaRPr kumimoji="1" lang="en-US" altLang="ja-JP" sz="105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en-US" altLang="ja-JP" sz="1050" b="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2013</a:t>
                      </a:r>
                      <a:r>
                        <a:rPr kumimoji="1" lang="ja-JP" altLang="en-US" sz="1050" b="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年に</a:t>
                      </a:r>
                      <a:r>
                        <a:rPr kumimoji="1" lang="en-US" altLang="ja-JP" sz="1050" b="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HIV</a:t>
                      </a:r>
                      <a:r>
                        <a:rPr kumimoji="1" lang="ja-JP" altLang="en-US" sz="1050" b="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抗体検査装置に強い</a:t>
                      </a:r>
                      <a:r>
                        <a:rPr kumimoji="1" lang="en-US" altLang="ja-JP" sz="1050" b="0" kern="1200" dirty="0" err="1">
                          <a:solidFill>
                            <a:schemeClr val="dk1"/>
                          </a:solidFill>
                          <a:latin typeface="MS PGothic" panose="020B0600070205080204" pitchFamily="34" charset="-128"/>
                          <a:ea typeface="MS PGothic" panose="020B0600070205080204" pitchFamily="34" charset="-128"/>
                          <a:cs typeface="Arial" panose="020B0604020202020204" pitchFamily="34" charset="0"/>
                        </a:rPr>
                        <a:t>Partec</a:t>
                      </a:r>
                      <a:r>
                        <a:rPr kumimoji="1" lang="ja-JP" altLang="en-US" sz="1050" b="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社を買収し、ナイジェリアに現地法人あり。</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843696470"/>
                  </a:ext>
                </a:extLst>
              </a:tr>
              <a:tr h="620492">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50" b="1" kern="1200" noProof="1">
                          <a:solidFill>
                            <a:schemeClr val="tx1"/>
                          </a:solidFill>
                          <a:latin typeface="MS PGothic" panose="020B0600070205080204" pitchFamily="34" charset="-128"/>
                          <a:ea typeface="MS PGothic" panose="020B0600070205080204" pitchFamily="34" charset="-128"/>
                          <a:cs typeface="Arial" panose="020B0604020202020204" pitchFamily="34" charset="0"/>
                        </a:rPr>
                        <a:t>ニプロ</a:t>
                      </a:r>
                      <a:endParaRPr kumimoji="1" lang="en-US" sz="1050" b="1" kern="1200" noProof="1">
                        <a:solidFill>
                          <a:schemeClr val="tx1"/>
                        </a:solidFill>
                        <a:latin typeface="MS PGothic" panose="020B0600070205080204" pitchFamily="34" charset="-128"/>
                        <a:ea typeface="MS PGothic" panose="020B0600070205080204" pitchFamily="34" charset="-128"/>
                        <a:cs typeface="Arial" panose="020B0604020202020204" pitchFamily="34" charset="0"/>
                      </a:endParaRP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5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透析製品</a:t>
                      </a:r>
                      <a:endParaRPr kumimoji="1" lang="en-US" altLang="ja-JP" sz="105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1050" b="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現地法人あり。</a:t>
                      </a:r>
                      <a:endParaRPr kumimoji="1" lang="en-US" altLang="ja-JP" sz="1050" b="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66106916"/>
                  </a:ext>
                </a:extLst>
              </a:tr>
              <a:tr h="620492">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50" b="1" kern="1200" noProof="1">
                          <a:solidFill>
                            <a:schemeClr val="tx1"/>
                          </a:solidFill>
                          <a:latin typeface="MS PGothic" panose="020B0600070205080204" pitchFamily="34" charset="-128"/>
                          <a:ea typeface="MS PGothic" panose="020B0600070205080204" pitchFamily="34" charset="-128"/>
                          <a:cs typeface="Arial" panose="020B0604020202020204" pitchFamily="34" charset="0"/>
                        </a:rPr>
                        <a:t>日本光電工業</a:t>
                      </a:r>
                      <a:endParaRPr kumimoji="1" lang="en-US" sz="1050" b="1" kern="1200" noProof="1">
                        <a:solidFill>
                          <a:schemeClr val="tx1"/>
                        </a:solidFill>
                        <a:latin typeface="MS PGothic" panose="020B0600070205080204" pitchFamily="34" charset="-128"/>
                        <a:ea typeface="MS PGothic" panose="020B0600070205080204" pitchFamily="34" charset="-128"/>
                        <a:cs typeface="Arial" panose="020B0604020202020204" pitchFamily="34" charset="0"/>
                      </a:endParaRP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5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生体情報モニター</a:t>
                      </a:r>
                      <a:endParaRPr kumimoji="1" lang="en-US" altLang="ja-JP" sz="105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1050" b="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ケニアに支店を置き、ナイジェリアをカバーする。</a:t>
                      </a:r>
                      <a:endParaRPr kumimoji="1" lang="en-US" altLang="ja-JP" sz="1050" b="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108600643"/>
                  </a:ext>
                </a:extLst>
              </a:tr>
              <a:tr h="620492">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50" b="1" kern="1200" noProof="1">
                          <a:solidFill>
                            <a:schemeClr val="tx1"/>
                          </a:solidFill>
                          <a:latin typeface="MS PGothic" panose="020B0600070205080204" pitchFamily="34" charset="-128"/>
                          <a:ea typeface="MS PGothic" panose="020B0600070205080204" pitchFamily="34" charset="-128"/>
                          <a:cs typeface="Arial" panose="020B0604020202020204" pitchFamily="34" charset="0"/>
                        </a:rPr>
                        <a:t>富士フイルム</a:t>
                      </a:r>
                      <a:endParaRPr kumimoji="1" lang="en-US" sz="1050" b="1" kern="1200" noProof="1">
                        <a:solidFill>
                          <a:schemeClr val="tx1"/>
                        </a:solidFill>
                        <a:latin typeface="MS PGothic" panose="020B0600070205080204" pitchFamily="34" charset="-128"/>
                        <a:ea typeface="MS PGothic" panose="020B0600070205080204" pitchFamily="34" charset="-128"/>
                        <a:cs typeface="Arial" panose="020B0604020202020204" pitchFamily="34" charset="0"/>
                      </a:endParaRPr>
                    </a:p>
                  </a:txBody>
                  <a:tcPr marL="0" marR="0" marT="0" marB="0"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5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デジタル</a:t>
                      </a:r>
                      <a:r>
                        <a:rPr kumimoji="1" lang="en-US" altLang="ja-JP" sz="105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X</a:t>
                      </a:r>
                      <a:r>
                        <a:rPr kumimoji="1" lang="ja-JP" altLang="en-US" sz="105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rPr>
                        <a:t>線装置、内視鏡検査機器、超音波診断装置、マンモグラフィティなど</a:t>
                      </a:r>
                      <a:endParaRPr kumimoji="1" lang="en-US" altLang="ja-JP" sz="105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endParaRPr kumimoji="1" lang="ja-JP" altLang="en-US" sz="800" kern="1200" dirty="0">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90488" marR="0" indent="-90488" algn="l" defTabSz="914400" rtl="0" eaLnBrk="1" fontAlgn="ctr" latinLnBrk="0" hangingPunct="1">
                        <a:lnSpc>
                          <a:spcPct val="105000"/>
                        </a:lnSpc>
                        <a:spcBef>
                          <a:spcPts val="0"/>
                        </a:spcBef>
                        <a:spcAft>
                          <a:spcPts val="200"/>
                        </a:spcAft>
                        <a:buClr>
                          <a:srgbClr val="5F8AC3"/>
                        </a:buClr>
                        <a:buSzTx/>
                        <a:buFont typeface="Arial" panose="020B0604020202020204" pitchFamily="34" charset="0"/>
                        <a:buChar char="•"/>
                        <a:tabLst/>
                        <a:defRPr/>
                      </a:pPr>
                      <a:r>
                        <a:rPr kumimoji="1" lang="ja-JP" altLang="en-US" sz="1050" b="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rPr>
                        <a:t>ナイジェリアにはサポートオフィスあり。</a:t>
                      </a:r>
                      <a:endParaRPr kumimoji="1" lang="en-US" altLang="ja-JP" sz="1050" b="0" kern="1200" noProof="1">
                        <a:solidFill>
                          <a:schemeClr val="dk1"/>
                        </a:solidFill>
                        <a:latin typeface="MS PGothic" panose="020B0600070205080204" pitchFamily="34" charset="-128"/>
                        <a:ea typeface="MS PGothic" panose="020B0600070205080204" pitchFamily="34"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749201936"/>
                  </a:ext>
                </a:extLst>
              </a:tr>
            </a:tbl>
          </a:graphicData>
        </a:graphic>
      </p:graphicFrame>
      <p:sp>
        <p:nvSpPr>
          <p:cNvPr id="9" name="Circle: Hollow 7">
            <a:extLst>
              <a:ext uri="{FF2B5EF4-FFF2-40B4-BE49-F238E27FC236}">
                <a16:creationId xmlns:a16="http://schemas.microsoft.com/office/drawing/2014/main" id="{E654160B-94CA-E0D7-A5DA-2E192919E8C6}"/>
              </a:ext>
            </a:extLst>
          </p:cNvPr>
          <p:cNvSpPr/>
          <p:nvPr/>
        </p:nvSpPr>
        <p:spPr>
          <a:xfrm>
            <a:off x="4016896" y="1988840"/>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880" dirty="0"/>
          </a:p>
        </p:txBody>
      </p:sp>
      <p:sp>
        <p:nvSpPr>
          <p:cNvPr id="12" name="Circle: Hollow 7">
            <a:extLst>
              <a:ext uri="{FF2B5EF4-FFF2-40B4-BE49-F238E27FC236}">
                <a16:creationId xmlns:a16="http://schemas.microsoft.com/office/drawing/2014/main" id="{849C7668-7E54-7B36-1329-66A5459B4DC2}"/>
              </a:ext>
            </a:extLst>
          </p:cNvPr>
          <p:cNvSpPr/>
          <p:nvPr/>
        </p:nvSpPr>
        <p:spPr>
          <a:xfrm>
            <a:off x="4016896" y="2780928"/>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880" dirty="0"/>
          </a:p>
        </p:txBody>
      </p:sp>
      <p:sp>
        <p:nvSpPr>
          <p:cNvPr id="13" name="Circle: Hollow 7">
            <a:extLst>
              <a:ext uri="{FF2B5EF4-FFF2-40B4-BE49-F238E27FC236}">
                <a16:creationId xmlns:a16="http://schemas.microsoft.com/office/drawing/2014/main" id="{55D22968-51D4-6932-1717-BF113698BF95}"/>
              </a:ext>
            </a:extLst>
          </p:cNvPr>
          <p:cNvSpPr/>
          <p:nvPr/>
        </p:nvSpPr>
        <p:spPr>
          <a:xfrm>
            <a:off x="4016896" y="3495729"/>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880" dirty="0"/>
          </a:p>
        </p:txBody>
      </p:sp>
      <p:sp>
        <p:nvSpPr>
          <p:cNvPr id="14" name="Circle: Hollow 7">
            <a:extLst>
              <a:ext uri="{FF2B5EF4-FFF2-40B4-BE49-F238E27FC236}">
                <a16:creationId xmlns:a16="http://schemas.microsoft.com/office/drawing/2014/main" id="{7DAECA17-B8B5-20B6-A74C-EB2F24C0BB9D}"/>
              </a:ext>
            </a:extLst>
          </p:cNvPr>
          <p:cNvSpPr/>
          <p:nvPr/>
        </p:nvSpPr>
        <p:spPr>
          <a:xfrm>
            <a:off x="4016896" y="4149080"/>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880" dirty="0"/>
          </a:p>
        </p:txBody>
      </p:sp>
      <p:sp>
        <p:nvSpPr>
          <p:cNvPr id="15" name="十字形 14">
            <a:extLst>
              <a:ext uri="{FF2B5EF4-FFF2-40B4-BE49-F238E27FC236}">
                <a16:creationId xmlns:a16="http://schemas.microsoft.com/office/drawing/2014/main" id="{53BF3E3E-BBB1-7094-D77B-4CCB08173D10}"/>
              </a:ext>
            </a:extLst>
          </p:cNvPr>
          <p:cNvSpPr/>
          <p:nvPr/>
        </p:nvSpPr>
        <p:spPr>
          <a:xfrm rot="2703199">
            <a:off x="3981694" y="4728625"/>
            <a:ext cx="540060" cy="531481"/>
          </a:xfrm>
          <a:prstGeom prst="plus">
            <a:avLst>
              <a:gd name="adj" fmla="val 42900"/>
            </a:avLst>
          </a:prstGeom>
          <a:solidFill>
            <a:srgbClr val="A2BBDC"/>
          </a:soli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16" name="Circle: Hollow 7">
            <a:extLst>
              <a:ext uri="{FF2B5EF4-FFF2-40B4-BE49-F238E27FC236}">
                <a16:creationId xmlns:a16="http://schemas.microsoft.com/office/drawing/2014/main" id="{BA03FA5B-FE2F-A68D-978D-B03B93081696}"/>
              </a:ext>
            </a:extLst>
          </p:cNvPr>
          <p:cNvSpPr/>
          <p:nvPr/>
        </p:nvSpPr>
        <p:spPr>
          <a:xfrm>
            <a:off x="4016896" y="5382643"/>
            <a:ext cx="432048" cy="437327"/>
          </a:xfrm>
          <a:prstGeom prst="donut">
            <a:avLst/>
          </a:prstGeom>
          <a:solidFill>
            <a:srgbClr val="A2BBDC"/>
          </a:solidFill>
        </p:spPr>
        <p:txBody>
          <a:bodyPr wrap="square" rtlCol="0" anchor="ctr">
            <a:noAutofit/>
          </a:bodyPr>
          <a:lstStyle/>
          <a:p>
            <a:pPr marL="0" algn="ctr" fontAlgn="ctr">
              <a:lnSpc>
                <a:spcPct val="114000"/>
              </a:lnSpc>
              <a:spcAft>
                <a:spcPts val="400"/>
              </a:spcAft>
            </a:pPr>
            <a:endParaRPr kumimoji="1" lang="en-US" sz="880" dirty="0"/>
          </a:p>
        </p:txBody>
      </p:sp>
    </p:spTree>
    <p:extLst>
      <p:ext uri="{BB962C8B-B14F-4D97-AF65-F5344CB8AC3E}">
        <p14:creationId xmlns:p14="http://schemas.microsoft.com/office/powerpoint/2010/main" val="30553687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8C8AA5E-2E2B-492F-AF36-510FA328DC0A}"/>
              </a:ext>
            </a:extLst>
          </p:cNvPr>
          <p:cNvGraphicFramePr>
            <a:graphicFrameLocks noChangeAspect="1"/>
          </p:cNvGraphicFramePr>
          <p:nvPr>
            <p:custDataLst>
              <p:tags r:id="rId1"/>
            </p:custDataLst>
            <p:extLst>
              <p:ext uri="{D42A27DB-BD31-4B8C-83A1-F6EECF244321}">
                <p14:modId xmlns:p14="http://schemas.microsoft.com/office/powerpoint/2010/main" val="39887096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2" name="Object 1" hidden="1">
                        <a:extLst>
                          <a:ext uri="{FF2B5EF4-FFF2-40B4-BE49-F238E27FC236}">
                            <a16:creationId xmlns:a16="http://schemas.microsoft.com/office/drawing/2014/main" id="{38C8AA5E-2E2B-492F-AF36-510FA328DC0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ナイジェリア／医療関連／介護</a:t>
            </a:r>
            <a:endParaRPr kumimoji="1" lang="ja-JP" altLang="en-US" dirty="0"/>
          </a:p>
        </p:txBody>
      </p:sp>
      <p:sp>
        <p:nvSpPr>
          <p:cNvPr id="6" name="テキスト プレースホルダー 5"/>
          <p:cNvSpPr>
            <a:spLocks noGrp="1"/>
          </p:cNvSpPr>
          <p:nvPr>
            <p:ph type="body" sz="quarter" idx="15"/>
          </p:nvPr>
        </p:nvSpPr>
        <p:spPr>
          <a:xfrm>
            <a:off x="200025" y="539961"/>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市場環境</a:t>
            </a:r>
          </a:p>
        </p:txBody>
      </p:sp>
      <p:sp>
        <p:nvSpPr>
          <p:cNvPr id="11" name="テキスト ボックス 10"/>
          <p:cNvSpPr txBox="1"/>
          <p:nvPr/>
        </p:nvSpPr>
        <p:spPr>
          <a:xfrm>
            <a:off x="200472" y="1124744"/>
            <a:ext cx="9505056" cy="19525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ナイジェリアの在宅医療市場は、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3,260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億米ドルに達すると推定され、市場の主な促進要因としては、慢性疾患の増加と高齢化が挙げられる。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慢性疾患はナイジェリア人口の約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％に見られ、これらの疾患には長期的な管理と監視が必要である。また、高齢者人口は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2050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年までに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％増加すると予想されており、同国の在宅医療は投資対象として魅力的な市場となっている。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ナイジェリアにおける在宅医療の規制は、連邦保健省や国家食品医薬品監督管理局（</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NAFDAC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）など複数の政府機関の管轄下にある。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この分野に適用される包括的な政策と規制は、家庭環境における医療提供の水準と安全性を維持するために戦略的に策定されている。</a:t>
            </a:r>
          </a:p>
        </p:txBody>
      </p:sp>
      <p:sp>
        <p:nvSpPr>
          <p:cNvPr id="10" name="テキスト ボックス 9">
            <a:extLst>
              <a:ext uri="{FF2B5EF4-FFF2-40B4-BE49-F238E27FC236}">
                <a16:creationId xmlns:a16="http://schemas.microsoft.com/office/drawing/2014/main" id="{AE28FF23-08C8-481B-9D0D-7AE4A4397099}"/>
              </a:ext>
            </a:extLst>
          </p:cNvPr>
          <p:cNvSpPr txBox="1"/>
          <p:nvPr/>
        </p:nvSpPr>
        <p:spPr>
          <a:xfrm>
            <a:off x="187719" y="6536796"/>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 altLang="ja-JP" sz="800" dirty="0"/>
              <a:t>https://www.insights10.com/report/nigeria-home-healthcare-market-analysis/</a:t>
            </a:r>
          </a:p>
          <a:p>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 name="TextBox 3">
            <a:extLst>
              <a:ext uri="{FF2B5EF4-FFF2-40B4-BE49-F238E27FC236}">
                <a16:creationId xmlns:a16="http://schemas.microsoft.com/office/drawing/2014/main" id="{C5F9F6BA-2C9B-B323-2A93-B3041D2172EC}"/>
              </a:ext>
            </a:extLst>
          </p:cNvPr>
          <p:cNvSpPr txBox="1"/>
          <p:nvPr/>
        </p:nvSpPr>
        <p:spPr>
          <a:xfrm>
            <a:off x="215740" y="3447637"/>
            <a:ext cx="3009068" cy="2259080"/>
          </a:xfrm>
          <a:prstGeom prst="rect">
            <a:avLst/>
          </a:prstGeom>
          <a:noFill/>
        </p:spPr>
        <p:txBody>
          <a:bodyPr wrap="square">
            <a:spAutoFit/>
          </a:bodyPr>
          <a:lstStyle/>
          <a:p>
            <a:pPr algn="l">
              <a:spcBef>
                <a:spcPts val="300"/>
              </a:spcBef>
              <a:spcAft>
                <a:spcPts val="300"/>
              </a:spcAft>
            </a:pPr>
            <a:r>
              <a:rPr lang="ja-JP" altLang="en-US" sz="1120" b="1" i="0" dirty="0">
                <a:solidFill>
                  <a:srgbClr val="0F75BC"/>
                </a:solidFill>
                <a:effectLst/>
                <a:latin typeface="+mj-lt"/>
              </a:rPr>
              <a:t>競合展望</a:t>
            </a:r>
            <a:endParaRPr lang="en-US" sz="1120" b="1" i="0" dirty="0">
              <a:solidFill>
                <a:srgbClr val="0F75BC"/>
              </a:solidFill>
              <a:effectLst/>
              <a:latin typeface="+mj-lt"/>
            </a:endParaRPr>
          </a:p>
          <a:p>
            <a:pPr lvl="1">
              <a:spcBef>
                <a:spcPts val="300"/>
              </a:spcBef>
              <a:spcAft>
                <a:spcPts val="300"/>
              </a:spcAft>
            </a:pPr>
            <a:r>
              <a:rPr lang="ja-JP" altLang="en-US" sz="1120" b="1" i="0" dirty="0">
                <a:solidFill>
                  <a:srgbClr val="212529"/>
                </a:solidFill>
                <a:effectLst/>
                <a:latin typeface="+mj-lt"/>
              </a:rPr>
              <a:t>キープレイヤー</a:t>
            </a:r>
            <a:endParaRPr lang="en-US" sz="1120" b="0" i="0" dirty="0">
              <a:solidFill>
                <a:srgbClr val="212529"/>
              </a:solidFill>
              <a:effectLst/>
              <a:latin typeface="+mj-lt"/>
            </a:endParaRPr>
          </a:p>
          <a:p>
            <a:pPr marL="742950" lvl="1" indent="-285750">
              <a:spcBef>
                <a:spcPts val="300"/>
              </a:spcBef>
              <a:spcAft>
                <a:spcPts val="300"/>
              </a:spcAft>
              <a:buFont typeface="Arial" panose="020B0604020202020204" pitchFamily="34" charset="0"/>
              <a:buChar char="•"/>
            </a:pPr>
            <a:r>
              <a:rPr lang="en-US" sz="1120" b="0" i="0" dirty="0" err="1">
                <a:solidFill>
                  <a:srgbClr val="212529"/>
                </a:solidFill>
                <a:effectLst/>
                <a:latin typeface="+mj-lt"/>
              </a:rPr>
              <a:t>Crestcare</a:t>
            </a:r>
            <a:r>
              <a:rPr lang="en-US" sz="1120" b="0" i="0" dirty="0">
                <a:solidFill>
                  <a:srgbClr val="212529"/>
                </a:solidFill>
                <a:effectLst/>
                <a:latin typeface="+mj-lt"/>
              </a:rPr>
              <a:t> Service</a:t>
            </a:r>
          </a:p>
          <a:p>
            <a:pPr marL="742950" lvl="1" indent="-285750">
              <a:spcBef>
                <a:spcPts val="300"/>
              </a:spcBef>
              <a:spcAft>
                <a:spcPts val="300"/>
              </a:spcAft>
              <a:buFont typeface="Arial" panose="020B0604020202020204" pitchFamily="34" charset="0"/>
              <a:buChar char="•"/>
            </a:pPr>
            <a:r>
              <a:rPr lang="en-US" sz="1120" b="0" i="0" dirty="0">
                <a:solidFill>
                  <a:srgbClr val="212529"/>
                </a:solidFill>
                <a:effectLst/>
                <a:latin typeface="+mj-lt"/>
              </a:rPr>
              <a:t>Bevis Home Health Care</a:t>
            </a:r>
          </a:p>
          <a:p>
            <a:pPr marL="742950" lvl="1" indent="-285750">
              <a:spcBef>
                <a:spcPts val="300"/>
              </a:spcBef>
              <a:spcAft>
                <a:spcPts val="300"/>
              </a:spcAft>
              <a:buFont typeface="Arial" panose="020B0604020202020204" pitchFamily="34" charset="0"/>
              <a:buChar char="•"/>
            </a:pPr>
            <a:r>
              <a:rPr lang="en-US" sz="1120" b="0" i="0" dirty="0">
                <a:solidFill>
                  <a:srgbClr val="212529"/>
                </a:solidFill>
                <a:effectLst/>
                <a:latin typeface="+mj-lt"/>
              </a:rPr>
              <a:t>Blue Torch Home care</a:t>
            </a:r>
          </a:p>
          <a:p>
            <a:pPr marL="742950" lvl="1" indent="-285750">
              <a:spcBef>
                <a:spcPts val="300"/>
              </a:spcBef>
              <a:spcAft>
                <a:spcPts val="300"/>
              </a:spcAft>
              <a:buFont typeface="Arial" panose="020B0604020202020204" pitchFamily="34" charset="0"/>
              <a:buChar char="•"/>
            </a:pPr>
            <a:r>
              <a:rPr lang="en-US" sz="1120" b="0" i="0" dirty="0">
                <a:solidFill>
                  <a:srgbClr val="212529"/>
                </a:solidFill>
                <a:effectLst/>
                <a:latin typeface="+mj-lt"/>
              </a:rPr>
              <a:t>Greymate Care</a:t>
            </a:r>
          </a:p>
          <a:p>
            <a:pPr marL="742950" lvl="1" indent="-285750">
              <a:spcBef>
                <a:spcPts val="300"/>
              </a:spcBef>
              <a:spcAft>
                <a:spcPts val="300"/>
              </a:spcAft>
              <a:buFont typeface="Arial" panose="020B0604020202020204" pitchFamily="34" charset="0"/>
              <a:buChar char="•"/>
            </a:pPr>
            <a:r>
              <a:rPr lang="en-US" sz="1120" b="0" i="0" dirty="0">
                <a:solidFill>
                  <a:srgbClr val="212529"/>
                </a:solidFill>
                <a:effectLst/>
                <a:latin typeface="+mj-lt"/>
              </a:rPr>
              <a:t>Care Listings Home Healthcare</a:t>
            </a:r>
          </a:p>
          <a:p>
            <a:pPr marL="742950" lvl="1" indent="-285750">
              <a:spcBef>
                <a:spcPts val="300"/>
              </a:spcBef>
              <a:spcAft>
                <a:spcPts val="300"/>
              </a:spcAft>
              <a:buFont typeface="Arial" panose="020B0604020202020204" pitchFamily="34" charset="0"/>
              <a:buChar char="•"/>
            </a:pPr>
            <a:r>
              <a:rPr lang="en-US" sz="1120" b="0" i="0" dirty="0">
                <a:solidFill>
                  <a:srgbClr val="212529"/>
                </a:solidFill>
                <a:effectLst/>
                <a:latin typeface="+mj-lt"/>
              </a:rPr>
              <a:t>iCare Home Health</a:t>
            </a:r>
          </a:p>
          <a:p>
            <a:pPr marL="742950" lvl="1" indent="-285750">
              <a:spcBef>
                <a:spcPts val="300"/>
              </a:spcBef>
              <a:spcAft>
                <a:spcPts val="300"/>
              </a:spcAft>
              <a:buFont typeface="Arial" panose="020B0604020202020204" pitchFamily="34" charset="0"/>
              <a:buChar char="•"/>
            </a:pPr>
            <a:r>
              <a:rPr lang="en-US" sz="1120" b="0" i="0" dirty="0">
                <a:solidFill>
                  <a:srgbClr val="212529"/>
                </a:solidFill>
                <a:effectLst/>
                <a:latin typeface="+mj-lt"/>
              </a:rPr>
              <a:t>Wellcare Home Medicals</a:t>
            </a:r>
          </a:p>
        </p:txBody>
      </p:sp>
      <p:sp>
        <p:nvSpPr>
          <p:cNvPr id="4" name="TextBox 21">
            <a:extLst>
              <a:ext uri="{FF2B5EF4-FFF2-40B4-BE49-F238E27FC236}">
                <a16:creationId xmlns:a16="http://schemas.microsoft.com/office/drawing/2014/main" id="{ED744F8E-65B4-564F-2E74-8E940E93BD92}"/>
              </a:ext>
            </a:extLst>
          </p:cNvPr>
          <p:cNvSpPr txBox="1"/>
          <p:nvPr/>
        </p:nvSpPr>
        <p:spPr>
          <a:xfrm>
            <a:off x="3448466" y="3447637"/>
            <a:ext cx="3009068" cy="1606594"/>
          </a:xfrm>
          <a:prstGeom prst="rect">
            <a:avLst/>
          </a:prstGeom>
          <a:noFill/>
        </p:spPr>
        <p:txBody>
          <a:bodyPr wrap="square">
            <a:spAutoFit/>
          </a:bodyPr>
          <a:lstStyle/>
          <a:p>
            <a:pPr algn="l">
              <a:spcBef>
                <a:spcPts val="300"/>
              </a:spcBef>
              <a:spcAft>
                <a:spcPts val="300"/>
              </a:spcAft>
            </a:pPr>
            <a:r>
              <a:rPr lang="ja-JP" altLang="en-US" sz="1120" b="1" i="0" dirty="0">
                <a:solidFill>
                  <a:srgbClr val="0F75BC"/>
                </a:solidFill>
                <a:effectLst/>
                <a:latin typeface="+mj-lt"/>
              </a:rPr>
              <a:t>市場の推進力</a:t>
            </a:r>
            <a:endParaRPr lang="en-US" sz="1120" b="0" i="0" dirty="0">
              <a:solidFill>
                <a:srgbClr val="212529"/>
              </a:solidFill>
              <a:effectLst/>
              <a:latin typeface="+mj-lt"/>
            </a:endParaRPr>
          </a:p>
          <a:p>
            <a:pPr marL="742950" lvl="1" indent="-285750">
              <a:spcBef>
                <a:spcPts val="300"/>
              </a:spcBef>
              <a:spcAft>
                <a:spcPts val="300"/>
              </a:spcAft>
              <a:buFont typeface="Arial" panose="020B0604020202020204" pitchFamily="34" charset="0"/>
              <a:buChar char="•"/>
            </a:pPr>
            <a:r>
              <a:rPr lang="ja-JP" altLang="en-US" sz="1120" b="1" dirty="0">
                <a:solidFill>
                  <a:srgbClr val="212529"/>
                </a:solidFill>
                <a:latin typeface="+mj-lt"/>
              </a:rPr>
              <a:t>高齢化</a:t>
            </a:r>
            <a:endParaRPr lang="en-US" sz="1120" b="1" dirty="0">
              <a:solidFill>
                <a:srgbClr val="212529"/>
              </a:solidFill>
              <a:latin typeface="+mj-lt"/>
            </a:endParaRPr>
          </a:p>
          <a:p>
            <a:pPr marL="742950" lvl="1" indent="-285750">
              <a:spcBef>
                <a:spcPts val="300"/>
              </a:spcBef>
              <a:spcAft>
                <a:spcPts val="300"/>
              </a:spcAft>
              <a:buFont typeface="Arial" panose="020B0604020202020204" pitchFamily="34" charset="0"/>
              <a:buChar char="•"/>
            </a:pPr>
            <a:r>
              <a:rPr lang="ja" altLang="ja-JP" sz="1120" dirty="0">
                <a:solidFill>
                  <a:srgbClr val="212529"/>
                </a:solidFill>
                <a:latin typeface="+mj-lt"/>
              </a:rPr>
              <a:t>糖尿病や心血管疾患などの</a:t>
            </a:r>
            <a:r>
              <a:rPr lang="ja" altLang="ja-JP" sz="1120" b="1" dirty="0">
                <a:solidFill>
                  <a:srgbClr val="212529"/>
                </a:solidFill>
                <a:latin typeface="+mj-lt"/>
              </a:rPr>
              <a:t>慢性疾患の</a:t>
            </a:r>
            <a:r>
              <a:rPr lang="ja-JP" altLang="en-US" sz="1120" b="1" dirty="0">
                <a:solidFill>
                  <a:srgbClr val="212529"/>
                </a:solidFill>
                <a:latin typeface="+mj-lt"/>
              </a:rPr>
              <a:t>増加</a:t>
            </a:r>
            <a:endParaRPr lang="ja" altLang="ja-JP" sz="1120" b="1" dirty="0">
              <a:solidFill>
                <a:srgbClr val="212529"/>
              </a:solidFill>
              <a:latin typeface="+mj-lt"/>
            </a:endParaRPr>
          </a:p>
          <a:p>
            <a:pPr marL="742950" lvl="1" indent="-285750">
              <a:spcBef>
                <a:spcPts val="300"/>
              </a:spcBef>
              <a:spcAft>
                <a:spcPts val="300"/>
              </a:spcAft>
              <a:buFont typeface="Arial" panose="020B0604020202020204" pitchFamily="34" charset="0"/>
              <a:buChar char="•"/>
            </a:pPr>
            <a:r>
              <a:rPr lang="ja" altLang="ja-JP" sz="1120" b="1" i="0" dirty="0">
                <a:solidFill>
                  <a:srgbClr val="212529"/>
                </a:solidFill>
                <a:effectLst/>
                <a:latin typeface="+mj-lt"/>
              </a:rPr>
              <a:t>技術の進歩 </a:t>
            </a:r>
            <a:r>
              <a:rPr lang="ja" altLang="ja-JP" sz="1120" b="0" i="0" dirty="0">
                <a:solidFill>
                  <a:srgbClr val="212529"/>
                </a:solidFill>
                <a:effectLst/>
                <a:latin typeface="+mj-lt"/>
              </a:rPr>
              <a:t>– 携帯機器の導入</a:t>
            </a:r>
          </a:p>
          <a:p>
            <a:pPr marL="742950" lvl="1" indent="-285750">
              <a:spcBef>
                <a:spcPts val="300"/>
              </a:spcBef>
              <a:spcAft>
                <a:spcPts val="300"/>
              </a:spcAft>
              <a:buFont typeface="Arial" panose="020B0604020202020204" pitchFamily="34" charset="0"/>
              <a:buChar char="•"/>
            </a:pPr>
            <a:r>
              <a:rPr lang="ja" altLang="ja-JP" sz="1120" dirty="0">
                <a:solidFill>
                  <a:srgbClr val="212529"/>
                </a:solidFill>
                <a:latin typeface="+mj-lt"/>
              </a:rPr>
              <a:t>医療従事者と患者間の</a:t>
            </a:r>
            <a:r>
              <a:rPr lang="ja" altLang="ja-JP" sz="1120" b="1" dirty="0">
                <a:solidFill>
                  <a:srgbClr val="212529"/>
                </a:solidFill>
                <a:latin typeface="+mj-lt"/>
              </a:rPr>
              <a:t>より良い通信</a:t>
            </a:r>
            <a:r>
              <a:rPr lang="ja-JP" altLang="en-US" sz="1120" b="1" dirty="0">
                <a:solidFill>
                  <a:srgbClr val="212529"/>
                </a:solidFill>
                <a:latin typeface="+mj-lt"/>
              </a:rPr>
              <a:t>機器</a:t>
            </a:r>
            <a:r>
              <a:rPr lang="ja" altLang="ja-JP" sz="1120" b="1" dirty="0">
                <a:solidFill>
                  <a:srgbClr val="212529"/>
                </a:solidFill>
                <a:latin typeface="+mj-lt"/>
              </a:rPr>
              <a:t>とチャネル</a:t>
            </a:r>
            <a:r>
              <a:rPr lang="ja-JP" altLang="en-US" sz="1120" b="1" dirty="0">
                <a:solidFill>
                  <a:srgbClr val="212529"/>
                </a:solidFill>
                <a:latin typeface="+mj-lt"/>
              </a:rPr>
              <a:t>の改善</a:t>
            </a:r>
            <a:r>
              <a:rPr lang="ja" altLang="ja-JP" sz="1120" b="1" dirty="0">
                <a:solidFill>
                  <a:srgbClr val="212529"/>
                </a:solidFill>
                <a:latin typeface="+mj-lt"/>
              </a:rPr>
              <a:t> </a:t>
            </a:r>
            <a:endParaRPr lang="en-US" altLang="ja-JP" sz="1120" b="0" i="0" dirty="0">
              <a:solidFill>
                <a:srgbClr val="212529"/>
              </a:solidFill>
              <a:effectLst/>
              <a:latin typeface="+mj-lt"/>
            </a:endParaRPr>
          </a:p>
        </p:txBody>
      </p:sp>
      <p:sp>
        <p:nvSpPr>
          <p:cNvPr id="7" name="TextBox 23">
            <a:extLst>
              <a:ext uri="{FF2B5EF4-FFF2-40B4-BE49-F238E27FC236}">
                <a16:creationId xmlns:a16="http://schemas.microsoft.com/office/drawing/2014/main" id="{2191DDD9-4220-B851-36A0-4F9693665C51}"/>
              </a:ext>
            </a:extLst>
          </p:cNvPr>
          <p:cNvSpPr txBox="1"/>
          <p:nvPr/>
        </p:nvSpPr>
        <p:spPr>
          <a:xfrm>
            <a:off x="6677299" y="3447637"/>
            <a:ext cx="3009068" cy="2296013"/>
          </a:xfrm>
          <a:prstGeom prst="rect">
            <a:avLst/>
          </a:prstGeom>
          <a:noFill/>
        </p:spPr>
        <p:txBody>
          <a:bodyPr wrap="square">
            <a:spAutoFit/>
          </a:bodyPr>
          <a:lstStyle/>
          <a:p>
            <a:pPr algn="l">
              <a:spcBef>
                <a:spcPts val="300"/>
              </a:spcBef>
              <a:spcAft>
                <a:spcPts val="300"/>
              </a:spcAft>
            </a:pPr>
            <a:r>
              <a:rPr lang="ja-JP" altLang="en-US" sz="1120" b="1" i="0" dirty="0">
                <a:solidFill>
                  <a:srgbClr val="0F75BC"/>
                </a:solidFill>
                <a:effectLst/>
                <a:latin typeface="+mj-lt"/>
              </a:rPr>
              <a:t>市場の推進力</a:t>
            </a:r>
            <a:endParaRPr lang="en-US" altLang="ja-JP" sz="1120" b="0" i="0" dirty="0">
              <a:solidFill>
                <a:srgbClr val="212529"/>
              </a:solidFill>
              <a:effectLst/>
              <a:latin typeface="+mj-lt"/>
            </a:endParaRPr>
          </a:p>
          <a:p>
            <a:pPr marL="742950" lvl="1" indent="-285750">
              <a:spcBef>
                <a:spcPts val="300"/>
              </a:spcBef>
              <a:spcAft>
                <a:spcPts val="300"/>
              </a:spcAft>
              <a:buFont typeface="Arial" panose="020B0604020202020204" pitchFamily="34" charset="0"/>
              <a:buChar char="•"/>
            </a:pPr>
            <a:r>
              <a:rPr lang="ja" altLang="ja-JP" sz="1120" b="1" i="0" dirty="0">
                <a:solidFill>
                  <a:srgbClr val="212529"/>
                </a:solidFill>
                <a:effectLst/>
                <a:latin typeface="+mj-lt"/>
              </a:rPr>
              <a:t>熟練した看護人材の不足</a:t>
            </a:r>
          </a:p>
          <a:p>
            <a:pPr marL="742950" lvl="1" indent="-285750">
              <a:spcBef>
                <a:spcPts val="300"/>
              </a:spcBef>
              <a:spcAft>
                <a:spcPts val="300"/>
              </a:spcAft>
              <a:buFont typeface="Arial" panose="020B0604020202020204" pitchFamily="34" charset="0"/>
              <a:buChar char="•"/>
            </a:pPr>
            <a:r>
              <a:rPr lang="ja" altLang="ja-JP" sz="1120" dirty="0">
                <a:solidFill>
                  <a:srgbClr val="212529"/>
                </a:solidFill>
                <a:latin typeface="+mj-lt"/>
              </a:rPr>
              <a:t>医療従事者の不足–アフリカの医療従事者の不足は2030年までに610万人に達すると予想されて</a:t>
            </a:r>
            <a:r>
              <a:rPr lang="ja-JP" altLang="en-US" sz="1120" dirty="0">
                <a:solidFill>
                  <a:srgbClr val="212529"/>
                </a:solidFill>
                <a:latin typeface="+mj-lt"/>
              </a:rPr>
              <a:t>いる</a:t>
            </a:r>
            <a:endParaRPr lang="en-US" altLang="ja-JP" sz="1120" dirty="0">
              <a:solidFill>
                <a:srgbClr val="212529"/>
              </a:solidFill>
              <a:latin typeface="+mj-lt"/>
            </a:endParaRPr>
          </a:p>
          <a:p>
            <a:pPr marL="742950" lvl="1" indent="-285750">
              <a:spcBef>
                <a:spcPts val="300"/>
              </a:spcBef>
              <a:spcAft>
                <a:spcPts val="300"/>
              </a:spcAft>
              <a:buFont typeface="Arial" panose="020B0604020202020204" pitchFamily="34" charset="0"/>
              <a:buChar char="•"/>
            </a:pPr>
            <a:r>
              <a:rPr lang="ja" altLang="ja-JP" sz="1120" dirty="0">
                <a:solidFill>
                  <a:srgbClr val="212529"/>
                </a:solidFill>
                <a:latin typeface="+mj-lt"/>
              </a:rPr>
              <a:t>適切な輸送システムや通信システムなど、在宅医療サービスを提供するための複数の地域で</a:t>
            </a:r>
            <a:r>
              <a:rPr lang="ja" altLang="ja-JP" sz="1120" b="1" dirty="0">
                <a:solidFill>
                  <a:srgbClr val="212529"/>
                </a:solidFill>
                <a:latin typeface="+mj-lt"/>
              </a:rPr>
              <a:t>のインフラの欠如 </a:t>
            </a:r>
            <a:endParaRPr lang="en-US" altLang="ja-JP" sz="1120" b="0" i="0" dirty="0">
              <a:solidFill>
                <a:srgbClr val="212529"/>
              </a:solidFill>
              <a:effectLst/>
              <a:latin typeface="+mj-lt"/>
            </a:endParaRPr>
          </a:p>
          <a:p>
            <a:pPr marL="742950" lvl="1" indent="-285750">
              <a:spcBef>
                <a:spcPts val="300"/>
              </a:spcBef>
              <a:spcAft>
                <a:spcPts val="300"/>
              </a:spcAft>
              <a:buFont typeface="Arial" panose="020B0604020202020204" pitchFamily="34" charset="0"/>
              <a:buChar char="•"/>
            </a:pPr>
            <a:endParaRPr lang="en-US" sz="1120" b="0" i="0" dirty="0">
              <a:solidFill>
                <a:srgbClr val="212529"/>
              </a:solidFill>
              <a:effectLst/>
              <a:latin typeface="+mj-lt"/>
            </a:endParaRPr>
          </a:p>
        </p:txBody>
      </p:sp>
      <p:cxnSp>
        <p:nvCxnSpPr>
          <p:cNvPr id="8" name="Straight Connector 25">
            <a:extLst>
              <a:ext uri="{FF2B5EF4-FFF2-40B4-BE49-F238E27FC236}">
                <a16:creationId xmlns:a16="http://schemas.microsoft.com/office/drawing/2014/main" id="{615EAAE3-844E-06E5-A1AF-353C4AF39F24}"/>
              </a:ext>
            </a:extLst>
          </p:cNvPr>
          <p:cNvCxnSpPr>
            <a:cxnSpLocks/>
          </p:cNvCxnSpPr>
          <p:nvPr/>
        </p:nvCxnSpPr>
        <p:spPr>
          <a:xfrm>
            <a:off x="3296816" y="3447637"/>
            <a:ext cx="0" cy="2519362"/>
          </a:xfrm>
          <a:prstGeom prst="line">
            <a:avLst/>
          </a:prstGeom>
          <a:ln w="1905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27">
            <a:extLst>
              <a:ext uri="{FF2B5EF4-FFF2-40B4-BE49-F238E27FC236}">
                <a16:creationId xmlns:a16="http://schemas.microsoft.com/office/drawing/2014/main" id="{840CAE4F-342C-4B1B-6D7D-DD07BE8D438E}"/>
              </a:ext>
            </a:extLst>
          </p:cNvPr>
          <p:cNvCxnSpPr>
            <a:cxnSpLocks/>
          </p:cNvCxnSpPr>
          <p:nvPr/>
        </p:nvCxnSpPr>
        <p:spPr>
          <a:xfrm>
            <a:off x="6609184" y="3447637"/>
            <a:ext cx="0" cy="2519362"/>
          </a:xfrm>
          <a:prstGeom prst="line">
            <a:avLst/>
          </a:prstGeom>
          <a:ln w="19050">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52493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3" name="オブジェクト 2"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ナイジェリア／医療関連／歯科</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市場規模</a:t>
            </a:r>
          </a:p>
        </p:txBody>
      </p:sp>
      <p:sp>
        <p:nvSpPr>
          <p:cNvPr id="27" name="テキスト ボックス 26"/>
          <p:cNvSpPr txBox="1"/>
          <p:nvPr/>
        </p:nvSpPr>
        <p:spPr>
          <a:xfrm>
            <a:off x="200472" y="6525343"/>
            <a:ext cx="9142252" cy="216769"/>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Oral health country profile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31" name="テキスト ボックス 16"/>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年現在、口腔疾患の治療費総額は約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3,700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万米ドルである。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60" name="グループ化 7">
            <a:extLst>
              <a:ext uri="{FF2B5EF4-FFF2-40B4-BE49-F238E27FC236}">
                <a16:creationId xmlns:a16="http://schemas.microsoft.com/office/drawing/2014/main" id="{5702AD65-0966-4954-B88D-EA87D44C27BC}"/>
              </a:ext>
            </a:extLst>
          </p:cNvPr>
          <p:cNvGrpSpPr/>
          <p:nvPr/>
        </p:nvGrpSpPr>
        <p:grpSpPr>
          <a:xfrm>
            <a:off x="203236" y="1822662"/>
            <a:ext cx="4455232" cy="310194"/>
            <a:chOff x="4803500" y="2113806"/>
            <a:chExt cx="5626916" cy="288032"/>
          </a:xfrm>
        </p:grpSpPr>
        <p:cxnSp>
          <p:nvCxnSpPr>
            <p:cNvPr id="61" name="直線コネクタ 14">
              <a:extLst>
                <a:ext uri="{FF2B5EF4-FFF2-40B4-BE49-F238E27FC236}">
                  <a16:creationId xmlns:a16="http://schemas.microsoft.com/office/drawing/2014/main" id="{52C80E4E-F960-45D2-BA16-48E3D091E9BB}"/>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2" name="Rectangle 6">
              <a:extLst>
                <a:ext uri="{FF2B5EF4-FFF2-40B4-BE49-F238E27FC236}">
                  <a16:creationId xmlns:a16="http://schemas.microsoft.com/office/drawing/2014/main" id="{7D5A0ACF-0847-4D1F-BF47-8C1623626D02}"/>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有病率（</a:t>
              </a:r>
              <a:r>
                <a:rPr lang="en-US" altLang="ja-JP" sz="1400" dirty="0">
                  <a:solidFill>
                    <a:srgbClr val="000000"/>
                  </a:solidFill>
                  <a:latin typeface="Arial Black" pitchFamily="34" charset="0"/>
                  <a:ea typeface="HGP創英角ｺﾞｼｯｸUB" pitchFamily="50" charset="-128"/>
                </a:rPr>
                <a:t>2019</a:t>
              </a:r>
              <a:r>
                <a:rPr lang="ja-JP" altLang="en-US" sz="1400" dirty="0">
                  <a:solidFill>
                    <a:srgbClr val="000000"/>
                  </a:solidFill>
                  <a:latin typeface="Arial Black" pitchFamily="34" charset="0"/>
                  <a:ea typeface="HGP創英角ｺﾞｼｯｸUB" pitchFamily="50" charset="-128"/>
                </a:rPr>
                <a:t>年）</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20" name="表 18">
            <a:extLst>
              <a:ext uri="{FF2B5EF4-FFF2-40B4-BE49-F238E27FC236}">
                <a16:creationId xmlns:a16="http://schemas.microsoft.com/office/drawing/2014/main" id="{6710ED74-3DEB-4992-9251-DC8FEC04B634}"/>
              </a:ext>
            </a:extLst>
          </p:cNvPr>
          <p:cNvGraphicFramePr>
            <a:graphicFrameLocks noGrp="1"/>
          </p:cNvGraphicFramePr>
          <p:nvPr>
            <p:extLst>
              <p:ext uri="{D42A27DB-BD31-4B8C-83A1-F6EECF244321}">
                <p14:modId xmlns:p14="http://schemas.microsoft.com/office/powerpoint/2010/main" val="1073125770"/>
              </p:ext>
            </p:extLst>
          </p:nvPr>
        </p:nvGraphicFramePr>
        <p:xfrm>
          <a:off x="209736" y="2168968"/>
          <a:ext cx="4455232" cy="972000"/>
        </p:xfrm>
        <a:graphic>
          <a:graphicData uri="http://schemas.openxmlformats.org/drawingml/2006/table">
            <a:tbl>
              <a:tblPr firstRow="1" bandRow="1">
                <a:tableStyleId>{5C22544A-7EE6-4342-B048-85BDC9FD1C3A}</a:tableStyleId>
              </a:tblPr>
              <a:tblGrid>
                <a:gridCol w="2799048">
                  <a:extLst>
                    <a:ext uri="{9D8B030D-6E8A-4147-A177-3AD203B41FA5}">
                      <a16:colId xmlns:a16="http://schemas.microsoft.com/office/drawing/2014/main" val="20000"/>
                    </a:ext>
                  </a:extLst>
                </a:gridCol>
                <a:gridCol w="1656184">
                  <a:extLst>
                    <a:ext uri="{9D8B030D-6E8A-4147-A177-3AD203B41FA5}">
                      <a16:colId xmlns:a16="http://schemas.microsoft.com/office/drawing/2014/main" val="20001"/>
                    </a:ext>
                  </a:extLst>
                </a:gridCol>
              </a:tblGrid>
              <a:tr h="324000">
                <a:tc>
                  <a:txBody>
                    <a:bodyPr/>
                    <a:lstStyle/>
                    <a:p>
                      <a:pPr algn="l" fontAlgn="ctr">
                        <a:spcAft>
                          <a:spcPts val="0"/>
                        </a:spcAft>
                      </a:pP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1〜9</a:t>
                      </a: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歳児における乳歯の未処置虫歯率</a:t>
                      </a:r>
                      <a:endPar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indent="0" algn="ctr" fontAlgn="ctr" hangingPunct="0">
                        <a:spcAft>
                          <a:spcPts val="0"/>
                        </a:spcAft>
                        <a:buClr>
                          <a:srgbClr val="3D6AA7"/>
                        </a:buClr>
                        <a:buFontTx/>
                        <a:buNone/>
                      </a:pPr>
                      <a:r>
                        <a:rPr lang="ja" altLang="ja-JP" sz="1000" noProof="1">
                          <a:solidFill>
                            <a:schemeClr val="tx1"/>
                          </a:solidFill>
                          <a:latin typeface="+mn-lt"/>
                        </a:rPr>
                        <a:t>35.5%</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24000">
                <a:tc>
                  <a:txBody>
                    <a:bodyPr/>
                    <a:lstStyle/>
                    <a:p>
                      <a:pPr algn="l" fontAlgn="ctr">
                        <a:spcAft>
                          <a:spcPts val="0"/>
                        </a:spcAft>
                      </a:pP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5</a:t>
                      </a: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歳以上における永久歯の未処置虫歯率</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 altLang="ja-JP" sz="1000" b="1" i="0" u="none" strike="noStrike" kern="1200" cap="none" spc="0" normalizeH="0" baseline="0" noProof="1">
                          <a:ln>
                            <a:noFill/>
                          </a:ln>
                          <a:solidFill>
                            <a:srgbClr val="000000"/>
                          </a:solidFill>
                          <a:effectLst/>
                          <a:uLnTx/>
                          <a:uFillTx/>
                          <a:latin typeface="+mn-lt"/>
                          <a:ea typeface="ＭＳ Ｐゴシック"/>
                          <a:cs typeface="+mn-cs"/>
                        </a:rPr>
                        <a:t>23.9%</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24000">
                <a:tc>
                  <a:txBody>
                    <a:bodyPr/>
                    <a:lstStyle/>
                    <a:p>
                      <a:pPr algn="l" fontAlgn="ctr">
                        <a:spcAft>
                          <a:spcPts val="0"/>
                        </a:spcAft>
                      </a:pP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15</a:t>
                      </a: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歳以上の重度歯周病有病率 </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 altLang="ja-JP" sz="1000" b="1" i="0" u="none" strike="noStrike" kern="1200" cap="none" spc="0" normalizeH="0" baseline="0" noProof="1">
                          <a:ln>
                            <a:noFill/>
                          </a:ln>
                          <a:solidFill>
                            <a:srgbClr val="000000"/>
                          </a:solidFill>
                          <a:effectLst/>
                          <a:uLnTx/>
                          <a:uFillTx/>
                          <a:latin typeface="+mn-lt"/>
                          <a:ea typeface="ＭＳ Ｐゴシック"/>
                          <a:cs typeface="+mn-cs"/>
                        </a:rPr>
                        <a:t>25.1%</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grpSp>
        <p:nvGrpSpPr>
          <p:cNvPr id="21" name="グループ化 7">
            <a:extLst>
              <a:ext uri="{FF2B5EF4-FFF2-40B4-BE49-F238E27FC236}">
                <a16:creationId xmlns:a16="http://schemas.microsoft.com/office/drawing/2014/main" id="{4065FFB4-C698-4493-8B46-28B7F07C72BE}"/>
              </a:ext>
            </a:extLst>
          </p:cNvPr>
          <p:cNvGrpSpPr/>
          <p:nvPr/>
        </p:nvGrpSpPr>
        <p:grpSpPr>
          <a:xfrm>
            <a:off x="203236" y="3643303"/>
            <a:ext cx="9142252" cy="235115"/>
            <a:chOff x="4803500" y="2113806"/>
            <a:chExt cx="5626916" cy="288032"/>
          </a:xfrm>
        </p:grpSpPr>
        <p:cxnSp>
          <p:nvCxnSpPr>
            <p:cNvPr id="22" name="直線コネクタ 14">
              <a:extLst>
                <a:ext uri="{FF2B5EF4-FFF2-40B4-BE49-F238E27FC236}">
                  <a16:creationId xmlns:a16="http://schemas.microsoft.com/office/drawing/2014/main" id="{5970D27E-4DD9-45D6-8DC5-02449E115544}"/>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3" name="Rectangle 6">
              <a:extLst>
                <a:ext uri="{FF2B5EF4-FFF2-40B4-BE49-F238E27FC236}">
                  <a16:creationId xmlns:a16="http://schemas.microsoft.com/office/drawing/2014/main" id="{4462E8B9-27E9-478C-95F2-3048E71D8DA6}"/>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対応状況</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24" name="表 18">
            <a:extLst>
              <a:ext uri="{FF2B5EF4-FFF2-40B4-BE49-F238E27FC236}">
                <a16:creationId xmlns:a16="http://schemas.microsoft.com/office/drawing/2014/main" id="{2F202BA8-9191-4244-B44C-3A4FA47A991F}"/>
              </a:ext>
            </a:extLst>
          </p:cNvPr>
          <p:cNvGraphicFramePr>
            <a:graphicFrameLocks noGrp="1"/>
          </p:cNvGraphicFramePr>
          <p:nvPr>
            <p:extLst>
              <p:ext uri="{D42A27DB-BD31-4B8C-83A1-F6EECF244321}">
                <p14:modId xmlns:p14="http://schemas.microsoft.com/office/powerpoint/2010/main" val="2406438265"/>
              </p:ext>
            </p:extLst>
          </p:nvPr>
        </p:nvGraphicFramePr>
        <p:xfrm>
          <a:off x="209736" y="3958032"/>
          <a:ext cx="8847720" cy="2268000"/>
        </p:xfrm>
        <a:graphic>
          <a:graphicData uri="http://schemas.openxmlformats.org/drawingml/2006/table">
            <a:tbl>
              <a:tblPr firstRow="1" bandRow="1">
                <a:tableStyleId>{5C22544A-7EE6-4342-B048-85BDC9FD1C3A}</a:tableStyleId>
              </a:tblPr>
              <a:tblGrid>
                <a:gridCol w="278768">
                  <a:extLst>
                    <a:ext uri="{9D8B030D-6E8A-4147-A177-3AD203B41FA5}">
                      <a16:colId xmlns:a16="http://schemas.microsoft.com/office/drawing/2014/main" val="20000"/>
                    </a:ext>
                  </a:extLst>
                </a:gridCol>
                <a:gridCol w="7200800">
                  <a:extLst>
                    <a:ext uri="{9D8B030D-6E8A-4147-A177-3AD203B41FA5}">
                      <a16:colId xmlns:a16="http://schemas.microsoft.com/office/drawing/2014/main" val="4229983200"/>
                    </a:ext>
                  </a:extLst>
                </a:gridCol>
                <a:gridCol w="1368152">
                  <a:extLst>
                    <a:ext uri="{9D8B030D-6E8A-4147-A177-3AD203B41FA5}">
                      <a16:colId xmlns:a16="http://schemas.microsoft.com/office/drawing/2014/main" val="20001"/>
                    </a:ext>
                  </a:extLst>
                </a:gridCol>
              </a:tblGrid>
              <a:tr h="324000">
                <a:tc gridSpan="2">
                  <a:txBody>
                    <a:bodyPr/>
                    <a:lstStyle/>
                    <a:p>
                      <a:pPr algn="l" fontAlgn="ctr">
                        <a:spcAft>
                          <a:spcPts val="0"/>
                        </a:spcAft>
                      </a:pP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砂糖入り飲料への課税の実施</a:t>
                      </a:r>
                      <a:endPar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indent="0" algn="ctr" fontAlgn="ctr" hangingPunct="0">
                        <a:spcAft>
                          <a:spcPts val="0"/>
                        </a:spcAft>
                        <a:buClr>
                          <a:srgbClr val="3D6AA7"/>
                        </a:buClr>
                        <a:buFontTx/>
                        <a:buNone/>
                      </a:pPr>
                      <a:r>
                        <a:rPr kumimoji="1" lang="ja" altLang="ja-JP" sz="1000" b="0" i="0" u="none" strike="noStrike" kern="1200" cap="none" spc="0" normalizeH="0" baseline="0" noProof="1">
                          <a:ln>
                            <a:noFill/>
                          </a:ln>
                          <a:solidFill>
                            <a:srgbClr val="000000"/>
                          </a:solidFill>
                          <a:effectLst/>
                          <a:uLnTx/>
                          <a:uFillTx/>
                          <a:latin typeface="+mn-ea"/>
                          <a:ea typeface="+mn-ea"/>
                          <a:cs typeface="+mn-cs"/>
                        </a:rPr>
                        <a:t>O</a:t>
                      </a:r>
                      <a:endParaRPr lang="en-US" altLang="ja-JP" sz="1000" b="0" dirty="0">
                        <a:solidFill>
                          <a:schemeClr val="tx1"/>
                        </a:solidFill>
                        <a:latin typeface="+mn-ea"/>
                        <a:ea typeface="+mn-ea"/>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24000">
                <a:tc gridSpan="2">
                  <a:txBody>
                    <a:bodyPr/>
                    <a:lstStyle/>
                    <a:p>
                      <a:pPr algn="l" fontAlgn="ctr">
                        <a:spcAft>
                          <a:spcPts val="0"/>
                        </a:spcAft>
                      </a:pP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国家的な口腔保健政策・戦略・行動計画等の存在 </a:t>
                      </a: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草案段階を含む。</a:t>
                      </a: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 altLang="ja-JP" sz="1000" b="0" i="0" u="none" strike="noStrike" kern="1200" cap="none" spc="0" normalizeH="0" baseline="0" noProof="1">
                          <a:ln>
                            <a:noFill/>
                          </a:ln>
                          <a:solidFill>
                            <a:srgbClr val="000000"/>
                          </a:solidFill>
                          <a:effectLst/>
                          <a:uLnTx/>
                          <a:uFillTx/>
                          <a:latin typeface="+mn-ea"/>
                          <a:ea typeface="+mn-ea"/>
                          <a:cs typeface="+mn-cs"/>
                        </a:rPr>
                        <a:t>O</a:t>
                      </a:r>
                      <a:endParaRPr kumimoji="1" lang="en-US" altLang="ja-JP" sz="1000" b="0" i="0" u="none" strike="noStrike" kern="1200" cap="none" spc="0" normalizeH="0" baseline="0" noProof="0" dirty="0">
                        <a:ln>
                          <a:noFill/>
                        </a:ln>
                        <a:solidFill>
                          <a:srgbClr val="000000"/>
                        </a:solidFill>
                        <a:effectLst/>
                        <a:uLnTx/>
                        <a:uFillTx/>
                        <a:latin typeface="+mn-ea"/>
                        <a:ea typeface="+mn-ea"/>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24000">
                <a:tc gridSpan="2">
                  <a:txBody>
                    <a:bodyPr/>
                    <a:lstStyle/>
                    <a:p>
                      <a:pPr algn="l"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保健省における口腔保健の専門スタッフの存在</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 altLang="ja-JP" sz="1000" b="0" i="0" u="none" strike="noStrike" kern="1200" cap="none" spc="0" normalizeH="0" baseline="0" noProof="1">
                          <a:ln>
                            <a:noFill/>
                          </a:ln>
                          <a:solidFill>
                            <a:srgbClr val="000000"/>
                          </a:solidFill>
                          <a:effectLst/>
                          <a:uLnTx/>
                          <a:uFillTx/>
                          <a:latin typeface="+mn-ea"/>
                          <a:ea typeface="+mn-ea"/>
                          <a:cs typeface="+mn-cs"/>
                        </a:rPr>
                        <a:t>X</a:t>
                      </a:r>
                      <a:endParaRPr kumimoji="1" lang="en-US" altLang="ja-JP" sz="1000" b="0" i="0" u="none" strike="noStrike" kern="1200" cap="none" spc="0" normalizeH="0" baseline="0" noProof="1">
                        <a:ln>
                          <a:noFill/>
                        </a:ln>
                        <a:solidFill>
                          <a:srgbClr val="000000"/>
                        </a:solidFill>
                        <a:effectLst/>
                        <a:uLnTx/>
                        <a:uFillTx/>
                        <a:latin typeface="+mn-ea"/>
                        <a:ea typeface="+mn-ea"/>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324000">
                <a:tc gridSpan="2">
                  <a:txBody>
                    <a:bodyPr/>
                    <a:lstStyle/>
                    <a:p>
                      <a:pPr algn="l"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公衆衛生部門のプライマリーケア施設における口腔疾患の発見、管理、治療のための処置の利用可能性（</a:t>
                      </a: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endParaRPr kumimoji="1" lang="en-US" altLang="ja-JP" sz="1000" b="1" i="0" u="none" strike="noStrike" kern="1200" cap="none" spc="0" normalizeH="0" baseline="0" noProof="0" dirty="0">
                        <a:ln>
                          <a:noFill/>
                        </a:ln>
                        <a:solidFill>
                          <a:srgbClr val="000000"/>
                        </a:solidFill>
                        <a:effectLst/>
                        <a:uLnTx/>
                        <a:uFillTx/>
                        <a:latin typeface="+mn-ea"/>
                        <a:ea typeface="+mn-ea"/>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269344105"/>
                  </a:ext>
                </a:extLst>
              </a:tr>
              <a:tr h="324000">
                <a:tc rowSpan="3">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口腔疾患の早期発見のための口腔健診</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 altLang="ja-JP" sz="1000" b="0" i="0" u="none" strike="noStrike" kern="1200" cap="none" spc="0" normalizeH="0" baseline="0" noProof="1">
                          <a:ln>
                            <a:noFill/>
                          </a:ln>
                          <a:solidFill>
                            <a:srgbClr val="000000"/>
                          </a:solidFill>
                          <a:effectLst/>
                          <a:uLnTx/>
                          <a:uFillTx/>
                          <a:latin typeface="+mn-ea"/>
                          <a:ea typeface="+mn-ea"/>
                          <a:cs typeface="+mn-cs"/>
                        </a:rPr>
                        <a:t>使用禁止</a:t>
                      </a:r>
                      <a:endParaRPr kumimoji="1" lang="en-US" altLang="ja-JP" sz="1000" b="0" i="0" u="none" strike="noStrike" kern="1200" cap="none" spc="0" normalizeH="0" baseline="0" noProof="0" dirty="0">
                        <a:ln>
                          <a:noFill/>
                        </a:ln>
                        <a:solidFill>
                          <a:srgbClr val="000000"/>
                        </a:solidFill>
                        <a:effectLst/>
                        <a:uLnTx/>
                        <a:uFillTx/>
                        <a:latin typeface="+mn-ea"/>
                        <a:ea typeface="+mn-ea"/>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44518901"/>
                  </a:ext>
                </a:extLst>
              </a:tr>
              <a:tr h="324000">
                <a:tc vMerge="1">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救急的な口腔ケア及び痛み緩和のための緊急的な治療</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 altLang="ja-JP" sz="1000" b="0" i="0" u="none" strike="noStrike" kern="1200" cap="none" spc="0" normalizeH="0" baseline="0" noProof="1">
                          <a:ln>
                            <a:noFill/>
                          </a:ln>
                          <a:solidFill>
                            <a:srgbClr val="000000"/>
                          </a:solidFill>
                          <a:effectLst/>
                          <a:uLnTx/>
                          <a:uFillTx/>
                          <a:latin typeface="+mn-ea"/>
                          <a:ea typeface="+mn-ea"/>
                          <a:cs typeface="+mn-cs"/>
                        </a:rPr>
                        <a:t>使用禁止</a:t>
                      </a:r>
                      <a:endParaRPr kumimoji="1" lang="en-US" altLang="ja-JP" sz="1000" b="0" i="0" u="none" strike="noStrike" kern="1200" cap="none" spc="0" normalizeH="0" baseline="0" noProof="0" dirty="0">
                        <a:ln>
                          <a:noFill/>
                        </a:ln>
                        <a:solidFill>
                          <a:srgbClr val="000000"/>
                        </a:solidFill>
                        <a:effectLst/>
                        <a:uLnTx/>
                        <a:uFillTx/>
                        <a:latin typeface="+mn-ea"/>
                        <a:ea typeface="+mn-ea"/>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110417534"/>
                  </a:ext>
                </a:extLst>
              </a:tr>
              <a:tr h="324000">
                <a:tc vMerge="1">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既存の虫歯を治療するための基本的な歯科処置</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 altLang="ja-JP" sz="1000" b="0" i="0" u="none" strike="noStrike" kern="1200" cap="none" spc="0" normalizeH="0" baseline="0" noProof="1">
                          <a:ln>
                            <a:noFill/>
                          </a:ln>
                          <a:solidFill>
                            <a:srgbClr val="000000"/>
                          </a:solidFill>
                          <a:effectLst/>
                          <a:uLnTx/>
                          <a:uFillTx/>
                          <a:latin typeface="+mn-ea"/>
                          <a:ea typeface="+mn-ea"/>
                          <a:cs typeface="+mn-cs"/>
                        </a:rPr>
                        <a:t>使用禁止</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806245387"/>
                  </a:ext>
                </a:extLst>
              </a:tr>
            </a:tbl>
          </a:graphicData>
        </a:graphic>
      </p:graphicFrame>
      <p:sp>
        <p:nvSpPr>
          <p:cNvPr id="16" name="テキスト ボックス 26">
            <a:extLst>
              <a:ext uri="{FF2B5EF4-FFF2-40B4-BE49-F238E27FC236}">
                <a16:creationId xmlns:a16="http://schemas.microsoft.com/office/drawing/2014/main" id="{6660F52E-5499-4329-A70A-96B5A138281E}"/>
              </a:ext>
            </a:extLst>
          </p:cNvPr>
          <p:cNvSpPr txBox="1"/>
          <p:nvPr/>
        </p:nvSpPr>
        <p:spPr>
          <a:xfrm>
            <a:off x="6441844" y="6259585"/>
            <a:ext cx="261561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）必要としている患者の</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50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％以上に到達しているか否か</a:t>
            </a:r>
          </a:p>
        </p:txBody>
      </p:sp>
    </p:spTree>
    <p:extLst>
      <p:ext uri="{BB962C8B-B14F-4D97-AF65-F5344CB8AC3E}">
        <p14:creationId xmlns:p14="http://schemas.microsoft.com/office/powerpoint/2010/main" val="2855762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6C78C47-4F5C-4A15-89DD-B1D63BE91D35}"/>
              </a:ext>
            </a:extLst>
          </p:cNvPr>
          <p:cNvGraphicFramePr>
            <a:graphicFrameLocks noChangeAspect="1"/>
          </p:cNvGraphicFramePr>
          <p:nvPr>
            <p:custDataLst>
              <p:tags r:id="rId1"/>
            </p:custDataLst>
            <p:extLst>
              <p:ext uri="{D42A27DB-BD31-4B8C-83A1-F6EECF244321}">
                <p14:modId xmlns:p14="http://schemas.microsoft.com/office/powerpoint/2010/main" val="23793118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3" name="Object 2" hidden="1">
                        <a:extLst>
                          <a:ext uri="{FF2B5EF4-FFF2-40B4-BE49-F238E27FC236}">
                            <a16:creationId xmlns:a16="http://schemas.microsoft.com/office/drawing/2014/main" id="{46C78C47-4F5C-4A15-89DD-B1D63BE91D3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2" y="2823295"/>
            <a:ext cx="9505502" cy="461665"/>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latin typeface="HGP創英角ｺﾞｼｯｸUB" panose="020B0A00000000000000" pitchFamily="34" charset="-128"/>
              </a:rPr>
              <a:t>その他</a:t>
            </a:r>
          </a:p>
        </p:txBody>
      </p:sp>
    </p:spTree>
    <p:extLst>
      <p:ext uri="{BB962C8B-B14F-4D97-AF65-F5344CB8AC3E}">
        <p14:creationId xmlns:p14="http://schemas.microsoft.com/office/powerpoint/2010/main" val="95514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6454BBBE-F079-453A-AF9C-89BC4CAC127B}"/>
              </a:ext>
            </a:extLst>
          </p:cNvPr>
          <p:cNvGraphicFramePr>
            <a:graphicFrameLocks noChangeAspect="1"/>
          </p:cNvGraphicFramePr>
          <p:nvPr>
            <p:custDataLst>
              <p:tags r:id="rId1"/>
            </p:custDataLst>
          </p:nvPr>
        </p:nvGraphicFramePr>
        <p:xfrm>
          <a:off x="929978" y="644228"/>
          <a:ext cx="1290" cy="1290"/>
        </p:xfrm>
        <a:graphic>
          <a:graphicData uri="http://schemas.openxmlformats.org/presentationml/2006/ole">
            <mc:AlternateContent xmlns:mc="http://schemas.openxmlformats.org/markup-compatibility/2006">
              <mc:Choice xmlns:v="urn:schemas-microsoft-com:vml" Requires="v">
                <p:oleObj name="think-cell Slide" r:id="rId3" imgW="473" imgH="476" progId="TCLayout.ActiveDocument.1">
                  <p:embed/>
                </p:oleObj>
              </mc:Choice>
              <mc:Fallback>
                <p:oleObj name="think-cell Slide" r:id="rId3" imgW="473" imgH="476" progId="TCLayout.ActiveDocument.1">
                  <p:embed/>
                  <p:pic>
                    <p:nvPicPr>
                      <p:cNvPr id="9" name="Object 8" hidden="1">
                        <a:extLst>
                          <a:ext uri="{FF2B5EF4-FFF2-40B4-BE49-F238E27FC236}">
                            <a16:creationId xmlns:a16="http://schemas.microsoft.com/office/drawing/2014/main" id="{6454BBBE-F079-453A-AF9C-89BC4CAC127B}"/>
                          </a:ext>
                        </a:extLst>
                      </p:cNvPr>
                      <p:cNvPicPr/>
                      <p:nvPr/>
                    </p:nvPicPr>
                    <p:blipFill>
                      <a:blip r:embed="rId4"/>
                      <a:stretch>
                        <a:fillRect/>
                      </a:stretch>
                    </p:blipFill>
                    <p:spPr>
                      <a:xfrm>
                        <a:off x="929978" y="644228"/>
                        <a:ext cx="1290" cy="1290"/>
                      </a:xfrm>
                      <a:prstGeom prst="rect">
                        <a:avLst/>
                      </a:prstGeom>
                    </p:spPr>
                  </p:pic>
                </p:oleObj>
              </mc:Fallback>
            </mc:AlternateContent>
          </a:graphicData>
        </a:graphic>
      </p:graphicFrame>
      <p:sp>
        <p:nvSpPr>
          <p:cNvPr id="31" name="Rectangle 30">
            <a:extLst>
              <a:ext uri="{FF2B5EF4-FFF2-40B4-BE49-F238E27FC236}">
                <a16:creationId xmlns:a16="http://schemas.microsoft.com/office/drawing/2014/main" id="{AB403AA2-3AE2-4FA1-A9D2-E63B5E097227}"/>
              </a:ext>
            </a:extLst>
          </p:cNvPr>
          <p:cNvSpPr/>
          <p:nvPr/>
        </p:nvSpPr>
        <p:spPr>
          <a:xfrm>
            <a:off x="4883213" y="2942662"/>
            <a:ext cx="4746796" cy="353600"/>
          </a:xfrm>
          <a:prstGeom prst="rect">
            <a:avLst/>
          </a:prstGeom>
          <a:solidFill>
            <a:schemeClr val="accent2">
              <a:lumMod val="20000"/>
              <a:lumOff val="80000"/>
            </a:schemeClr>
          </a:solidFill>
        </p:spPr>
        <p:txBody>
          <a:bodyPr wrap="square" rtlCol="0" anchor="ctr">
            <a:noAutofit/>
          </a:bodyPr>
          <a:lstStyle/>
          <a:p>
            <a:pPr algn="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0.21</a:t>
            </a: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Rectangle 32">
            <a:extLst>
              <a:ext uri="{FF2B5EF4-FFF2-40B4-BE49-F238E27FC236}">
                <a16:creationId xmlns:a16="http://schemas.microsoft.com/office/drawing/2014/main" id="{B0307291-72A0-4CFD-8823-47C1A216BC40}"/>
              </a:ext>
            </a:extLst>
          </p:cNvPr>
          <p:cNvSpPr/>
          <p:nvPr/>
        </p:nvSpPr>
        <p:spPr>
          <a:xfrm>
            <a:off x="4883213" y="2650794"/>
            <a:ext cx="4746796" cy="253579"/>
          </a:xfrm>
          <a:prstGeom prst="rect">
            <a:avLst/>
          </a:prstGeom>
          <a:solidFill>
            <a:schemeClr val="accent2">
              <a:lumMod val="20000"/>
              <a:lumOff val="80000"/>
            </a:schemeClr>
          </a:solidFill>
        </p:spPr>
        <p:txBody>
          <a:bodyPr wrap="square" rtlCol="0" anchor="ctr">
            <a:noAutofit/>
          </a:bodyPr>
          <a:lstStyle/>
          <a:p>
            <a:pPr algn="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kumimoji="1"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0.04</a:t>
            </a: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4" name="Rectangle 33">
            <a:extLst>
              <a:ext uri="{FF2B5EF4-FFF2-40B4-BE49-F238E27FC236}">
                <a16:creationId xmlns:a16="http://schemas.microsoft.com/office/drawing/2014/main" id="{9B547CA5-D7F6-40DD-BAFA-03DCF5FC3F82}"/>
              </a:ext>
            </a:extLst>
          </p:cNvPr>
          <p:cNvSpPr/>
          <p:nvPr/>
        </p:nvSpPr>
        <p:spPr>
          <a:xfrm>
            <a:off x="4889033" y="2398713"/>
            <a:ext cx="4744487" cy="218614"/>
          </a:xfrm>
          <a:prstGeom prst="rect">
            <a:avLst/>
          </a:prstGeom>
          <a:solidFill>
            <a:srgbClr val="E4EEF5"/>
          </a:solidFill>
        </p:spPr>
        <p:txBody>
          <a:bodyPr wrap="square" rtlCol="0" anchor="ctr">
            <a:noAutofit/>
          </a:bodyPr>
          <a:lstStyle/>
          <a:p>
            <a:pPr algn="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0.74</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7"/>
          <p:cNvSpPr>
            <a:spLocks noGrp="1"/>
          </p:cNvSpPr>
          <p:nvPr>
            <p:ph type="title"/>
          </p:nvPr>
        </p:nvSpPr>
        <p:spPr/>
        <p:txBody>
          <a:bodyPr vert="horz"/>
          <a:lstStyle/>
          <a:p>
            <a:r>
              <a:rPr lang="ja-JP" altLang="en-US" dirty="0"/>
              <a:t>ナイジェリア／医療関連／その他</a:t>
            </a:r>
            <a:endParaRPr kumimoji="1" lang="ja-JP" altLang="en-US" dirty="0"/>
          </a:p>
        </p:txBody>
      </p:sp>
      <p:sp>
        <p:nvSpPr>
          <p:cNvPr id="3" name="テキスト プレースホルダー 12"/>
          <p:cNvSpPr>
            <a:spLocks noGrp="1"/>
          </p:cNvSpPr>
          <p:nvPr>
            <p:ph type="body" sz="quarter" idx="15"/>
          </p:nvPr>
        </p:nvSpPr>
        <p:spPr>
          <a:xfrm>
            <a:off x="181704" y="648762"/>
            <a:ext cx="9505950" cy="292049"/>
          </a:xfrm>
        </p:spPr>
        <p:txBody>
          <a:bodyPr>
            <a:noAutofit/>
          </a:bodyPr>
          <a:lstStyle/>
          <a:p>
            <a:r>
              <a:rPr lang="ja-JP" altLang="en-US" dirty="0"/>
              <a:t>デジタルヘルス関連</a:t>
            </a:r>
          </a:p>
        </p:txBody>
      </p:sp>
      <p:sp>
        <p:nvSpPr>
          <p:cNvPr id="4" name="テキスト プレースホルダ 1"/>
          <p:cNvSpPr txBox="1">
            <a:spLocks/>
          </p:cNvSpPr>
          <p:nvPr/>
        </p:nvSpPr>
        <p:spPr>
          <a:xfrm>
            <a:off x="279621" y="1022428"/>
            <a:ext cx="9505950" cy="389430"/>
          </a:xfrm>
          <a:prstGeom prst="rect">
            <a:avLst/>
          </a:prstGeom>
          <a:noFill/>
        </p:spPr>
        <p:txBody>
          <a:bodyPr wrap="square" lIns="0" tIns="0" rIns="0" bIns="0" rtlCol="0">
            <a:no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sz="1138" dirty="0">
                <a:solidFill>
                  <a:srgbClr val="000000"/>
                </a:solidFill>
              </a:rPr>
              <a:t>ナイジェリア・デジタル経済政策・戦略（</a:t>
            </a:r>
            <a:r>
              <a:rPr lang="en-US" altLang="ja-JP" sz="1138" dirty="0">
                <a:solidFill>
                  <a:srgbClr val="000000"/>
                </a:solidFill>
              </a:rPr>
              <a:t>NDEPS</a:t>
            </a:r>
            <a:r>
              <a:rPr lang="ja-JP" altLang="en-US" sz="1138" dirty="0">
                <a:solidFill>
                  <a:srgbClr val="000000"/>
                </a:solidFill>
              </a:rPr>
              <a:t>）</a:t>
            </a:r>
            <a:r>
              <a:rPr lang="en-US" altLang="ja-JP" sz="1138" dirty="0">
                <a:solidFill>
                  <a:srgbClr val="000000"/>
                </a:solidFill>
              </a:rPr>
              <a:t>2020-2030</a:t>
            </a:r>
            <a:r>
              <a:rPr lang="ja-JP" altLang="en-US" sz="1138" dirty="0">
                <a:solidFill>
                  <a:srgbClr val="000000"/>
                </a:solidFill>
              </a:rPr>
              <a:t>は、デジタル起業やガバナンスなどの分野における成長を促進し、経済の多様化を促進するためのナイジェリアのデジタル政策である。</a:t>
            </a:r>
            <a:endParaRPr lang="en-US" altLang="ja-JP" sz="1138" dirty="0">
              <a:solidFill>
                <a:srgbClr val="000000"/>
              </a:solidFill>
            </a:endParaRPr>
          </a:p>
          <a:p>
            <a:r>
              <a:rPr lang="ja-JP" altLang="en-US" sz="1138" dirty="0">
                <a:solidFill>
                  <a:srgbClr val="000000"/>
                </a:solidFill>
              </a:rPr>
              <a:t>この政策は、経済開発、腐敗防止、安全保障の</a:t>
            </a:r>
            <a:r>
              <a:rPr lang="en-US" altLang="ja-JP" sz="1138" dirty="0">
                <a:solidFill>
                  <a:srgbClr val="000000"/>
                </a:solidFill>
              </a:rPr>
              <a:t>3</a:t>
            </a:r>
            <a:r>
              <a:rPr lang="ja-JP" altLang="en-US" sz="1138" dirty="0">
                <a:solidFill>
                  <a:srgbClr val="000000"/>
                </a:solidFill>
              </a:rPr>
              <a:t>つの重点分野に取り組むため、サービスインフラ、デジタルリテラシー、開発規制、ソフトインフラなど</a:t>
            </a:r>
            <a:r>
              <a:rPr lang="en-US" altLang="ja-JP" sz="1138" dirty="0">
                <a:solidFill>
                  <a:srgbClr val="000000"/>
                </a:solidFill>
              </a:rPr>
              <a:t>8</a:t>
            </a:r>
            <a:r>
              <a:rPr lang="ja-JP" altLang="en-US" sz="1138" dirty="0">
                <a:solidFill>
                  <a:srgbClr val="000000"/>
                </a:solidFill>
              </a:rPr>
              <a:t>つの開発柱に基づいて策定されている。</a:t>
            </a:r>
            <a:endParaRPr lang="en-US" altLang="ja-JP" sz="1138" dirty="0">
              <a:solidFill>
                <a:srgbClr val="000000"/>
              </a:solidFill>
            </a:endParaRPr>
          </a:p>
        </p:txBody>
      </p:sp>
      <p:graphicFrame>
        <p:nvGraphicFramePr>
          <p:cNvPr id="5" name="表 4"/>
          <p:cNvGraphicFramePr>
            <a:graphicFrameLocks noGrp="1"/>
          </p:cNvGraphicFramePr>
          <p:nvPr>
            <p:extLst>
              <p:ext uri="{D42A27DB-BD31-4B8C-83A1-F6EECF244321}">
                <p14:modId xmlns:p14="http://schemas.microsoft.com/office/powerpoint/2010/main" val="966955305"/>
              </p:ext>
            </p:extLst>
          </p:nvPr>
        </p:nvGraphicFramePr>
        <p:xfrm>
          <a:off x="200025" y="2141792"/>
          <a:ext cx="9438944" cy="4416537"/>
        </p:xfrm>
        <a:graphic>
          <a:graphicData uri="http://schemas.openxmlformats.org/drawingml/2006/table">
            <a:tbl>
              <a:tblPr firstRow="1" bandRow="1">
                <a:tableStyleId>{5C22544A-7EE6-4342-B048-85BDC9FD1C3A}</a:tableStyleId>
              </a:tblPr>
              <a:tblGrid>
                <a:gridCol w="964684">
                  <a:extLst>
                    <a:ext uri="{9D8B030D-6E8A-4147-A177-3AD203B41FA5}">
                      <a16:colId xmlns:a16="http://schemas.microsoft.com/office/drawing/2014/main" val="20000"/>
                    </a:ext>
                  </a:extLst>
                </a:gridCol>
                <a:gridCol w="3703798">
                  <a:extLst>
                    <a:ext uri="{9D8B030D-6E8A-4147-A177-3AD203B41FA5}">
                      <a16:colId xmlns:a16="http://schemas.microsoft.com/office/drawing/2014/main" val="20001"/>
                    </a:ext>
                  </a:extLst>
                </a:gridCol>
                <a:gridCol w="4770462">
                  <a:extLst>
                    <a:ext uri="{9D8B030D-6E8A-4147-A177-3AD203B41FA5}">
                      <a16:colId xmlns:a16="http://schemas.microsoft.com/office/drawing/2014/main" val="20002"/>
                    </a:ext>
                  </a:extLst>
                </a:gridCol>
              </a:tblGrid>
              <a:tr h="224482">
                <a:tc>
                  <a:txBody>
                    <a:bodyPr/>
                    <a:lstStyle/>
                    <a:p>
                      <a:r>
                        <a:rPr kumimoji="1" lang="ja-JP" altLang="en-US" sz="1000" dirty="0"/>
                        <a:t>要素</a:t>
                      </a:r>
                    </a:p>
                  </a:txBody>
                  <a:tcPr marL="74295" marR="74295" marT="37148" marB="37148">
                    <a:lnB w="6350" cap="flat" cmpd="sng" algn="ctr">
                      <a:noFill/>
                      <a:prstDash val="solid"/>
                      <a:round/>
                      <a:headEnd type="none" w="med" len="med"/>
                      <a:tailEnd type="none" w="med" len="med"/>
                    </a:lnB>
                    <a:solidFill>
                      <a:srgbClr val="3D6AA7"/>
                    </a:solidFill>
                  </a:tcPr>
                </a:tc>
                <a:tc>
                  <a:txBody>
                    <a:bodyPr/>
                    <a:lstStyle/>
                    <a:p>
                      <a:pPr algn="l" defTabSz="955675" fontAlgn="ctr">
                        <a:buClr>
                          <a:schemeClr val="bg2"/>
                        </a:buClr>
                        <a:buSzPct val="100000"/>
                      </a:pPr>
                      <a:r>
                        <a:rPr lang="ja-JP" altLang="en-US" sz="1000" b="0" dirty="0">
                          <a:latin typeface="HGP創英角ｺﾞｼｯｸUB" pitchFamily="50" charset="-128"/>
                          <a:ea typeface="HGP創英角ｺﾞｼｯｸUB" pitchFamily="50" charset="-128"/>
                        </a:rPr>
                        <a:t>指標</a:t>
                      </a:r>
                      <a:endParaRPr lang="zh-TW" altLang="en-US" sz="1000" b="0" dirty="0">
                        <a:latin typeface="HGP創英角ｺﾞｼｯｸUB" pitchFamily="50" charset="-128"/>
                        <a:ea typeface="HGP創英角ｺﾞｼｯｸUB" pitchFamily="50" charset="-128"/>
                      </a:endParaRPr>
                    </a:p>
                  </a:txBody>
                  <a:tcPr marL="74295" marR="74295" marT="37148" marB="37148" anchor="ctr">
                    <a:lnB w="6350" cap="flat" cmpd="sng" algn="ctr">
                      <a:noFill/>
                      <a:prstDash val="solid"/>
                      <a:round/>
                      <a:headEnd type="none" w="med" len="med"/>
                      <a:tailEnd type="none" w="med" len="med"/>
                    </a:lnB>
                    <a:solidFill>
                      <a:srgbClr val="3D6AA7"/>
                    </a:solidFill>
                  </a:tcPr>
                </a:tc>
                <a:tc>
                  <a:txBody>
                    <a:bodyPr/>
                    <a:lstStyle/>
                    <a:p>
                      <a:pPr marL="0" algn="ctr" defTabSz="955675" rtl="0" eaLnBrk="1" fontAlgn="ctr" latinLnBrk="0" hangingPunct="1">
                        <a:buClr>
                          <a:schemeClr val="bg2"/>
                        </a:buClr>
                        <a:buSzPct val="100000"/>
                      </a:pPr>
                      <a:r>
                        <a:rPr kumimoji="1" lang="ja-JP" altLang="en-US" sz="1000" b="0" kern="1200" dirty="0">
                          <a:solidFill>
                            <a:schemeClr val="lt1"/>
                          </a:solidFill>
                          <a:latin typeface="HGP創英角ｺﾞｼｯｸUB" pitchFamily="50" charset="-128"/>
                          <a:ea typeface="HGP創英角ｺﾞｼｯｸUB" pitchFamily="50" charset="-128"/>
                          <a:cs typeface="+mn-cs"/>
                        </a:rPr>
                        <a:t>ナイジェリア</a:t>
                      </a:r>
                    </a:p>
                  </a:txBody>
                  <a:tcPr marL="74295" marR="74295" marT="37148" marB="37148" anchor="ctr">
                    <a:lnB w="6350" cap="flat" cmpd="sng" algn="ctr">
                      <a:no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260548">
                <a:tc rowSpan="2">
                  <a:txBody>
                    <a:bodyPr/>
                    <a:lstStyle/>
                    <a:p>
                      <a:pPr rtl="0"/>
                      <a:r>
                        <a:rPr lang="ja" altLang="ja-JP" sz="900" b="1" dirty="0"/>
                        <a:t>デジタルインフラ</a:t>
                      </a:r>
                      <a:endParaRPr lang="ja" altLang="en-US" sz="900" b="1" dirty="0"/>
                    </a:p>
                  </a:txBody>
                  <a:tcPr marL="74295" marR="74295" marT="37148" marB="37148" anchor="ctr">
                    <a:lnL w="12700" cmpd="sng">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lang="ja-JP" altLang="en-US" sz="900" dirty="0"/>
                        <a:t>携帯電話の契約数 </a:t>
                      </a:r>
                      <a:r>
                        <a:rPr lang="en-US" altLang="ja-JP" sz="900" dirty="0"/>
                        <a:t>(100</a:t>
                      </a:r>
                      <a:r>
                        <a:rPr lang="ja-JP" altLang="en-US" sz="900" dirty="0"/>
                        <a:t>人あたり</a:t>
                      </a:r>
                      <a:r>
                        <a:rPr lang="en-US" altLang="ja-JP" sz="900" dirty="0"/>
                        <a:t>)</a:t>
                      </a:r>
                      <a:endParaRPr kumimoji="1" lang="ja-JP" altLang="en-US" sz="900" kern="1200" dirty="0">
                        <a:solidFill>
                          <a:srgbClr val="000000"/>
                        </a:solidFill>
                        <a:latin typeface="+mn-lt"/>
                        <a:ea typeface="ＭＳ Ｐゴシック" charset="-128"/>
                        <a:cs typeface="Arial" pitchFamily="34" charset="0"/>
                      </a:endParaRPr>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ja" altLang="ja-JP" sz="800" b="0" kern="1200" dirty="0">
                          <a:solidFill>
                            <a:srgbClr val="000000"/>
                          </a:solidFill>
                          <a:latin typeface="MS PGothic" panose="020B0600070205080204" pitchFamily="34" charset="-128"/>
                          <a:ea typeface="MS PGothic" panose="020B0600070205080204" pitchFamily="34" charset="-128"/>
                          <a:cs typeface="Arial" pitchFamily="34" charset="0"/>
                        </a:rPr>
                        <a:t>91.44 (2021)</a:t>
                      </a:r>
                      <a:endParaRPr kumimoji="1" lang="ja-JP" altLang="en-US" sz="800" b="0" kern="1200" dirty="0">
                        <a:solidFill>
                          <a:srgbClr val="000000"/>
                        </a:solidFill>
                        <a:latin typeface="MS PGothic" panose="020B0600070205080204" pitchFamily="34" charset="-128"/>
                        <a:ea typeface="MS PGothic" panose="020B0600070205080204" pitchFamily="34" charset="-128"/>
                        <a:cs typeface="Arial" pitchFamily="34" charset="0"/>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83100">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 altLang="ja-JP" sz="1200" b="1" dirty="0"/>
                        <a:t>デジタルケイパビリティ</a:t>
                      </a:r>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固定ブロードバンドの契約数</a:t>
                      </a:r>
                      <a:r>
                        <a:rPr lang="en-US" altLang="ja-JP" sz="900" dirty="0"/>
                        <a:t>(100</a:t>
                      </a:r>
                      <a:r>
                        <a:rPr lang="ja-JP" altLang="en-US" sz="900" dirty="0"/>
                        <a:t>人あたり</a:t>
                      </a:r>
                      <a:r>
                        <a:rPr lang="en-US" altLang="ja-JP" sz="900" dirty="0"/>
                        <a:t>)</a:t>
                      </a:r>
                      <a:endParaRPr lang="en-GB"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ja" altLang="ja-JP" sz="800" b="0" kern="1200" dirty="0">
                          <a:solidFill>
                            <a:srgbClr val="000000"/>
                          </a:solidFill>
                          <a:latin typeface="MS PGothic" panose="020B0600070205080204" pitchFamily="34" charset="-128"/>
                          <a:ea typeface="MS PGothic" panose="020B0600070205080204" pitchFamily="34" charset="-128"/>
                          <a:cs typeface="Arial" pitchFamily="34" charset="0"/>
                        </a:rPr>
                        <a:t>0.03 (2021)</a:t>
                      </a:r>
                      <a:endParaRPr kumimoji="1" lang="ja-JP" altLang="en-US" sz="800" b="0" kern="1200" dirty="0">
                        <a:solidFill>
                          <a:srgbClr val="000000"/>
                        </a:solidFill>
                        <a:latin typeface="MS PGothic" panose="020B0600070205080204" pitchFamily="34" charset="-128"/>
                        <a:ea typeface="MS PGothic" panose="020B0600070205080204" pitchFamily="34" charset="-128"/>
                        <a:cs typeface="Arial" pitchFamily="34" charset="0"/>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96525">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デジタルケイパビリティ</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en-US" altLang="ja-JP" sz="900" dirty="0"/>
                        <a:t>GDP</a:t>
                      </a:r>
                      <a:r>
                        <a:rPr lang="ja-JP" altLang="en-US" sz="900" dirty="0"/>
                        <a:t>比での研究・開発支出</a:t>
                      </a:r>
                      <a:r>
                        <a:rPr lang="en-US" altLang="ja-JP" sz="900" dirty="0"/>
                        <a:t>(</a:t>
                      </a:r>
                      <a:r>
                        <a:rPr lang="ja-JP" altLang="en-US" sz="900" dirty="0"/>
                        <a:t>％</a:t>
                      </a:r>
                      <a:r>
                        <a:rPr lang="en-US" altLang="ja-JP" sz="900" dirty="0"/>
                        <a:t>)</a:t>
                      </a:r>
                      <a:endParaRPr lang="en-GB"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ja" altLang="ja-JP" sz="800" b="0" kern="1200" dirty="0">
                          <a:solidFill>
                            <a:srgbClr val="000000"/>
                          </a:solidFill>
                          <a:latin typeface="MS PGothic" panose="020B0600070205080204" pitchFamily="34" charset="-128"/>
                          <a:ea typeface="MS PGothic" panose="020B0600070205080204" pitchFamily="34" charset="-128"/>
                          <a:cs typeface="Arial" pitchFamily="34" charset="0"/>
                        </a:rPr>
                        <a:t>0.13 (2022)</a:t>
                      </a:r>
                      <a:endParaRPr kumimoji="1" lang="ja-JP" altLang="en-US" sz="800" b="0" kern="1200" dirty="0">
                        <a:solidFill>
                          <a:srgbClr val="000000"/>
                        </a:solidFill>
                        <a:latin typeface="MS PGothic" panose="020B0600070205080204" pitchFamily="34" charset="-128"/>
                        <a:ea typeface="MS PGothic" panose="020B0600070205080204" pitchFamily="34" charset="-128"/>
                        <a:cs typeface="Arial" pitchFamily="34" charset="0"/>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9424387"/>
                  </a:ext>
                </a:extLst>
              </a:tr>
              <a:tr h="80278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デジタルヘルスポリシー</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デジタルヘルスに関する政策の有無と予算の投下状況</a:t>
                      </a:r>
                      <a:endParaRPr lang="en-GB" altLang="ja-JP" sz="900" dirty="0"/>
                    </a:p>
                    <a:p>
                      <a:pPr marL="0" marR="0" lvl="0" indent="0" algn="just" defTabSz="914400" rtl="0" eaLnBrk="1" fontAlgn="auto" latinLnBrk="0" hangingPunct="1">
                        <a:lnSpc>
                          <a:spcPct val="110000"/>
                        </a:lnSpc>
                        <a:spcBef>
                          <a:spcPts val="0"/>
                        </a:spcBef>
                        <a:spcAft>
                          <a:spcPts val="200"/>
                        </a:spcAft>
                        <a:buClrTx/>
                        <a:buSzTx/>
                        <a:buFontTx/>
                        <a:buNone/>
                        <a:tabLst/>
                        <a:defRPr/>
                      </a:pPr>
                      <a:endParaRPr kumimoji="1" lang="en-US" altLang="ja-JP" sz="900" b="1" i="0" u="none" strike="noStrike" kern="1200" cap="none" spc="0" normalizeH="0" baseline="0" noProof="0" dirty="0">
                        <a:ln>
                          <a:noFill/>
                        </a:ln>
                        <a:solidFill>
                          <a:srgbClr val="000000"/>
                        </a:solidFill>
                        <a:effectLst/>
                        <a:uLnTx/>
                        <a:uFillTx/>
                        <a:latin typeface="+mn-lt"/>
                        <a:ea typeface="ＭＳ Ｐゴシック" charset="-128"/>
                        <a:cs typeface="Arial" pitchFamily="34" charset="0"/>
                      </a:endParaRPr>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ja-JP" altLang="en-US" sz="900" dirty="0">
                          <a:solidFill>
                            <a:srgbClr val="000000"/>
                          </a:solidFill>
                        </a:rPr>
                        <a:t>ナイジェリアは</a:t>
                      </a:r>
                      <a:r>
                        <a:rPr lang="en-US" altLang="ja-JP" sz="900" dirty="0">
                          <a:solidFill>
                            <a:srgbClr val="000000"/>
                          </a:solidFill>
                        </a:rPr>
                        <a:t>2023</a:t>
                      </a:r>
                      <a:r>
                        <a:rPr lang="ja-JP" altLang="en-US" sz="900" dirty="0">
                          <a:solidFill>
                            <a:srgbClr val="000000"/>
                          </a:solidFill>
                        </a:rPr>
                        <a:t>年</a:t>
                      </a:r>
                      <a:r>
                        <a:rPr lang="en-US" altLang="ja-JP" sz="900" dirty="0">
                          <a:solidFill>
                            <a:srgbClr val="000000"/>
                          </a:solidFill>
                        </a:rPr>
                        <a:t>5</a:t>
                      </a:r>
                      <a:r>
                        <a:rPr lang="ja-JP" altLang="en-US" sz="900" dirty="0">
                          <a:solidFill>
                            <a:srgbClr val="000000"/>
                          </a:solidFill>
                        </a:rPr>
                        <a:t>月、アフリカ初のデジタル・ヘルスケア・プラットフォーム「</a:t>
                      </a:r>
                      <a:r>
                        <a:rPr lang="en-US" altLang="ja-JP" sz="900" dirty="0">
                          <a:solidFill>
                            <a:srgbClr val="000000"/>
                          </a:solidFill>
                        </a:rPr>
                        <a:t>NIGCOMHEALTH</a:t>
                      </a:r>
                      <a:r>
                        <a:rPr lang="ja-JP" altLang="en-US" sz="900" dirty="0">
                          <a:solidFill>
                            <a:srgbClr val="000000"/>
                          </a:solidFill>
                        </a:rPr>
                        <a:t>」を立ち上げた。このプラットフォームは、ナイジェリア通信衛星会社（</a:t>
                      </a:r>
                      <a:r>
                        <a:rPr lang="en-US" altLang="ja-JP" sz="900" dirty="0">
                          <a:solidFill>
                            <a:srgbClr val="000000"/>
                          </a:solidFill>
                        </a:rPr>
                        <a:t>NIGCOMSAT</a:t>
                      </a:r>
                      <a:r>
                        <a:rPr lang="ja-JP" altLang="en-US" sz="900" dirty="0">
                          <a:solidFill>
                            <a:srgbClr val="000000"/>
                          </a:solidFill>
                        </a:rPr>
                        <a:t>）、</a:t>
                      </a:r>
                      <a:r>
                        <a:rPr lang="en-US" altLang="ja-JP" sz="900" dirty="0" err="1">
                          <a:solidFill>
                            <a:srgbClr val="000000"/>
                          </a:solidFill>
                        </a:rPr>
                        <a:t>Ethnomet</a:t>
                      </a:r>
                      <a:r>
                        <a:rPr lang="ja-JP" altLang="en-US" sz="900" dirty="0">
                          <a:solidFill>
                            <a:srgbClr val="000000"/>
                          </a:solidFill>
                        </a:rPr>
                        <a:t>社、</a:t>
                      </a:r>
                      <a:r>
                        <a:rPr lang="en-US" altLang="ja-JP" sz="900" dirty="0" err="1">
                          <a:solidFill>
                            <a:srgbClr val="000000"/>
                          </a:solidFill>
                        </a:rPr>
                        <a:t>Sawtrax</a:t>
                      </a:r>
                      <a:r>
                        <a:rPr lang="ja-JP" altLang="en-US" sz="900" dirty="0">
                          <a:solidFill>
                            <a:srgbClr val="000000"/>
                          </a:solidFill>
                        </a:rPr>
                        <a:t>社の協力の成果である。政府は、ナイジェリア国民がどこからでも医師の予約を取ったり、医療アドバイスを求めたりできるこのプラットフォームに参加するよう、官民の医療専門家に呼びかけている。</a:t>
                      </a: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927931"/>
                  </a:ext>
                </a:extLst>
              </a:tr>
              <a:tr h="70846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デジタルヘルスのガバナンス</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デジタルヘルスデータの所有権、アクセス、共有を管理し、個人のプライバシーを保護する法律の有無</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en-US" altLang="ja-JP" sz="900" dirty="0"/>
                        <a:t>2023</a:t>
                      </a:r>
                      <a:r>
                        <a:rPr lang="ja-JP" altLang="en-US" sz="900" dirty="0"/>
                        <a:t>年</a:t>
                      </a:r>
                      <a:r>
                        <a:rPr lang="en-US" altLang="ja-JP" sz="900" dirty="0"/>
                        <a:t>6</a:t>
                      </a:r>
                      <a:r>
                        <a:rPr lang="ja-JP" altLang="en-US" sz="900" dirty="0"/>
                        <a:t>月</a:t>
                      </a:r>
                      <a:r>
                        <a:rPr lang="en-US" altLang="ja-JP" sz="900" dirty="0"/>
                        <a:t>12</a:t>
                      </a:r>
                      <a:r>
                        <a:rPr lang="ja-JP" altLang="en-US" sz="900" dirty="0"/>
                        <a:t>日、ナイジェリアはデータ保護法（</a:t>
                      </a:r>
                      <a:r>
                        <a:rPr lang="en-US" altLang="ja-JP" sz="900" dirty="0"/>
                        <a:t>Data Protection Act 2023</a:t>
                      </a:r>
                      <a:r>
                        <a:rPr lang="ja-JP" altLang="en-US" sz="900" dirty="0"/>
                        <a:t>）を成立させ、個人情報保護の法的枠組みを定め、個人情報の利用に関する規制のためにナイジェリアデータ保護委員会を設立した。ナイジェリア・データ保護法は、個人の健康状態を「機微な個人データ」に分類し、データ対象者の同意なしに外部に開示することを禁じている。</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0830859"/>
                  </a:ext>
                </a:extLst>
              </a:tr>
              <a:tr h="409656">
                <a:tc row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デジタルヘルスケイパビリティ</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研修中医療従事者向けのデジタルヘルス関連のカリキュラム有無</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u="none" dirty="0">
                          <a:solidFill>
                            <a:schemeClr val="tx1"/>
                          </a:solidFill>
                        </a:rPr>
                        <a:t>政府は、保健、技術、関連機関における健康</a:t>
                      </a:r>
                      <a:r>
                        <a:rPr lang="en-US" altLang="ja-JP" sz="900" u="none" dirty="0">
                          <a:solidFill>
                            <a:schemeClr val="tx1"/>
                          </a:solidFill>
                        </a:rPr>
                        <a:t>ICT</a:t>
                      </a:r>
                      <a:r>
                        <a:rPr lang="ja-JP" altLang="en-US" sz="900" u="none" dirty="0">
                          <a:solidFill>
                            <a:schemeClr val="tx1"/>
                          </a:solidFill>
                        </a:rPr>
                        <a:t>カリキュラムを開発／見直し、「健康</a:t>
                      </a:r>
                      <a:r>
                        <a:rPr lang="en-US" altLang="ja-JP" sz="900" u="none" dirty="0">
                          <a:solidFill>
                            <a:schemeClr val="tx1"/>
                          </a:solidFill>
                        </a:rPr>
                        <a:t>ICT</a:t>
                      </a:r>
                      <a:r>
                        <a:rPr lang="ja-JP" altLang="en-US" sz="900" u="none" dirty="0">
                          <a:solidFill>
                            <a:schemeClr val="tx1"/>
                          </a:solidFill>
                        </a:rPr>
                        <a:t>戦略的枠組み</a:t>
                      </a:r>
                      <a:r>
                        <a:rPr lang="en-US" altLang="ja-JP" sz="900" u="none" dirty="0">
                          <a:solidFill>
                            <a:schemeClr val="tx1"/>
                          </a:solidFill>
                        </a:rPr>
                        <a:t>2015-2020 </a:t>
                      </a:r>
                      <a:r>
                        <a:rPr lang="ja-JP" altLang="en-US" sz="900" u="none" dirty="0">
                          <a:solidFill>
                            <a:schemeClr val="tx1"/>
                          </a:solidFill>
                        </a:rPr>
                        <a:t>」</a:t>
                      </a:r>
                      <a:r>
                        <a:rPr lang="ja-JP" altLang="en-US" sz="900" dirty="0"/>
                        <a:t>に基づく規制機関の新しい認定制度を支援する。</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1138871"/>
                  </a:ext>
                </a:extLst>
              </a:tr>
              <a:tr h="409656">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 altLang="ja-JP" sz="1200" b="1" dirty="0"/>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デジタルヘルス</a:t>
                      </a:r>
                      <a:r>
                        <a:rPr lang="en-US" altLang="ja-JP" sz="900" dirty="0"/>
                        <a:t>/</a:t>
                      </a:r>
                      <a:r>
                        <a:rPr lang="ja-JP" altLang="en-US" sz="900" dirty="0"/>
                        <a:t>健康情報学</a:t>
                      </a:r>
                      <a:r>
                        <a:rPr lang="en-US" altLang="ja-JP" sz="900" dirty="0"/>
                        <a:t>/</a:t>
                      </a:r>
                      <a:r>
                        <a:rPr lang="ja-JP" altLang="en-US" sz="900" dirty="0"/>
                        <a:t>健康情報システム</a:t>
                      </a:r>
                      <a:r>
                        <a:rPr lang="en-US" altLang="ja-JP" sz="900" dirty="0"/>
                        <a:t>/</a:t>
                      </a:r>
                      <a:r>
                        <a:rPr lang="ja-JP" altLang="en-US" sz="900" dirty="0"/>
                        <a:t>生物医学情報学を扱う学位プログラムの有無</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ナイジェリアには、保健情報管理のコースを提供している学校が複数あり、そのうちのいくつかは、バウチ州立保健技術大学、イモ州立看護・保健科学大学、クワラ州立保健技術大学である。</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8729071"/>
                  </a:ext>
                </a:extLst>
              </a:tr>
              <a:tr h="559058">
                <a:tc row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デジタルヘルスインフラ</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電子カルテ普及率</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ja-JP" altLang="en-US" sz="900" b="0" kern="1200" dirty="0">
                          <a:solidFill>
                            <a:schemeClr val="tx1"/>
                          </a:solidFill>
                          <a:latin typeface="+mn-lt"/>
                          <a:ea typeface="ＭＳ Ｐゴシック" charset="-128"/>
                          <a:cs typeface="Arial" pitchFamily="34" charset="0"/>
                        </a:rPr>
                        <a:t>ナイジェリア北中部に位置するコギ州の州都ロコジャにあるコギ州立専門病院で実施された展望調査によると、全職員の</a:t>
                      </a:r>
                      <a:r>
                        <a:rPr kumimoji="1" lang="en-US" altLang="ja-JP" sz="900" b="0" kern="1200" dirty="0">
                          <a:solidFill>
                            <a:schemeClr val="tx1"/>
                          </a:solidFill>
                          <a:latin typeface="+mn-lt"/>
                          <a:ea typeface="ＭＳ Ｐゴシック" charset="-128"/>
                          <a:cs typeface="Arial" pitchFamily="34" charset="0"/>
                        </a:rPr>
                        <a:t>74.3</a:t>
                      </a:r>
                      <a:r>
                        <a:rPr kumimoji="1" lang="ja-JP" altLang="en-US" sz="900" b="0" kern="1200" dirty="0">
                          <a:solidFill>
                            <a:schemeClr val="tx1"/>
                          </a:solidFill>
                          <a:latin typeface="+mn-lt"/>
                          <a:ea typeface="ＭＳ Ｐゴシック" charset="-128"/>
                          <a:cs typeface="Arial" pitchFamily="34" charset="0"/>
                        </a:rPr>
                        <a:t>％、</a:t>
                      </a:r>
                      <a:r>
                        <a:rPr kumimoji="1" lang="en-US" altLang="ja-JP" sz="900" b="0" kern="1200" dirty="0">
                          <a:solidFill>
                            <a:schemeClr val="tx1"/>
                          </a:solidFill>
                          <a:latin typeface="+mn-lt"/>
                          <a:ea typeface="ＭＳ Ｐゴシック" charset="-128"/>
                          <a:cs typeface="Arial" pitchFamily="34" charset="0"/>
                        </a:rPr>
                        <a:t>52.9</a:t>
                      </a:r>
                      <a:r>
                        <a:rPr kumimoji="1" lang="ja-JP" altLang="en-US" sz="900" b="0" kern="1200" dirty="0">
                          <a:solidFill>
                            <a:schemeClr val="tx1"/>
                          </a:solidFill>
                          <a:latin typeface="+mn-lt"/>
                          <a:ea typeface="ＭＳ Ｐゴシック" charset="-128"/>
                          <a:cs typeface="Arial" pitchFamily="34" charset="0"/>
                        </a:rPr>
                        <a:t>％、</a:t>
                      </a:r>
                      <a:r>
                        <a:rPr kumimoji="1" lang="en-US" altLang="ja-JP" sz="900" b="0" kern="1200" dirty="0">
                          <a:solidFill>
                            <a:schemeClr val="tx1"/>
                          </a:solidFill>
                          <a:latin typeface="+mn-lt"/>
                          <a:ea typeface="ＭＳ Ｐゴシック" charset="-128"/>
                          <a:cs typeface="Arial" pitchFamily="34" charset="0"/>
                        </a:rPr>
                        <a:t>45.5</a:t>
                      </a:r>
                      <a:r>
                        <a:rPr kumimoji="1" lang="ja-JP" altLang="en-US" sz="900" b="0" kern="1200" dirty="0">
                          <a:solidFill>
                            <a:schemeClr val="tx1"/>
                          </a:solidFill>
                          <a:latin typeface="+mn-lt"/>
                          <a:ea typeface="ＭＳ Ｐゴシック" charset="-128"/>
                          <a:cs typeface="Arial" pitchFamily="34" charset="0"/>
                        </a:rPr>
                        <a:t>％、</a:t>
                      </a:r>
                      <a:r>
                        <a:rPr kumimoji="1" lang="en-US" altLang="ja-JP" sz="900" b="0" kern="1200" dirty="0">
                          <a:solidFill>
                            <a:schemeClr val="tx1"/>
                          </a:solidFill>
                          <a:latin typeface="+mn-lt"/>
                          <a:ea typeface="ＭＳ Ｐゴシック" charset="-128"/>
                          <a:cs typeface="Arial" pitchFamily="34" charset="0"/>
                        </a:rPr>
                        <a:t>60.0</a:t>
                      </a:r>
                      <a:r>
                        <a:rPr kumimoji="1" lang="ja-JP" altLang="en-US" sz="900" b="0" kern="1200" dirty="0">
                          <a:solidFill>
                            <a:schemeClr val="tx1"/>
                          </a:solidFill>
                          <a:latin typeface="+mn-lt"/>
                          <a:ea typeface="ＭＳ Ｐゴシック" charset="-128"/>
                          <a:cs typeface="Arial" pitchFamily="34" charset="0"/>
                        </a:rPr>
                        <a:t>％が電子カルテを含む電子医療記録（</a:t>
                      </a:r>
                      <a:r>
                        <a:rPr kumimoji="1" lang="en-US" altLang="ja-JP" sz="900" b="0" kern="1200" dirty="0">
                          <a:solidFill>
                            <a:schemeClr val="tx1"/>
                          </a:solidFill>
                          <a:latin typeface="+mn-lt"/>
                          <a:ea typeface="ＭＳ Ｐゴシック" charset="-128"/>
                          <a:cs typeface="Arial" pitchFamily="34" charset="0"/>
                        </a:rPr>
                        <a:t>HER)</a:t>
                      </a:r>
                      <a:r>
                        <a:rPr kumimoji="1" lang="ja-JP" altLang="en-US" sz="900" b="0" kern="1200" dirty="0">
                          <a:solidFill>
                            <a:schemeClr val="tx1"/>
                          </a:solidFill>
                          <a:latin typeface="+mn-lt"/>
                          <a:ea typeface="ＭＳ Ｐゴシック" charset="-128"/>
                          <a:cs typeface="Arial" pitchFamily="34" charset="0"/>
                        </a:rPr>
                        <a:t>に対し快適で、やる気にさせ、満足し、有効だと答えた</a:t>
                      </a: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8483123"/>
                  </a:ext>
                </a:extLst>
              </a:tr>
              <a:tr h="329286">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 altLang="ja-JP" sz="1200" b="1" dirty="0"/>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医療関連目的に使用するためのマスター患者インデックスが存在するか</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solidFill>
                            <a:schemeClr val="tx1"/>
                          </a:solidFill>
                        </a:rPr>
                        <a:t>左記の存在に関する情報は確認できなかった。</a:t>
                      </a:r>
                      <a:endParaRPr lang="en-US" altLang="ja-JP" sz="900" dirty="0">
                        <a:solidFill>
                          <a:schemeClr val="tx1"/>
                        </a:solidFill>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1243263"/>
                  </a:ext>
                </a:extLst>
              </a:tr>
            </a:tbl>
          </a:graphicData>
        </a:graphic>
      </p:graphicFrame>
      <p:grpSp>
        <p:nvGrpSpPr>
          <p:cNvPr id="6" name="グループ化 7"/>
          <p:cNvGrpSpPr>
            <a:grpSpLocks/>
          </p:cNvGrpSpPr>
          <p:nvPr/>
        </p:nvGrpSpPr>
        <p:grpSpPr>
          <a:xfrm>
            <a:off x="200026" y="1844824"/>
            <a:ext cx="9505950" cy="234026"/>
            <a:chOff x="4944173" y="2113806"/>
            <a:chExt cx="5861371" cy="288032"/>
          </a:xfrm>
        </p:grpSpPr>
        <p:cxnSp>
          <p:nvCxnSpPr>
            <p:cNvPr id="7" name="直線コネクタ 6"/>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38025" rIns="0" bIns="585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776486">
                <a:buSzPct val="120000"/>
              </a:pPr>
              <a:r>
                <a:rPr lang="ja-JP" altLang="en-US" sz="1138" dirty="0">
                  <a:solidFill>
                    <a:srgbClr val="000000"/>
                  </a:solidFill>
                  <a:latin typeface="Arial Black" pitchFamily="34" charset="0"/>
                  <a:ea typeface="HGP創英角ｺﾞｼｯｸUB" pitchFamily="50" charset="-128"/>
                </a:rPr>
                <a:t>デジタルヘルス市場に関連する指標</a:t>
              </a:r>
              <a:endParaRPr lang="zh-TW" altLang="en-US" sz="1138" dirty="0">
                <a:solidFill>
                  <a:srgbClr val="000000"/>
                </a:solidFill>
                <a:latin typeface="Arial Black" pitchFamily="34" charset="0"/>
                <a:ea typeface="HGP創英角ｺﾞｼｯｸUB" pitchFamily="50" charset="-128"/>
              </a:endParaRPr>
            </a:p>
          </p:txBody>
        </p:sp>
      </p:grpSp>
      <p:grpSp>
        <p:nvGrpSpPr>
          <p:cNvPr id="12" name="Group 11">
            <a:extLst>
              <a:ext uri="{FF2B5EF4-FFF2-40B4-BE49-F238E27FC236}">
                <a16:creationId xmlns:a16="http://schemas.microsoft.com/office/drawing/2014/main" id="{0820BB2C-3EFA-4668-A67F-7981572B4D43}"/>
              </a:ext>
            </a:extLst>
          </p:cNvPr>
          <p:cNvGrpSpPr/>
          <p:nvPr/>
        </p:nvGrpSpPr>
        <p:grpSpPr>
          <a:xfrm>
            <a:off x="4921154" y="1916535"/>
            <a:ext cx="624065" cy="131254"/>
            <a:chOff x="1683298" y="1217608"/>
            <a:chExt cx="768081" cy="161543"/>
          </a:xfrm>
        </p:grpSpPr>
        <p:sp>
          <p:nvSpPr>
            <p:cNvPr id="13" name="RectangleLegend1">
              <a:extLst>
                <a:ext uri="{FF2B5EF4-FFF2-40B4-BE49-F238E27FC236}">
                  <a16:creationId xmlns:a16="http://schemas.microsoft.com/office/drawing/2014/main" id="{546A735C-3278-4BDE-AAEF-027EEC81A18C}"/>
                </a:ext>
              </a:extLst>
            </p:cNvPr>
            <p:cNvSpPr/>
            <p:nvPr/>
          </p:nvSpPr>
          <p:spPr>
            <a:xfrm>
              <a:off x="1683298" y="1229800"/>
              <a:ext cx="137160" cy="137160"/>
            </a:xfrm>
            <a:prstGeom prst="rect">
              <a:avLst/>
            </a:prstGeom>
            <a:solidFill>
              <a:schemeClr val="accent2">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14" name="Legend1">
              <a:extLst>
                <a:ext uri="{FF2B5EF4-FFF2-40B4-BE49-F238E27FC236}">
                  <a16:creationId xmlns:a16="http://schemas.microsoft.com/office/drawing/2014/main" id="{FC4B7316-24E1-4638-9722-C901FCD64572}"/>
                </a:ext>
              </a:extLst>
            </p:cNvPr>
            <p:cNvSpPr txBox="1"/>
            <p:nvPr/>
          </p:nvSpPr>
          <p:spPr>
            <a:xfrm>
              <a:off x="2009443" y="1217608"/>
              <a:ext cx="4419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-0.75</a:t>
              </a:r>
              <a:r>
                <a:rPr lang="ja-JP" altLang="en-US" sz="853" dirty="0"/>
                <a:t>倍</a:t>
              </a:r>
              <a:endParaRPr lang="en-US" sz="853" dirty="0"/>
            </a:p>
          </p:txBody>
        </p:sp>
      </p:grpSp>
      <p:grpSp>
        <p:nvGrpSpPr>
          <p:cNvPr id="15" name="Group 14">
            <a:extLst>
              <a:ext uri="{FF2B5EF4-FFF2-40B4-BE49-F238E27FC236}">
                <a16:creationId xmlns:a16="http://schemas.microsoft.com/office/drawing/2014/main" id="{B9C99288-E1CA-4D02-83F8-15A66D327F1F}"/>
              </a:ext>
            </a:extLst>
          </p:cNvPr>
          <p:cNvGrpSpPr/>
          <p:nvPr/>
        </p:nvGrpSpPr>
        <p:grpSpPr>
          <a:xfrm>
            <a:off x="6764499" y="1916535"/>
            <a:ext cx="837265" cy="131254"/>
            <a:chOff x="6093809" y="996633"/>
            <a:chExt cx="1030481" cy="161543"/>
          </a:xfrm>
        </p:grpSpPr>
        <p:sp>
          <p:nvSpPr>
            <p:cNvPr id="16" name="RectangleLegend3">
              <a:extLst>
                <a:ext uri="{FF2B5EF4-FFF2-40B4-BE49-F238E27FC236}">
                  <a16:creationId xmlns:a16="http://schemas.microsoft.com/office/drawing/2014/main" id="{5AFBA74C-57AF-4A9C-A28B-2027FCED9179}"/>
                </a:ext>
              </a:extLst>
            </p:cNvPr>
            <p:cNvSpPr/>
            <p:nvPr/>
          </p:nvSpPr>
          <p:spPr>
            <a:xfrm>
              <a:off x="6093809" y="1008825"/>
              <a:ext cx="137160" cy="137160"/>
            </a:xfrm>
            <a:prstGeom prst="rect">
              <a:avLst/>
            </a:prstGeom>
            <a:solidFill>
              <a:schemeClr val="accent2">
                <a:lumMod val="60000"/>
                <a:lumOff val="4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17" name="Legend3">
              <a:extLst>
                <a:ext uri="{FF2B5EF4-FFF2-40B4-BE49-F238E27FC236}">
                  <a16:creationId xmlns:a16="http://schemas.microsoft.com/office/drawing/2014/main" id="{7B793A37-79BA-4AA1-8FB4-78001112A90C}"/>
                </a:ext>
              </a:extLst>
            </p:cNvPr>
            <p:cNvSpPr txBox="1"/>
            <p:nvPr/>
          </p:nvSpPr>
          <p:spPr>
            <a:xfrm>
              <a:off x="6419954" y="996633"/>
              <a:ext cx="7043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0.95-1.05</a:t>
              </a:r>
              <a:r>
                <a:rPr lang="ja-JP" altLang="en-US" sz="853" dirty="0"/>
                <a:t>倍</a:t>
              </a:r>
              <a:endParaRPr lang="en-US" sz="853" dirty="0"/>
            </a:p>
          </p:txBody>
        </p:sp>
      </p:grpSp>
      <p:grpSp>
        <p:nvGrpSpPr>
          <p:cNvPr id="18" name="Group 17">
            <a:extLst>
              <a:ext uri="{FF2B5EF4-FFF2-40B4-BE49-F238E27FC236}">
                <a16:creationId xmlns:a16="http://schemas.microsoft.com/office/drawing/2014/main" id="{A5B28DB1-FCFF-4996-9673-A6F54E35E18C}"/>
              </a:ext>
            </a:extLst>
          </p:cNvPr>
          <p:cNvGrpSpPr/>
          <p:nvPr/>
        </p:nvGrpSpPr>
        <p:grpSpPr>
          <a:xfrm>
            <a:off x="5721700" y="1916535"/>
            <a:ext cx="837265" cy="131254"/>
            <a:chOff x="2556137" y="1206048"/>
            <a:chExt cx="1030481" cy="161543"/>
          </a:xfrm>
        </p:grpSpPr>
        <p:sp>
          <p:nvSpPr>
            <p:cNvPr id="19" name="RectangleLegend2">
              <a:extLst>
                <a:ext uri="{FF2B5EF4-FFF2-40B4-BE49-F238E27FC236}">
                  <a16:creationId xmlns:a16="http://schemas.microsoft.com/office/drawing/2014/main" id="{627B91CE-38DE-47E7-92DB-88C4DBFFBC46}"/>
                </a:ext>
              </a:extLst>
            </p:cNvPr>
            <p:cNvSpPr/>
            <p:nvPr/>
          </p:nvSpPr>
          <p:spPr>
            <a:xfrm>
              <a:off x="2556137" y="1218240"/>
              <a:ext cx="137160" cy="137160"/>
            </a:xfrm>
            <a:prstGeom prst="rect">
              <a:avLst/>
            </a:prstGeom>
            <a:solidFill>
              <a:schemeClr val="accent2">
                <a:lumMod val="40000"/>
                <a:lumOff val="6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0" name="Legend2">
              <a:extLst>
                <a:ext uri="{FF2B5EF4-FFF2-40B4-BE49-F238E27FC236}">
                  <a16:creationId xmlns:a16="http://schemas.microsoft.com/office/drawing/2014/main" id="{37D56905-F309-4822-96C9-E410C62D4996}"/>
                </a:ext>
              </a:extLst>
            </p:cNvPr>
            <p:cNvSpPr txBox="1"/>
            <p:nvPr/>
          </p:nvSpPr>
          <p:spPr>
            <a:xfrm>
              <a:off x="2882282" y="1206048"/>
              <a:ext cx="7043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0.75-0.95</a:t>
              </a:r>
              <a:r>
                <a:rPr lang="ja-JP" altLang="en-US" sz="853" dirty="0"/>
                <a:t>倍</a:t>
              </a:r>
              <a:endParaRPr lang="en-US" sz="853" dirty="0"/>
            </a:p>
          </p:txBody>
        </p:sp>
      </p:grpSp>
      <p:grpSp>
        <p:nvGrpSpPr>
          <p:cNvPr id="21" name="Group 20">
            <a:extLst>
              <a:ext uri="{FF2B5EF4-FFF2-40B4-BE49-F238E27FC236}">
                <a16:creationId xmlns:a16="http://schemas.microsoft.com/office/drawing/2014/main" id="{C09735E2-8FE2-428C-9E07-2B208CB5C857}"/>
              </a:ext>
            </a:extLst>
          </p:cNvPr>
          <p:cNvGrpSpPr/>
          <p:nvPr/>
        </p:nvGrpSpPr>
        <p:grpSpPr>
          <a:xfrm>
            <a:off x="7807302" y="1916535"/>
            <a:ext cx="728262" cy="131254"/>
            <a:chOff x="6093809" y="1205598"/>
            <a:chExt cx="896322" cy="161543"/>
          </a:xfrm>
        </p:grpSpPr>
        <p:sp>
          <p:nvSpPr>
            <p:cNvPr id="22" name="RectangleLegend4">
              <a:extLst>
                <a:ext uri="{FF2B5EF4-FFF2-40B4-BE49-F238E27FC236}">
                  <a16:creationId xmlns:a16="http://schemas.microsoft.com/office/drawing/2014/main" id="{C1DED9DB-74C4-42F4-81FC-13373217FBD5}"/>
                </a:ext>
              </a:extLst>
            </p:cNvPr>
            <p:cNvSpPr/>
            <p:nvPr/>
          </p:nvSpPr>
          <p:spPr>
            <a:xfrm>
              <a:off x="6093809" y="1217790"/>
              <a:ext cx="137160" cy="137160"/>
            </a:xfrm>
            <a:prstGeom prst="rect">
              <a:avLst/>
            </a:prstGeom>
            <a:solidFill>
              <a:schemeClr val="accent2">
                <a:lumMod val="7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3" name="Legend4">
              <a:extLst>
                <a:ext uri="{FF2B5EF4-FFF2-40B4-BE49-F238E27FC236}">
                  <a16:creationId xmlns:a16="http://schemas.microsoft.com/office/drawing/2014/main" id="{1821E48A-BD12-44F1-922A-8685A918DFF7}"/>
                </a:ext>
              </a:extLst>
            </p:cNvPr>
            <p:cNvSpPr txBox="1"/>
            <p:nvPr/>
          </p:nvSpPr>
          <p:spPr>
            <a:xfrm>
              <a:off x="6419955" y="1205598"/>
              <a:ext cx="57017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1.05-1.25</a:t>
              </a:r>
            </a:p>
          </p:txBody>
        </p:sp>
      </p:grpSp>
      <p:grpSp>
        <p:nvGrpSpPr>
          <p:cNvPr id="24" name="Group 23">
            <a:extLst>
              <a:ext uri="{FF2B5EF4-FFF2-40B4-BE49-F238E27FC236}">
                <a16:creationId xmlns:a16="http://schemas.microsoft.com/office/drawing/2014/main" id="{491E0F88-285A-4413-AE08-08E392CE73F7}"/>
              </a:ext>
            </a:extLst>
          </p:cNvPr>
          <p:cNvGrpSpPr/>
          <p:nvPr/>
        </p:nvGrpSpPr>
        <p:grpSpPr>
          <a:xfrm>
            <a:off x="8725062" y="1916535"/>
            <a:ext cx="624066" cy="131254"/>
            <a:chOff x="6093809" y="1415013"/>
            <a:chExt cx="768081" cy="161543"/>
          </a:xfrm>
        </p:grpSpPr>
        <p:sp>
          <p:nvSpPr>
            <p:cNvPr id="25" name="RectangleLegend5">
              <a:extLst>
                <a:ext uri="{FF2B5EF4-FFF2-40B4-BE49-F238E27FC236}">
                  <a16:creationId xmlns:a16="http://schemas.microsoft.com/office/drawing/2014/main" id="{45F26B23-29D2-40A7-BB5D-A73E450CEEAF}"/>
                </a:ext>
              </a:extLst>
            </p:cNvPr>
            <p:cNvSpPr/>
            <p:nvPr/>
          </p:nvSpPr>
          <p:spPr>
            <a:xfrm>
              <a:off x="6093809" y="1427205"/>
              <a:ext cx="137160" cy="137160"/>
            </a:xfrm>
            <a:prstGeom prst="rect">
              <a:avLst/>
            </a:prstGeom>
            <a:solidFill>
              <a:schemeClr val="accent2">
                <a:lumMod val="5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6" name="Legend5">
              <a:extLst>
                <a:ext uri="{FF2B5EF4-FFF2-40B4-BE49-F238E27FC236}">
                  <a16:creationId xmlns:a16="http://schemas.microsoft.com/office/drawing/2014/main" id="{D567BEC2-B2C1-40E1-8F2F-5B1A14EB651F}"/>
                </a:ext>
              </a:extLst>
            </p:cNvPr>
            <p:cNvSpPr txBox="1"/>
            <p:nvPr/>
          </p:nvSpPr>
          <p:spPr>
            <a:xfrm>
              <a:off x="6419954" y="1415013"/>
              <a:ext cx="4419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1.25</a:t>
              </a:r>
              <a:r>
                <a:rPr lang="ja-JP" altLang="en-US" sz="853" dirty="0"/>
                <a:t>倍</a:t>
              </a:r>
              <a:r>
                <a:rPr lang="en-US" sz="853" dirty="0"/>
                <a:t>-</a:t>
              </a:r>
            </a:p>
          </p:txBody>
        </p:sp>
      </p:grpSp>
      <p:sp>
        <p:nvSpPr>
          <p:cNvPr id="27" name="TextBox 26">
            <a:extLst>
              <a:ext uri="{FF2B5EF4-FFF2-40B4-BE49-F238E27FC236}">
                <a16:creationId xmlns:a16="http://schemas.microsoft.com/office/drawing/2014/main" id="{0B13C28D-B925-48F6-9EC3-2A587950D3C0}"/>
              </a:ext>
            </a:extLst>
          </p:cNvPr>
          <p:cNvSpPr txBox="1"/>
          <p:nvPr/>
        </p:nvSpPr>
        <p:spPr>
          <a:xfrm>
            <a:off x="4115668" y="1907144"/>
            <a:ext cx="678899" cy="131254"/>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kumimoji="1" lang="en-US" sz="1600" dirty="0">
                <a:cs typeface="Arial" panose="020B0604020202020204" pitchFamily="34" charset="0"/>
              </a:defRPr>
            </a:lvl1pPr>
            <a:lvl2pPr marL="230396" lvl="1" indent="-226796">
              <a:lnSpc>
                <a:spcPct val="100000"/>
              </a:lnSpc>
              <a:spcBef>
                <a:spcPts val="0"/>
              </a:spcBef>
              <a:spcAft>
                <a:spcPts val="300"/>
              </a:spcAft>
              <a:buClr>
                <a:srgbClr val="000000"/>
              </a:buClr>
              <a:buSzPct val="110000"/>
              <a:buFont typeface="Wingdings" panose="05000000000000000000" pitchFamily="2" charset="2"/>
              <a:buChar char=""/>
              <a:defRPr kumimoji="1" lang="en-US" sz="1600" dirty="0"/>
            </a:lvl2pPr>
            <a:lvl3pPr marL="442793" lvl="2" indent="-215997">
              <a:lnSpc>
                <a:spcPct val="100000"/>
              </a:lnSpc>
              <a:spcBef>
                <a:spcPts val="0"/>
              </a:spcBef>
              <a:spcAft>
                <a:spcPts val="300"/>
              </a:spcAft>
              <a:buClr>
                <a:srgbClr val="000000"/>
              </a:buClr>
              <a:buSzPct val="110000"/>
              <a:buFont typeface="Arial" panose="020B0604020202020204" pitchFamily="34" charset="0"/>
              <a:buChar char="‒"/>
              <a:defRPr kumimoji="1" lang="en-US" sz="1600" dirty="0"/>
            </a:lvl3pPr>
            <a:lvl4pPr marL="597590" lvl="3" indent="-151198">
              <a:lnSpc>
                <a:spcPct val="100000"/>
              </a:lnSpc>
              <a:spcBef>
                <a:spcPts val="0"/>
              </a:spcBef>
              <a:spcAft>
                <a:spcPts val="300"/>
              </a:spcAft>
              <a:buClr>
                <a:srgbClr val="000000"/>
              </a:buClr>
              <a:buSzPct val="100000"/>
              <a:buFont typeface="Arial" panose="020B0604020202020204" pitchFamily="34" charset="0"/>
              <a:buChar char="•"/>
              <a:defRPr kumimoji="1" lang="en-US" sz="1600" dirty="0"/>
            </a:lvl4pPr>
            <a:lvl5pPr marL="817187" lvl="4" indent="-147598">
              <a:lnSpc>
                <a:spcPct val="100000"/>
              </a:lnSpc>
              <a:spcBef>
                <a:spcPts val="0"/>
              </a:spcBef>
              <a:spcAft>
                <a:spcPts val="300"/>
              </a:spcAft>
              <a:buClr>
                <a:srgbClr val="000000"/>
              </a:buClr>
              <a:buSzPct val="100000"/>
              <a:buFont typeface="Arial" panose="020B0604020202020204" pitchFamily="34" charset="0"/>
              <a:buChar char="̶"/>
              <a:defRPr kumimoji="1" lang="en-US" sz="1600" dirty="0"/>
            </a:lvl5pPr>
            <a:lvl6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9pPr>
          </a:lstStyle>
          <a:p>
            <a:r>
              <a:rPr lang="ja-JP" altLang="en-US" sz="853" dirty="0"/>
              <a:t>対日本比で：</a:t>
            </a:r>
            <a:endParaRPr lang="en-US" sz="853" dirty="0"/>
          </a:p>
        </p:txBody>
      </p:sp>
      <p:sp>
        <p:nvSpPr>
          <p:cNvPr id="30" name="テキスト ボックス 14">
            <a:extLst>
              <a:ext uri="{FF2B5EF4-FFF2-40B4-BE49-F238E27FC236}">
                <a16:creationId xmlns:a16="http://schemas.microsoft.com/office/drawing/2014/main" id="{95089899-1E6B-4392-A13F-6253C7998483}"/>
              </a:ext>
            </a:extLst>
          </p:cNvPr>
          <p:cNvSpPr txBox="1"/>
          <p:nvPr/>
        </p:nvSpPr>
        <p:spPr>
          <a:xfrm>
            <a:off x="200472" y="6597351"/>
            <a:ext cx="9487182" cy="217899"/>
          </a:xfrm>
          <a:prstGeom prst="rect">
            <a:avLst/>
          </a:prstGeom>
          <a:noFill/>
        </p:spPr>
        <p:txBody>
          <a:bodyPr wrap="square" lIns="0" tIns="0" rIns="0" bIns="0" rtlCol="0">
            <a:noAutofit/>
          </a:bodyPr>
          <a:lstStyle/>
          <a:p>
            <a:r>
              <a:rPr lang="ja-JP" altLang="en-US" sz="800" dirty="0">
                <a:latin typeface="+mn-ea"/>
                <a:cs typeface="Arial" panose="020B0604020202020204" pitchFamily="34" charset="0"/>
              </a:rPr>
              <a:t>（出所）デスクトップリサーチ、世界銀行「</a:t>
            </a:r>
            <a:r>
              <a:rPr lang="en-US" altLang="ja-JP" sz="800" dirty="0">
                <a:solidFill>
                  <a:srgbClr val="101F28"/>
                </a:solidFill>
                <a:latin typeface="+mn-ea"/>
              </a:rPr>
              <a:t>Fixed broadband subscriptions (per 100 people) - Nigeria</a:t>
            </a:r>
            <a:r>
              <a:rPr lang="ja-JP" altLang="en-US" sz="800" dirty="0">
                <a:latin typeface="+mn-ea"/>
                <a:cs typeface="Arial" panose="020B0604020202020204" pitchFamily="34" charset="0"/>
              </a:rPr>
              <a:t>」、</a:t>
            </a:r>
            <a:r>
              <a:rPr lang="en-US" altLang="ja-JP" sz="800" dirty="0">
                <a:latin typeface="+mn-ea"/>
                <a:cs typeface="Arial" panose="020B0604020202020204" pitchFamily="34" charset="0"/>
              </a:rPr>
              <a:t>NIH</a:t>
            </a:r>
            <a:r>
              <a:rPr lang="ja-JP" altLang="en-US" sz="800" dirty="0">
                <a:latin typeface="+mn-ea"/>
                <a:cs typeface="Arial" panose="020B0604020202020204" pitchFamily="34" charset="0"/>
              </a:rPr>
              <a:t>「</a:t>
            </a:r>
            <a:r>
              <a:rPr lang="en-US" altLang="ja-JP" sz="800" dirty="0">
                <a:latin typeface="+mn-ea"/>
                <a:cs typeface="Arial" panose="020B0604020202020204" pitchFamily="34" charset="0"/>
              </a:rPr>
              <a:t>Implementing electronic health system in Nigeria: perspective assessment in a specialist hospital</a:t>
            </a:r>
            <a:r>
              <a:rPr lang="ja-JP" altLang="en-US" sz="800" dirty="0">
                <a:latin typeface="+mn-ea"/>
                <a:cs typeface="Arial" panose="020B0604020202020204" pitchFamily="34" charset="0"/>
              </a:rPr>
              <a:t>」、</a:t>
            </a:r>
            <a:r>
              <a:rPr lang="en-US" altLang="ja-JP" sz="800" dirty="0">
                <a:latin typeface="+mn-ea"/>
                <a:cs typeface="Arial" panose="020B0604020202020204" pitchFamily="34" charset="0"/>
              </a:rPr>
              <a:t>ICGL</a:t>
            </a:r>
            <a:r>
              <a:rPr lang="ja-JP" altLang="en-US" sz="800" dirty="0">
                <a:latin typeface="+mn-ea"/>
                <a:cs typeface="Arial" panose="020B0604020202020204" pitchFamily="34" charset="0"/>
              </a:rPr>
              <a:t>「</a:t>
            </a:r>
            <a:r>
              <a:rPr lang="en-US" altLang="ja-JP" sz="800" dirty="0">
                <a:latin typeface="+mn-ea"/>
                <a:cs typeface="Arial" panose="020B0604020202020204" pitchFamily="34" charset="0"/>
              </a:rPr>
              <a:t>Data Protection Laws and Regulations Nigeria 2023</a:t>
            </a:r>
            <a:r>
              <a:rPr lang="ja-JP" altLang="en-US" sz="800" dirty="0">
                <a:latin typeface="+mn-ea"/>
                <a:cs typeface="Arial" panose="020B0604020202020204" pitchFamily="34" charset="0"/>
              </a:rPr>
              <a:t>」</a:t>
            </a:r>
          </a:p>
        </p:txBody>
      </p:sp>
    </p:spTree>
    <p:extLst>
      <p:ext uri="{BB962C8B-B14F-4D97-AF65-F5344CB8AC3E}">
        <p14:creationId xmlns:p14="http://schemas.microsoft.com/office/powerpoint/2010/main" val="28605002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8EAE23DF-14F9-4A33-BB78-4BEED4CBB2F6}"/>
              </a:ext>
            </a:extLst>
          </p:cNvPr>
          <p:cNvGraphicFramePr>
            <a:graphicFrameLocks noChangeAspect="1"/>
          </p:cNvGraphicFramePr>
          <p:nvPr>
            <p:custDataLst>
              <p:tags r:id="rId1"/>
            </p:custDataLst>
            <p:extLst>
              <p:ext uri="{D42A27DB-BD31-4B8C-83A1-F6EECF244321}">
                <p14:modId xmlns:p14="http://schemas.microsoft.com/office/powerpoint/2010/main" val="9380245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7" name="Object 6" hidden="1">
                        <a:extLst>
                          <a:ext uri="{FF2B5EF4-FFF2-40B4-BE49-F238E27FC236}">
                            <a16:creationId xmlns:a16="http://schemas.microsoft.com/office/drawing/2014/main" id="{8EAE23DF-14F9-4A33-BB78-4BEED4CBB2F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7F54FFB-47E2-47A5-A19A-7D21327EE2ED}"/>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ナイジェリア／医療関連／その他</a:t>
            </a:r>
            <a:endParaRPr kumimoji="1" lang="en-US" dirty="0"/>
          </a:p>
        </p:txBody>
      </p:sp>
      <p:sp>
        <p:nvSpPr>
          <p:cNvPr id="3" name="Text Placeholder 2">
            <a:extLst>
              <a:ext uri="{FF2B5EF4-FFF2-40B4-BE49-F238E27FC236}">
                <a16:creationId xmlns:a16="http://schemas.microsoft.com/office/drawing/2014/main" id="{FFCC7DD9-3F9A-467A-9328-D598BBA0BB88}"/>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kumimoji="1" lang="ja-JP" altLang="en-US" dirty="0"/>
              <a:t>オンライン診療の主要プラットフォーマー</a:t>
            </a:r>
            <a:endParaRPr kumimoji="1" lang="en-US" dirty="0"/>
          </a:p>
        </p:txBody>
      </p:sp>
      <p:sp>
        <p:nvSpPr>
          <p:cNvPr id="9" name="テキスト ボックス 14">
            <a:extLst>
              <a:ext uri="{FF2B5EF4-FFF2-40B4-BE49-F238E27FC236}">
                <a16:creationId xmlns:a16="http://schemas.microsoft.com/office/drawing/2014/main" id="{A66F69FE-3544-4A74-8B9D-398E0C1665D4}"/>
              </a:ext>
            </a:extLst>
          </p:cNvPr>
          <p:cNvSpPr txBox="1"/>
          <p:nvPr/>
        </p:nvSpPr>
        <p:spPr>
          <a:xfrm>
            <a:off x="225303" y="6418339"/>
            <a:ext cx="9073008" cy="369332"/>
          </a:xfrm>
          <a:prstGeom prst="rect">
            <a:avLst/>
          </a:prstGeom>
          <a:noFill/>
        </p:spPr>
        <p:txBody>
          <a:bodyPr wrap="square" lIns="0" tIns="0" rIns="0" bIns="0" rtlCol="0">
            <a:sp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（出所）各社ホームぺー</a:t>
            </a:r>
            <a:r>
              <a:rPr lang="ja-JP" altLang="en-US" sz="800">
                <a:latin typeface="Arial" panose="020B0604020202020204" pitchFamily="34" charset="0"/>
                <a:ea typeface="ＭＳ Ｐゴシック" panose="020B0600070205080204" pitchFamily="50" charset="-128"/>
                <a:cs typeface="Arial" panose="020B0604020202020204" pitchFamily="34" charset="0"/>
              </a:rPr>
              <a:t>ジ、</a:t>
            </a:r>
            <a:r>
              <a:rPr lang="ja" altLang="ja-JP" sz="800"/>
              <a:t>https</a:t>
            </a:r>
            <a:r>
              <a:rPr lang="ja" altLang="ja-JP" sz="800" dirty="0"/>
              <a:t>://healthstack.africa/services/</a:t>
            </a:r>
          </a:p>
          <a:p>
            <a:pPr marL="328613" indent="-328613"/>
            <a:endParaRPr lang="ja" altLang="ja-JP" sz="800" dirty="0"/>
          </a:p>
          <a:p>
            <a:pPr marL="328613" indent="-328613"/>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テキスト ボックス 10">
            <a:extLst>
              <a:ext uri="{FF2B5EF4-FFF2-40B4-BE49-F238E27FC236}">
                <a16:creationId xmlns:a16="http://schemas.microsoft.com/office/drawing/2014/main" id="{0871BB08-8B38-4CF4-8708-53EAD1750889}"/>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 altLang="ja-JP" sz="1400" noProof="1">
                <a:latin typeface="Arial" panose="020B0604020202020204" pitchFamily="34" charset="0"/>
                <a:ea typeface="ＭＳ Ｐゴシック" panose="020B0600070205080204" pitchFamily="50" charset="-128"/>
                <a:cs typeface="Arial" panose="020B0604020202020204" pitchFamily="34" charset="0"/>
              </a:rPr>
              <a:t>2023年7月現在、ナイジェリアのラゴスを拠点とするヘルステックスタートアップは170社</a:t>
            </a:r>
            <a:r>
              <a:rPr lang="ja-JP" altLang="en-US" sz="1400" noProof="1">
                <a:latin typeface="Arial" panose="020B0604020202020204" pitchFamily="34" charset="0"/>
                <a:ea typeface="ＭＳ Ｐゴシック" panose="020B0600070205080204" pitchFamily="50" charset="-128"/>
                <a:cs typeface="Arial" panose="020B0604020202020204" pitchFamily="34" charset="0"/>
              </a:rPr>
              <a:t>ほど存在する。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Rectangle 11">
            <a:extLst>
              <a:ext uri="{FF2B5EF4-FFF2-40B4-BE49-F238E27FC236}">
                <a16:creationId xmlns:a16="http://schemas.microsoft.com/office/drawing/2014/main" id="{47719C94-086F-4FF6-8C40-33210933EFFA}"/>
              </a:ext>
            </a:extLst>
          </p:cNvPr>
          <p:cNvSpPr>
            <a:spLocks noChangeArrowheads="1"/>
          </p:cNvSpPr>
          <p:nvPr/>
        </p:nvSpPr>
        <p:spPr bwMode="auto">
          <a:xfrm>
            <a:off x="681553" y="1700808"/>
            <a:ext cx="864096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オンライン診療を提供している企業の例</a:t>
            </a:r>
            <a:endParaRPr lang="en-US" altLang="ja-JP" sz="1400" baseline="30000" dirty="0">
              <a:solidFill>
                <a:srgbClr val="000000"/>
              </a:solidFill>
              <a:latin typeface="Arial Black" pitchFamily="34" charset="0"/>
              <a:ea typeface="HGP創英角ｺﾞｼｯｸUB" pitchFamily="50" charset="-128"/>
            </a:endParaRPr>
          </a:p>
        </p:txBody>
      </p:sp>
      <p:graphicFrame>
        <p:nvGraphicFramePr>
          <p:cNvPr id="4" name="表 9">
            <a:extLst>
              <a:ext uri="{FF2B5EF4-FFF2-40B4-BE49-F238E27FC236}">
                <a16:creationId xmlns:a16="http://schemas.microsoft.com/office/drawing/2014/main" id="{522480B6-A0FE-2C2B-1216-970F8457412C}"/>
              </a:ext>
            </a:extLst>
          </p:cNvPr>
          <p:cNvGraphicFramePr>
            <a:graphicFrameLocks noGrp="1"/>
          </p:cNvGraphicFramePr>
          <p:nvPr>
            <p:extLst>
              <p:ext uri="{D42A27DB-BD31-4B8C-83A1-F6EECF244321}">
                <p14:modId xmlns:p14="http://schemas.microsoft.com/office/powerpoint/2010/main" val="4257468112"/>
              </p:ext>
            </p:extLst>
          </p:nvPr>
        </p:nvGraphicFramePr>
        <p:xfrm>
          <a:off x="200025" y="1949590"/>
          <a:ext cx="9505950" cy="4320480"/>
        </p:xfrm>
        <a:graphic>
          <a:graphicData uri="http://schemas.openxmlformats.org/drawingml/2006/table">
            <a:tbl>
              <a:tblPr firstRow="1" bandRow="1">
                <a:tableStyleId>{2D5ABB26-0587-4C30-8999-92F81FD0307C}</a:tableStyleId>
              </a:tblPr>
              <a:tblGrid>
                <a:gridCol w="418571">
                  <a:extLst>
                    <a:ext uri="{9D8B030D-6E8A-4147-A177-3AD203B41FA5}">
                      <a16:colId xmlns:a16="http://schemas.microsoft.com/office/drawing/2014/main" val="20000"/>
                    </a:ext>
                  </a:extLst>
                </a:gridCol>
                <a:gridCol w="1022036">
                  <a:extLst>
                    <a:ext uri="{9D8B030D-6E8A-4147-A177-3AD203B41FA5}">
                      <a16:colId xmlns:a16="http://schemas.microsoft.com/office/drawing/2014/main" val="20001"/>
                    </a:ext>
                  </a:extLst>
                </a:gridCol>
                <a:gridCol w="6408712">
                  <a:extLst>
                    <a:ext uri="{9D8B030D-6E8A-4147-A177-3AD203B41FA5}">
                      <a16:colId xmlns:a16="http://schemas.microsoft.com/office/drawing/2014/main" val="20002"/>
                    </a:ext>
                  </a:extLst>
                </a:gridCol>
                <a:gridCol w="1656631">
                  <a:extLst>
                    <a:ext uri="{9D8B030D-6E8A-4147-A177-3AD203B41FA5}">
                      <a16:colId xmlns:a16="http://schemas.microsoft.com/office/drawing/2014/main" val="3100871719"/>
                    </a:ext>
                  </a:extLst>
                </a:gridCol>
              </a:tblGrid>
              <a:tr h="524020">
                <a:tc>
                  <a:txBody>
                    <a:bodyPr/>
                    <a:lstStyle/>
                    <a:p>
                      <a:pPr algn="ctr" fontAlgn="ctr"/>
                      <a:r>
                        <a:rPr kumimoji="1" lang="en-US" altLang="ja-JP" sz="1050" b="1" noProof="1">
                          <a:solidFill>
                            <a:schemeClr val="bg1"/>
                          </a:solidFill>
                          <a:latin typeface="MS PGothic" panose="020B0600070205080204" pitchFamily="34" charset="-128"/>
                          <a:ea typeface="MS PGothic" panose="020B0600070205080204" pitchFamily="34" charset="-128"/>
                          <a:cs typeface="Arial" panose="020B0604020202020204" pitchFamily="34" charset="0"/>
                        </a:rPr>
                        <a:t>No.</a:t>
                      </a:r>
                      <a:endParaRPr kumimoji="1" lang="ja-JP" altLang="en-US" sz="1050" b="1" dirty="0">
                        <a:solidFill>
                          <a:schemeClr val="bg1"/>
                        </a:solidFill>
                        <a:latin typeface="MS PGothic" panose="020B0600070205080204" pitchFamily="34" charset="-128"/>
                        <a:ea typeface="MS PGothic" panose="020B0600070205080204" pitchFamily="34" charset="-128"/>
                        <a:cs typeface="Arial" panose="020B0604020202020204" pitchFamily="34" charset="0"/>
                      </a:endParaRPr>
                    </a:p>
                  </a:txBody>
                  <a:tcPr marL="0" marR="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3D6AA7"/>
                    </a:solidFill>
                  </a:tcPr>
                </a:tc>
                <a:tc>
                  <a:txBody>
                    <a:bodyPr/>
                    <a:lstStyle/>
                    <a:p>
                      <a:pPr marL="0" algn="ctr" defTabSz="914400" rtl="0" eaLnBrk="1" fontAlgn="ctr" latinLnBrk="0" hangingPunct="1"/>
                      <a:r>
                        <a:rPr kumimoji="1" lang="ja-JP" altLang="en-US" sz="105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企業名</a:t>
                      </a:r>
                    </a:p>
                  </a:txBody>
                  <a:tcPr marL="0" marR="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3D6AA7"/>
                    </a:solidFill>
                  </a:tcPr>
                </a:tc>
                <a:tc>
                  <a:txBody>
                    <a:bodyPr/>
                    <a:lstStyle/>
                    <a:p>
                      <a:pPr marL="0" algn="ctr" defTabSz="914400" rtl="0" eaLnBrk="1" fontAlgn="ctr" latinLnBrk="0" hangingPunct="1"/>
                      <a:r>
                        <a:rPr kumimoji="1" lang="ja-JP" altLang="en-US" sz="105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サービス内容</a:t>
                      </a:r>
                      <a:endParaRPr kumimoji="1" lang="en-US" altLang="ja-JP" sz="105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3D6AA7"/>
                    </a:solidFill>
                  </a:tcPr>
                </a:tc>
                <a:tc>
                  <a:txBody>
                    <a:bodyPr/>
                    <a:lstStyle/>
                    <a:p>
                      <a:pPr marL="0" algn="ctr" defTabSz="914400" rtl="0" eaLnBrk="1" fontAlgn="ctr" latinLnBrk="0" hangingPunct="1"/>
                      <a:r>
                        <a:rPr kumimoji="1" lang="en-US" altLang="ja-JP" sz="105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URL</a:t>
                      </a:r>
                    </a:p>
                  </a:txBody>
                  <a:tcPr marL="0" marR="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878401">
                <a:tc>
                  <a:txBody>
                    <a:bodyPr/>
                    <a:lstStyle/>
                    <a:p>
                      <a:pPr marL="0" algn="ctr" defTabSz="914400" rtl="0" eaLnBrk="1" fontAlgn="ctr" latinLnBrk="0" hangingPunct="1">
                        <a:spcAft>
                          <a:spcPts val="0"/>
                        </a:spcAft>
                      </a:pPr>
                      <a:r>
                        <a:rPr kumimoji="1" lang="en-US" altLang="ja-JP" sz="1050" b="1" kern="100" noProof="1">
                          <a:solidFill>
                            <a:schemeClr val="tx1"/>
                          </a:solidFill>
                          <a:effectLst/>
                          <a:latin typeface="MS PGothic" panose="020B0600070205080204" pitchFamily="34" charset="-128"/>
                          <a:ea typeface="MS PGothic" panose="020B0600070205080204" pitchFamily="34" charset="-128"/>
                          <a:cs typeface="Arial" panose="020B0604020202020204" pitchFamily="34" charset="0"/>
                        </a:rPr>
                        <a:t>1</a:t>
                      </a:r>
                      <a:endParaRPr kumimoji="1" lang="ja-JP" sz="1050" b="1" kern="100" dirty="0">
                        <a:solidFill>
                          <a:schemeClr val="tx1"/>
                        </a:solidFill>
                        <a:effectLst/>
                        <a:latin typeface="MS PGothic" panose="020B0600070205080204" pitchFamily="34" charset="-128"/>
                        <a:ea typeface="MS PGothic" panose="020B0600070205080204" pitchFamily="34" charset="-128"/>
                        <a:cs typeface="Arial" panose="020B0604020202020204" pitchFamily="34" charset="0"/>
                      </a:endParaRP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8E8E8"/>
                    </a:solidFill>
                  </a:tcPr>
                </a:tc>
                <a:tc>
                  <a:txBody>
                    <a:bodyPr/>
                    <a:lstStyle/>
                    <a:p>
                      <a:pPr marL="0" indent="174625" algn="ctr" defTabSz="914400" rtl="0" eaLnBrk="1" fontAlgn="ctr" latinLnBrk="0" hangingPunct="1">
                        <a:spcAft>
                          <a:spcPts val="0"/>
                        </a:spcAft>
                      </a:pPr>
                      <a:r>
                        <a:rPr kumimoji="1" lang="en-US" sz="1050" b="1" kern="100" noProof="1">
                          <a:solidFill>
                            <a:schemeClr val="tx1"/>
                          </a:solidFill>
                          <a:effectLst/>
                          <a:latin typeface="MS PGothic" panose="020B0600070205080204" pitchFamily="34" charset="-128"/>
                          <a:ea typeface="MS PGothic" panose="020B0600070205080204" pitchFamily="34" charset="-128"/>
                          <a:cs typeface="Arial" panose="020B0604020202020204" pitchFamily="34" charset="0"/>
                        </a:rPr>
                        <a:t>Whispa Health</a:t>
                      </a: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marL="171450" marR="0" indent="-171450" algn="l" defTabSz="914400" rtl="0" eaLnBrk="1" fontAlgn="ctr" latinLnBrk="0" hangingPunct="1">
                        <a:lnSpc>
                          <a:spcPct val="114000"/>
                        </a:lnSpc>
                        <a:spcBef>
                          <a:spcPts val="0"/>
                        </a:spcBef>
                        <a:spcAft>
                          <a:spcPts val="300"/>
                        </a:spcAft>
                        <a:buClr>
                          <a:srgbClr val="5F8AC3"/>
                        </a:buClr>
                        <a:buSzPct val="80000"/>
                        <a:buFont typeface="Arial" panose="020B0604020202020204" pitchFamily="34" charset="0"/>
                        <a:buChar char="•"/>
                        <a:tabLst/>
                        <a:defRPr/>
                      </a:pPr>
                      <a:r>
                        <a:rPr kumimoji="1" lang="en-US" altLang="ja-JP" sz="1050" kern="1200" dirty="0">
                          <a:solidFill>
                            <a:schemeClr val="tx1"/>
                          </a:solidFill>
                          <a:latin typeface="MS PGothic" panose="020B0600070205080204" pitchFamily="34" charset="-128"/>
                          <a:ea typeface="MS PGothic" panose="020B0600070205080204" pitchFamily="34" charset="-128"/>
                          <a:cs typeface="+mn-cs"/>
                        </a:rPr>
                        <a:t>2020</a:t>
                      </a:r>
                      <a:r>
                        <a:rPr kumimoji="1" lang="ja-JP" altLang="en-US" sz="1050" kern="1200" dirty="0">
                          <a:solidFill>
                            <a:schemeClr val="tx1"/>
                          </a:solidFill>
                          <a:latin typeface="MS PGothic" panose="020B0600070205080204" pitchFamily="34" charset="-128"/>
                          <a:ea typeface="MS PGothic" panose="020B0600070205080204" pitchFamily="34" charset="-128"/>
                          <a:cs typeface="+mn-cs"/>
                        </a:rPr>
                        <a:t>年に設立されたこのプラットフォームは、ユーザーを診察のための医師や、セクシャルヘルスに関する情報、商品、サービスの紹介をつなげる。</a:t>
                      </a:r>
                      <a:endParaRPr kumimoji="1" lang="en-US" altLang="ja-JP" sz="1050" kern="1200" dirty="0">
                        <a:solidFill>
                          <a:schemeClr val="tx1"/>
                        </a:solidFill>
                        <a:latin typeface="MS PGothic" panose="020B0600070205080204" pitchFamily="34" charset="-128"/>
                        <a:ea typeface="MS PGothic" panose="020B0600070205080204" pitchFamily="34" charset="-128"/>
                        <a:cs typeface="+mn-cs"/>
                      </a:endParaRP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marL="0" marR="0" indent="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en-US" altLang="ja-JP" sz="1050" kern="1200" noProof="1">
                          <a:solidFill>
                            <a:schemeClr val="tx1"/>
                          </a:solidFill>
                          <a:latin typeface="MS PGothic" panose="020B0600070205080204" pitchFamily="34" charset="-128"/>
                          <a:ea typeface="MS PGothic" panose="020B0600070205080204" pitchFamily="34" charset="-128"/>
                          <a:cs typeface="+mn-cs"/>
                        </a:rPr>
                        <a:t>https://whispahealth.com/services/</a:t>
                      </a: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10004"/>
                  </a:ext>
                </a:extLst>
              </a:tr>
              <a:tr h="788861">
                <a:tc>
                  <a:txBody>
                    <a:bodyPr/>
                    <a:lstStyle/>
                    <a:p>
                      <a:pPr marL="0" algn="ctr" defTabSz="914400" rtl="0" eaLnBrk="1" fontAlgn="ctr" latinLnBrk="0" hangingPunct="1">
                        <a:spcAft>
                          <a:spcPts val="0"/>
                        </a:spcAft>
                      </a:pPr>
                      <a:r>
                        <a:rPr kumimoji="1" lang="en-US" altLang="ja-JP" sz="1050" b="1" kern="100" noProof="1">
                          <a:solidFill>
                            <a:schemeClr val="tx1"/>
                          </a:solidFill>
                          <a:effectLst/>
                          <a:latin typeface="MS PGothic" panose="020B0600070205080204" pitchFamily="34" charset="-128"/>
                          <a:ea typeface="MS PGothic" panose="020B0600070205080204" pitchFamily="34" charset="-128"/>
                          <a:cs typeface="Arial" panose="020B0604020202020204" pitchFamily="34" charset="0"/>
                        </a:rPr>
                        <a:t>2</a:t>
                      </a:r>
                      <a:endParaRPr kumimoji="1" lang="ja-JP" sz="1050" b="1" kern="100" dirty="0">
                        <a:solidFill>
                          <a:schemeClr val="tx1"/>
                        </a:solidFill>
                        <a:effectLst/>
                        <a:latin typeface="MS PGothic" panose="020B0600070205080204" pitchFamily="34" charset="-128"/>
                        <a:ea typeface="MS PGothic" panose="020B0600070205080204" pitchFamily="34" charset="-128"/>
                        <a:cs typeface="Arial" panose="020B0604020202020204" pitchFamily="34" charset="0"/>
                      </a:endParaRP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8E8E8"/>
                    </a:solidFill>
                  </a:tcPr>
                </a:tc>
                <a:tc>
                  <a:txBody>
                    <a:bodyPr/>
                    <a:lstStyle/>
                    <a:p>
                      <a:pPr marL="0" indent="174625" algn="ctr" defTabSz="914400" rtl="0" eaLnBrk="1" fontAlgn="ctr" latinLnBrk="0" hangingPunct="1">
                        <a:spcAft>
                          <a:spcPts val="0"/>
                        </a:spcAft>
                      </a:pPr>
                      <a:r>
                        <a:rPr kumimoji="1" lang="en-US" sz="1050" b="1" kern="100" noProof="1">
                          <a:solidFill>
                            <a:schemeClr val="tx1"/>
                          </a:solidFill>
                          <a:effectLst/>
                          <a:latin typeface="MS PGothic" panose="020B0600070205080204" pitchFamily="34" charset="-128"/>
                          <a:ea typeface="MS PGothic" panose="020B0600070205080204" pitchFamily="34" charset="-128"/>
                          <a:cs typeface="Arial" panose="020B0604020202020204" pitchFamily="34" charset="0"/>
                        </a:rPr>
                        <a:t>Healthstack</a:t>
                      </a: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marL="171450" marR="0" indent="-171450" algn="l" defTabSz="914400" rtl="0" eaLnBrk="1" fontAlgn="ctr" latinLnBrk="0" hangingPunct="1">
                        <a:lnSpc>
                          <a:spcPct val="114000"/>
                        </a:lnSpc>
                        <a:spcBef>
                          <a:spcPts val="0"/>
                        </a:spcBef>
                        <a:spcAft>
                          <a:spcPts val="300"/>
                        </a:spcAft>
                        <a:buClr>
                          <a:srgbClr val="5F8AC3"/>
                        </a:buClr>
                        <a:buSzPct val="80000"/>
                        <a:buFont typeface="Arial" panose="020B0604020202020204" pitchFamily="34" charset="0"/>
                        <a:buChar char="•"/>
                        <a:tabLst/>
                        <a:defRPr/>
                      </a:pPr>
                      <a:r>
                        <a:rPr kumimoji="1" lang="ja-JP" altLang="en-US" sz="1050" kern="1200" dirty="0">
                          <a:solidFill>
                            <a:schemeClr val="tx1"/>
                          </a:solidFill>
                          <a:latin typeface="MS PGothic" panose="020B0600070205080204" pitchFamily="34" charset="-128"/>
                          <a:ea typeface="MS PGothic" panose="020B0600070205080204" pitchFamily="34" charset="-128"/>
                          <a:cs typeface="+mn-cs"/>
                        </a:rPr>
                        <a:t>アフリカで最も広く利用されているクラウドベースのデジタルヘルスプラットフォームは、ほぼゼロコストでデジタルヘルス技術の導入を加速する組織をサポートする。提供するサービスには、遠隔医療、デジタル薬局、医療検査室向けデジタルソリューションなどがある。</a:t>
                      </a:r>
                      <a:endParaRPr kumimoji="1" lang="en-US" altLang="ja-JP" sz="1050" kern="1200" dirty="0">
                        <a:solidFill>
                          <a:schemeClr val="tx1"/>
                        </a:solidFill>
                        <a:latin typeface="MS PGothic" panose="020B0600070205080204" pitchFamily="34" charset="-128"/>
                        <a:ea typeface="MS PGothic" panose="020B0600070205080204" pitchFamily="34" charset="-128"/>
                        <a:cs typeface="+mn-cs"/>
                      </a:endParaRP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marL="0" marR="0" lvl="0" indent="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en-US" sz="1050" kern="1200" dirty="0">
                          <a:solidFill>
                            <a:schemeClr val="tx1"/>
                          </a:solidFill>
                          <a:latin typeface="MS PGothic" panose="020B0600070205080204" pitchFamily="34" charset="-128"/>
                          <a:ea typeface="MS PGothic" panose="020B0600070205080204" pitchFamily="34" charset="-128"/>
                          <a:cs typeface="+mn-cs"/>
                        </a:rPr>
                        <a:t>https://healthstack.africa/services/</a:t>
                      </a: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10005"/>
                  </a:ext>
                </a:extLst>
              </a:tr>
              <a:tr h="756822">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MS PGothic" panose="020B0600070205080204" pitchFamily="34" charset="-128"/>
                          <a:ea typeface="MS PGothic" panose="020B0600070205080204" pitchFamily="34" charset="-128"/>
                          <a:cs typeface="Arial" panose="020B0604020202020204" pitchFamily="34" charset="0"/>
                        </a:rPr>
                        <a:t>3</a:t>
                      </a:r>
                      <a:endParaRPr kumimoji="1" lang="ja-JP" sz="1050" b="1" kern="100" dirty="0">
                        <a:solidFill>
                          <a:schemeClr val="tx1"/>
                        </a:solidFill>
                        <a:effectLst/>
                        <a:latin typeface="MS PGothic" panose="020B0600070205080204" pitchFamily="34" charset="-128"/>
                        <a:ea typeface="MS PGothic" panose="020B0600070205080204" pitchFamily="34" charset="-128"/>
                        <a:cs typeface="Arial" panose="020B0604020202020204" pitchFamily="34" charset="0"/>
                      </a:endParaRP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8E8E8"/>
                    </a:solidFill>
                  </a:tcPr>
                </a:tc>
                <a:tc>
                  <a:txBody>
                    <a:bodyPr/>
                    <a:lstStyle/>
                    <a:p>
                      <a:pPr marL="0" indent="174625" algn="ctr" defTabSz="914400" rtl="0" eaLnBrk="1" fontAlgn="ctr" latinLnBrk="0" hangingPunct="1">
                        <a:spcAft>
                          <a:spcPts val="0"/>
                        </a:spcAft>
                      </a:pPr>
                      <a:r>
                        <a:rPr kumimoji="1" lang="en-US" sz="1050" b="1" kern="100" noProof="1">
                          <a:solidFill>
                            <a:schemeClr val="tx1"/>
                          </a:solidFill>
                          <a:effectLst/>
                          <a:latin typeface="MS PGothic" panose="020B0600070205080204" pitchFamily="34" charset="-128"/>
                          <a:ea typeface="MS PGothic" panose="020B0600070205080204" pitchFamily="34" charset="-128"/>
                          <a:cs typeface="Arial" panose="020B0604020202020204" pitchFamily="34" charset="0"/>
                        </a:rPr>
                        <a:t>mDoc Team</a:t>
                      </a: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marL="171450" marR="0" indent="-171450" algn="l" defTabSz="914400" rtl="0" eaLnBrk="1" fontAlgn="ctr" latinLnBrk="0" hangingPunct="1">
                        <a:lnSpc>
                          <a:spcPct val="114000"/>
                        </a:lnSpc>
                        <a:spcBef>
                          <a:spcPts val="0"/>
                        </a:spcBef>
                        <a:spcAft>
                          <a:spcPts val="300"/>
                        </a:spcAft>
                        <a:buClr>
                          <a:srgbClr val="5F8AC3"/>
                        </a:buClr>
                        <a:buSzPct val="80000"/>
                        <a:buFont typeface="Arial" panose="020B0604020202020204" pitchFamily="34" charset="0"/>
                        <a:buChar char="•"/>
                        <a:tabLst/>
                        <a:defRPr/>
                      </a:pPr>
                      <a:r>
                        <a:rPr kumimoji="1" lang="ja-JP" altLang="en-US" sz="1050" kern="1200" dirty="0">
                          <a:solidFill>
                            <a:schemeClr val="tx1"/>
                          </a:solidFill>
                          <a:latin typeface="MS PGothic" panose="020B0600070205080204" pitchFamily="34" charset="-128"/>
                          <a:ea typeface="MS PGothic" panose="020B0600070205080204" pitchFamily="34" charset="-128"/>
                          <a:cs typeface="+mn-cs"/>
                        </a:rPr>
                        <a:t>このプラットフォームは、</a:t>
                      </a:r>
                      <a:r>
                        <a:rPr kumimoji="1" lang="en-US" altLang="ja-JP" sz="1050" kern="1200" dirty="0">
                          <a:solidFill>
                            <a:schemeClr val="tx1"/>
                          </a:solidFill>
                          <a:latin typeface="MS PGothic" panose="020B0600070205080204" pitchFamily="34" charset="-128"/>
                          <a:ea typeface="MS PGothic" panose="020B0600070205080204" pitchFamily="34" charset="-128"/>
                          <a:cs typeface="+mn-cs"/>
                        </a:rPr>
                        <a:t>24</a:t>
                      </a:r>
                      <a:r>
                        <a:rPr kumimoji="1" lang="ja-JP" altLang="en-US" sz="1050" kern="1200" dirty="0">
                          <a:solidFill>
                            <a:schemeClr val="tx1"/>
                          </a:solidFill>
                          <a:latin typeface="MS PGothic" panose="020B0600070205080204" pitchFamily="34" charset="-128"/>
                          <a:ea typeface="MS PGothic" panose="020B0600070205080204" pitchFamily="34" charset="-128"/>
                          <a:cs typeface="+mn-cs"/>
                        </a:rPr>
                        <a:t>時間</a:t>
                      </a:r>
                      <a:r>
                        <a:rPr kumimoji="1" lang="en-US" altLang="ja-JP" sz="1050" kern="1200" dirty="0">
                          <a:solidFill>
                            <a:schemeClr val="tx1"/>
                          </a:solidFill>
                          <a:latin typeface="MS PGothic" panose="020B0600070205080204" pitchFamily="34" charset="-128"/>
                          <a:ea typeface="MS PGothic" panose="020B0600070205080204" pitchFamily="34" charset="-128"/>
                          <a:cs typeface="+mn-cs"/>
                        </a:rPr>
                        <a:t>365</a:t>
                      </a:r>
                      <a:r>
                        <a:rPr kumimoji="1" lang="ja-JP" altLang="en-US" sz="1050" kern="1200" dirty="0">
                          <a:solidFill>
                            <a:schemeClr val="tx1"/>
                          </a:solidFill>
                          <a:latin typeface="MS PGothic" panose="020B0600070205080204" pitchFamily="34" charset="-128"/>
                          <a:ea typeface="MS PGothic" panose="020B0600070205080204" pitchFamily="34" charset="-128"/>
                          <a:cs typeface="+mn-cs"/>
                        </a:rPr>
                        <a:t>日体制のサポート・プラットフォームを顧客に提供し、ヘルスケア情報を一元管理することで、栄養士やコーチといったさまざまなタイプの実務家とのつながりを提供することで、バーチャルなセルフケア・コーチングに重点を置いている。</a:t>
                      </a:r>
                      <a:endParaRPr kumimoji="1" lang="en-US" altLang="ja-JP" sz="1050" kern="1200" dirty="0">
                        <a:solidFill>
                          <a:schemeClr val="tx1"/>
                        </a:solidFill>
                        <a:latin typeface="MS PGothic" panose="020B0600070205080204" pitchFamily="34" charset="-128"/>
                        <a:ea typeface="MS PGothic" panose="020B0600070205080204" pitchFamily="34" charset="-128"/>
                        <a:cs typeface="+mn-cs"/>
                      </a:endParaRP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marL="0" marR="0" indent="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en-US" altLang="ja-JP" sz="1050" kern="1200" noProof="1">
                          <a:solidFill>
                            <a:schemeClr val="tx1"/>
                          </a:solidFill>
                          <a:latin typeface="MS PGothic" panose="020B0600070205080204" pitchFamily="34" charset="-128"/>
                          <a:ea typeface="MS PGothic" panose="020B0600070205080204" pitchFamily="34" charset="-128"/>
                          <a:cs typeface="+mn-cs"/>
                        </a:rPr>
                        <a:t>https://mymdoc.com/</a:t>
                      </a: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3644361933"/>
                  </a:ext>
                </a:extLst>
              </a:tr>
              <a:tr h="671676">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MS PGothic" panose="020B0600070205080204" pitchFamily="34" charset="-128"/>
                          <a:ea typeface="MS PGothic" panose="020B0600070205080204" pitchFamily="34" charset="-128"/>
                          <a:cs typeface="Arial" panose="020B0604020202020204" pitchFamily="34" charset="0"/>
                        </a:rPr>
                        <a:t>4</a:t>
                      </a:r>
                      <a:endParaRPr kumimoji="1" lang="ja-JP" sz="1050" b="1" kern="100" dirty="0">
                        <a:solidFill>
                          <a:schemeClr val="tx1"/>
                        </a:solidFill>
                        <a:effectLst/>
                        <a:latin typeface="MS PGothic" panose="020B0600070205080204" pitchFamily="34" charset="-128"/>
                        <a:ea typeface="MS PGothic" panose="020B0600070205080204" pitchFamily="34" charset="-128"/>
                        <a:cs typeface="Arial" panose="020B0604020202020204" pitchFamily="34" charset="0"/>
                      </a:endParaRP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8E8E8"/>
                    </a:solidFill>
                  </a:tcPr>
                </a:tc>
                <a:tc>
                  <a:txBody>
                    <a:bodyPr/>
                    <a:lstStyle/>
                    <a:p>
                      <a:pPr marL="0" indent="174625" algn="ctr" defTabSz="914400" rtl="0" eaLnBrk="1" fontAlgn="ctr" latinLnBrk="0" hangingPunct="1">
                        <a:spcAft>
                          <a:spcPts val="0"/>
                        </a:spcAft>
                      </a:pPr>
                      <a:r>
                        <a:rPr kumimoji="1" lang="en-US" sz="1050" b="1" kern="100" noProof="1">
                          <a:solidFill>
                            <a:schemeClr val="tx1"/>
                          </a:solidFill>
                          <a:effectLst/>
                          <a:latin typeface="MS PGothic" panose="020B0600070205080204" pitchFamily="34" charset="-128"/>
                          <a:ea typeface="MS PGothic" panose="020B0600070205080204" pitchFamily="34" charset="-128"/>
                          <a:cs typeface="Arial" panose="020B0604020202020204" pitchFamily="34" charset="0"/>
                        </a:rPr>
                        <a:t>BridgingSpace</a:t>
                      </a: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marL="171450" marR="0" indent="-171450" algn="l" defTabSz="914400" rtl="0" eaLnBrk="1" fontAlgn="ctr" latinLnBrk="0" hangingPunct="1">
                        <a:lnSpc>
                          <a:spcPct val="114000"/>
                        </a:lnSpc>
                        <a:spcBef>
                          <a:spcPts val="0"/>
                        </a:spcBef>
                        <a:spcAft>
                          <a:spcPts val="300"/>
                        </a:spcAft>
                        <a:buClr>
                          <a:srgbClr val="5F8AC3"/>
                        </a:buClr>
                        <a:buSzPct val="80000"/>
                        <a:buFont typeface="Arial" panose="020B0604020202020204" pitchFamily="34" charset="0"/>
                        <a:buChar char="•"/>
                        <a:tabLst/>
                        <a:defRPr/>
                      </a:pPr>
                      <a:r>
                        <a:rPr kumimoji="1" lang="en-US" altLang="ja-JP" sz="1050" kern="1200" dirty="0" err="1">
                          <a:solidFill>
                            <a:schemeClr val="tx1"/>
                          </a:solidFill>
                          <a:latin typeface="MS PGothic" panose="020B0600070205080204" pitchFamily="34" charset="-128"/>
                          <a:ea typeface="MS PGothic" panose="020B0600070205080204" pitchFamily="34" charset="-128"/>
                          <a:cs typeface="+mn-cs"/>
                        </a:rPr>
                        <a:t>BBridgingSpace</a:t>
                      </a:r>
                      <a:r>
                        <a:rPr kumimoji="1" lang="ja-JP" altLang="en-US" sz="1050" kern="1200" dirty="0">
                          <a:solidFill>
                            <a:schemeClr val="tx1"/>
                          </a:solidFill>
                          <a:latin typeface="MS PGothic" panose="020B0600070205080204" pitchFamily="34" charset="-128"/>
                          <a:ea typeface="MS PGothic" panose="020B0600070205080204" pitchFamily="34" charset="-128"/>
                          <a:cs typeface="+mn-cs"/>
                        </a:rPr>
                        <a:t>は、メッセージ、音声、ビデオ通話を通じてセラピーを受けることができるオンライン・プラットフォームである。</a:t>
                      </a:r>
                      <a:endParaRPr kumimoji="1" lang="en-US" altLang="ja-JP" sz="1050" kern="1200" dirty="0">
                        <a:solidFill>
                          <a:schemeClr val="tx1"/>
                        </a:solidFill>
                        <a:latin typeface="MS PGothic" panose="020B0600070205080204" pitchFamily="34" charset="-128"/>
                        <a:ea typeface="MS PGothic" panose="020B0600070205080204" pitchFamily="34" charset="-128"/>
                        <a:cs typeface="+mn-cs"/>
                      </a:endParaRP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marL="0" marR="0" indent="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en-US" altLang="ja-JP" sz="1050" kern="1200" noProof="1">
                          <a:solidFill>
                            <a:schemeClr val="tx1"/>
                          </a:solidFill>
                          <a:latin typeface="MS PGothic" panose="020B0600070205080204" pitchFamily="34" charset="-128"/>
                          <a:ea typeface="MS PGothic" panose="020B0600070205080204" pitchFamily="34" charset="-128"/>
                          <a:cs typeface="+mn-cs"/>
                        </a:rPr>
                        <a:t>https://www.bridgingspace.co/about.html</a:t>
                      </a: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2269918018"/>
                  </a:ext>
                </a:extLst>
              </a:tr>
              <a:tr h="700700">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MS PGothic" panose="020B0600070205080204" pitchFamily="34" charset="-128"/>
                          <a:ea typeface="MS PGothic" panose="020B0600070205080204" pitchFamily="34" charset="-128"/>
                          <a:cs typeface="Arial" panose="020B0604020202020204" pitchFamily="34" charset="0"/>
                        </a:rPr>
                        <a:t>4</a:t>
                      </a:r>
                      <a:endParaRPr kumimoji="1" lang="ja-JP" sz="1050" b="1" kern="100" dirty="0">
                        <a:solidFill>
                          <a:schemeClr val="tx1"/>
                        </a:solidFill>
                        <a:effectLst/>
                        <a:latin typeface="MS PGothic" panose="020B0600070205080204" pitchFamily="34" charset="-128"/>
                        <a:ea typeface="MS PGothic" panose="020B0600070205080204" pitchFamily="34" charset="-128"/>
                        <a:cs typeface="Arial" panose="020B0604020202020204" pitchFamily="34" charset="0"/>
                      </a:endParaRP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E8E8E8"/>
                    </a:solidFill>
                  </a:tcPr>
                </a:tc>
                <a:tc>
                  <a:txBody>
                    <a:bodyPr/>
                    <a:lstStyle/>
                    <a:p>
                      <a:pPr marL="0" indent="174625" algn="ctr" defTabSz="914400" rtl="0" eaLnBrk="1" fontAlgn="ctr" latinLnBrk="0" hangingPunct="1">
                        <a:spcAft>
                          <a:spcPts val="0"/>
                        </a:spcAft>
                      </a:pPr>
                      <a:r>
                        <a:rPr kumimoji="1" lang="en-US" sz="1050" b="1" kern="100" noProof="1">
                          <a:solidFill>
                            <a:schemeClr val="tx1"/>
                          </a:solidFill>
                          <a:effectLst/>
                          <a:latin typeface="MS PGothic" panose="020B0600070205080204" pitchFamily="34" charset="-128"/>
                          <a:ea typeface="MS PGothic" panose="020B0600070205080204" pitchFamily="34" charset="-128"/>
                          <a:cs typeface="Arial" panose="020B0604020202020204" pitchFamily="34" charset="0"/>
                        </a:rPr>
                        <a:t>Cornie Health Technologies Limited</a:t>
                      </a: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marL="171450" marR="0" indent="-171450" algn="l" defTabSz="914400" rtl="0" eaLnBrk="1" fontAlgn="ctr" latinLnBrk="0" hangingPunct="1">
                        <a:lnSpc>
                          <a:spcPct val="114000"/>
                        </a:lnSpc>
                        <a:spcBef>
                          <a:spcPts val="0"/>
                        </a:spcBef>
                        <a:spcAft>
                          <a:spcPts val="300"/>
                        </a:spcAft>
                        <a:buClr>
                          <a:srgbClr val="5F8AC3"/>
                        </a:buClr>
                        <a:buSzPct val="80000"/>
                        <a:buFont typeface="Arial" panose="020B0604020202020204" pitchFamily="34" charset="0"/>
                        <a:buChar char="•"/>
                        <a:tabLst/>
                        <a:defRPr/>
                      </a:pPr>
                      <a:r>
                        <a:rPr kumimoji="1" lang="ja-JP" altLang="en-US" sz="1050" kern="1200" dirty="0">
                          <a:solidFill>
                            <a:schemeClr val="tx1"/>
                          </a:solidFill>
                          <a:latin typeface="MS PGothic" panose="020B0600070205080204" pitchFamily="34" charset="-128"/>
                          <a:ea typeface="MS PGothic" panose="020B0600070205080204" pitchFamily="34" charset="-128"/>
                          <a:cs typeface="+mn-cs"/>
                        </a:rPr>
                        <a:t>同社は、</a:t>
                      </a:r>
                      <a:r>
                        <a:rPr kumimoji="1" lang="en-US" altLang="ja-JP" sz="1050" kern="1200" dirty="0">
                          <a:solidFill>
                            <a:schemeClr val="tx1"/>
                          </a:solidFill>
                          <a:latin typeface="MS PGothic" panose="020B0600070205080204" pitchFamily="34" charset="-128"/>
                          <a:ea typeface="MS PGothic" panose="020B0600070205080204" pitchFamily="34" charset="-128"/>
                          <a:cs typeface="+mn-cs"/>
                        </a:rPr>
                        <a:t>FHIR</a:t>
                      </a:r>
                      <a:r>
                        <a:rPr kumimoji="1" lang="ja-JP" altLang="en-US" sz="1050" kern="1200" dirty="0">
                          <a:solidFill>
                            <a:schemeClr val="tx1"/>
                          </a:solidFill>
                          <a:latin typeface="MS PGothic" panose="020B0600070205080204" pitchFamily="34" charset="-128"/>
                          <a:ea typeface="MS PGothic" panose="020B0600070205080204" pitchFamily="34" charset="-128"/>
                          <a:cs typeface="+mn-cs"/>
                        </a:rPr>
                        <a:t>（</a:t>
                      </a:r>
                      <a:r>
                        <a:rPr kumimoji="1" lang="en-US" altLang="ja-JP" sz="1050" kern="1200" dirty="0">
                          <a:solidFill>
                            <a:schemeClr val="tx1"/>
                          </a:solidFill>
                          <a:latin typeface="MS PGothic" panose="020B0600070205080204" pitchFamily="34" charset="-128"/>
                          <a:ea typeface="MS PGothic" panose="020B0600070205080204" pitchFamily="34" charset="-128"/>
                          <a:cs typeface="+mn-cs"/>
                        </a:rPr>
                        <a:t>Fast Healthcare Interoperability Resources</a:t>
                      </a:r>
                      <a:r>
                        <a:rPr kumimoji="1" lang="ja-JP" altLang="en-US" sz="1050" kern="1200" dirty="0">
                          <a:solidFill>
                            <a:schemeClr val="tx1"/>
                          </a:solidFill>
                          <a:latin typeface="MS PGothic" panose="020B0600070205080204" pitchFamily="34" charset="-128"/>
                          <a:ea typeface="MS PGothic" panose="020B0600070205080204" pitchFamily="34" charset="-128"/>
                          <a:cs typeface="+mn-cs"/>
                        </a:rPr>
                        <a:t>）ベースのヘルスケア・データ・プラットフォームを提供し、臨床医や組織間で、ローカル電子カルテ（</a:t>
                      </a:r>
                      <a:r>
                        <a:rPr kumimoji="1" lang="en-US" altLang="ja-JP" sz="1050" kern="1200" dirty="0">
                          <a:solidFill>
                            <a:schemeClr val="tx1"/>
                          </a:solidFill>
                          <a:latin typeface="MS PGothic" panose="020B0600070205080204" pitchFamily="34" charset="-128"/>
                          <a:ea typeface="MS PGothic" panose="020B0600070205080204" pitchFamily="34" charset="-128"/>
                          <a:cs typeface="+mn-cs"/>
                        </a:rPr>
                        <a:t>EHR</a:t>
                      </a:r>
                      <a:r>
                        <a:rPr kumimoji="1" lang="ja-JP" altLang="en-US" sz="1050" kern="1200" dirty="0">
                          <a:solidFill>
                            <a:schemeClr val="tx1"/>
                          </a:solidFill>
                          <a:latin typeface="MS PGothic" panose="020B0600070205080204" pitchFamily="34" charset="-128"/>
                          <a:ea typeface="MS PGothic" panose="020B0600070205080204" pitchFamily="34" charset="-128"/>
                          <a:cs typeface="+mn-cs"/>
                        </a:rPr>
                        <a:t>）のデータの表現方法や保存方法に関係なく、標準的な方法で情報を表現し、共有する手段を提供している。</a:t>
                      </a:r>
                      <a:endParaRPr kumimoji="1" lang="en-US" altLang="ja-JP" sz="1050" kern="1200" dirty="0">
                        <a:solidFill>
                          <a:schemeClr val="tx1"/>
                        </a:solidFill>
                        <a:latin typeface="MS PGothic" panose="020B0600070205080204" pitchFamily="34" charset="-128"/>
                        <a:ea typeface="MS PGothic" panose="020B0600070205080204" pitchFamily="34" charset="-128"/>
                        <a:cs typeface="+mn-cs"/>
                      </a:endParaRP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tc>
                  <a:txBody>
                    <a:bodyPr/>
                    <a:lstStyle/>
                    <a:p>
                      <a:pPr marL="0" marR="0" indent="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en-US" altLang="ja-JP" sz="1050" kern="1200" noProof="1">
                          <a:solidFill>
                            <a:schemeClr val="tx1"/>
                          </a:solidFill>
                          <a:latin typeface="MS PGothic" panose="020B0600070205080204" pitchFamily="34" charset="-128"/>
                          <a:ea typeface="MS PGothic" panose="020B0600070205080204" pitchFamily="34" charset="-128"/>
                          <a:cs typeface="+mn-cs"/>
                        </a:rPr>
                        <a:t>https://corniehealth.com/company/about-us</a:t>
                      </a:r>
                    </a:p>
                  </a:txBody>
                  <a:tcPr marL="0" marR="0" marT="0" marB="0"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tcPr>
                </a:tc>
                <a:extLst>
                  <a:ext uri="{0D108BD9-81ED-4DB2-BD59-A6C34878D82A}">
                    <a16:rowId xmlns:a16="http://schemas.microsoft.com/office/drawing/2014/main" val="441442942"/>
                  </a:ext>
                </a:extLst>
              </a:tr>
            </a:tbl>
          </a:graphicData>
        </a:graphic>
      </p:graphicFrame>
    </p:spTree>
    <p:extLst>
      <p:ext uri="{BB962C8B-B14F-4D97-AF65-F5344CB8AC3E}">
        <p14:creationId xmlns:p14="http://schemas.microsoft.com/office/powerpoint/2010/main" val="964844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2B19FBAC-0797-4D33-B8D2-82B70E913C58}"/>
              </a:ext>
            </a:extLst>
          </p:cNvPr>
          <p:cNvGraphicFramePr>
            <a:graphicFrameLocks noChangeAspect="1"/>
          </p:cNvGraphicFramePr>
          <p:nvPr>
            <p:custDataLst>
              <p:tags r:id="rId1"/>
            </p:custDataLst>
            <p:extLst>
              <p:ext uri="{D42A27DB-BD31-4B8C-83A1-F6EECF244321}">
                <p14:modId xmlns:p14="http://schemas.microsoft.com/office/powerpoint/2010/main" val="12594322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8" name="Object 7" hidden="1">
                        <a:extLst>
                          <a:ext uri="{FF2B5EF4-FFF2-40B4-BE49-F238E27FC236}">
                            <a16:creationId xmlns:a16="http://schemas.microsoft.com/office/drawing/2014/main" id="{2B19FBAC-0797-4D33-B8D2-82B70E913C5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ナイジェリア／医療関連／その他</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学会・業界団体および医薬品・医療機器関連イベント</a:t>
            </a:r>
          </a:p>
        </p:txBody>
      </p:sp>
      <p:sp>
        <p:nvSpPr>
          <p:cNvPr id="4" name="テキスト ボックス 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ナイジェリアにおける</a:t>
            </a:r>
            <a:r>
              <a:rPr lang="ja-JP" altLang="ja-JP" sz="1400" dirty="0"/>
              <a:t>主要な学会</a:t>
            </a:r>
            <a:r>
              <a:rPr lang="ja-JP" altLang="en-US" sz="1400" dirty="0"/>
              <a:t>・業界団体および</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代表的なイベントを以下に示す。</a:t>
            </a:r>
          </a:p>
        </p:txBody>
      </p:sp>
      <p:sp>
        <p:nvSpPr>
          <p:cNvPr id="27" name="テキスト ボックス 26"/>
          <p:cNvSpPr txBox="1"/>
          <p:nvPr/>
        </p:nvSpPr>
        <p:spPr>
          <a:xfrm>
            <a:off x="200472" y="6669360"/>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（出所）デスクトップリサーチ、</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ThisDAY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記事「</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NIROPHARM Calls for Regulation Strengthening against Drug Abuse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0" name="Table 9">
            <a:extLst>
              <a:ext uri="{FF2B5EF4-FFF2-40B4-BE49-F238E27FC236}">
                <a16:creationId xmlns:a16="http://schemas.microsoft.com/office/drawing/2014/main" id="{994EE89F-96D8-440A-9FD0-7AA094AA667A}"/>
              </a:ext>
            </a:extLst>
          </p:cNvPr>
          <p:cNvGraphicFramePr>
            <a:graphicFrameLocks noGrp="1"/>
          </p:cNvGraphicFramePr>
          <p:nvPr>
            <p:extLst>
              <p:ext uri="{D42A27DB-BD31-4B8C-83A1-F6EECF244321}">
                <p14:modId xmlns:p14="http://schemas.microsoft.com/office/powerpoint/2010/main" val="437612871"/>
              </p:ext>
            </p:extLst>
          </p:nvPr>
        </p:nvGraphicFramePr>
        <p:xfrm>
          <a:off x="276882" y="1556792"/>
          <a:ext cx="9441411" cy="1939765"/>
        </p:xfrm>
        <a:graphic>
          <a:graphicData uri="http://schemas.openxmlformats.org/drawingml/2006/table">
            <a:tbl>
              <a:tblPr firstRow="1" bandRow="1">
                <a:tableStyleId>{2D5ABB26-0587-4C30-8999-92F81FD0307C}</a:tableStyleId>
              </a:tblPr>
              <a:tblGrid>
                <a:gridCol w="2547683">
                  <a:extLst>
                    <a:ext uri="{9D8B030D-6E8A-4147-A177-3AD203B41FA5}">
                      <a16:colId xmlns:a16="http://schemas.microsoft.com/office/drawing/2014/main" val="2753323387"/>
                    </a:ext>
                  </a:extLst>
                </a:gridCol>
                <a:gridCol w="749319">
                  <a:extLst>
                    <a:ext uri="{9D8B030D-6E8A-4147-A177-3AD203B41FA5}">
                      <a16:colId xmlns:a16="http://schemas.microsoft.com/office/drawing/2014/main" val="2083171187"/>
                    </a:ext>
                  </a:extLst>
                </a:gridCol>
                <a:gridCol w="4331444">
                  <a:extLst>
                    <a:ext uri="{9D8B030D-6E8A-4147-A177-3AD203B41FA5}">
                      <a16:colId xmlns:a16="http://schemas.microsoft.com/office/drawing/2014/main" val="402676426"/>
                    </a:ext>
                  </a:extLst>
                </a:gridCol>
                <a:gridCol w="1812965">
                  <a:extLst>
                    <a:ext uri="{9D8B030D-6E8A-4147-A177-3AD203B41FA5}">
                      <a16:colId xmlns:a16="http://schemas.microsoft.com/office/drawing/2014/main" val="3935625665"/>
                    </a:ext>
                  </a:extLst>
                </a:gridCol>
              </a:tblGrid>
              <a:tr h="274884">
                <a:tc>
                  <a:txBody>
                    <a:bodyPr/>
                    <a:lstStyle/>
                    <a:p>
                      <a:pPr marL="0" marR="0" indent="0" algn="ctr" defTabSz="914400" rtl="0" eaLnBrk="1" fontAlgn="ctr"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組織名</a:t>
                      </a:r>
                    </a:p>
                  </a:txBody>
                  <a:tcPr marL="95153" marR="95153"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設立年</a:t>
                      </a:r>
                    </a:p>
                  </a:txBody>
                  <a:tcPr marL="95153" marR="95153"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概要</a:t>
                      </a:r>
                    </a:p>
                  </a:txBody>
                  <a:tcPr marL="95153" marR="95153"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公式</a:t>
                      </a:r>
                      <a:r>
                        <a:rPr kumimoji="1" lang="en-US" altLang="ja-JP" sz="1200" kern="1200" dirty="0">
                          <a:solidFill>
                            <a:schemeClr val="bg1"/>
                          </a:solidFill>
                          <a:latin typeface="HGP創英角ｺﾞｼｯｸUB" panose="020B0900000000000000" pitchFamily="50" charset="-128"/>
                          <a:ea typeface="HGP創英角ｺﾞｼｯｸUB" panose="020B0900000000000000" pitchFamily="50" charset="-128"/>
                          <a:cs typeface="+mn-cs"/>
                        </a:rPr>
                        <a:t>URL</a:t>
                      </a:r>
                      <a:endPar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txBody>
                  <a:tcPr marL="95153" marR="95153"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839629090"/>
                  </a:ext>
                </a:extLst>
              </a:tr>
              <a:tr h="668743">
                <a:tc>
                  <a:txBody>
                    <a:bodyPr/>
                    <a:lstStyle/>
                    <a:p>
                      <a:r>
                        <a:rPr lang="en-US" altLang="ja-JP" sz="1100" noProof="1">
                          <a:latin typeface="MS PGothic" panose="020B0600070205080204" pitchFamily="34" charset="-128"/>
                          <a:ea typeface="MS PGothic" panose="020B0600070205080204" pitchFamily="34" charset="-128"/>
                        </a:rPr>
                        <a:t>Nigerian Medical Association</a:t>
                      </a:r>
                    </a:p>
                  </a:txBody>
                  <a:tcPr marL="95153" marR="9515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900" kern="1200" noProof="1">
                          <a:solidFill>
                            <a:schemeClr val="dk1"/>
                          </a:solidFill>
                          <a:latin typeface="MS PGothic" panose="020B0600070205080204" pitchFamily="34" charset="-128"/>
                          <a:ea typeface="MS PGothic" panose="020B0600070205080204" pitchFamily="34" charset="-128"/>
                          <a:cs typeface="+mn-cs"/>
                        </a:rPr>
                        <a:t>1960</a:t>
                      </a:r>
                    </a:p>
                  </a:txBody>
                  <a:tcPr marL="74923" marR="74923"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ja-JP" altLang="en-US" sz="900" kern="1200" noProof="1">
                          <a:solidFill>
                            <a:schemeClr val="dk1"/>
                          </a:solidFill>
                          <a:latin typeface="MS PGothic" panose="020B0600070205080204" pitchFamily="34" charset="-128"/>
                          <a:ea typeface="MS PGothic" panose="020B0600070205080204" pitchFamily="34" charset="-128"/>
                          <a:cs typeface="+mn-cs"/>
                        </a:rPr>
                        <a:t>西アフリカ・サブリージョン最大の医師会で、</a:t>
                      </a:r>
                      <a:r>
                        <a:rPr kumimoji="1" lang="en-US" altLang="ja-JP" sz="900" kern="1200" noProof="1">
                          <a:solidFill>
                            <a:schemeClr val="dk1"/>
                          </a:solidFill>
                          <a:latin typeface="MS PGothic" panose="020B0600070205080204" pitchFamily="34" charset="-128"/>
                          <a:ea typeface="MS PGothic" panose="020B0600070205080204" pitchFamily="34" charset="-128"/>
                          <a:cs typeface="+mn-cs"/>
                        </a:rPr>
                        <a:t>36</a:t>
                      </a:r>
                      <a:r>
                        <a:rPr kumimoji="1" lang="ja-JP" altLang="en-US" sz="900" kern="1200" noProof="1">
                          <a:solidFill>
                            <a:schemeClr val="dk1"/>
                          </a:solidFill>
                          <a:latin typeface="MS PGothic" panose="020B0600070205080204" pitchFamily="34" charset="-128"/>
                          <a:ea typeface="MS PGothic" panose="020B0600070205080204" pitchFamily="34" charset="-128"/>
                          <a:cs typeface="+mn-cs"/>
                        </a:rPr>
                        <a:t>州の支部から</a:t>
                      </a:r>
                      <a:r>
                        <a:rPr kumimoji="1" lang="en-US" altLang="ja-JP" sz="900" kern="1200" noProof="1">
                          <a:solidFill>
                            <a:schemeClr val="dk1"/>
                          </a:solidFill>
                          <a:latin typeface="MS PGothic" panose="020B0600070205080204" pitchFamily="34" charset="-128"/>
                          <a:ea typeface="MS PGothic" panose="020B0600070205080204" pitchFamily="34" charset="-128"/>
                          <a:cs typeface="+mn-cs"/>
                        </a:rPr>
                        <a:t>4</a:t>
                      </a:r>
                      <a:r>
                        <a:rPr kumimoji="1" lang="ja-JP" altLang="en-US" sz="900" kern="1200" noProof="1">
                          <a:solidFill>
                            <a:schemeClr val="dk1"/>
                          </a:solidFill>
                          <a:latin typeface="MS PGothic" panose="020B0600070205080204" pitchFamily="34" charset="-128"/>
                          <a:ea typeface="MS PGothic" panose="020B0600070205080204" pitchFamily="34" charset="-128"/>
                          <a:cs typeface="+mn-cs"/>
                        </a:rPr>
                        <a:t>万人以上の会員が加盟している。保健政策策定に影響を与えるために各省庁と協力し、医師やその他の医療専門家のためのトレーニングコースを提供し、特定の保健プロジェクトのために</a:t>
                      </a:r>
                      <a:r>
                        <a:rPr kumimoji="1" lang="en-US" altLang="ja-JP" sz="900" kern="1200" noProof="1">
                          <a:solidFill>
                            <a:schemeClr val="dk1"/>
                          </a:solidFill>
                          <a:latin typeface="MS PGothic" panose="020B0600070205080204" pitchFamily="34" charset="-128"/>
                          <a:ea typeface="MS PGothic" panose="020B0600070205080204" pitchFamily="34" charset="-128"/>
                          <a:cs typeface="+mn-cs"/>
                        </a:rPr>
                        <a:t>NGO</a:t>
                      </a:r>
                      <a:r>
                        <a:rPr kumimoji="1" lang="ja-JP" altLang="en-US" sz="900" kern="1200" noProof="1">
                          <a:solidFill>
                            <a:schemeClr val="dk1"/>
                          </a:solidFill>
                          <a:latin typeface="MS PGothic" panose="020B0600070205080204" pitchFamily="34" charset="-128"/>
                          <a:ea typeface="MS PGothic" panose="020B0600070205080204" pitchFamily="34" charset="-128"/>
                          <a:cs typeface="+mn-cs"/>
                        </a:rPr>
                        <a:t>と協力している。</a:t>
                      </a:r>
                    </a:p>
                  </a:txBody>
                  <a:tcPr marL="74923" marR="74923"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800" kern="1200" noProof="1">
                          <a:solidFill>
                            <a:schemeClr val="dk1"/>
                          </a:solidFill>
                          <a:latin typeface="MS PGothic" panose="020B0600070205080204" pitchFamily="34" charset="-128"/>
                          <a:ea typeface="MS PGothic" panose="020B0600070205080204" pitchFamily="34" charset="-128"/>
                          <a:cs typeface="+mn-cs"/>
                        </a:rPr>
                        <a:t>https://nationalnma.org/about/</a:t>
                      </a:r>
                    </a:p>
                  </a:txBody>
                  <a:tcPr marL="74923" marR="74923"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69382828"/>
                  </a:ext>
                </a:extLst>
              </a:tr>
              <a:tr h="568541">
                <a:tc>
                  <a:txBody>
                    <a:bodyPr/>
                    <a:lstStyle/>
                    <a:p>
                      <a:r>
                        <a:rPr lang="en-US" altLang="ja-JP" sz="1100" noProof="1">
                          <a:latin typeface="MS PGothic" panose="020B0600070205080204" pitchFamily="34" charset="-128"/>
                          <a:ea typeface="MS PGothic" panose="020B0600070205080204" pitchFamily="34" charset="-128"/>
                        </a:rPr>
                        <a:t>Association of Medical Laboratory Scientists of Nigeria</a:t>
                      </a:r>
                    </a:p>
                  </a:txBody>
                  <a:tcPr marL="95153" marR="9515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900" kern="1200" noProof="1">
                          <a:solidFill>
                            <a:schemeClr val="dk1"/>
                          </a:solidFill>
                          <a:latin typeface="MS PGothic" panose="020B0600070205080204" pitchFamily="34" charset="-128"/>
                          <a:ea typeface="MS PGothic" panose="020B0600070205080204" pitchFamily="34" charset="-128"/>
                          <a:cs typeface="+mn-cs"/>
                        </a:rPr>
                        <a:t>1964</a:t>
                      </a:r>
                    </a:p>
                  </a:txBody>
                  <a:tcPr marL="74923" marR="74923"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900" kern="1200" noProof="1">
                          <a:solidFill>
                            <a:schemeClr val="dk1"/>
                          </a:solidFill>
                          <a:latin typeface="MS PGothic" panose="020B0600070205080204" pitchFamily="34" charset="-128"/>
                          <a:ea typeface="MS PGothic" panose="020B0600070205080204" pitchFamily="34" charset="-128"/>
                          <a:cs typeface="+mn-cs"/>
                        </a:rPr>
                        <a:t>The Association of Medical Laboratory Scientists of Nigeria</a:t>
                      </a:r>
                      <a:r>
                        <a:rPr kumimoji="1" lang="ja-JP" altLang="en-US" sz="900" kern="1200" noProof="1">
                          <a:solidFill>
                            <a:schemeClr val="dk1"/>
                          </a:solidFill>
                          <a:latin typeface="MS PGothic" panose="020B0600070205080204" pitchFamily="34" charset="-128"/>
                          <a:ea typeface="MS PGothic" panose="020B0600070205080204" pitchFamily="34" charset="-128"/>
                          <a:cs typeface="+mn-cs"/>
                        </a:rPr>
                        <a:t>（ナイジェリア臨床検査技師協会）は、非政府、無宗教、無党派、非営利の市民的専門組織である。この組織は、異なる検査室間の協力を奨励し、会員の学習と能力開発を促進し、検査技術と実践を促</a:t>
                      </a:r>
                    </a:p>
                  </a:txBody>
                  <a:tcPr marL="74923" marR="74923"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800" kern="1200" noProof="1">
                          <a:solidFill>
                            <a:schemeClr val="dk1"/>
                          </a:solidFill>
                          <a:latin typeface="MS PGothic" panose="020B0600070205080204" pitchFamily="34" charset="-128"/>
                          <a:ea typeface="MS PGothic" panose="020B0600070205080204" pitchFamily="34" charset="-128"/>
                          <a:cs typeface="+mn-cs"/>
                        </a:rPr>
                        <a:t>https://amlsn.org.ng/about-us/</a:t>
                      </a:r>
                    </a:p>
                  </a:txBody>
                  <a:tcPr marL="74923" marR="74923"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612153903"/>
                  </a:ext>
                </a:extLst>
              </a:tr>
              <a:tr h="427597">
                <a:tc>
                  <a:txBody>
                    <a:bodyPr/>
                    <a:lstStyle/>
                    <a:p>
                      <a:r>
                        <a:rPr lang="en-US" altLang="ja-JP" sz="1100" noProof="1">
                          <a:latin typeface="MS PGothic" panose="020B0600070205080204" pitchFamily="34" charset="-128"/>
                          <a:ea typeface="MS PGothic" panose="020B0600070205080204" pitchFamily="34" charset="-128"/>
                        </a:rPr>
                        <a:t>Medical and Dental Consultants Association of Nigeria</a:t>
                      </a:r>
                    </a:p>
                  </a:txBody>
                  <a:tcPr marL="95153" marR="9515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900" kern="1200" noProof="1">
                          <a:solidFill>
                            <a:schemeClr val="dk1"/>
                          </a:solidFill>
                          <a:latin typeface="MS PGothic" panose="020B0600070205080204" pitchFamily="34" charset="-128"/>
                          <a:ea typeface="MS PGothic" panose="020B0600070205080204" pitchFamily="34" charset="-128"/>
                          <a:cs typeface="+mn-cs"/>
                        </a:rPr>
                        <a:t>1963</a:t>
                      </a:r>
                    </a:p>
                  </a:txBody>
                  <a:tcPr marL="74923" marR="74923"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ja-JP" altLang="en-US" sz="900" kern="1200" noProof="1">
                          <a:solidFill>
                            <a:schemeClr val="dk1"/>
                          </a:solidFill>
                          <a:latin typeface="MS PGothic" panose="020B0600070205080204" pitchFamily="34" charset="-128"/>
                          <a:ea typeface="MS PGothic" panose="020B0600070205080204" pitchFamily="34" charset="-128"/>
                          <a:cs typeface="+mn-cs"/>
                        </a:rPr>
                        <a:t>ナイジェリア医師会を起源とするこの協会は、ナイジェリア全土の教育病院や専門病院から</a:t>
                      </a:r>
                      <a:r>
                        <a:rPr kumimoji="1" lang="en-US" altLang="ja-JP" sz="900" kern="1200" noProof="1">
                          <a:solidFill>
                            <a:schemeClr val="dk1"/>
                          </a:solidFill>
                          <a:latin typeface="MS PGothic" panose="020B0600070205080204" pitchFamily="34" charset="-128"/>
                          <a:ea typeface="MS PGothic" panose="020B0600070205080204" pitchFamily="34" charset="-128"/>
                          <a:cs typeface="+mn-cs"/>
                        </a:rPr>
                        <a:t>2,000</a:t>
                      </a:r>
                      <a:r>
                        <a:rPr kumimoji="1" lang="ja-JP" altLang="en-US" sz="900" kern="1200" noProof="1">
                          <a:solidFill>
                            <a:schemeClr val="dk1"/>
                          </a:solidFill>
                          <a:latin typeface="MS PGothic" panose="020B0600070205080204" pitchFamily="34" charset="-128"/>
                          <a:ea typeface="MS PGothic" panose="020B0600070205080204" pitchFamily="34" charset="-128"/>
                          <a:cs typeface="+mn-cs"/>
                        </a:rPr>
                        <a:t>人以上の会員を擁する、西アフリカ・サブリージョン最大の専門医協会である。</a:t>
                      </a:r>
                    </a:p>
                  </a:txBody>
                  <a:tcPr marL="74923" marR="74923"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800" kern="1200" noProof="1">
                          <a:solidFill>
                            <a:schemeClr val="dk1"/>
                          </a:solidFill>
                          <a:latin typeface="MS PGothic" panose="020B0600070205080204" pitchFamily="34" charset="-128"/>
                          <a:ea typeface="MS PGothic" panose="020B0600070205080204" pitchFamily="34" charset="-128"/>
                          <a:cs typeface="+mn-cs"/>
                        </a:rPr>
                        <a:t>https://www.mdcan.org.ng/about.php</a:t>
                      </a:r>
                    </a:p>
                  </a:txBody>
                  <a:tcPr marL="74923" marR="74923"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192344412"/>
                  </a:ext>
                </a:extLst>
              </a:tr>
            </a:tbl>
          </a:graphicData>
        </a:graphic>
      </p:graphicFrame>
      <p:graphicFrame>
        <p:nvGraphicFramePr>
          <p:cNvPr id="13" name="Table 12">
            <a:extLst>
              <a:ext uri="{FF2B5EF4-FFF2-40B4-BE49-F238E27FC236}">
                <a16:creationId xmlns:a16="http://schemas.microsoft.com/office/drawing/2014/main" id="{39B19851-9DB8-491A-BBC6-4A43E438A886}"/>
              </a:ext>
            </a:extLst>
          </p:cNvPr>
          <p:cNvGraphicFramePr>
            <a:graphicFrameLocks noGrp="1"/>
          </p:cNvGraphicFramePr>
          <p:nvPr>
            <p:extLst>
              <p:ext uri="{D42A27DB-BD31-4B8C-83A1-F6EECF244321}">
                <p14:modId xmlns:p14="http://schemas.microsoft.com/office/powerpoint/2010/main" val="2171822849"/>
              </p:ext>
            </p:extLst>
          </p:nvPr>
        </p:nvGraphicFramePr>
        <p:xfrm>
          <a:off x="276882" y="5877272"/>
          <a:ext cx="9446622" cy="766368"/>
        </p:xfrm>
        <a:graphic>
          <a:graphicData uri="http://schemas.openxmlformats.org/drawingml/2006/table">
            <a:tbl>
              <a:tblPr firstRow="1" bandRow="1">
                <a:tableStyleId>{2D5ABB26-0587-4C30-8999-92F81FD0307C}</a:tableStyleId>
              </a:tblPr>
              <a:tblGrid>
                <a:gridCol w="1648500">
                  <a:extLst>
                    <a:ext uri="{9D8B030D-6E8A-4147-A177-3AD203B41FA5}">
                      <a16:colId xmlns:a16="http://schemas.microsoft.com/office/drawing/2014/main" val="2753323387"/>
                    </a:ext>
                  </a:extLst>
                </a:gridCol>
                <a:gridCol w="1162974">
                  <a:extLst>
                    <a:ext uri="{9D8B030D-6E8A-4147-A177-3AD203B41FA5}">
                      <a16:colId xmlns:a16="http://schemas.microsoft.com/office/drawing/2014/main" val="783939283"/>
                    </a:ext>
                  </a:extLst>
                </a:gridCol>
                <a:gridCol w="3971386">
                  <a:extLst>
                    <a:ext uri="{9D8B030D-6E8A-4147-A177-3AD203B41FA5}">
                      <a16:colId xmlns:a16="http://schemas.microsoft.com/office/drawing/2014/main" val="2808370505"/>
                    </a:ext>
                  </a:extLst>
                </a:gridCol>
                <a:gridCol w="934608">
                  <a:extLst>
                    <a:ext uri="{9D8B030D-6E8A-4147-A177-3AD203B41FA5}">
                      <a16:colId xmlns:a16="http://schemas.microsoft.com/office/drawing/2014/main" val="2083171187"/>
                    </a:ext>
                  </a:extLst>
                </a:gridCol>
                <a:gridCol w="1729154">
                  <a:extLst>
                    <a:ext uri="{9D8B030D-6E8A-4147-A177-3AD203B41FA5}">
                      <a16:colId xmlns:a16="http://schemas.microsoft.com/office/drawing/2014/main" val="3935625665"/>
                    </a:ext>
                  </a:extLst>
                </a:gridCol>
              </a:tblGrid>
              <a:tr h="188600">
                <a:tc>
                  <a:txBody>
                    <a:bodyPr/>
                    <a:lstStyle/>
                    <a:p>
                      <a:pPr marL="0" marR="0" indent="0" algn="ctr" defTabSz="914400" rtl="0" eaLnBrk="1" fontAlgn="ctr"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イベント名</a:t>
                      </a:r>
                    </a:p>
                  </a:txBody>
                  <a:tcPr marL="95153" marR="95153"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主催者</a:t>
                      </a:r>
                    </a:p>
                  </a:txBody>
                  <a:tcPr marL="95153" marR="95153"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概要</a:t>
                      </a:r>
                    </a:p>
                  </a:txBody>
                  <a:tcPr marL="95153" marR="95153"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開催頻度</a:t>
                      </a:r>
                    </a:p>
                  </a:txBody>
                  <a:tcPr marL="95153" marR="95153"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公式</a:t>
                      </a:r>
                      <a:r>
                        <a:rPr kumimoji="1" lang="en-US" altLang="ja-JP" sz="1200" kern="1200" dirty="0">
                          <a:solidFill>
                            <a:schemeClr val="bg1"/>
                          </a:solidFill>
                          <a:latin typeface="HGP創英角ｺﾞｼｯｸUB" panose="020B0900000000000000" pitchFamily="50" charset="-128"/>
                          <a:ea typeface="HGP創英角ｺﾞｼｯｸUB" panose="020B0900000000000000" pitchFamily="50" charset="-128"/>
                          <a:cs typeface="+mn-cs"/>
                        </a:rPr>
                        <a:t>URL</a:t>
                      </a:r>
                      <a:endPar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txBody>
                  <a:tcPr marL="95153" marR="95153"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839629090"/>
                  </a:ext>
                </a:extLst>
              </a:tr>
              <a:tr h="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100" b="0" kern="1200" dirty="0">
                          <a:solidFill>
                            <a:schemeClr val="tx1"/>
                          </a:solidFill>
                          <a:latin typeface="MS PGothic" panose="020B0600070205080204" pitchFamily="34" charset="-128"/>
                          <a:ea typeface="MS PGothic" panose="020B0600070205080204" pitchFamily="34" charset="-128"/>
                          <a:cs typeface="Arial" panose="020B0604020202020204" pitchFamily="34" charset="0"/>
                        </a:rPr>
                        <a:t>Pharma West Africa</a:t>
                      </a:r>
                      <a:endParaRPr kumimoji="1" lang="ja-JP" altLang="en-US" sz="1100" b="0" kern="1200" dirty="0">
                        <a:solidFill>
                          <a:schemeClr val="tx1"/>
                        </a:solidFill>
                        <a:latin typeface="MS PGothic" panose="020B0600070205080204" pitchFamily="34" charset="-128"/>
                        <a:ea typeface="MS PGothic" panose="020B0600070205080204" pitchFamily="34" charset="-128"/>
                        <a:cs typeface="Arial" panose="020B0604020202020204" pitchFamily="34" charset="0"/>
                      </a:endParaRPr>
                    </a:p>
                  </a:txBody>
                  <a:tcPr marL="95153" marR="9515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en-US" altLang="ja-JP" sz="800" kern="1200" dirty="0">
                          <a:solidFill>
                            <a:schemeClr val="dk1"/>
                          </a:solidFill>
                          <a:latin typeface="MS PGothic" panose="020B0600070205080204" pitchFamily="34" charset="-128"/>
                          <a:ea typeface="MS PGothic" panose="020B0600070205080204" pitchFamily="34" charset="-128"/>
                          <a:cs typeface="+mn-cs"/>
                        </a:rPr>
                        <a:t>West African pharma industry</a:t>
                      </a:r>
                      <a:endParaRPr kumimoji="1" lang="ja-JP" altLang="en-US" sz="800" kern="1200" dirty="0">
                        <a:solidFill>
                          <a:schemeClr val="dk1"/>
                        </a:solidFill>
                        <a:latin typeface="MS PGothic" panose="020B0600070205080204" pitchFamily="34" charset="-128"/>
                        <a:ea typeface="MS PGothic" panose="020B0600070205080204" pitchFamily="34" charset="-128"/>
                        <a:cs typeface="+mn-cs"/>
                      </a:endParaRPr>
                    </a:p>
                  </a:txBody>
                  <a:tcPr marL="74923" marR="74923"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1">
                        <a:lnSpc>
                          <a:spcPct val="105000"/>
                        </a:lnSpc>
                        <a:spcBef>
                          <a:spcPts val="0"/>
                        </a:spcBef>
                        <a:spcAft>
                          <a:spcPts val="200"/>
                        </a:spcAft>
                        <a:buClrTx/>
                        <a:buSzTx/>
                        <a:buFontTx/>
                        <a:buNone/>
                        <a:tabLst/>
                        <a:defRPr/>
                      </a:pPr>
                      <a:r>
                        <a:rPr kumimoji="1" lang="ja-JP" altLang="en-US" sz="800" kern="1200" noProof="1">
                          <a:solidFill>
                            <a:schemeClr val="dk1"/>
                          </a:solidFill>
                          <a:latin typeface="MS PGothic" panose="020B0600070205080204" pitchFamily="34" charset="-128"/>
                          <a:ea typeface="MS PGothic" panose="020B0600070205080204" pitchFamily="34" charset="-128"/>
                          <a:cs typeface="+mn-cs"/>
                        </a:rPr>
                        <a:t>このイベントは、</a:t>
                      </a:r>
                      <a:r>
                        <a:rPr kumimoji="1" lang="en-US" altLang="ja-JP" sz="800" kern="1200" noProof="1">
                          <a:solidFill>
                            <a:schemeClr val="dk1"/>
                          </a:solidFill>
                          <a:latin typeface="MS PGothic" panose="020B0600070205080204" pitchFamily="34" charset="-128"/>
                          <a:ea typeface="MS PGothic" panose="020B0600070205080204" pitchFamily="34" charset="-128"/>
                          <a:cs typeface="+mn-cs"/>
                        </a:rPr>
                        <a:t>8</a:t>
                      </a:r>
                      <a:r>
                        <a:rPr kumimoji="1" lang="ja-JP" altLang="en-US" sz="800" kern="1200" noProof="1">
                          <a:solidFill>
                            <a:schemeClr val="dk1"/>
                          </a:solidFill>
                          <a:latin typeface="MS PGothic" panose="020B0600070205080204" pitchFamily="34" charset="-128"/>
                          <a:ea typeface="MS PGothic" panose="020B0600070205080204" pitchFamily="34" charset="-128"/>
                          <a:cs typeface="+mn-cs"/>
                        </a:rPr>
                        <a:t>月</a:t>
                      </a:r>
                      <a:r>
                        <a:rPr kumimoji="1" lang="en-US" altLang="ja-JP" sz="800" kern="1200" noProof="1">
                          <a:solidFill>
                            <a:schemeClr val="dk1"/>
                          </a:solidFill>
                          <a:latin typeface="MS PGothic" panose="020B0600070205080204" pitchFamily="34" charset="-128"/>
                          <a:ea typeface="MS PGothic" panose="020B0600070205080204" pitchFamily="34" charset="-128"/>
                          <a:cs typeface="+mn-cs"/>
                        </a:rPr>
                        <a:t>1</a:t>
                      </a:r>
                      <a:r>
                        <a:rPr kumimoji="1" lang="ja-JP" altLang="en-US" sz="800" kern="1200" noProof="1">
                          <a:solidFill>
                            <a:schemeClr val="dk1"/>
                          </a:solidFill>
                          <a:latin typeface="MS PGothic" panose="020B0600070205080204" pitchFamily="34" charset="-128"/>
                          <a:ea typeface="MS PGothic" panose="020B0600070205080204" pitchFamily="34" charset="-128"/>
                          <a:cs typeface="+mn-cs"/>
                        </a:rPr>
                        <a:t>日から</a:t>
                      </a:r>
                      <a:r>
                        <a:rPr kumimoji="1" lang="en-US" altLang="ja-JP" sz="800" kern="1200" noProof="1">
                          <a:solidFill>
                            <a:schemeClr val="dk1"/>
                          </a:solidFill>
                          <a:latin typeface="MS PGothic" panose="020B0600070205080204" pitchFamily="34" charset="-128"/>
                          <a:ea typeface="MS PGothic" panose="020B0600070205080204" pitchFamily="34" charset="-128"/>
                          <a:cs typeface="+mn-cs"/>
                        </a:rPr>
                        <a:t>3</a:t>
                      </a:r>
                      <a:r>
                        <a:rPr kumimoji="1" lang="ja-JP" altLang="en-US" sz="800" kern="1200" noProof="1">
                          <a:solidFill>
                            <a:schemeClr val="dk1"/>
                          </a:solidFill>
                          <a:latin typeface="MS PGothic" panose="020B0600070205080204" pitchFamily="34" charset="-128"/>
                          <a:ea typeface="MS PGothic" panose="020B0600070205080204" pitchFamily="34" charset="-128"/>
                          <a:cs typeface="+mn-cs"/>
                        </a:rPr>
                        <a:t>日にナイジェリアで開催された西アフリカ最大の医薬品展示会である。同展示会には通常、</a:t>
                      </a:r>
                      <a:r>
                        <a:rPr kumimoji="1" lang="en-US" altLang="ja-JP" sz="800" kern="1200" noProof="1">
                          <a:solidFill>
                            <a:schemeClr val="dk1"/>
                          </a:solidFill>
                          <a:latin typeface="MS PGothic" panose="020B0600070205080204" pitchFamily="34" charset="-128"/>
                          <a:ea typeface="MS PGothic" panose="020B0600070205080204" pitchFamily="34" charset="-128"/>
                          <a:cs typeface="+mn-cs"/>
                        </a:rPr>
                        <a:t>30</a:t>
                      </a:r>
                      <a:r>
                        <a:rPr kumimoji="1" lang="ja-JP" altLang="en-US" sz="800" kern="1200" noProof="1">
                          <a:solidFill>
                            <a:schemeClr val="dk1"/>
                          </a:solidFill>
                          <a:latin typeface="MS PGothic" panose="020B0600070205080204" pitchFamily="34" charset="-128"/>
                          <a:ea typeface="MS PGothic" panose="020B0600070205080204" pitchFamily="34" charset="-128"/>
                          <a:cs typeface="+mn-cs"/>
                        </a:rPr>
                        <a:t>カ国以上が参加し、</a:t>
                      </a:r>
                      <a:r>
                        <a:rPr kumimoji="1" lang="en-US" altLang="ja-JP" sz="800" kern="1200" noProof="1">
                          <a:solidFill>
                            <a:schemeClr val="dk1"/>
                          </a:solidFill>
                          <a:latin typeface="MS PGothic" panose="020B0600070205080204" pitchFamily="34" charset="-128"/>
                          <a:ea typeface="MS PGothic" panose="020B0600070205080204" pitchFamily="34" charset="-128"/>
                          <a:cs typeface="+mn-cs"/>
                        </a:rPr>
                        <a:t>120</a:t>
                      </a:r>
                      <a:r>
                        <a:rPr kumimoji="1" lang="ja-JP" altLang="en-US" sz="800" kern="1200" noProof="1">
                          <a:solidFill>
                            <a:schemeClr val="dk1"/>
                          </a:solidFill>
                          <a:latin typeface="MS PGothic" panose="020B0600070205080204" pitchFamily="34" charset="-128"/>
                          <a:ea typeface="MS PGothic" panose="020B0600070205080204" pitchFamily="34" charset="-128"/>
                          <a:cs typeface="+mn-cs"/>
                        </a:rPr>
                        <a:t>以上の国際的な出展者と</a:t>
                      </a:r>
                      <a:r>
                        <a:rPr kumimoji="1" lang="en-US" altLang="ja-JP" sz="800" kern="1200" noProof="1">
                          <a:solidFill>
                            <a:schemeClr val="dk1"/>
                          </a:solidFill>
                          <a:latin typeface="MS PGothic" panose="020B0600070205080204" pitchFamily="34" charset="-128"/>
                          <a:ea typeface="MS PGothic" panose="020B0600070205080204" pitchFamily="34" charset="-128"/>
                          <a:cs typeface="+mn-cs"/>
                        </a:rPr>
                        <a:t>5</a:t>
                      </a:r>
                      <a:r>
                        <a:rPr kumimoji="1" lang="ja-JP" altLang="en-US" sz="800" kern="1200" noProof="1">
                          <a:solidFill>
                            <a:schemeClr val="dk1"/>
                          </a:solidFill>
                          <a:latin typeface="MS PGothic" panose="020B0600070205080204" pitchFamily="34" charset="-128"/>
                          <a:ea typeface="MS PGothic" panose="020B0600070205080204" pitchFamily="34" charset="-128"/>
                          <a:cs typeface="+mn-cs"/>
                        </a:rPr>
                        <a:t>カ国以上のパビリオン（パキスタン／中国／インド／トルコ／エジプト）が出展した。</a:t>
                      </a:r>
                    </a:p>
                  </a:txBody>
                  <a:tcPr marL="74923" marR="74923"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ja-JP" altLang="en-US" sz="800" kern="1200" noProof="1">
                          <a:solidFill>
                            <a:schemeClr val="dk1"/>
                          </a:solidFill>
                          <a:latin typeface="MS PGothic" panose="020B0600070205080204" pitchFamily="34" charset="-128"/>
                          <a:ea typeface="MS PGothic" panose="020B0600070205080204" pitchFamily="34" charset="-128"/>
                          <a:cs typeface="+mn-cs"/>
                        </a:rPr>
                        <a:t>毎年</a:t>
                      </a:r>
                    </a:p>
                  </a:txBody>
                  <a:tcPr marL="74923" marR="74923"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800" b="0" kern="1200" noProof="1">
                          <a:solidFill>
                            <a:schemeClr val="dk1"/>
                          </a:solidFill>
                          <a:latin typeface="MS PGothic" panose="020B0600070205080204" pitchFamily="34" charset="-128"/>
                          <a:ea typeface="MS PGothic" panose="020B0600070205080204" pitchFamily="34" charset="-128"/>
                          <a:cs typeface="+mn-cs"/>
                        </a:rPr>
                        <a:t>https://www.pharma-westafrica.com/about/</a:t>
                      </a:r>
                    </a:p>
                  </a:txBody>
                  <a:tcPr marL="74923" marR="74923"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69382828"/>
                  </a:ext>
                </a:extLst>
              </a:tr>
            </a:tbl>
          </a:graphicData>
        </a:graphic>
      </p:graphicFrame>
      <p:sp>
        <p:nvSpPr>
          <p:cNvPr id="15" name="Rectangle 14">
            <a:extLst>
              <a:ext uri="{FF2B5EF4-FFF2-40B4-BE49-F238E27FC236}">
                <a16:creationId xmlns:a16="http://schemas.microsoft.com/office/drawing/2014/main" id="{348D6E73-9381-4C79-BFE3-B8FA6C7CDD25}"/>
              </a:ext>
            </a:extLst>
          </p:cNvPr>
          <p:cNvSpPr>
            <a:spLocks noChangeArrowheads="1"/>
          </p:cNvSpPr>
          <p:nvPr/>
        </p:nvSpPr>
        <p:spPr bwMode="auto">
          <a:xfrm>
            <a:off x="272480" y="3573016"/>
            <a:ext cx="864096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dirty="0">
                <a:solidFill>
                  <a:srgbClr val="000000"/>
                </a:solidFill>
                <a:latin typeface="Arial Black" pitchFamily="34" charset="0"/>
                <a:ea typeface="HGP創英角ｺﾞｼｯｸUB" pitchFamily="50" charset="-128"/>
              </a:rPr>
              <a:t>業界団体</a:t>
            </a:r>
            <a:endParaRPr lang="en-US" altLang="ja-JP" baseline="30000" dirty="0">
              <a:solidFill>
                <a:srgbClr val="000000"/>
              </a:solidFill>
              <a:latin typeface="Arial Black" pitchFamily="34" charset="0"/>
              <a:ea typeface="HGP創英角ｺﾞｼｯｸUB" pitchFamily="50" charset="-128"/>
            </a:endParaRPr>
          </a:p>
        </p:txBody>
      </p:sp>
      <p:sp>
        <p:nvSpPr>
          <p:cNvPr id="16" name="Rectangle 15">
            <a:extLst>
              <a:ext uri="{FF2B5EF4-FFF2-40B4-BE49-F238E27FC236}">
                <a16:creationId xmlns:a16="http://schemas.microsoft.com/office/drawing/2014/main" id="{804128EA-42C8-40DD-BE25-CCB0ABDC78B8}"/>
              </a:ext>
            </a:extLst>
          </p:cNvPr>
          <p:cNvSpPr>
            <a:spLocks noChangeArrowheads="1"/>
          </p:cNvSpPr>
          <p:nvPr/>
        </p:nvSpPr>
        <p:spPr bwMode="auto">
          <a:xfrm>
            <a:off x="633010" y="5229200"/>
            <a:ext cx="864096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イベント</a:t>
            </a:r>
            <a:endParaRPr lang="en-US" altLang="ja-JP" sz="1400" baseline="30000" dirty="0">
              <a:solidFill>
                <a:srgbClr val="000000"/>
              </a:solidFill>
              <a:latin typeface="Arial Black" pitchFamily="34" charset="0"/>
              <a:ea typeface="HGP創英角ｺﾞｼｯｸUB" pitchFamily="50" charset="-128"/>
            </a:endParaRPr>
          </a:p>
        </p:txBody>
      </p:sp>
      <p:sp>
        <p:nvSpPr>
          <p:cNvPr id="17" name="Rectangle 16">
            <a:extLst>
              <a:ext uri="{FF2B5EF4-FFF2-40B4-BE49-F238E27FC236}">
                <a16:creationId xmlns:a16="http://schemas.microsoft.com/office/drawing/2014/main" id="{8E4256B9-84FB-4CE4-B098-229F2008734E}"/>
              </a:ext>
            </a:extLst>
          </p:cNvPr>
          <p:cNvSpPr>
            <a:spLocks noChangeArrowheads="1"/>
          </p:cNvSpPr>
          <p:nvPr/>
        </p:nvSpPr>
        <p:spPr bwMode="auto">
          <a:xfrm>
            <a:off x="272480" y="1340768"/>
            <a:ext cx="864096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dirty="0">
                <a:solidFill>
                  <a:srgbClr val="000000"/>
                </a:solidFill>
                <a:latin typeface="Arial Black" pitchFamily="34" charset="0"/>
                <a:ea typeface="HGP創英角ｺﾞｼｯｸUB" pitchFamily="50" charset="-128"/>
              </a:rPr>
              <a:t>学会</a:t>
            </a:r>
            <a:endParaRPr lang="en-US" altLang="ja-JP" baseline="30000" dirty="0">
              <a:solidFill>
                <a:srgbClr val="000000"/>
              </a:solidFill>
              <a:latin typeface="Arial Black" pitchFamily="34" charset="0"/>
              <a:ea typeface="HGP創英角ｺﾞｼｯｸUB" pitchFamily="50" charset="-128"/>
            </a:endParaRPr>
          </a:p>
        </p:txBody>
      </p:sp>
      <p:graphicFrame>
        <p:nvGraphicFramePr>
          <p:cNvPr id="5" name="Table 13">
            <a:extLst>
              <a:ext uri="{FF2B5EF4-FFF2-40B4-BE49-F238E27FC236}">
                <a16:creationId xmlns:a16="http://schemas.microsoft.com/office/drawing/2014/main" id="{7FEBA7BD-3E81-1781-3BDD-ED7375F10EF2}"/>
              </a:ext>
            </a:extLst>
          </p:cNvPr>
          <p:cNvGraphicFramePr>
            <a:graphicFrameLocks noGrp="1"/>
          </p:cNvGraphicFramePr>
          <p:nvPr>
            <p:extLst>
              <p:ext uri="{D42A27DB-BD31-4B8C-83A1-F6EECF244321}">
                <p14:modId xmlns:p14="http://schemas.microsoft.com/office/powerpoint/2010/main" val="1714090382"/>
              </p:ext>
            </p:extLst>
          </p:nvPr>
        </p:nvGraphicFramePr>
        <p:xfrm>
          <a:off x="276882" y="3789040"/>
          <a:ext cx="9442132" cy="1792642"/>
        </p:xfrm>
        <a:graphic>
          <a:graphicData uri="http://schemas.openxmlformats.org/drawingml/2006/table">
            <a:tbl>
              <a:tblPr firstRow="1" bandRow="1">
                <a:tableStyleId>{2D5ABB26-0587-4C30-8999-92F81FD0307C}</a:tableStyleId>
              </a:tblPr>
              <a:tblGrid>
                <a:gridCol w="2548405">
                  <a:extLst>
                    <a:ext uri="{9D8B030D-6E8A-4147-A177-3AD203B41FA5}">
                      <a16:colId xmlns:a16="http://schemas.microsoft.com/office/drawing/2014/main" val="2753323387"/>
                    </a:ext>
                  </a:extLst>
                </a:gridCol>
                <a:gridCol w="674387">
                  <a:extLst>
                    <a:ext uri="{9D8B030D-6E8A-4147-A177-3AD203B41FA5}">
                      <a16:colId xmlns:a16="http://schemas.microsoft.com/office/drawing/2014/main" val="2083171187"/>
                    </a:ext>
                  </a:extLst>
                </a:gridCol>
                <a:gridCol w="4346045">
                  <a:extLst>
                    <a:ext uri="{9D8B030D-6E8A-4147-A177-3AD203B41FA5}">
                      <a16:colId xmlns:a16="http://schemas.microsoft.com/office/drawing/2014/main" val="402676426"/>
                    </a:ext>
                  </a:extLst>
                </a:gridCol>
                <a:gridCol w="1873295">
                  <a:extLst>
                    <a:ext uri="{9D8B030D-6E8A-4147-A177-3AD203B41FA5}">
                      <a16:colId xmlns:a16="http://schemas.microsoft.com/office/drawing/2014/main" val="3935625665"/>
                    </a:ext>
                  </a:extLst>
                </a:gridCol>
              </a:tblGrid>
              <a:tr h="253453">
                <a:tc>
                  <a:txBody>
                    <a:bodyPr/>
                    <a:lstStyle/>
                    <a:p>
                      <a:pPr marL="0" marR="0" indent="0" algn="ctr" defTabSz="914400" rtl="0" eaLnBrk="1" fontAlgn="ctr"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組織名</a:t>
                      </a:r>
                    </a:p>
                  </a:txBody>
                  <a:tcPr marL="95153" marR="95153"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設立年</a:t>
                      </a:r>
                    </a:p>
                  </a:txBody>
                  <a:tcPr marL="95153" marR="95153"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概要</a:t>
                      </a:r>
                    </a:p>
                  </a:txBody>
                  <a:tcPr marL="95153" marR="95153"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公式</a:t>
                      </a:r>
                      <a:r>
                        <a:rPr kumimoji="1" lang="en-US" altLang="ja-JP" sz="1200" kern="1200" dirty="0">
                          <a:solidFill>
                            <a:schemeClr val="bg1"/>
                          </a:solidFill>
                          <a:latin typeface="HGP創英角ｺﾞｼｯｸUB" panose="020B0900000000000000" pitchFamily="50" charset="-128"/>
                          <a:ea typeface="HGP創英角ｺﾞｼｯｸUB" panose="020B0900000000000000" pitchFamily="50" charset="-128"/>
                          <a:cs typeface="+mn-cs"/>
                        </a:rPr>
                        <a:t>URL</a:t>
                      </a:r>
                      <a:endPar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txBody>
                  <a:tcPr marL="95153" marR="95153"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839629090"/>
                  </a:ext>
                </a:extLst>
              </a:tr>
              <a:tr h="5261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000" noProof="1">
                          <a:solidFill>
                            <a:schemeClr val="tx1"/>
                          </a:solidFill>
                          <a:latin typeface="+mn-lt"/>
                          <a:ea typeface="MS PGothic" panose="020B0600070205080204" pitchFamily="34" charset="-128"/>
                        </a:rPr>
                        <a:t>NIROPHARM (Association of Representatives of Overseas Pharmaceutical Manufacturers) </a:t>
                      </a:r>
                    </a:p>
                  </a:txBody>
                  <a:tcPr marL="95153" marR="9515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000" kern="1200" noProof="1">
                          <a:solidFill>
                            <a:schemeClr val="tx1"/>
                          </a:solidFill>
                          <a:latin typeface="MS PGothic" panose="020B0600070205080204" pitchFamily="34" charset="-128"/>
                          <a:ea typeface="MS PGothic" panose="020B0600070205080204" pitchFamily="34" charset="-128"/>
                          <a:cs typeface="+mn-cs"/>
                        </a:rPr>
                        <a:t>1995</a:t>
                      </a:r>
                    </a:p>
                  </a:txBody>
                  <a:tcPr marL="74923" marR="74923"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900" kern="1200" noProof="1">
                          <a:solidFill>
                            <a:schemeClr val="tx1"/>
                          </a:solidFill>
                          <a:latin typeface="MS PGothic" panose="020B0600070205080204" pitchFamily="34" charset="-128"/>
                          <a:ea typeface="MS PGothic" panose="020B0600070205080204" pitchFamily="34" charset="-128"/>
                          <a:cs typeface="+mn-cs"/>
                        </a:rPr>
                        <a:t>NIROPHARM</a:t>
                      </a:r>
                      <a:r>
                        <a:rPr kumimoji="1" lang="ja-JP" altLang="en-US" sz="900" kern="1200" noProof="1">
                          <a:solidFill>
                            <a:schemeClr val="tx1"/>
                          </a:solidFill>
                          <a:latin typeface="MS PGothic" panose="020B0600070205080204" pitchFamily="34" charset="-128"/>
                          <a:ea typeface="MS PGothic" panose="020B0600070205080204" pitchFamily="34" charset="-128"/>
                          <a:cs typeface="+mn-cs"/>
                        </a:rPr>
                        <a:t>は、ナイジェリアの海外製薬メーカー代表の統括組織です。研究開発に重点を置き、海外の製薬メーカーを代表する役割を共有する様々な製薬販売会社を含んでいる。</a:t>
                      </a:r>
                    </a:p>
                  </a:txBody>
                  <a:tcPr marL="74923" marR="74923"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800" kern="1200" noProof="1">
                          <a:solidFill>
                            <a:schemeClr val="tx1"/>
                          </a:solidFill>
                          <a:latin typeface="MS PGothic" panose="020B0600070205080204" pitchFamily="34" charset="-128"/>
                          <a:ea typeface="MS PGothic" panose="020B0600070205080204" pitchFamily="34" charset="-128"/>
                          <a:cs typeface="+mn-cs"/>
                        </a:rPr>
                        <a:t>https://www.niropharm.org/</a:t>
                      </a:r>
                    </a:p>
                  </a:txBody>
                  <a:tcPr marL="74923" marR="74923"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57625309"/>
                  </a:ext>
                </a:extLst>
              </a:tr>
              <a:tr h="9696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000" noProof="1">
                          <a:solidFill>
                            <a:schemeClr val="tx1"/>
                          </a:solidFill>
                          <a:latin typeface="+mn-lt"/>
                          <a:ea typeface="MS PGothic" panose="020B0600070205080204" pitchFamily="34" charset="-128"/>
                        </a:rPr>
                        <a:t>PMG - MAN (Pharmaceutical Manufacturers Group of the Manufacturers Association of Nigeria)</a:t>
                      </a:r>
                    </a:p>
                  </a:txBody>
                  <a:tcPr marL="95153" marR="95153"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000" kern="1200" noProof="1">
                          <a:solidFill>
                            <a:schemeClr val="tx1"/>
                          </a:solidFill>
                          <a:latin typeface="MS PGothic" panose="020B0600070205080204" pitchFamily="34" charset="-128"/>
                          <a:ea typeface="MS PGothic" panose="020B0600070205080204" pitchFamily="34" charset="-128"/>
                          <a:cs typeface="+mn-cs"/>
                        </a:rPr>
                        <a:t>1983</a:t>
                      </a:r>
                    </a:p>
                  </a:txBody>
                  <a:tcPr marL="74923" marR="74923"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ja-JP" altLang="en-US" sz="900" kern="1200" noProof="1">
                          <a:solidFill>
                            <a:schemeClr val="tx1"/>
                          </a:solidFill>
                          <a:latin typeface="MS PGothic" panose="020B0600070205080204" pitchFamily="34" charset="-128"/>
                          <a:ea typeface="MS PGothic" panose="020B0600070205080204" pitchFamily="34" charset="-128"/>
                          <a:cs typeface="+mn-cs"/>
                        </a:rPr>
                        <a:t>ナイジェリア製造業者協会医薬品製造業者グループ（</a:t>
                      </a:r>
                      <a:r>
                        <a:rPr kumimoji="1" lang="en-US" altLang="ja-JP" sz="900" kern="1200" noProof="1">
                          <a:solidFill>
                            <a:schemeClr val="tx1"/>
                          </a:solidFill>
                          <a:latin typeface="MS PGothic" panose="020B0600070205080204" pitchFamily="34" charset="-128"/>
                          <a:ea typeface="MS PGothic" panose="020B0600070205080204" pitchFamily="34" charset="-128"/>
                          <a:cs typeface="+mn-cs"/>
                        </a:rPr>
                        <a:t>PMG-MAN</a:t>
                      </a:r>
                      <a:r>
                        <a:rPr kumimoji="1" lang="ja-JP" altLang="en-US" sz="900" kern="1200" noProof="1">
                          <a:solidFill>
                            <a:schemeClr val="tx1"/>
                          </a:solidFill>
                          <a:latin typeface="MS PGothic" panose="020B0600070205080204" pitchFamily="34" charset="-128"/>
                          <a:ea typeface="MS PGothic" panose="020B0600070205080204" pitchFamily="34" charset="-128"/>
                          <a:cs typeface="+mn-cs"/>
                        </a:rPr>
                        <a:t>）は、ナイジェリア製造業者協会（</a:t>
                      </a:r>
                      <a:r>
                        <a:rPr kumimoji="1" lang="en-US" altLang="ja-JP" sz="900" kern="1200" noProof="1">
                          <a:solidFill>
                            <a:schemeClr val="tx1"/>
                          </a:solidFill>
                          <a:latin typeface="MS PGothic" panose="020B0600070205080204" pitchFamily="34" charset="-128"/>
                          <a:ea typeface="MS PGothic" panose="020B0600070205080204" pitchFamily="34" charset="-128"/>
                          <a:cs typeface="+mn-cs"/>
                        </a:rPr>
                        <a:t>MAN</a:t>
                      </a:r>
                      <a:r>
                        <a:rPr kumimoji="1" lang="ja-JP" altLang="en-US" sz="900" kern="1200" noProof="1">
                          <a:solidFill>
                            <a:schemeClr val="tx1"/>
                          </a:solidFill>
                          <a:latin typeface="MS PGothic" panose="020B0600070205080204" pitchFamily="34" charset="-128"/>
                          <a:ea typeface="MS PGothic" panose="020B0600070205080204" pitchFamily="34" charset="-128"/>
                          <a:cs typeface="+mn-cs"/>
                        </a:rPr>
                        <a:t>）の枠組みの中で運営されており、ナイジェリア国内のすべての医薬品および関連製品製造業者の代表機関として機能している。この製造業者の集団は、ナイジェリアの人々のために、費用対効果が高く、安全で、最高品質の医薬品へのタイムリーなアクセスを促進する上で、極めて重要な責任を担っている。</a:t>
                      </a:r>
                    </a:p>
                  </a:txBody>
                  <a:tcPr marL="74923" marR="74923"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en-US" altLang="ja-JP" sz="800" kern="1200" noProof="1">
                          <a:solidFill>
                            <a:schemeClr val="tx1"/>
                          </a:solidFill>
                          <a:latin typeface="MS PGothic" panose="020B0600070205080204" pitchFamily="34" charset="-128"/>
                          <a:ea typeface="MS PGothic" panose="020B0600070205080204" pitchFamily="34" charset="-128"/>
                          <a:cs typeface="+mn-cs"/>
                        </a:rPr>
                        <a:t>https://pmgman.com/about/</a:t>
                      </a:r>
                    </a:p>
                  </a:txBody>
                  <a:tcPr marL="74923" marR="74923"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776704041"/>
                  </a:ext>
                </a:extLst>
              </a:tr>
            </a:tbl>
          </a:graphicData>
        </a:graphic>
      </p:graphicFrame>
      <p:sp>
        <p:nvSpPr>
          <p:cNvPr id="7" name="Rectangle 14">
            <a:extLst>
              <a:ext uri="{FF2B5EF4-FFF2-40B4-BE49-F238E27FC236}">
                <a16:creationId xmlns:a16="http://schemas.microsoft.com/office/drawing/2014/main" id="{4A570689-999F-C46C-7915-C34D40A2C084}"/>
              </a:ext>
            </a:extLst>
          </p:cNvPr>
          <p:cNvSpPr>
            <a:spLocks noChangeArrowheads="1"/>
          </p:cNvSpPr>
          <p:nvPr/>
        </p:nvSpPr>
        <p:spPr bwMode="auto">
          <a:xfrm>
            <a:off x="272480" y="5712174"/>
            <a:ext cx="864096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800" baseline="30000" dirty="0">
                <a:solidFill>
                  <a:srgbClr val="000000"/>
                </a:solidFill>
                <a:latin typeface="Arial Black" pitchFamily="34" charset="0"/>
                <a:ea typeface="HGP創英角ｺﾞｼｯｸUB" pitchFamily="50" charset="-128"/>
              </a:rPr>
              <a:t>イベント</a:t>
            </a:r>
            <a:endParaRPr lang="en-US" altLang="ja-JP" sz="1600" baseline="30000" dirty="0">
              <a:solidFill>
                <a:srgbClr val="000000"/>
              </a:solidFill>
              <a:latin typeface="Arial Black" pitchFamily="34" charset="0"/>
              <a:ea typeface="HGP創英角ｺﾞｼｯｸUB" pitchFamily="50" charset="-128"/>
            </a:endParaRPr>
          </a:p>
        </p:txBody>
      </p:sp>
    </p:spTree>
    <p:extLst>
      <p:ext uri="{BB962C8B-B14F-4D97-AF65-F5344CB8AC3E}">
        <p14:creationId xmlns:p14="http://schemas.microsoft.com/office/powerpoint/2010/main" val="2508414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p:cNvGraphicFramePr>
            <a:graphicFrameLocks noChangeAspect="1"/>
          </p:cNvGraphicFramePr>
          <p:nvPr>
            <p:custDataLst>
              <p:tags r:id="rId1"/>
            </p:custDataLst>
            <p:extLst>
              <p:ext uri="{D42A27DB-BD31-4B8C-83A1-F6EECF244321}">
                <p14:modId xmlns:p14="http://schemas.microsoft.com/office/powerpoint/2010/main" val="378294940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141" imgW="270" imgH="270" progId="TCLayout.ActiveDocument.1">
                  <p:embed/>
                </p:oleObj>
              </mc:Choice>
              <mc:Fallback>
                <p:oleObj name="think-cell Slide" r:id="rId141" imgW="270" imgH="270" progId="TCLayout.ActiveDocument.1">
                  <p:embed/>
                  <p:pic>
                    <p:nvPicPr>
                      <p:cNvPr id="7" name="オブジェクト 6" hidden="1"/>
                      <p:cNvPicPr>
                        <a:picLocks noChangeAspect="1" noChangeArrowheads="1"/>
                      </p:cNvPicPr>
                      <p:nvPr/>
                    </p:nvPicPr>
                    <p:blipFill>
                      <a:blip r:embed="rId142">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ナイジェリア／一般概況／経済</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人口動態、および人口成長率・年齢別人口構成</a:t>
            </a:r>
          </a:p>
        </p:txBody>
      </p:sp>
      <p:sp>
        <p:nvSpPr>
          <p:cNvPr id="65" name="テキスト ボックス 64"/>
          <p:cNvSpPr txBox="1"/>
          <p:nvPr/>
        </p:nvSpPr>
        <p:spPr>
          <a:xfrm>
            <a:off x="248097" y="980728"/>
            <a:ext cx="9505056"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人口増加率は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年以降、</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前後で一定している。この成長率は、高い出生率と死亡率の低下に起因している。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歳未満の人口は、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43.3%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2050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33.3%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に減少すると予測されている。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歳以上の人口は、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年までは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で一定であったが、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2050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に増加すると予想される。</a:t>
            </a:r>
          </a:p>
        </p:txBody>
      </p:sp>
      <p:sp>
        <p:nvSpPr>
          <p:cNvPr id="75" name="テキスト ボックス 74"/>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国際連合「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World Population Prospects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」、世界銀行「</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DataBank</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395" name="グループ化 394">
            <a:extLst>
              <a:ext uri="{FF2B5EF4-FFF2-40B4-BE49-F238E27FC236}">
                <a16:creationId xmlns:a16="http://schemas.microsoft.com/office/drawing/2014/main" id="{F59CC8AC-FFAE-612F-D63E-9A59CEBC8457}"/>
              </a:ext>
            </a:extLst>
          </p:cNvPr>
          <p:cNvGrpSpPr/>
          <p:nvPr/>
        </p:nvGrpSpPr>
        <p:grpSpPr>
          <a:xfrm>
            <a:off x="623690" y="1828909"/>
            <a:ext cx="8640960" cy="288032"/>
            <a:chOff x="4803500" y="2113806"/>
            <a:chExt cx="5626916" cy="288032"/>
          </a:xfrm>
        </p:grpSpPr>
        <p:sp>
          <p:nvSpPr>
            <p:cNvPr id="396" name="Rectangle 6">
              <a:extLst>
                <a:ext uri="{FF2B5EF4-FFF2-40B4-BE49-F238E27FC236}">
                  <a16:creationId xmlns:a16="http://schemas.microsoft.com/office/drawing/2014/main" id="{81D5D1ED-8484-F6E0-1E11-17954F0F4590}"/>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endParaRPr lang="en-US" altLang="ko-KR" sz="1120" dirty="0">
                <a:solidFill>
                  <a:srgbClr val="000000"/>
                </a:solidFill>
                <a:latin typeface="Arial Black" pitchFamily="34" charset="0"/>
                <a:ea typeface="HGP創英角ｺﾞｼｯｸUB" pitchFamily="50" charset="-128"/>
              </a:endParaRPr>
            </a:p>
          </p:txBody>
        </p:sp>
        <p:cxnSp>
          <p:nvCxnSpPr>
            <p:cNvPr id="397" name="直線コネクタ 55">
              <a:extLst>
                <a:ext uri="{FF2B5EF4-FFF2-40B4-BE49-F238E27FC236}">
                  <a16:creationId xmlns:a16="http://schemas.microsoft.com/office/drawing/2014/main" id="{21F74717-268C-500F-51B2-792734B70790}"/>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398" name="グループ化 61">
            <a:extLst>
              <a:ext uri="{FF2B5EF4-FFF2-40B4-BE49-F238E27FC236}">
                <a16:creationId xmlns:a16="http://schemas.microsoft.com/office/drawing/2014/main" id="{6709CB7E-0768-A4D4-79CA-DD6953469153}"/>
              </a:ext>
            </a:extLst>
          </p:cNvPr>
          <p:cNvGrpSpPr/>
          <p:nvPr/>
        </p:nvGrpSpPr>
        <p:grpSpPr>
          <a:xfrm>
            <a:off x="8181231" y="2345535"/>
            <a:ext cx="1428700" cy="1944216"/>
            <a:chOff x="6548973" y="2016373"/>
            <a:chExt cx="1428700" cy="1944216"/>
          </a:xfrm>
        </p:grpSpPr>
        <p:sp>
          <p:nvSpPr>
            <p:cNvPr id="399" name="フリーフォーム 62">
              <a:extLst>
                <a:ext uri="{FF2B5EF4-FFF2-40B4-BE49-F238E27FC236}">
                  <a16:creationId xmlns:a16="http://schemas.microsoft.com/office/drawing/2014/main" id="{6E8601F5-03C3-8F68-0F7E-325F4EC0C9AB}"/>
                </a:ext>
              </a:extLst>
            </p:cNvPr>
            <p:cNvSpPr/>
            <p:nvPr/>
          </p:nvSpPr>
          <p:spPr>
            <a:xfrm>
              <a:off x="6548973" y="2016373"/>
              <a:ext cx="1428700" cy="1825228"/>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 </a:t>
              </a:r>
              <a:endParaRPr kumimoji="1" lang="ja-JP" altLang="en-US" dirty="0"/>
            </a:p>
          </p:txBody>
        </p:sp>
        <p:sp>
          <p:nvSpPr>
            <p:cNvPr id="400" name="角丸四角形 63">
              <a:extLst>
                <a:ext uri="{FF2B5EF4-FFF2-40B4-BE49-F238E27FC236}">
                  <a16:creationId xmlns:a16="http://schemas.microsoft.com/office/drawing/2014/main" id="{4E07763E-48EA-61EC-D207-73C552AFD9A0}"/>
                </a:ext>
              </a:extLst>
            </p:cNvPr>
            <p:cNvSpPr/>
            <p:nvPr/>
          </p:nvSpPr>
          <p:spPr>
            <a:xfrm>
              <a:off x="6681192" y="3784277"/>
              <a:ext cx="1066373" cy="176312"/>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7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2030</a:t>
              </a:r>
              <a:r>
                <a:rPr lang="ja-JP" altLang="en-US" sz="7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年以降は予測値</a:t>
              </a:r>
              <a:endParaRPr lang="en-US" altLang="ja-JP" sz="7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graphicFrame>
        <p:nvGraphicFramePr>
          <p:cNvPr id="401" name="Chart 14">
            <a:extLst>
              <a:ext uri="{FF2B5EF4-FFF2-40B4-BE49-F238E27FC236}">
                <a16:creationId xmlns:a16="http://schemas.microsoft.com/office/drawing/2014/main" id="{1BE179A6-01CF-2EEF-1D9D-C6326AADB5D2}"/>
              </a:ext>
            </a:extLst>
          </p:cNvPr>
          <p:cNvGraphicFramePr/>
          <p:nvPr>
            <p:custDataLst>
              <p:tags r:id="rId3"/>
            </p:custDataLst>
            <p:extLst>
              <p:ext uri="{D42A27DB-BD31-4B8C-83A1-F6EECF244321}">
                <p14:modId xmlns:p14="http://schemas.microsoft.com/office/powerpoint/2010/main" val="2165905019"/>
              </p:ext>
            </p:extLst>
          </p:nvPr>
        </p:nvGraphicFramePr>
        <p:xfrm>
          <a:off x="232569" y="2220433"/>
          <a:ext cx="9377362" cy="1622425"/>
        </p:xfrm>
        <a:graphic>
          <a:graphicData uri="http://schemas.openxmlformats.org/drawingml/2006/chart">
            <c:chart xmlns:c="http://schemas.openxmlformats.org/drawingml/2006/chart" xmlns:r="http://schemas.openxmlformats.org/officeDocument/2006/relationships" r:id="rId143"/>
          </a:graphicData>
        </a:graphic>
      </p:graphicFrame>
      <p:cxnSp>
        <p:nvCxnSpPr>
          <p:cNvPr id="402" name="Straight Connector 16">
            <a:extLst>
              <a:ext uri="{FF2B5EF4-FFF2-40B4-BE49-F238E27FC236}">
                <a16:creationId xmlns:a16="http://schemas.microsoft.com/office/drawing/2014/main" id="{70CF56BE-F4BF-FCAF-7410-CAC0309DB2F3}"/>
              </a:ext>
            </a:extLst>
          </p:cNvPr>
          <p:cNvCxnSpPr/>
          <p:nvPr>
            <p:custDataLst>
              <p:tags r:id="rId4"/>
            </p:custDataLst>
          </p:nvPr>
        </p:nvCxnSpPr>
        <p:spPr bwMode="auto">
          <a:xfrm>
            <a:off x="4565650" y="2801079"/>
            <a:ext cx="30163"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403" name="Text Placeholder 12">
            <a:extLst>
              <a:ext uri="{FF2B5EF4-FFF2-40B4-BE49-F238E27FC236}">
                <a16:creationId xmlns:a16="http://schemas.microsoft.com/office/drawing/2014/main" id="{ADA5B8AE-1709-DF62-5CE7-1440D1E2416C}"/>
              </a:ext>
            </a:extLst>
          </p:cNvPr>
          <p:cNvSpPr>
            <a:spLocks noGrp="1"/>
          </p:cNvSpPr>
          <p:nvPr>
            <p:custDataLst>
              <p:tags r:id="rId5"/>
            </p:custDataLst>
          </p:nvPr>
        </p:nvSpPr>
        <p:spPr bwMode="auto">
          <a:xfrm>
            <a:off x="3835400" y="3829779"/>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D305D953-E140-4D4A-AE50-3F5876E2F23B}" type="datetime'''''''''''''''''''''''''''''0''''''''''''''''''''''9'''''">
              <a:rPr lang="ja-JP" altLang="en-US" sz="1000" b="0">
                <a:latin typeface="MS PGothic" panose="020B0600070205080204" pitchFamily="34" charset="-128"/>
                <a:ea typeface="MS PGothic" panose="020B0600070205080204" pitchFamily="34" charset="-128"/>
              </a:rPr>
              <a:pPr algn="ctr">
                <a:spcBef>
                  <a:spcPct val="0"/>
                </a:spcBef>
                <a:spcAft>
                  <a:spcPct val="0"/>
                </a:spcAft>
              </a:pPr>
              <a:t>09</a:t>
            </a:fld>
            <a:endParaRPr kumimoji="0" lang="ja-JP" altLang="en-US" sz="800" b="0" dirty="0">
              <a:latin typeface="MS PGothic" panose="020B0600070205080204" pitchFamily="34" charset="-128"/>
              <a:ea typeface="MS PGothic" panose="020B0600070205080204" pitchFamily="34" charset="-128"/>
              <a:sym typeface="+mn-lt"/>
            </a:endParaRPr>
          </a:p>
        </p:txBody>
      </p:sp>
      <p:sp>
        <p:nvSpPr>
          <p:cNvPr id="404" name="Text Placeholder 12">
            <a:extLst>
              <a:ext uri="{FF2B5EF4-FFF2-40B4-BE49-F238E27FC236}">
                <a16:creationId xmlns:a16="http://schemas.microsoft.com/office/drawing/2014/main" id="{4CAE0ABC-5294-C022-07C6-A064C7696860}"/>
              </a:ext>
            </a:extLst>
          </p:cNvPr>
          <p:cNvSpPr>
            <a:spLocks noGrp="1"/>
          </p:cNvSpPr>
          <p:nvPr>
            <p:custDataLst>
              <p:tags r:id="rId6"/>
            </p:custDataLst>
          </p:nvPr>
        </p:nvSpPr>
        <p:spPr bwMode="auto">
          <a:xfrm>
            <a:off x="1441450" y="3829779"/>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7BD94357-DDE8-41D3-B8E1-8929029A1A53}" type="datetime'''''''''''''02'''''''''''''''''''''''''''''''''''''''''''">
              <a:rPr lang="ja-JP" altLang="en-US" sz="1000" b="0">
                <a:latin typeface="MS PGothic" panose="020B0600070205080204" pitchFamily="34" charset="-128"/>
                <a:ea typeface="MS PGothic" panose="020B0600070205080204" pitchFamily="34" charset="-128"/>
              </a:rPr>
              <a:pPr algn="ctr">
                <a:spcBef>
                  <a:spcPct val="0"/>
                </a:spcBef>
                <a:spcAft>
                  <a:spcPct val="0"/>
                </a:spcAft>
              </a:pPr>
              <a:t>02</a:t>
            </a:fld>
            <a:endParaRPr kumimoji="0" lang="ja-JP" altLang="en-US" sz="800" b="0" dirty="0">
              <a:latin typeface="MS PGothic" panose="020B0600070205080204" pitchFamily="34" charset="-128"/>
              <a:ea typeface="MS PGothic" panose="020B0600070205080204" pitchFamily="34" charset="-128"/>
              <a:sym typeface="+mn-lt"/>
            </a:endParaRPr>
          </a:p>
        </p:txBody>
      </p:sp>
      <p:sp>
        <p:nvSpPr>
          <p:cNvPr id="405" name="Text Placeholder 12">
            <a:extLst>
              <a:ext uri="{FF2B5EF4-FFF2-40B4-BE49-F238E27FC236}">
                <a16:creationId xmlns:a16="http://schemas.microsoft.com/office/drawing/2014/main" id="{A3864EAB-335E-733A-55C9-39E798CE1A52}"/>
              </a:ext>
            </a:extLst>
          </p:cNvPr>
          <p:cNvSpPr>
            <a:spLocks noGrp="1"/>
          </p:cNvSpPr>
          <p:nvPr>
            <p:custDataLst>
              <p:tags r:id="rId7"/>
            </p:custDataLst>
          </p:nvPr>
        </p:nvSpPr>
        <p:spPr bwMode="auto">
          <a:xfrm>
            <a:off x="1782763" y="3829779"/>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76C6701E-A898-4761-A33C-C5F2B762C261}" type="datetime'''0''''''''3'''''''''''''">
              <a:rPr lang="ja-JP" altLang="en-US" sz="1000" b="0">
                <a:latin typeface="MS PGothic" panose="020B0600070205080204" pitchFamily="34" charset="-128"/>
                <a:ea typeface="MS PGothic" panose="020B0600070205080204" pitchFamily="34" charset="-128"/>
              </a:rPr>
              <a:pPr algn="ctr">
                <a:spcBef>
                  <a:spcPct val="0"/>
                </a:spcBef>
                <a:spcAft>
                  <a:spcPct val="0"/>
                </a:spcAft>
              </a:pPr>
              <a:t>03</a:t>
            </a:fld>
            <a:endParaRPr kumimoji="0" lang="ja-JP" altLang="en-US" sz="800" b="0" dirty="0">
              <a:latin typeface="MS PGothic" panose="020B0600070205080204" pitchFamily="34" charset="-128"/>
              <a:ea typeface="MS PGothic" panose="020B0600070205080204" pitchFamily="34" charset="-128"/>
              <a:sym typeface="+mn-lt"/>
            </a:endParaRPr>
          </a:p>
        </p:txBody>
      </p:sp>
      <p:sp>
        <p:nvSpPr>
          <p:cNvPr id="406" name="Text Placeholder 12">
            <a:extLst>
              <a:ext uri="{FF2B5EF4-FFF2-40B4-BE49-F238E27FC236}">
                <a16:creationId xmlns:a16="http://schemas.microsoft.com/office/drawing/2014/main" id="{DB8D1001-9B39-A68B-C948-59A540E03413}"/>
              </a:ext>
            </a:extLst>
          </p:cNvPr>
          <p:cNvSpPr>
            <a:spLocks noGrp="1"/>
          </p:cNvSpPr>
          <p:nvPr>
            <p:custDataLst>
              <p:tags r:id="rId8"/>
            </p:custDataLst>
          </p:nvPr>
        </p:nvSpPr>
        <p:spPr bwMode="auto">
          <a:xfrm>
            <a:off x="7599363" y="3829779"/>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0BF8376A-2596-4237-A0EB-7B2B2AB5F01F}" type="datetime'''''''''''''''''''''''''''''''''''2''''''''''''''''0'">
              <a:rPr lang="ja-JP" altLang="en-US" sz="1000" b="0">
                <a:latin typeface="MS PGothic" panose="020B0600070205080204" pitchFamily="34" charset="-128"/>
                <a:ea typeface="MS PGothic" panose="020B0600070205080204" pitchFamily="34" charset="-128"/>
              </a:rPr>
              <a:pPr algn="ctr">
                <a:spcBef>
                  <a:spcPct val="0"/>
                </a:spcBef>
                <a:spcAft>
                  <a:spcPct val="0"/>
                </a:spcAft>
              </a:pPr>
              <a:t>20</a:t>
            </a:fld>
            <a:endParaRPr kumimoji="0" lang="ja-JP" altLang="en-US" sz="800" b="0" dirty="0">
              <a:latin typeface="MS PGothic" panose="020B0600070205080204" pitchFamily="34" charset="-128"/>
              <a:ea typeface="MS PGothic" panose="020B0600070205080204" pitchFamily="34" charset="-128"/>
              <a:sym typeface="+mn-lt"/>
            </a:endParaRPr>
          </a:p>
        </p:txBody>
      </p:sp>
      <p:sp>
        <p:nvSpPr>
          <p:cNvPr id="407" name="Text Placeholder 12">
            <a:extLst>
              <a:ext uri="{FF2B5EF4-FFF2-40B4-BE49-F238E27FC236}">
                <a16:creationId xmlns:a16="http://schemas.microsoft.com/office/drawing/2014/main" id="{F485997A-D809-20A6-A091-93F85A367658}"/>
              </a:ext>
            </a:extLst>
          </p:cNvPr>
          <p:cNvSpPr>
            <a:spLocks noGrp="1"/>
          </p:cNvSpPr>
          <p:nvPr>
            <p:custDataLst>
              <p:tags r:id="rId9"/>
            </p:custDataLst>
          </p:nvPr>
        </p:nvSpPr>
        <p:spPr bwMode="auto">
          <a:xfrm>
            <a:off x="2466975" y="3829779"/>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7AC4AE68-9FF2-4BD8-8ACF-302003735B1F}" type="datetime'''''''''''''''''''''''''''0''''''''''''''5'''''''''">
              <a:rPr lang="ja-JP" altLang="en-US" sz="1000" b="0">
                <a:latin typeface="MS PGothic" panose="020B0600070205080204" pitchFamily="34" charset="-128"/>
                <a:ea typeface="MS PGothic" panose="020B0600070205080204" pitchFamily="34" charset="-128"/>
              </a:rPr>
              <a:pPr algn="ctr">
                <a:spcBef>
                  <a:spcPct val="0"/>
                </a:spcBef>
                <a:spcAft>
                  <a:spcPct val="0"/>
                </a:spcAft>
              </a:pPr>
              <a:t>05</a:t>
            </a:fld>
            <a:endParaRPr kumimoji="0" lang="ja-JP" altLang="en-US" sz="800" b="0" dirty="0">
              <a:latin typeface="MS PGothic" panose="020B0600070205080204" pitchFamily="34" charset="-128"/>
              <a:ea typeface="MS PGothic" panose="020B0600070205080204" pitchFamily="34" charset="-128"/>
              <a:sym typeface="+mn-lt"/>
            </a:endParaRPr>
          </a:p>
        </p:txBody>
      </p:sp>
      <p:sp>
        <p:nvSpPr>
          <p:cNvPr id="408" name="Text Placeholder 12">
            <a:extLst>
              <a:ext uri="{FF2B5EF4-FFF2-40B4-BE49-F238E27FC236}">
                <a16:creationId xmlns:a16="http://schemas.microsoft.com/office/drawing/2014/main" id="{1EE499B7-180A-0F7D-4DCD-B3889127A5D6}"/>
              </a:ext>
            </a:extLst>
          </p:cNvPr>
          <p:cNvSpPr>
            <a:spLocks noGrp="1"/>
          </p:cNvSpPr>
          <p:nvPr>
            <p:custDataLst>
              <p:tags r:id="rId10"/>
            </p:custDataLst>
          </p:nvPr>
        </p:nvSpPr>
        <p:spPr bwMode="auto">
          <a:xfrm>
            <a:off x="2809875" y="3829779"/>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942A2B7A-B147-41B3-9DF8-ADDEC8F01450}" type="datetime'''''''''''''''''''''''''0''''''''6'''''''''''''''''''''''''''">
              <a:rPr lang="ja-JP" altLang="en-US" sz="1000" b="0">
                <a:latin typeface="MS PGothic" panose="020B0600070205080204" pitchFamily="34" charset="-128"/>
                <a:ea typeface="MS PGothic" panose="020B0600070205080204" pitchFamily="34" charset="-128"/>
              </a:rPr>
              <a:pPr algn="ctr">
                <a:spcBef>
                  <a:spcPct val="0"/>
                </a:spcBef>
                <a:spcAft>
                  <a:spcPct val="0"/>
                </a:spcAft>
              </a:pPr>
              <a:t>06</a:t>
            </a:fld>
            <a:endParaRPr kumimoji="0" lang="ja-JP" altLang="en-US" sz="800" b="0" dirty="0">
              <a:latin typeface="MS PGothic" panose="020B0600070205080204" pitchFamily="34" charset="-128"/>
              <a:ea typeface="MS PGothic" panose="020B0600070205080204" pitchFamily="34" charset="-128"/>
              <a:sym typeface="+mn-lt"/>
            </a:endParaRPr>
          </a:p>
        </p:txBody>
      </p:sp>
      <p:sp>
        <p:nvSpPr>
          <p:cNvPr id="409" name="Text Placeholder 12">
            <a:extLst>
              <a:ext uri="{FF2B5EF4-FFF2-40B4-BE49-F238E27FC236}">
                <a16:creationId xmlns:a16="http://schemas.microsoft.com/office/drawing/2014/main" id="{D3D0E8EC-72F1-23C5-4DF8-50729B13B2A7}"/>
              </a:ext>
            </a:extLst>
          </p:cNvPr>
          <p:cNvSpPr>
            <a:spLocks noGrp="1"/>
          </p:cNvSpPr>
          <p:nvPr>
            <p:custDataLst>
              <p:tags r:id="rId11"/>
            </p:custDataLst>
          </p:nvPr>
        </p:nvSpPr>
        <p:spPr bwMode="auto">
          <a:xfrm>
            <a:off x="3494088" y="3829779"/>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02535B86-BB4A-417B-B0C7-9C752CEDB19D}" type="datetime'''''0''''''''''''''''''''8'''''''''''''''''''''''''''''''''">
              <a:rPr lang="ja-JP" altLang="en-US" sz="1000" b="0">
                <a:latin typeface="MS PGothic" panose="020B0600070205080204" pitchFamily="34" charset="-128"/>
                <a:ea typeface="MS PGothic" panose="020B0600070205080204" pitchFamily="34" charset="-128"/>
              </a:rPr>
              <a:pPr algn="ctr">
                <a:spcBef>
                  <a:spcPct val="0"/>
                </a:spcBef>
                <a:spcAft>
                  <a:spcPct val="0"/>
                </a:spcAft>
              </a:pPr>
              <a:t>08</a:t>
            </a:fld>
            <a:endParaRPr kumimoji="0" lang="ja-JP" altLang="en-US" sz="800" b="0" dirty="0">
              <a:latin typeface="MS PGothic" panose="020B0600070205080204" pitchFamily="34" charset="-128"/>
              <a:ea typeface="MS PGothic" panose="020B0600070205080204" pitchFamily="34" charset="-128"/>
              <a:sym typeface="+mn-lt"/>
            </a:endParaRPr>
          </a:p>
        </p:txBody>
      </p:sp>
      <p:sp>
        <p:nvSpPr>
          <p:cNvPr id="410" name="Text Placeholder 12">
            <a:extLst>
              <a:ext uri="{FF2B5EF4-FFF2-40B4-BE49-F238E27FC236}">
                <a16:creationId xmlns:a16="http://schemas.microsoft.com/office/drawing/2014/main" id="{852E3506-2112-3F1A-24D0-08D553C9F5C5}"/>
              </a:ext>
            </a:extLst>
          </p:cNvPr>
          <p:cNvSpPr>
            <a:spLocks noGrp="1"/>
          </p:cNvSpPr>
          <p:nvPr>
            <p:custDataLst>
              <p:tags r:id="rId12"/>
            </p:custDataLst>
          </p:nvPr>
        </p:nvSpPr>
        <p:spPr bwMode="auto">
          <a:xfrm>
            <a:off x="5203825" y="3829779"/>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7326D5F4-9EE4-4AD5-B750-A3D363507366}" type="datetime'''''''''''''''''''''''1''3'''''''''''''''''''''''''''''">
              <a:rPr lang="ja-JP" altLang="en-US" sz="1000" b="0">
                <a:latin typeface="MS PGothic" panose="020B0600070205080204" pitchFamily="34" charset="-128"/>
                <a:ea typeface="MS PGothic" panose="020B0600070205080204" pitchFamily="34" charset="-128"/>
              </a:rPr>
              <a:pPr algn="ctr">
                <a:spcBef>
                  <a:spcPct val="0"/>
                </a:spcBef>
                <a:spcAft>
                  <a:spcPct val="0"/>
                </a:spcAft>
              </a:pPr>
              <a:t>13</a:t>
            </a:fld>
            <a:endParaRPr kumimoji="0" lang="ja-JP" altLang="en-US" sz="800" b="0" dirty="0">
              <a:latin typeface="MS PGothic" panose="020B0600070205080204" pitchFamily="34" charset="-128"/>
              <a:ea typeface="MS PGothic" panose="020B0600070205080204" pitchFamily="34" charset="-128"/>
              <a:sym typeface="+mn-lt"/>
            </a:endParaRPr>
          </a:p>
        </p:txBody>
      </p:sp>
      <p:sp>
        <p:nvSpPr>
          <p:cNvPr id="411" name="Text Placeholder 12">
            <a:extLst>
              <a:ext uri="{FF2B5EF4-FFF2-40B4-BE49-F238E27FC236}">
                <a16:creationId xmlns:a16="http://schemas.microsoft.com/office/drawing/2014/main" id="{4AD5BC86-F39F-1B04-174F-00ADD184680E}"/>
              </a:ext>
            </a:extLst>
          </p:cNvPr>
          <p:cNvSpPr>
            <a:spLocks noGrp="1"/>
          </p:cNvSpPr>
          <p:nvPr>
            <p:custDataLst>
              <p:tags r:id="rId13"/>
            </p:custDataLst>
          </p:nvPr>
        </p:nvSpPr>
        <p:spPr bwMode="auto">
          <a:xfrm>
            <a:off x="4178300" y="3829779"/>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814E1EED-E91D-4209-BC5E-9E107AEDB7F5}" type="datetime'''''''''''''''''''''''''''''''''''1''''''''''''''''0'">
              <a:rPr lang="ja-JP" altLang="en-US" sz="1000" b="0">
                <a:latin typeface="MS PGothic" panose="020B0600070205080204" pitchFamily="34" charset="-128"/>
                <a:ea typeface="MS PGothic" panose="020B0600070205080204" pitchFamily="34" charset="-128"/>
              </a:rPr>
              <a:pPr algn="ctr">
                <a:spcBef>
                  <a:spcPct val="0"/>
                </a:spcBef>
                <a:spcAft>
                  <a:spcPct val="0"/>
                </a:spcAft>
              </a:pPr>
              <a:t>10</a:t>
            </a:fld>
            <a:endParaRPr kumimoji="0" lang="ja-JP" altLang="en-US" sz="800" b="0" dirty="0">
              <a:latin typeface="MS PGothic" panose="020B0600070205080204" pitchFamily="34" charset="-128"/>
              <a:ea typeface="MS PGothic" panose="020B0600070205080204" pitchFamily="34" charset="-128"/>
              <a:sym typeface="+mn-lt"/>
            </a:endParaRPr>
          </a:p>
        </p:txBody>
      </p:sp>
      <p:sp>
        <p:nvSpPr>
          <p:cNvPr id="412" name="Text Placeholder 12">
            <a:extLst>
              <a:ext uri="{FF2B5EF4-FFF2-40B4-BE49-F238E27FC236}">
                <a16:creationId xmlns:a16="http://schemas.microsoft.com/office/drawing/2014/main" id="{896B7490-6393-84D4-04AE-D05EB0C60DF1}"/>
              </a:ext>
            </a:extLst>
          </p:cNvPr>
          <p:cNvSpPr>
            <a:spLocks noGrp="1"/>
          </p:cNvSpPr>
          <p:nvPr>
            <p:custDataLst>
              <p:tags r:id="rId14"/>
            </p:custDataLst>
          </p:nvPr>
        </p:nvSpPr>
        <p:spPr bwMode="auto">
          <a:xfrm>
            <a:off x="1098550" y="3829779"/>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D87CDC96-33E4-49D8-839F-3B0D83585A67}" type="datetime'0''''''''''''''''''1'''''''''''''''''''''''''''''''''''''">
              <a:rPr lang="ja-JP" altLang="en-US" sz="1000" b="0">
                <a:latin typeface="MS PGothic" panose="020B0600070205080204" pitchFamily="34" charset="-128"/>
                <a:ea typeface="MS PGothic" panose="020B0600070205080204" pitchFamily="34" charset="-128"/>
              </a:rPr>
              <a:pPr algn="ctr">
                <a:spcBef>
                  <a:spcPct val="0"/>
                </a:spcBef>
                <a:spcAft>
                  <a:spcPct val="0"/>
                </a:spcAft>
              </a:pPr>
              <a:t>01</a:t>
            </a:fld>
            <a:endParaRPr kumimoji="0" lang="ja-JP" altLang="en-US" sz="800" b="0" dirty="0">
              <a:latin typeface="MS PGothic" panose="020B0600070205080204" pitchFamily="34" charset="-128"/>
              <a:ea typeface="MS PGothic" panose="020B0600070205080204" pitchFamily="34" charset="-128"/>
              <a:sym typeface="+mn-lt"/>
            </a:endParaRPr>
          </a:p>
        </p:txBody>
      </p:sp>
      <p:sp>
        <p:nvSpPr>
          <p:cNvPr id="413" name="Text Placeholder 12">
            <a:extLst>
              <a:ext uri="{FF2B5EF4-FFF2-40B4-BE49-F238E27FC236}">
                <a16:creationId xmlns:a16="http://schemas.microsoft.com/office/drawing/2014/main" id="{E2A701B2-6E03-3D40-5853-2EEC87E097C8}"/>
              </a:ext>
            </a:extLst>
          </p:cNvPr>
          <p:cNvSpPr>
            <a:spLocks noGrp="1"/>
          </p:cNvSpPr>
          <p:nvPr>
            <p:custDataLst>
              <p:tags r:id="rId15"/>
            </p:custDataLst>
          </p:nvPr>
        </p:nvSpPr>
        <p:spPr bwMode="auto">
          <a:xfrm>
            <a:off x="4862513" y="3829779"/>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AFE8B08E-88CC-4C76-A441-B0DA6823ECDE}" type="datetime'''''''''''''''''''1''''''''2'''''''''''''''''">
              <a:rPr lang="ja-JP" altLang="en-US" sz="1000" b="0">
                <a:latin typeface="MS PGothic" panose="020B0600070205080204" pitchFamily="34" charset="-128"/>
                <a:ea typeface="MS PGothic" panose="020B0600070205080204" pitchFamily="34" charset="-128"/>
              </a:rPr>
              <a:pPr algn="ctr">
                <a:spcBef>
                  <a:spcPct val="0"/>
                </a:spcBef>
                <a:spcAft>
                  <a:spcPct val="0"/>
                </a:spcAft>
              </a:pPr>
              <a:t>12</a:t>
            </a:fld>
            <a:endParaRPr kumimoji="0" lang="ja-JP" altLang="en-US" sz="800" b="0" dirty="0">
              <a:latin typeface="MS PGothic" panose="020B0600070205080204" pitchFamily="34" charset="-128"/>
              <a:ea typeface="MS PGothic" panose="020B0600070205080204" pitchFamily="34" charset="-128"/>
              <a:sym typeface="+mn-lt"/>
            </a:endParaRPr>
          </a:p>
        </p:txBody>
      </p:sp>
      <p:sp>
        <p:nvSpPr>
          <p:cNvPr id="414" name="Text Placeholder 12">
            <a:extLst>
              <a:ext uri="{FF2B5EF4-FFF2-40B4-BE49-F238E27FC236}">
                <a16:creationId xmlns:a16="http://schemas.microsoft.com/office/drawing/2014/main" id="{AA57C1A3-5BDC-031F-9970-B87082A4A119}"/>
              </a:ext>
            </a:extLst>
          </p:cNvPr>
          <p:cNvSpPr>
            <a:spLocks noGrp="1"/>
          </p:cNvSpPr>
          <p:nvPr>
            <p:custDataLst>
              <p:tags r:id="rId16"/>
            </p:custDataLst>
          </p:nvPr>
        </p:nvSpPr>
        <p:spPr bwMode="auto">
          <a:xfrm>
            <a:off x="5888038" y="3829779"/>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6B463A15-56B3-416C-A0BA-C2FB72E86C1E}" type="datetime'''''''''''''''''''1''''5'''">
              <a:rPr lang="ja-JP" altLang="en-US" sz="1000" b="0">
                <a:latin typeface="MS PGothic" panose="020B0600070205080204" pitchFamily="34" charset="-128"/>
                <a:ea typeface="MS PGothic" panose="020B0600070205080204" pitchFamily="34" charset="-128"/>
              </a:rPr>
              <a:pPr algn="ctr">
                <a:spcBef>
                  <a:spcPct val="0"/>
                </a:spcBef>
                <a:spcAft>
                  <a:spcPct val="0"/>
                </a:spcAft>
              </a:pPr>
              <a:t>15</a:t>
            </a:fld>
            <a:endParaRPr kumimoji="0" lang="ja-JP" altLang="en-US" sz="800" b="0" dirty="0">
              <a:latin typeface="MS PGothic" panose="020B0600070205080204" pitchFamily="34" charset="-128"/>
              <a:ea typeface="MS PGothic" panose="020B0600070205080204" pitchFamily="34" charset="-128"/>
              <a:sym typeface="+mn-lt"/>
            </a:endParaRPr>
          </a:p>
        </p:txBody>
      </p:sp>
      <p:sp>
        <p:nvSpPr>
          <p:cNvPr id="415" name="Text Placeholder 12">
            <a:extLst>
              <a:ext uri="{FF2B5EF4-FFF2-40B4-BE49-F238E27FC236}">
                <a16:creationId xmlns:a16="http://schemas.microsoft.com/office/drawing/2014/main" id="{5E4CF749-A211-7C35-3024-C81F89361E2F}"/>
              </a:ext>
            </a:extLst>
          </p:cNvPr>
          <p:cNvSpPr>
            <a:spLocks noGrp="1"/>
          </p:cNvSpPr>
          <p:nvPr>
            <p:custDataLst>
              <p:tags r:id="rId17"/>
            </p:custDataLst>
          </p:nvPr>
        </p:nvSpPr>
        <p:spPr bwMode="auto">
          <a:xfrm>
            <a:off x="5546725" y="3829779"/>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0441FDAA-7E64-48EB-AB63-DCAD483719E1}" type="datetime'''''''''''''''''''''1''''''''''''''''''''''''''''4'''''''''">
              <a:rPr lang="ja-JP" altLang="en-US" sz="1000" b="0">
                <a:latin typeface="MS PGothic" panose="020B0600070205080204" pitchFamily="34" charset="-128"/>
                <a:ea typeface="MS PGothic" panose="020B0600070205080204" pitchFamily="34" charset="-128"/>
              </a:rPr>
              <a:pPr algn="ctr">
                <a:spcBef>
                  <a:spcPct val="0"/>
                </a:spcBef>
                <a:spcAft>
                  <a:spcPct val="0"/>
                </a:spcAft>
              </a:pPr>
              <a:t>14</a:t>
            </a:fld>
            <a:endParaRPr kumimoji="0" lang="ja-JP" altLang="en-US" sz="800" b="0" dirty="0">
              <a:latin typeface="MS PGothic" panose="020B0600070205080204" pitchFamily="34" charset="-128"/>
              <a:ea typeface="MS PGothic" panose="020B0600070205080204" pitchFamily="34" charset="-128"/>
              <a:sym typeface="+mn-lt"/>
            </a:endParaRPr>
          </a:p>
        </p:txBody>
      </p:sp>
      <p:sp>
        <p:nvSpPr>
          <p:cNvPr id="416" name="Text Placeholder 12">
            <a:extLst>
              <a:ext uri="{FF2B5EF4-FFF2-40B4-BE49-F238E27FC236}">
                <a16:creationId xmlns:a16="http://schemas.microsoft.com/office/drawing/2014/main" id="{261214D1-A5BD-D861-A535-97E51E01A8E7}"/>
              </a:ext>
            </a:extLst>
          </p:cNvPr>
          <p:cNvSpPr>
            <a:spLocks noGrp="1"/>
          </p:cNvSpPr>
          <p:nvPr>
            <p:custDataLst>
              <p:tags r:id="rId18"/>
            </p:custDataLst>
          </p:nvPr>
        </p:nvSpPr>
        <p:spPr bwMode="auto">
          <a:xfrm>
            <a:off x="6230938" y="3829779"/>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502CAC04-EBC3-45FD-A603-3C869E04F2F5}" type="datetime'''''''''''''''''1''''''''''''''6'">
              <a:rPr lang="ja-JP" altLang="en-US" sz="1000" b="0">
                <a:latin typeface="MS PGothic" panose="020B0600070205080204" pitchFamily="34" charset="-128"/>
                <a:ea typeface="MS PGothic" panose="020B0600070205080204" pitchFamily="34" charset="-128"/>
              </a:rPr>
              <a:pPr algn="ctr">
                <a:spcBef>
                  <a:spcPct val="0"/>
                </a:spcBef>
                <a:spcAft>
                  <a:spcPct val="0"/>
                </a:spcAft>
              </a:pPr>
              <a:t>16</a:t>
            </a:fld>
            <a:endParaRPr kumimoji="0" lang="ja-JP" altLang="en-US" sz="800" b="0" dirty="0">
              <a:latin typeface="MS PGothic" panose="020B0600070205080204" pitchFamily="34" charset="-128"/>
              <a:ea typeface="MS PGothic" panose="020B0600070205080204" pitchFamily="34" charset="-128"/>
              <a:sym typeface="+mn-lt"/>
            </a:endParaRPr>
          </a:p>
        </p:txBody>
      </p:sp>
      <p:sp>
        <p:nvSpPr>
          <p:cNvPr id="417" name="Text Placeholder 12">
            <a:extLst>
              <a:ext uri="{FF2B5EF4-FFF2-40B4-BE49-F238E27FC236}">
                <a16:creationId xmlns:a16="http://schemas.microsoft.com/office/drawing/2014/main" id="{B6598FF1-336B-96A1-87D3-E19E596DFF3F}"/>
              </a:ext>
            </a:extLst>
          </p:cNvPr>
          <p:cNvSpPr>
            <a:spLocks noGrp="1"/>
          </p:cNvSpPr>
          <p:nvPr>
            <p:custDataLst>
              <p:tags r:id="rId19"/>
            </p:custDataLst>
          </p:nvPr>
        </p:nvSpPr>
        <p:spPr bwMode="auto">
          <a:xfrm>
            <a:off x="6572250" y="3829779"/>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839C518-B58B-4303-ABDF-CED3167BFDD1}" type="datetime'''''''''''''''''''''''''''''1''''''''''''''''''''''''''''''7'">
              <a:rPr lang="ja-JP" altLang="en-US" sz="1000" b="0" smtClean="0">
                <a:latin typeface="MS PGothic" panose="020B0600070205080204" pitchFamily="34" charset="-128"/>
                <a:ea typeface="MS PGothic" panose="020B0600070205080204" pitchFamily="34" charset="-128"/>
              </a:rPr>
              <a:pPr algn="ctr">
                <a:spcBef>
                  <a:spcPct val="0"/>
                </a:spcBef>
                <a:spcAft>
                  <a:spcPct val="0"/>
                </a:spcAft>
              </a:pPr>
              <a:t>17</a:t>
            </a:fld>
            <a:endParaRPr kumimoji="0" lang="ja-JP" altLang="en-US" sz="800" b="0" dirty="0">
              <a:latin typeface="MS PGothic" panose="020B0600070205080204" pitchFamily="34" charset="-128"/>
              <a:ea typeface="MS PGothic" panose="020B0600070205080204" pitchFamily="34" charset="-128"/>
              <a:sym typeface="+mn-lt"/>
            </a:endParaRPr>
          </a:p>
        </p:txBody>
      </p:sp>
      <p:sp>
        <p:nvSpPr>
          <p:cNvPr id="418" name="Text Placeholder 12">
            <a:extLst>
              <a:ext uri="{FF2B5EF4-FFF2-40B4-BE49-F238E27FC236}">
                <a16:creationId xmlns:a16="http://schemas.microsoft.com/office/drawing/2014/main" id="{2A40AC2F-D3FF-4554-38B0-6EF4AF22704E}"/>
              </a:ext>
            </a:extLst>
          </p:cNvPr>
          <p:cNvSpPr>
            <a:spLocks noGrp="1"/>
          </p:cNvSpPr>
          <p:nvPr>
            <p:custDataLst>
              <p:tags r:id="rId20"/>
            </p:custDataLst>
          </p:nvPr>
        </p:nvSpPr>
        <p:spPr bwMode="auto">
          <a:xfrm>
            <a:off x="6915150" y="3829779"/>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7A069BE2-0EB0-463A-A8C5-DF7F3CCD5835}" type="datetime'''''''''''''''''''''''''''''1''''''''''''''''8'''''''''''''''">
              <a:rPr lang="en-US" altLang="en-US" sz="1000" b="0" smtClean="0">
                <a:latin typeface="MS PGothic" panose="020B0600070205080204" pitchFamily="34" charset="-128"/>
                <a:ea typeface="MS PGothic" panose="020B0600070205080204" pitchFamily="34" charset="-128"/>
              </a:rPr>
              <a:pPr algn="ctr">
                <a:spcBef>
                  <a:spcPct val="0"/>
                </a:spcBef>
                <a:spcAft>
                  <a:spcPct val="0"/>
                </a:spcAft>
              </a:pPr>
              <a:t>18</a:t>
            </a:fld>
            <a:endParaRPr kumimoji="0" lang="ja-JP" altLang="en-US" sz="800" b="0" dirty="0">
              <a:latin typeface="MS PGothic" panose="020B0600070205080204" pitchFamily="34" charset="-128"/>
              <a:ea typeface="MS PGothic" panose="020B0600070205080204" pitchFamily="34" charset="-128"/>
              <a:sym typeface="+mn-lt"/>
            </a:endParaRPr>
          </a:p>
        </p:txBody>
      </p:sp>
      <p:sp>
        <p:nvSpPr>
          <p:cNvPr id="419" name="Text Placeholder 12">
            <a:extLst>
              <a:ext uri="{FF2B5EF4-FFF2-40B4-BE49-F238E27FC236}">
                <a16:creationId xmlns:a16="http://schemas.microsoft.com/office/drawing/2014/main" id="{EE0C7FF0-F47B-CE9E-7265-5C56A1865335}"/>
              </a:ext>
            </a:extLst>
          </p:cNvPr>
          <p:cNvSpPr>
            <a:spLocks noGrp="1"/>
          </p:cNvSpPr>
          <p:nvPr>
            <p:custDataLst>
              <p:tags r:id="rId21"/>
            </p:custDataLst>
          </p:nvPr>
        </p:nvSpPr>
        <p:spPr bwMode="auto">
          <a:xfrm>
            <a:off x="7940675" y="3829779"/>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EB1BDD25-B6B0-49B9-BB7C-D405F07494DA}" type="datetime'2''''''''''''''''''''''''''1'''''''''''">
              <a:rPr lang="ja-JP" altLang="en-US" sz="1000" b="0" smtClean="0">
                <a:latin typeface="MS PGothic" panose="020B0600070205080204" pitchFamily="34" charset="-128"/>
                <a:ea typeface="MS PGothic" panose="020B0600070205080204" pitchFamily="34" charset="-128"/>
              </a:rPr>
              <a:pPr/>
              <a:t>21</a:t>
            </a:fld>
            <a:endParaRPr kumimoji="0" lang="ja-JP" altLang="en-US" sz="800" b="0" dirty="0">
              <a:latin typeface="MS PGothic" panose="020B0600070205080204" pitchFamily="34" charset="-128"/>
              <a:ea typeface="MS PGothic" panose="020B0600070205080204" pitchFamily="34" charset="-128"/>
              <a:sym typeface="+mn-lt"/>
            </a:endParaRPr>
          </a:p>
        </p:txBody>
      </p:sp>
      <p:sp>
        <p:nvSpPr>
          <p:cNvPr id="420" name="Text Placeholder 12">
            <a:extLst>
              <a:ext uri="{FF2B5EF4-FFF2-40B4-BE49-F238E27FC236}">
                <a16:creationId xmlns:a16="http://schemas.microsoft.com/office/drawing/2014/main" id="{100CB026-3169-58DD-E626-A27A0B01659B}"/>
              </a:ext>
            </a:extLst>
          </p:cNvPr>
          <p:cNvSpPr>
            <a:spLocks noGrp="1"/>
          </p:cNvSpPr>
          <p:nvPr>
            <p:custDataLst>
              <p:tags r:id="rId22"/>
            </p:custDataLst>
          </p:nvPr>
        </p:nvSpPr>
        <p:spPr bwMode="auto">
          <a:xfrm>
            <a:off x="8283575" y="3829779"/>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52754E67-1C3B-46D2-AEC3-B927FC1F9734}" type="datetime'''''''''''''''''''''''''''''''''''''3''''''''''''''''0'''''''">
              <a:rPr kumimoji="0" lang="ja-JP" altLang="en-US" sz="1000" b="0" smtClean="0">
                <a:latin typeface="MS PGothic" panose="020B0600070205080204" pitchFamily="34" charset="-128"/>
                <a:ea typeface="MS PGothic" panose="020B0600070205080204" pitchFamily="34" charset="-128"/>
              </a:rPr>
              <a:pPr/>
              <a:t>30</a:t>
            </a:fld>
            <a:endParaRPr kumimoji="0" lang="ja-JP" altLang="en-US" sz="800" b="0" dirty="0">
              <a:latin typeface="MS PGothic" panose="020B0600070205080204" pitchFamily="34" charset="-128"/>
              <a:ea typeface="MS PGothic" panose="020B0600070205080204" pitchFamily="34" charset="-128"/>
              <a:sym typeface="+mn-lt"/>
            </a:endParaRPr>
          </a:p>
        </p:txBody>
      </p:sp>
      <p:sp>
        <p:nvSpPr>
          <p:cNvPr id="421" name="Text Placeholder 12">
            <a:extLst>
              <a:ext uri="{FF2B5EF4-FFF2-40B4-BE49-F238E27FC236}">
                <a16:creationId xmlns:a16="http://schemas.microsoft.com/office/drawing/2014/main" id="{1BC9972A-477E-F00A-E57E-A74C7B9A9994}"/>
              </a:ext>
            </a:extLst>
          </p:cNvPr>
          <p:cNvSpPr>
            <a:spLocks noGrp="1"/>
          </p:cNvSpPr>
          <p:nvPr>
            <p:custDataLst>
              <p:tags r:id="rId23"/>
            </p:custDataLst>
          </p:nvPr>
        </p:nvSpPr>
        <p:spPr bwMode="auto">
          <a:xfrm>
            <a:off x="325438" y="2235929"/>
            <a:ext cx="508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spcBef>
                <a:spcPct val="0"/>
              </a:spcBef>
              <a:spcAft>
                <a:spcPct val="0"/>
              </a:spcAft>
            </a:pPr>
            <a:r>
              <a:rPr kumimoji="0" lang="ja-JP" altLang="en-US" sz="800" b="0" noProof="1">
                <a:sym typeface="+mn-lt"/>
              </a:rPr>
              <a:t>(百万)</a:t>
            </a:r>
          </a:p>
        </p:txBody>
      </p:sp>
      <p:sp>
        <p:nvSpPr>
          <p:cNvPr id="422" name="Text Placeholder 12">
            <a:extLst>
              <a:ext uri="{FF2B5EF4-FFF2-40B4-BE49-F238E27FC236}">
                <a16:creationId xmlns:a16="http://schemas.microsoft.com/office/drawing/2014/main" id="{5AF80FB9-D7BE-FE13-5320-6B391BD7376D}"/>
              </a:ext>
            </a:extLst>
          </p:cNvPr>
          <p:cNvSpPr>
            <a:spLocks noGrp="1"/>
          </p:cNvSpPr>
          <p:nvPr>
            <p:custDataLst>
              <p:tags r:id="rId24"/>
            </p:custDataLst>
          </p:nvPr>
        </p:nvSpPr>
        <p:spPr bwMode="auto">
          <a:xfrm>
            <a:off x="7256463" y="3829779"/>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68B49BBF-BEB1-4CB4-B464-A8E52B4DE807}" type="datetime'''''''''''''''''''''''1''9'''''''''''''''''''''''''''">
              <a:rPr lang="en-US" altLang="en-US" sz="1000" b="0" smtClean="0">
                <a:latin typeface="MS PGothic" panose="020B0600070205080204" pitchFamily="34" charset="-128"/>
                <a:ea typeface="MS PGothic" panose="020B0600070205080204" pitchFamily="34" charset="-128"/>
              </a:rPr>
              <a:pPr algn="ctr">
                <a:spcBef>
                  <a:spcPct val="0"/>
                </a:spcBef>
                <a:spcAft>
                  <a:spcPct val="0"/>
                </a:spcAft>
              </a:pPr>
              <a:t>19</a:t>
            </a:fld>
            <a:endParaRPr kumimoji="0" lang="ja-JP" altLang="en-US" sz="800" b="0" dirty="0">
              <a:latin typeface="MS PGothic" panose="020B0600070205080204" pitchFamily="34" charset="-128"/>
              <a:ea typeface="MS PGothic" panose="020B0600070205080204" pitchFamily="34" charset="-128"/>
              <a:sym typeface="+mn-lt"/>
            </a:endParaRPr>
          </a:p>
        </p:txBody>
      </p:sp>
      <p:sp>
        <p:nvSpPr>
          <p:cNvPr id="423" name="Text Placeholder 12">
            <a:extLst>
              <a:ext uri="{FF2B5EF4-FFF2-40B4-BE49-F238E27FC236}">
                <a16:creationId xmlns:a16="http://schemas.microsoft.com/office/drawing/2014/main" id="{0C08CC02-E2A3-80F7-863D-EC0D33FE014A}"/>
              </a:ext>
            </a:extLst>
          </p:cNvPr>
          <p:cNvSpPr>
            <a:spLocks noGrp="1"/>
          </p:cNvSpPr>
          <p:nvPr>
            <p:custDataLst>
              <p:tags r:id="rId25"/>
            </p:custDataLst>
          </p:nvPr>
        </p:nvSpPr>
        <p:spPr bwMode="auto">
          <a:xfrm>
            <a:off x="2125663" y="3829779"/>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58BDE03-15B0-438A-ADF3-0D85D0EF1A15}" type="datetime'''''''''''''''''''''''''''''''''''''''0''''''''''4'''''">
              <a:rPr lang="ja-JP" altLang="en-US" sz="1000" b="0">
                <a:latin typeface="MS PGothic" panose="020B0600070205080204" pitchFamily="34" charset="-128"/>
                <a:ea typeface="MS PGothic" panose="020B0600070205080204" pitchFamily="34" charset="-128"/>
              </a:rPr>
              <a:pPr algn="ctr">
                <a:spcBef>
                  <a:spcPct val="0"/>
                </a:spcBef>
                <a:spcAft>
                  <a:spcPct val="0"/>
                </a:spcAft>
              </a:pPr>
              <a:t>04</a:t>
            </a:fld>
            <a:endParaRPr kumimoji="0" lang="ja-JP" altLang="en-US" sz="800" b="0" dirty="0">
              <a:latin typeface="MS PGothic" panose="020B0600070205080204" pitchFamily="34" charset="-128"/>
              <a:ea typeface="MS PGothic" panose="020B0600070205080204" pitchFamily="34" charset="-128"/>
              <a:sym typeface="+mn-lt"/>
            </a:endParaRPr>
          </a:p>
        </p:txBody>
      </p:sp>
      <p:sp>
        <p:nvSpPr>
          <p:cNvPr id="424" name="Text Placeholder 12">
            <a:extLst>
              <a:ext uri="{FF2B5EF4-FFF2-40B4-BE49-F238E27FC236}">
                <a16:creationId xmlns:a16="http://schemas.microsoft.com/office/drawing/2014/main" id="{A33670C9-CBF7-6A50-32E2-5CA2F859D074}"/>
              </a:ext>
            </a:extLst>
          </p:cNvPr>
          <p:cNvSpPr>
            <a:spLocks noGrp="1"/>
          </p:cNvSpPr>
          <p:nvPr>
            <p:custDataLst>
              <p:tags r:id="rId26"/>
            </p:custDataLst>
          </p:nvPr>
        </p:nvSpPr>
        <p:spPr bwMode="auto">
          <a:xfrm>
            <a:off x="4519613" y="3829779"/>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52946BCD-F90F-44CE-ACFA-42BBF6DABDE1}" type="datetime'''''''''1''''1'''''''''''''''''''''''''''''''''''''''''">
              <a:rPr lang="ja-JP" altLang="en-US" sz="1000" b="0">
                <a:latin typeface="MS PGothic" panose="020B0600070205080204" pitchFamily="34" charset="-128"/>
                <a:ea typeface="MS PGothic" panose="020B0600070205080204" pitchFamily="34" charset="-128"/>
              </a:rPr>
              <a:pPr algn="ctr">
                <a:spcBef>
                  <a:spcPct val="0"/>
                </a:spcBef>
                <a:spcAft>
                  <a:spcPct val="0"/>
                </a:spcAft>
              </a:pPr>
              <a:t>11</a:t>
            </a:fld>
            <a:endParaRPr kumimoji="0" lang="ja-JP" altLang="en-US" sz="800" b="0" dirty="0">
              <a:latin typeface="MS PGothic" panose="020B0600070205080204" pitchFamily="34" charset="-128"/>
              <a:ea typeface="MS PGothic" panose="020B0600070205080204" pitchFamily="34" charset="-128"/>
              <a:sym typeface="+mn-lt"/>
            </a:endParaRPr>
          </a:p>
        </p:txBody>
      </p:sp>
      <p:sp>
        <p:nvSpPr>
          <p:cNvPr id="425" name="Text Placeholder 12">
            <a:extLst>
              <a:ext uri="{FF2B5EF4-FFF2-40B4-BE49-F238E27FC236}">
                <a16:creationId xmlns:a16="http://schemas.microsoft.com/office/drawing/2014/main" id="{A66DD424-BBFF-B7FB-5EA0-6ADA1B7C7547}"/>
              </a:ext>
            </a:extLst>
          </p:cNvPr>
          <p:cNvSpPr>
            <a:spLocks noGrp="1"/>
          </p:cNvSpPr>
          <p:nvPr>
            <p:custDataLst>
              <p:tags r:id="rId27"/>
            </p:custDataLst>
          </p:nvPr>
        </p:nvSpPr>
        <p:spPr bwMode="auto">
          <a:xfrm>
            <a:off x="3151188" y="3829779"/>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F1B796D6-EE30-4F20-ACAA-D2422D6299B2}" type="datetime'''''''''''''''''''''0''''7'''''''''''''''''''''''">
              <a:rPr lang="ja-JP" altLang="en-US" sz="1000" b="0">
                <a:latin typeface="MS PGothic" panose="020B0600070205080204" pitchFamily="34" charset="-128"/>
                <a:ea typeface="MS PGothic" panose="020B0600070205080204" pitchFamily="34" charset="-128"/>
              </a:rPr>
              <a:pPr algn="ctr">
                <a:spcBef>
                  <a:spcPct val="0"/>
                </a:spcBef>
                <a:spcAft>
                  <a:spcPct val="0"/>
                </a:spcAft>
              </a:pPr>
              <a:t>07</a:t>
            </a:fld>
            <a:endParaRPr kumimoji="0" lang="ja-JP" altLang="en-US" sz="800" b="0" dirty="0">
              <a:latin typeface="MS PGothic" panose="020B0600070205080204" pitchFamily="34" charset="-128"/>
              <a:ea typeface="MS PGothic" panose="020B0600070205080204" pitchFamily="34" charset="-128"/>
              <a:sym typeface="+mn-lt"/>
            </a:endParaRPr>
          </a:p>
        </p:txBody>
      </p:sp>
      <p:sp>
        <p:nvSpPr>
          <p:cNvPr id="426" name="Text Placeholder 12">
            <a:extLst>
              <a:ext uri="{FF2B5EF4-FFF2-40B4-BE49-F238E27FC236}">
                <a16:creationId xmlns:a16="http://schemas.microsoft.com/office/drawing/2014/main" id="{D7461827-9954-C09F-A3BF-D6F39C962875}"/>
              </a:ext>
            </a:extLst>
          </p:cNvPr>
          <p:cNvSpPr>
            <a:spLocks noGrp="1"/>
          </p:cNvSpPr>
          <p:nvPr>
            <p:custDataLst>
              <p:tags r:id="rId28"/>
            </p:custDataLst>
          </p:nvPr>
        </p:nvSpPr>
        <p:spPr bwMode="auto">
          <a:xfrm>
            <a:off x="9264650" y="2235929"/>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r">
              <a:spcBef>
                <a:spcPct val="0"/>
              </a:spcBef>
              <a:spcAft>
                <a:spcPct val="0"/>
              </a:spcAft>
            </a:pPr>
            <a:r>
              <a:rPr kumimoji="0" lang="ja-JP" altLang="en-US" sz="800" b="0" noProof="1">
                <a:latin typeface="MS PGothic" panose="020B0600070205080204" pitchFamily="34" charset="-128"/>
                <a:ea typeface="MS PGothic" panose="020B0600070205080204" pitchFamily="34" charset="-128"/>
                <a:sym typeface="+mn-lt"/>
              </a:rPr>
              <a:t>(%)</a:t>
            </a:r>
          </a:p>
        </p:txBody>
      </p:sp>
      <p:sp>
        <p:nvSpPr>
          <p:cNvPr id="427" name="Text Placeholder 12">
            <a:extLst>
              <a:ext uri="{FF2B5EF4-FFF2-40B4-BE49-F238E27FC236}">
                <a16:creationId xmlns:a16="http://schemas.microsoft.com/office/drawing/2014/main" id="{65071418-0427-5447-A80E-63959A9BB671}"/>
              </a:ext>
            </a:extLst>
          </p:cNvPr>
          <p:cNvSpPr>
            <a:spLocks noGrp="1"/>
          </p:cNvSpPr>
          <p:nvPr>
            <p:custDataLst>
              <p:tags r:id="rId29"/>
            </p:custDataLst>
          </p:nvPr>
        </p:nvSpPr>
        <p:spPr bwMode="auto">
          <a:xfrm>
            <a:off x="8624888" y="3829779"/>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D3CDEE21-36C6-4D9A-B1CB-1318A6D2ACA8}" type="datetime'4''''''''''''''''''''''''0'''''''''''''''''''''''''''''">
              <a:rPr lang="ja-JP" altLang="en-US" sz="1000" b="0">
                <a:latin typeface="MS PGothic" panose="020B0600070205080204" pitchFamily="34" charset="-128"/>
                <a:ea typeface="MS PGothic" panose="020B0600070205080204" pitchFamily="34" charset="-128"/>
              </a:rPr>
              <a:pPr algn="ctr">
                <a:spcBef>
                  <a:spcPct val="0"/>
                </a:spcBef>
                <a:spcAft>
                  <a:spcPct val="0"/>
                </a:spcAft>
              </a:pPr>
              <a:t>40</a:t>
            </a:fld>
            <a:endParaRPr kumimoji="0" lang="ja-JP" altLang="en-US" sz="800" b="0" dirty="0">
              <a:latin typeface="MS PGothic" panose="020B0600070205080204" pitchFamily="34" charset="-128"/>
              <a:ea typeface="MS PGothic" panose="020B0600070205080204" pitchFamily="34" charset="-128"/>
              <a:sym typeface="+mn-lt"/>
            </a:endParaRPr>
          </a:p>
        </p:txBody>
      </p:sp>
      <p:sp>
        <p:nvSpPr>
          <p:cNvPr id="428" name="Text Placeholder 12">
            <a:extLst>
              <a:ext uri="{FF2B5EF4-FFF2-40B4-BE49-F238E27FC236}">
                <a16:creationId xmlns:a16="http://schemas.microsoft.com/office/drawing/2014/main" id="{C17E6561-DA87-2160-4385-0991FDE6BFC8}"/>
              </a:ext>
            </a:extLst>
          </p:cNvPr>
          <p:cNvSpPr>
            <a:spLocks noGrp="1"/>
          </p:cNvSpPr>
          <p:nvPr>
            <p:custDataLst>
              <p:tags r:id="rId30"/>
            </p:custDataLst>
          </p:nvPr>
        </p:nvSpPr>
        <p:spPr bwMode="auto">
          <a:xfrm>
            <a:off x="687388" y="3829779"/>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D614E370-FF8E-474B-AD7E-D659AF644BCB}" type="datetime'''''''''2''''0''''''''''''''0''''''''''''''0'''">
              <a:rPr lang="ja-JP" altLang="en-US" sz="1000" b="0">
                <a:latin typeface="MS PGothic" panose="020B0600070205080204" pitchFamily="34" charset="-128"/>
                <a:ea typeface="MS PGothic" panose="020B0600070205080204" pitchFamily="34" charset="-128"/>
              </a:rPr>
              <a:pPr algn="ctr">
                <a:spcBef>
                  <a:spcPct val="0"/>
                </a:spcBef>
                <a:spcAft>
                  <a:spcPct val="0"/>
                </a:spcAft>
              </a:pPr>
              <a:t>2000</a:t>
            </a:fld>
            <a:endParaRPr kumimoji="0" lang="ja-JP" altLang="en-US" sz="800" b="0" dirty="0">
              <a:latin typeface="MS PGothic" panose="020B0600070205080204" pitchFamily="34" charset="-128"/>
              <a:ea typeface="MS PGothic" panose="020B0600070205080204" pitchFamily="34" charset="-128"/>
              <a:sym typeface="+mn-lt"/>
            </a:endParaRPr>
          </a:p>
        </p:txBody>
      </p:sp>
      <p:sp>
        <p:nvSpPr>
          <p:cNvPr id="429" name="Text Placeholder 12">
            <a:extLst>
              <a:ext uri="{FF2B5EF4-FFF2-40B4-BE49-F238E27FC236}">
                <a16:creationId xmlns:a16="http://schemas.microsoft.com/office/drawing/2014/main" id="{ED6C7764-DE8F-4681-FA34-E631134DCBD5}"/>
              </a:ext>
            </a:extLst>
          </p:cNvPr>
          <p:cNvSpPr>
            <a:spLocks noGrp="1"/>
          </p:cNvSpPr>
          <p:nvPr>
            <p:custDataLst>
              <p:tags r:id="rId31"/>
            </p:custDataLst>
          </p:nvPr>
        </p:nvSpPr>
        <p:spPr bwMode="auto">
          <a:xfrm>
            <a:off x="8967788" y="3829779"/>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A9B7E0B6-CDED-4006-BBD3-CBA1B27C1185}" type="datetime'''''''''''''''''''''''5''''0'''''''''''''">
              <a:rPr lang="ja-JP" altLang="en-US" sz="1000" b="0">
                <a:latin typeface="MS PGothic" panose="020B0600070205080204" pitchFamily="34" charset="-128"/>
                <a:ea typeface="MS PGothic" panose="020B0600070205080204" pitchFamily="34" charset="-128"/>
              </a:rPr>
              <a:pPr algn="ctr">
                <a:spcBef>
                  <a:spcPct val="0"/>
                </a:spcBef>
                <a:spcAft>
                  <a:spcPct val="0"/>
                </a:spcAft>
              </a:pPr>
              <a:t>50</a:t>
            </a:fld>
            <a:endParaRPr kumimoji="0" lang="ja-JP" altLang="en-US" sz="800" b="0" dirty="0">
              <a:latin typeface="MS PGothic" panose="020B0600070205080204" pitchFamily="34" charset="-128"/>
              <a:ea typeface="MS PGothic" panose="020B0600070205080204" pitchFamily="34" charset="-128"/>
              <a:sym typeface="+mn-lt"/>
            </a:endParaRPr>
          </a:p>
        </p:txBody>
      </p:sp>
      <p:cxnSp>
        <p:nvCxnSpPr>
          <p:cNvPr id="430" name="Straight Connector 58">
            <a:extLst>
              <a:ext uri="{FF2B5EF4-FFF2-40B4-BE49-F238E27FC236}">
                <a16:creationId xmlns:a16="http://schemas.microsoft.com/office/drawing/2014/main" id="{6817280C-2976-30C4-8121-718E3769B1B1}"/>
              </a:ext>
            </a:extLst>
          </p:cNvPr>
          <p:cNvCxnSpPr/>
          <p:nvPr>
            <p:custDataLst>
              <p:tags r:id="rId32"/>
            </p:custDataLst>
          </p:nvPr>
        </p:nvCxnSpPr>
        <p:spPr bwMode="gray">
          <a:xfrm>
            <a:off x="4845716" y="2274029"/>
            <a:ext cx="255588" cy="0"/>
          </a:xfrm>
          <a:prstGeom prst="line">
            <a:avLst/>
          </a:prstGeom>
          <a:ln w="9525" cap="rnd"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431" name="Rectangle 59">
            <a:extLst>
              <a:ext uri="{FF2B5EF4-FFF2-40B4-BE49-F238E27FC236}">
                <a16:creationId xmlns:a16="http://schemas.microsoft.com/office/drawing/2014/main" id="{4237E7A3-C7AF-EA82-C30A-B0F6981E1A2B}"/>
              </a:ext>
            </a:extLst>
          </p:cNvPr>
          <p:cNvSpPr/>
          <p:nvPr>
            <p:custDataLst>
              <p:tags r:id="rId33"/>
            </p:custDataLst>
          </p:nvPr>
        </p:nvSpPr>
        <p:spPr bwMode="gray">
          <a:xfrm>
            <a:off x="7029490" y="2219193"/>
            <a:ext cx="179388" cy="133350"/>
          </a:xfrm>
          <a:prstGeom prst="rect">
            <a:avLst/>
          </a:prstGeom>
          <a:solidFill>
            <a:srgbClr val="80CCE8"/>
          </a:solidFill>
          <a:ln w="9525" algn="ctr">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120" dirty="0">
              <a:solidFill>
                <a:srgbClr val="000000"/>
              </a:solidFill>
              <a:latin typeface="Arial" pitchFamily="34" charset="0"/>
              <a:cs typeface="Arial" pitchFamily="34" charset="0"/>
            </a:endParaRPr>
          </a:p>
        </p:txBody>
      </p:sp>
      <p:sp>
        <p:nvSpPr>
          <p:cNvPr id="432" name="Oval 60">
            <a:extLst>
              <a:ext uri="{FF2B5EF4-FFF2-40B4-BE49-F238E27FC236}">
                <a16:creationId xmlns:a16="http://schemas.microsoft.com/office/drawing/2014/main" id="{171D6764-3131-6881-BC15-3764D2D482B6}"/>
              </a:ext>
            </a:extLst>
          </p:cNvPr>
          <p:cNvSpPr/>
          <p:nvPr>
            <p:custDataLst>
              <p:tags r:id="rId34"/>
            </p:custDataLst>
          </p:nvPr>
        </p:nvSpPr>
        <p:spPr bwMode="gray">
          <a:xfrm>
            <a:off x="4934616" y="2235929"/>
            <a:ext cx="76200" cy="76200"/>
          </a:xfrm>
          <a:prstGeom prst="ellipse">
            <a:avLst/>
          </a:prstGeom>
          <a:solidFill>
            <a:srgbClr val="1F497D"/>
          </a:solidFill>
          <a:ln w="9525">
            <a:solidFill>
              <a:srgbClr val="1F497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120" dirty="0">
              <a:solidFill>
                <a:srgbClr val="000000"/>
              </a:solidFill>
              <a:latin typeface="Arial" pitchFamily="34" charset="0"/>
              <a:cs typeface="Arial" pitchFamily="34" charset="0"/>
            </a:endParaRPr>
          </a:p>
        </p:txBody>
      </p:sp>
      <p:sp>
        <p:nvSpPr>
          <p:cNvPr id="433" name="Text Placeholder 12">
            <a:extLst>
              <a:ext uri="{FF2B5EF4-FFF2-40B4-BE49-F238E27FC236}">
                <a16:creationId xmlns:a16="http://schemas.microsoft.com/office/drawing/2014/main" id="{44A04D7D-35A4-E2BE-9FE5-C80EFABEA3E3}"/>
              </a:ext>
            </a:extLst>
          </p:cNvPr>
          <p:cNvSpPr>
            <a:spLocks noGrp="1"/>
          </p:cNvSpPr>
          <p:nvPr>
            <p:custDataLst>
              <p:tags r:id="rId35"/>
            </p:custDataLst>
          </p:nvPr>
        </p:nvSpPr>
        <p:spPr bwMode="auto">
          <a:xfrm>
            <a:off x="5156866" y="2202591"/>
            <a:ext cx="889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spcBef>
                <a:spcPct val="0"/>
              </a:spcBef>
              <a:spcAft>
                <a:spcPct val="0"/>
              </a:spcAft>
            </a:pPr>
            <a:r>
              <a:rPr lang="ja-JP" altLang="en-US" sz="1000" b="0" dirty="0">
                <a:latin typeface="MS PGothic" panose="020B0600070205080204" pitchFamily="34" charset="-128"/>
                <a:ea typeface="MS PGothic" panose="020B0600070205080204" pitchFamily="34" charset="-128"/>
              </a:rPr>
              <a:t>人口成長率</a:t>
            </a:r>
            <a:r>
              <a:rPr lang="en-US" altLang="ja-JP" sz="1000" b="0" dirty="0">
                <a:latin typeface="MS PGothic" panose="020B0600070205080204" pitchFamily="34" charset="-128"/>
                <a:ea typeface="MS PGothic" panose="020B0600070205080204" pitchFamily="34" charset="-128"/>
              </a:rPr>
              <a:t> (%)</a:t>
            </a:r>
            <a:endParaRPr kumimoji="0" lang="ja-JP" altLang="en-US" sz="800" b="0" dirty="0">
              <a:latin typeface="MS PGothic" panose="020B0600070205080204" pitchFamily="34" charset="-128"/>
              <a:ea typeface="MS PGothic" panose="020B0600070205080204" pitchFamily="34" charset="-128"/>
              <a:sym typeface="+mn-lt"/>
            </a:endParaRPr>
          </a:p>
        </p:txBody>
      </p:sp>
      <p:sp>
        <p:nvSpPr>
          <p:cNvPr id="434" name="Text Placeholder 12">
            <a:extLst>
              <a:ext uri="{FF2B5EF4-FFF2-40B4-BE49-F238E27FC236}">
                <a16:creationId xmlns:a16="http://schemas.microsoft.com/office/drawing/2014/main" id="{62F6600B-39DB-C359-8771-2C2D7E77910A}"/>
              </a:ext>
            </a:extLst>
          </p:cNvPr>
          <p:cNvSpPr>
            <a:spLocks noGrp="1"/>
          </p:cNvSpPr>
          <p:nvPr>
            <p:custDataLst>
              <p:tags r:id="rId36"/>
            </p:custDataLst>
          </p:nvPr>
        </p:nvSpPr>
        <p:spPr bwMode="auto">
          <a:xfrm>
            <a:off x="7308165" y="2221761"/>
            <a:ext cx="762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spcBef>
                <a:spcPct val="0"/>
              </a:spcBef>
              <a:spcAft>
                <a:spcPct val="0"/>
              </a:spcAft>
            </a:pPr>
            <a:r>
              <a:rPr lang="ja-JP" altLang="en-US" sz="1000" b="0" dirty="0">
                <a:latin typeface="MS PGothic" panose="020B0600070205080204" pitchFamily="34" charset="-128"/>
                <a:ea typeface="MS PGothic" panose="020B0600070205080204" pitchFamily="34" charset="-128"/>
              </a:rPr>
              <a:t>合計</a:t>
            </a:r>
            <a:r>
              <a:rPr lang="en-US" altLang="zh-TW" sz="1000" b="0" dirty="0">
                <a:latin typeface="MS PGothic" panose="020B0600070205080204" pitchFamily="34" charset="-128"/>
                <a:ea typeface="MS PGothic" panose="020B0600070205080204" pitchFamily="34" charset="-128"/>
              </a:rPr>
              <a:t> (</a:t>
            </a:r>
            <a:r>
              <a:rPr lang="ja-JP" altLang="en-US" sz="1000" b="0" dirty="0">
                <a:latin typeface="MS PGothic" panose="020B0600070205080204" pitchFamily="34" charset="-128"/>
                <a:ea typeface="MS PGothic" panose="020B0600070205080204" pitchFamily="34" charset="-128"/>
              </a:rPr>
              <a:t>百万</a:t>
            </a:r>
            <a:r>
              <a:rPr lang="en-US" altLang="zh-TW" sz="1000" b="0" dirty="0">
                <a:latin typeface="MS PGothic" panose="020B0600070205080204" pitchFamily="34" charset="-128"/>
                <a:ea typeface="MS PGothic" panose="020B0600070205080204" pitchFamily="34" charset="-128"/>
              </a:rPr>
              <a:t>)</a:t>
            </a:r>
            <a:endParaRPr kumimoji="0" lang="ja-JP" altLang="en-US" sz="800" b="0" dirty="0">
              <a:latin typeface="MS PGothic" panose="020B0600070205080204" pitchFamily="34" charset="-128"/>
              <a:ea typeface="MS PGothic" panose="020B0600070205080204" pitchFamily="34" charset="-128"/>
              <a:sym typeface="+mn-lt"/>
            </a:endParaRPr>
          </a:p>
        </p:txBody>
      </p:sp>
      <p:grpSp>
        <p:nvGrpSpPr>
          <p:cNvPr id="435" name="グループ化 7">
            <a:extLst>
              <a:ext uri="{FF2B5EF4-FFF2-40B4-BE49-F238E27FC236}">
                <a16:creationId xmlns:a16="http://schemas.microsoft.com/office/drawing/2014/main" id="{7A0F0206-24DE-8564-CC48-8FF8AEEFD474}"/>
              </a:ext>
            </a:extLst>
          </p:cNvPr>
          <p:cNvGrpSpPr/>
          <p:nvPr/>
        </p:nvGrpSpPr>
        <p:grpSpPr>
          <a:xfrm>
            <a:off x="632520" y="4164096"/>
            <a:ext cx="8640960" cy="288032"/>
            <a:chOff x="4803500" y="2113806"/>
            <a:chExt cx="5626916" cy="288032"/>
          </a:xfrm>
        </p:grpSpPr>
        <p:cxnSp>
          <p:nvCxnSpPr>
            <p:cNvPr id="436" name="直線コネクタ 59">
              <a:extLst>
                <a:ext uri="{FF2B5EF4-FFF2-40B4-BE49-F238E27FC236}">
                  <a16:creationId xmlns:a16="http://schemas.microsoft.com/office/drawing/2014/main" id="{FB1FC27E-A210-AAB7-2AA9-04780365C991}"/>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37" name="Rectangle 6">
              <a:extLst>
                <a:ext uri="{FF2B5EF4-FFF2-40B4-BE49-F238E27FC236}">
                  <a16:creationId xmlns:a16="http://schemas.microsoft.com/office/drawing/2014/main" id="{31398802-684F-2AB4-1F07-92FB2EC667EF}"/>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800" noProof="1">
                  <a:solidFill>
                    <a:srgbClr val="000000"/>
                  </a:solidFill>
                  <a:latin typeface="Arial Black" pitchFamily="34" charset="0"/>
                  <a:ea typeface="HGP創英角ｺﾞｼｯｸUB" pitchFamily="50" charset="-128"/>
                </a:rPr>
                <a:t>年齢別人口構成</a:t>
              </a:r>
              <a:endParaRPr lang="zh-TW" altLang="en-US" sz="1800" noProof="1">
                <a:solidFill>
                  <a:srgbClr val="000000"/>
                </a:solidFill>
                <a:latin typeface="Arial Black" pitchFamily="34" charset="0"/>
                <a:ea typeface="HGP創英角ｺﾞｼｯｸUB" pitchFamily="50" charset="-128"/>
              </a:endParaRPr>
            </a:p>
          </p:txBody>
        </p:sp>
      </p:grpSp>
      <p:grpSp>
        <p:nvGrpSpPr>
          <p:cNvPr id="438" name="グループ化 65">
            <a:extLst>
              <a:ext uri="{FF2B5EF4-FFF2-40B4-BE49-F238E27FC236}">
                <a16:creationId xmlns:a16="http://schemas.microsoft.com/office/drawing/2014/main" id="{D637E81A-8468-9EA7-D1BF-D873563C8B4F}"/>
              </a:ext>
            </a:extLst>
          </p:cNvPr>
          <p:cNvGrpSpPr/>
          <p:nvPr/>
        </p:nvGrpSpPr>
        <p:grpSpPr>
          <a:xfrm>
            <a:off x="8192940" y="4509120"/>
            <a:ext cx="1390798" cy="2160240"/>
            <a:chOff x="6586875" y="2016372"/>
            <a:chExt cx="1390798" cy="1944217"/>
          </a:xfrm>
        </p:grpSpPr>
        <p:sp>
          <p:nvSpPr>
            <p:cNvPr id="439" name="フリーフォーム 66">
              <a:extLst>
                <a:ext uri="{FF2B5EF4-FFF2-40B4-BE49-F238E27FC236}">
                  <a16:creationId xmlns:a16="http://schemas.microsoft.com/office/drawing/2014/main" id="{C0EAD0EE-4F47-3949-9615-DD10BC6E3D7D}"/>
                </a:ext>
              </a:extLst>
            </p:cNvPr>
            <p:cNvSpPr/>
            <p:nvPr/>
          </p:nvSpPr>
          <p:spPr>
            <a:xfrm>
              <a:off x="6586875" y="2016372"/>
              <a:ext cx="1390798" cy="1855831"/>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 </a:t>
              </a:r>
              <a:endParaRPr kumimoji="1" lang="ja-JP" altLang="en-US" dirty="0"/>
            </a:p>
          </p:txBody>
        </p:sp>
        <p:sp>
          <p:nvSpPr>
            <p:cNvPr id="440" name="角丸四角形 67">
              <a:extLst>
                <a:ext uri="{FF2B5EF4-FFF2-40B4-BE49-F238E27FC236}">
                  <a16:creationId xmlns:a16="http://schemas.microsoft.com/office/drawing/2014/main" id="{814FCC02-DE01-80E7-0D1C-67A565A1B501}"/>
                </a:ext>
              </a:extLst>
            </p:cNvPr>
            <p:cNvSpPr/>
            <p:nvPr/>
          </p:nvSpPr>
          <p:spPr>
            <a:xfrm>
              <a:off x="6681192" y="3784277"/>
              <a:ext cx="1066373" cy="176312"/>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7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2030</a:t>
              </a:r>
              <a:r>
                <a:rPr lang="ja-JP" altLang="en-US" sz="7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年以降は予測値</a:t>
              </a:r>
              <a:endParaRPr lang="en-US" altLang="ja-JP" sz="7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cxnSp>
        <p:nvCxnSpPr>
          <p:cNvPr id="441" name="Straight Connector 1047">
            <a:extLst>
              <a:ext uri="{FF2B5EF4-FFF2-40B4-BE49-F238E27FC236}">
                <a16:creationId xmlns:a16="http://schemas.microsoft.com/office/drawing/2014/main" id="{1F236064-9243-D763-26C1-43266A256D90}"/>
              </a:ext>
            </a:extLst>
          </p:cNvPr>
          <p:cNvCxnSpPr/>
          <p:nvPr>
            <p:custDataLst>
              <p:tags r:id="rId37"/>
            </p:custDataLst>
          </p:nvPr>
        </p:nvCxnSpPr>
        <p:spPr bwMode="auto">
          <a:xfrm>
            <a:off x="6059487" y="4812441"/>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42" name="Straight Connector 1049">
            <a:extLst>
              <a:ext uri="{FF2B5EF4-FFF2-40B4-BE49-F238E27FC236}">
                <a16:creationId xmlns:a16="http://schemas.microsoft.com/office/drawing/2014/main" id="{007ADAE4-96AC-DE59-45DD-7565778993BF}"/>
              </a:ext>
            </a:extLst>
          </p:cNvPr>
          <p:cNvCxnSpPr/>
          <p:nvPr>
            <p:custDataLst>
              <p:tags r:id="rId38"/>
            </p:custDataLst>
          </p:nvPr>
        </p:nvCxnSpPr>
        <p:spPr bwMode="auto">
          <a:xfrm>
            <a:off x="6059487" y="4847366"/>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43" name="Straight Connector 1051">
            <a:extLst>
              <a:ext uri="{FF2B5EF4-FFF2-40B4-BE49-F238E27FC236}">
                <a16:creationId xmlns:a16="http://schemas.microsoft.com/office/drawing/2014/main" id="{5885F8AE-27F3-F74C-6B36-5B3789EFFFDB}"/>
              </a:ext>
            </a:extLst>
          </p:cNvPr>
          <p:cNvCxnSpPr/>
          <p:nvPr>
            <p:custDataLst>
              <p:tags r:id="rId39"/>
            </p:custDataLst>
          </p:nvPr>
        </p:nvCxnSpPr>
        <p:spPr bwMode="auto">
          <a:xfrm>
            <a:off x="6403974" y="4847366"/>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44" name="Straight Connector 1052">
            <a:extLst>
              <a:ext uri="{FF2B5EF4-FFF2-40B4-BE49-F238E27FC236}">
                <a16:creationId xmlns:a16="http://schemas.microsoft.com/office/drawing/2014/main" id="{D69E77A0-9E57-B813-1EB7-3D8E47AE9B05}"/>
              </a:ext>
            </a:extLst>
          </p:cNvPr>
          <p:cNvCxnSpPr/>
          <p:nvPr>
            <p:custDataLst>
              <p:tags r:id="rId40"/>
            </p:custDataLst>
          </p:nvPr>
        </p:nvCxnSpPr>
        <p:spPr bwMode="auto">
          <a:xfrm>
            <a:off x="2970213" y="4812441"/>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45" name="Straight Connector 1053">
            <a:extLst>
              <a:ext uri="{FF2B5EF4-FFF2-40B4-BE49-F238E27FC236}">
                <a16:creationId xmlns:a16="http://schemas.microsoft.com/office/drawing/2014/main" id="{0821C883-EB56-FF29-C4EC-8651AFA1D614}"/>
              </a:ext>
            </a:extLst>
          </p:cNvPr>
          <p:cNvCxnSpPr/>
          <p:nvPr>
            <p:custDataLst>
              <p:tags r:id="rId41"/>
            </p:custDataLst>
          </p:nvPr>
        </p:nvCxnSpPr>
        <p:spPr bwMode="auto">
          <a:xfrm>
            <a:off x="909638" y="4812441"/>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46" name="Straight Connector 1054">
            <a:extLst>
              <a:ext uri="{FF2B5EF4-FFF2-40B4-BE49-F238E27FC236}">
                <a16:creationId xmlns:a16="http://schemas.microsoft.com/office/drawing/2014/main" id="{AE428AF1-758A-28EA-26B8-2D0C3EB15655}"/>
              </a:ext>
            </a:extLst>
          </p:cNvPr>
          <p:cNvCxnSpPr/>
          <p:nvPr>
            <p:custDataLst>
              <p:tags r:id="rId42"/>
            </p:custDataLst>
          </p:nvPr>
        </p:nvCxnSpPr>
        <p:spPr bwMode="auto">
          <a:xfrm>
            <a:off x="6746875" y="4812441"/>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47" name="Straight Connector 1055">
            <a:extLst>
              <a:ext uri="{FF2B5EF4-FFF2-40B4-BE49-F238E27FC236}">
                <a16:creationId xmlns:a16="http://schemas.microsoft.com/office/drawing/2014/main" id="{BE92732A-0A20-08C2-2B4F-94FDE4887A4B}"/>
              </a:ext>
            </a:extLst>
          </p:cNvPr>
          <p:cNvCxnSpPr/>
          <p:nvPr>
            <p:custDataLst>
              <p:tags r:id="rId43"/>
            </p:custDataLst>
          </p:nvPr>
        </p:nvCxnSpPr>
        <p:spPr bwMode="auto">
          <a:xfrm>
            <a:off x="6746875" y="4848954"/>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48" name="Straight Connector 1057">
            <a:extLst>
              <a:ext uri="{FF2B5EF4-FFF2-40B4-BE49-F238E27FC236}">
                <a16:creationId xmlns:a16="http://schemas.microsoft.com/office/drawing/2014/main" id="{31638B66-6643-AA1C-16D8-F5E5FABE55D8}"/>
              </a:ext>
            </a:extLst>
          </p:cNvPr>
          <p:cNvCxnSpPr/>
          <p:nvPr>
            <p:custDataLst>
              <p:tags r:id="rId44"/>
            </p:custDataLst>
          </p:nvPr>
        </p:nvCxnSpPr>
        <p:spPr bwMode="auto">
          <a:xfrm>
            <a:off x="8120063" y="4812441"/>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49" name="Straight Connector 1058">
            <a:extLst>
              <a:ext uri="{FF2B5EF4-FFF2-40B4-BE49-F238E27FC236}">
                <a16:creationId xmlns:a16="http://schemas.microsoft.com/office/drawing/2014/main" id="{7DE8841F-C370-2605-F22E-9DFFF7A26195}"/>
              </a:ext>
            </a:extLst>
          </p:cNvPr>
          <p:cNvCxnSpPr/>
          <p:nvPr>
            <p:custDataLst>
              <p:tags r:id="rId45"/>
            </p:custDataLst>
          </p:nvPr>
        </p:nvCxnSpPr>
        <p:spPr bwMode="auto">
          <a:xfrm>
            <a:off x="7089775" y="4812441"/>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50" name="Straight Connector 1059">
            <a:extLst>
              <a:ext uri="{FF2B5EF4-FFF2-40B4-BE49-F238E27FC236}">
                <a16:creationId xmlns:a16="http://schemas.microsoft.com/office/drawing/2014/main" id="{235C456E-98C3-3B17-FFD0-893547FBB9DD}"/>
              </a:ext>
            </a:extLst>
          </p:cNvPr>
          <p:cNvCxnSpPr/>
          <p:nvPr>
            <p:custDataLst>
              <p:tags r:id="rId46"/>
            </p:custDataLst>
          </p:nvPr>
        </p:nvCxnSpPr>
        <p:spPr bwMode="auto">
          <a:xfrm>
            <a:off x="3657600" y="4812441"/>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51" name="Straight Connector 1060">
            <a:extLst>
              <a:ext uri="{FF2B5EF4-FFF2-40B4-BE49-F238E27FC236}">
                <a16:creationId xmlns:a16="http://schemas.microsoft.com/office/drawing/2014/main" id="{EC4487E5-F9D9-54D4-BA7E-68C9C1969EEE}"/>
              </a:ext>
            </a:extLst>
          </p:cNvPr>
          <p:cNvCxnSpPr/>
          <p:nvPr>
            <p:custDataLst>
              <p:tags r:id="rId47"/>
            </p:custDataLst>
          </p:nvPr>
        </p:nvCxnSpPr>
        <p:spPr bwMode="auto">
          <a:xfrm>
            <a:off x="7089775" y="4850541"/>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52" name="Straight Connector 1062">
            <a:extLst>
              <a:ext uri="{FF2B5EF4-FFF2-40B4-BE49-F238E27FC236}">
                <a16:creationId xmlns:a16="http://schemas.microsoft.com/office/drawing/2014/main" id="{627112A7-4DFF-3DAA-99AD-3D7804E5379B}"/>
              </a:ext>
            </a:extLst>
          </p:cNvPr>
          <p:cNvCxnSpPr/>
          <p:nvPr>
            <p:custDataLst>
              <p:tags r:id="rId48"/>
            </p:custDataLst>
          </p:nvPr>
        </p:nvCxnSpPr>
        <p:spPr bwMode="auto">
          <a:xfrm>
            <a:off x="7434263" y="4812441"/>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53" name="Straight Connector 1065">
            <a:extLst>
              <a:ext uri="{FF2B5EF4-FFF2-40B4-BE49-F238E27FC236}">
                <a16:creationId xmlns:a16="http://schemas.microsoft.com/office/drawing/2014/main" id="{755626E3-0D8B-EDAD-99DA-6AF49B741166}"/>
              </a:ext>
            </a:extLst>
          </p:cNvPr>
          <p:cNvCxnSpPr/>
          <p:nvPr>
            <p:custDataLst>
              <p:tags r:id="rId49"/>
            </p:custDataLst>
          </p:nvPr>
        </p:nvCxnSpPr>
        <p:spPr bwMode="auto">
          <a:xfrm>
            <a:off x="7777163" y="4812441"/>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54" name="Straight Connector 1066">
            <a:extLst>
              <a:ext uri="{FF2B5EF4-FFF2-40B4-BE49-F238E27FC236}">
                <a16:creationId xmlns:a16="http://schemas.microsoft.com/office/drawing/2014/main" id="{AAA1F38F-E069-9DC2-066A-759C0330B2B3}"/>
              </a:ext>
            </a:extLst>
          </p:cNvPr>
          <p:cNvCxnSpPr/>
          <p:nvPr>
            <p:custDataLst>
              <p:tags r:id="rId50"/>
            </p:custDataLst>
          </p:nvPr>
        </p:nvCxnSpPr>
        <p:spPr bwMode="auto">
          <a:xfrm>
            <a:off x="7777163" y="4852129"/>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55" name="Straight Connector 1067">
            <a:extLst>
              <a:ext uri="{FF2B5EF4-FFF2-40B4-BE49-F238E27FC236}">
                <a16:creationId xmlns:a16="http://schemas.microsoft.com/office/drawing/2014/main" id="{478CBBE5-1ABD-1F83-5B90-8916FC96873C}"/>
              </a:ext>
            </a:extLst>
          </p:cNvPr>
          <p:cNvCxnSpPr/>
          <p:nvPr>
            <p:custDataLst>
              <p:tags r:id="rId51"/>
            </p:custDataLst>
          </p:nvPr>
        </p:nvCxnSpPr>
        <p:spPr bwMode="auto">
          <a:xfrm>
            <a:off x="8120063" y="4852129"/>
            <a:ext cx="128588" cy="79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56" name="Straight Connector 1069">
            <a:extLst>
              <a:ext uri="{FF2B5EF4-FFF2-40B4-BE49-F238E27FC236}">
                <a16:creationId xmlns:a16="http://schemas.microsoft.com/office/drawing/2014/main" id="{9E1607B4-35CE-7836-A2EE-34AAD05B6EAC}"/>
              </a:ext>
            </a:extLst>
          </p:cNvPr>
          <p:cNvCxnSpPr/>
          <p:nvPr>
            <p:custDataLst>
              <p:tags r:id="rId52"/>
            </p:custDataLst>
          </p:nvPr>
        </p:nvCxnSpPr>
        <p:spPr bwMode="auto">
          <a:xfrm>
            <a:off x="6403974" y="4812441"/>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57" name="Straight Connector 1070">
            <a:extLst>
              <a:ext uri="{FF2B5EF4-FFF2-40B4-BE49-F238E27FC236}">
                <a16:creationId xmlns:a16="http://schemas.microsoft.com/office/drawing/2014/main" id="{3852F8F9-E766-0BEA-13FC-52C79E6169E1}"/>
              </a:ext>
            </a:extLst>
          </p:cNvPr>
          <p:cNvCxnSpPr/>
          <p:nvPr>
            <p:custDataLst>
              <p:tags r:id="rId53"/>
            </p:custDataLst>
          </p:nvPr>
        </p:nvCxnSpPr>
        <p:spPr bwMode="auto">
          <a:xfrm>
            <a:off x="8462963" y="4812441"/>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58" name="Straight Connector 1071">
            <a:extLst>
              <a:ext uri="{FF2B5EF4-FFF2-40B4-BE49-F238E27FC236}">
                <a16:creationId xmlns:a16="http://schemas.microsoft.com/office/drawing/2014/main" id="{408D4FAA-8B73-DF2B-5F45-280ACC1AA181}"/>
              </a:ext>
            </a:extLst>
          </p:cNvPr>
          <p:cNvCxnSpPr/>
          <p:nvPr>
            <p:custDataLst>
              <p:tags r:id="rId54"/>
            </p:custDataLst>
          </p:nvPr>
        </p:nvCxnSpPr>
        <p:spPr bwMode="auto">
          <a:xfrm>
            <a:off x="8462963" y="4860067"/>
            <a:ext cx="128588" cy="158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59" name="Straight Connector 1073">
            <a:extLst>
              <a:ext uri="{FF2B5EF4-FFF2-40B4-BE49-F238E27FC236}">
                <a16:creationId xmlns:a16="http://schemas.microsoft.com/office/drawing/2014/main" id="{6F617718-F002-0FE9-F00A-F3631090E6DC}"/>
              </a:ext>
            </a:extLst>
          </p:cNvPr>
          <p:cNvCxnSpPr/>
          <p:nvPr>
            <p:custDataLst>
              <p:tags r:id="rId55"/>
            </p:custDataLst>
          </p:nvPr>
        </p:nvCxnSpPr>
        <p:spPr bwMode="auto">
          <a:xfrm>
            <a:off x="8807450" y="4812441"/>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60" name="Straight Connector 1074">
            <a:extLst>
              <a:ext uri="{FF2B5EF4-FFF2-40B4-BE49-F238E27FC236}">
                <a16:creationId xmlns:a16="http://schemas.microsoft.com/office/drawing/2014/main" id="{6F74CB8B-B4EA-A662-2914-876E7EA3B962}"/>
              </a:ext>
            </a:extLst>
          </p:cNvPr>
          <p:cNvCxnSpPr/>
          <p:nvPr>
            <p:custDataLst>
              <p:tags r:id="rId56"/>
            </p:custDataLst>
          </p:nvPr>
        </p:nvCxnSpPr>
        <p:spPr bwMode="auto">
          <a:xfrm>
            <a:off x="4686300" y="4812441"/>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61" name="Straight Connector 1075">
            <a:extLst>
              <a:ext uri="{FF2B5EF4-FFF2-40B4-BE49-F238E27FC236}">
                <a16:creationId xmlns:a16="http://schemas.microsoft.com/office/drawing/2014/main" id="{76F7452A-1595-E039-803A-BADA03B5AA7B}"/>
              </a:ext>
            </a:extLst>
          </p:cNvPr>
          <p:cNvCxnSpPr/>
          <p:nvPr>
            <p:custDataLst>
              <p:tags r:id="rId57"/>
            </p:custDataLst>
          </p:nvPr>
        </p:nvCxnSpPr>
        <p:spPr bwMode="auto">
          <a:xfrm>
            <a:off x="8807450" y="4875941"/>
            <a:ext cx="128588" cy="190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62" name="Straight Connector 1076">
            <a:extLst>
              <a:ext uri="{FF2B5EF4-FFF2-40B4-BE49-F238E27FC236}">
                <a16:creationId xmlns:a16="http://schemas.microsoft.com/office/drawing/2014/main" id="{F1D3F621-0781-3ECC-44CC-71CA0E7F7AC3}"/>
              </a:ext>
            </a:extLst>
          </p:cNvPr>
          <p:cNvCxnSpPr/>
          <p:nvPr>
            <p:custDataLst>
              <p:tags r:id="rId58"/>
            </p:custDataLst>
          </p:nvPr>
        </p:nvCxnSpPr>
        <p:spPr bwMode="auto">
          <a:xfrm>
            <a:off x="1939925" y="4842604"/>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63" name="Straight Connector 1080">
            <a:extLst>
              <a:ext uri="{FF2B5EF4-FFF2-40B4-BE49-F238E27FC236}">
                <a16:creationId xmlns:a16="http://schemas.microsoft.com/office/drawing/2014/main" id="{F366C3C8-25EE-9C26-FF5E-EADC95DF1AA9}"/>
              </a:ext>
            </a:extLst>
          </p:cNvPr>
          <p:cNvCxnSpPr/>
          <p:nvPr>
            <p:custDataLst>
              <p:tags r:id="rId59"/>
            </p:custDataLst>
          </p:nvPr>
        </p:nvCxnSpPr>
        <p:spPr bwMode="auto">
          <a:xfrm>
            <a:off x="909638" y="4842604"/>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64" name="Straight Connector 1082">
            <a:extLst>
              <a:ext uri="{FF2B5EF4-FFF2-40B4-BE49-F238E27FC236}">
                <a16:creationId xmlns:a16="http://schemas.microsoft.com/office/drawing/2014/main" id="{B00FA6B2-FE07-00C0-367E-5AF35A783FD1}"/>
              </a:ext>
            </a:extLst>
          </p:cNvPr>
          <p:cNvCxnSpPr/>
          <p:nvPr>
            <p:custDataLst>
              <p:tags r:id="rId60"/>
            </p:custDataLst>
          </p:nvPr>
        </p:nvCxnSpPr>
        <p:spPr bwMode="auto">
          <a:xfrm>
            <a:off x="1254125" y="4812441"/>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65" name="Straight Connector 1083">
            <a:extLst>
              <a:ext uri="{FF2B5EF4-FFF2-40B4-BE49-F238E27FC236}">
                <a16:creationId xmlns:a16="http://schemas.microsoft.com/office/drawing/2014/main" id="{B561C8B0-0A94-039D-D61D-C8D01A94A107}"/>
              </a:ext>
            </a:extLst>
          </p:cNvPr>
          <p:cNvCxnSpPr/>
          <p:nvPr>
            <p:custDataLst>
              <p:tags r:id="rId61"/>
            </p:custDataLst>
          </p:nvPr>
        </p:nvCxnSpPr>
        <p:spPr bwMode="auto">
          <a:xfrm>
            <a:off x="1254125" y="4842604"/>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66" name="Straight Connector 1085">
            <a:extLst>
              <a:ext uri="{FF2B5EF4-FFF2-40B4-BE49-F238E27FC236}">
                <a16:creationId xmlns:a16="http://schemas.microsoft.com/office/drawing/2014/main" id="{A1CA6AD4-1AE1-574F-5F9E-305E95556F6F}"/>
              </a:ext>
            </a:extLst>
          </p:cNvPr>
          <p:cNvCxnSpPr/>
          <p:nvPr>
            <p:custDataLst>
              <p:tags r:id="rId62"/>
            </p:custDataLst>
          </p:nvPr>
        </p:nvCxnSpPr>
        <p:spPr bwMode="auto">
          <a:xfrm>
            <a:off x="1597025" y="4812441"/>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67" name="Straight Connector 1086">
            <a:extLst>
              <a:ext uri="{FF2B5EF4-FFF2-40B4-BE49-F238E27FC236}">
                <a16:creationId xmlns:a16="http://schemas.microsoft.com/office/drawing/2014/main" id="{04911DD0-BDF2-8B89-329B-9A294B7CA694}"/>
              </a:ext>
            </a:extLst>
          </p:cNvPr>
          <p:cNvCxnSpPr/>
          <p:nvPr>
            <p:custDataLst>
              <p:tags r:id="rId63"/>
            </p:custDataLst>
          </p:nvPr>
        </p:nvCxnSpPr>
        <p:spPr bwMode="auto">
          <a:xfrm>
            <a:off x="1597025" y="4842604"/>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68" name="Straight Connector 1089">
            <a:extLst>
              <a:ext uri="{FF2B5EF4-FFF2-40B4-BE49-F238E27FC236}">
                <a16:creationId xmlns:a16="http://schemas.microsoft.com/office/drawing/2014/main" id="{F1C231F9-6257-CDDB-323B-B35B339970F3}"/>
              </a:ext>
            </a:extLst>
          </p:cNvPr>
          <p:cNvCxnSpPr/>
          <p:nvPr>
            <p:custDataLst>
              <p:tags r:id="rId64"/>
            </p:custDataLst>
          </p:nvPr>
        </p:nvCxnSpPr>
        <p:spPr bwMode="auto">
          <a:xfrm>
            <a:off x="1939925" y="4812441"/>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69" name="Straight Connector 1091">
            <a:extLst>
              <a:ext uri="{FF2B5EF4-FFF2-40B4-BE49-F238E27FC236}">
                <a16:creationId xmlns:a16="http://schemas.microsoft.com/office/drawing/2014/main" id="{35D936A2-9382-E73C-C26C-342F207881FD}"/>
              </a:ext>
            </a:extLst>
          </p:cNvPr>
          <p:cNvCxnSpPr/>
          <p:nvPr>
            <p:custDataLst>
              <p:tags r:id="rId65"/>
            </p:custDataLst>
          </p:nvPr>
        </p:nvCxnSpPr>
        <p:spPr bwMode="auto">
          <a:xfrm>
            <a:off x="2282825" y="4812441"/>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0" name="Straight Connector 1092">
            <a:extLst>
              <a:ext uri="{FF2B5EF4-FFF2-40B4-BE49-F238E27FC236}">
                <a16:creationId xmlns:a16="http://schemas.microsoft.com/office/drawing/2014/main" id="{41D89BDB-D8ED-F98D-0EE9-D0528613A42F}"/>
              </a:ext>
            </a:extLst>
          </p:cNvPr>
          <p:cNvCxnSpPr/>
          <p:nvPr>
            <p:custDataLst>
              <p:tags r:id="rId66"/>
            </p:custDataLst>
          </p:nvPr>
        </p:nvCxnSpPr>
        <p:spPr bwMode="auto">
          <a:xfrm>
            <a:off x="2282825" y="4842604"/>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1" name="Straight Connector 1094">
            <a:extLst>
              <a:ext uri="{FF2B5EF4-FFF2-40B4-BE49-F238E27FC236}">
                <a16:creationId xmlns:a16="http://schemas.microsoft.com/office/drawing/2014/main" id="{749CD188-E714-3BD2-D818-63517E1A12BC}"/>
              </a:ext>
            </a:extLst>
          </p:cNvPr>
          <p:cNvCxnSpPr/>
          <p:nvPr>
            <p:custDataLst>
              <p:tags r:id="rId67"/>
            </p:custDataLst>
          </p:nvPr>
        </p:nvCxnSpPr>
        <p:spPr bwMode="auto">
          <a:xfrm>
            <a:off x="2627313" y="4812441"/>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2" name="Straight Connector 1095">
            <a:extLst>
              <a:ext uri="{FF2B5EF4-FFF2-40B4-BE49-F238E27FC236}">
                <a16:creationId xmlns:a16="http://schemas.microsoft.com/office/drawing/2014/main" id="{157D4CE0-80C8-C13C-CE55-6EA1DD5EC6F6}"/>
              </a:ext>
            </a:extLst>
          </p:cNvPr>
          <p:cNvCxnSpPr/>
          <p:nvPr>
            <p:custDataLst>
              <p:tags r:id="rId68"/>
            </p:custDataLst>
          </p:nvPr>
        </p:nvCxnSpPr>
        <p:spPr bwMode="auto">
          <a:xfrm>
            <a:off x="2627313" y="4842604"/>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3" name="Straight Connector 1096">
            <a:extLst>
              <a:ext uri="{FF2B5EF4-FFF2-40B4-BE49-F238E27FC236}">
                <a16:creationId xmlns:a16="http://schemas.microsoft.com/office/drawing/2014/main" id="{0D522D95-E554-AAAD-78F0-8B014A715184}"/>
              </a:ext>
            </a:extLst>
          </p:cNvPr>
          <p:cNvCxnSpPr/>
          <p:nvPr>
            <p:custDataLst>
              <p:tags r:id="rId69"/>
            </p:custDataLst>
          </p:nvPr>
        </p:nvCxnSpPr>
        <p:spPr bwMode="auto">
          <a:xfrm>
            <a:off x="7434263" y="4850541"/>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4" name="Straight Connector 1097">
            <a:extLst>
              <a:ext uri="{FF2B5EF4-FFF2-40B4-BE49-F238E27FC236}">
                <a16:creationId xmlns:a16="http://schemas.microsoft.com/office/drawing/2014/main" id="{13A1D11A-35D3-6FD3-0365-B1DCFEDB7EC6}"/>
              </a:ext>
            </a:extLst>
          </p:cNvPr>
          <p:cNvCxnSpPr/>
          <p:nvPr>
            <p:custDataLst>
              <p:tags r:id="rId70"/>
            </p:custDataLst>
          </p:nvPr>
        </p:nvCxnSpPr>
        <p:spPr bwMode="auto">
          <a:xfrm>
            <a:off x="2970213" y="4842604"/>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5" name="Straight Connector 1098">
            <a:extLst>
              <a:ext uri="{FF2B5EF4-FFF2-40B4-BE49-F238E27FC236}">
                <a16:creationId xmlns:a16="http://schemas.microsoft.com/office/drawing/2014/main" id="{BCD355B2-391D-2CBE-6A51-07F22520F7C3}"/>
              </a:ext>
            </a:extLst>
          </p:cNvPr>
          <p:cNvCxnSpPr/>
          <p:nvPr>
            <p:custDataLst>
              <p:tags r:id="rId71"/>
            </p:custDataLst>
          </p:nvPr>
        </p:nvCxnSpPr>
        <p:spPr bwMode="auto">
          <a:xfrm>
            <a:off x="3313113" y="4812441"/>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6" name="Straight Connector 1099">
            <a:extLst>
              <a:ext uri="{FF2B5EF4-FFF2-40B4-BE49-F238E27FC236}">
                <a16:creationId xmlns:a16="http://schemas.microsoft.com/office/drawing/2014/main" id="{40DDDD35-2F93-D241-2D56-0A3E9A448A7F}"/>
              </a:ext>
            </a:extLst>
          </p:cNvPr>
          <p:cNvCxnSpPr>
            <a:cxnSpLocks/>
          </p:cNvCxnSpPr>
          <p:nvPr>
            <p:custDataLst>
              <p:tags r:id="rId72"/>
            </p:custDataLst>
          </p:nvPr>
        </p:nvCxnSpPr>
        <p:spPr bwMode="auto">
          <a:xfrm flipV="1">
            <a:off x="3313113" y="4841016"/>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7" name="Straight Connector 1101">
            <a:extLst>
              <a:ext uri="{FF2B5EF4-FFF2-40B4-BE49-F238E27FC236}">
                <a16:creationId xmlns:a16="http://schemas.microsoft.com/office/drawing/2014/main" id="{B0D701F6-27AE-329D-680A-C88075252301}"/>
              </a:ext>
            </a:extLst>
          </p:cNvPr>
          <p:cNvCxnSpPr/>
          <p:nvPr>
            <p:custDataLst>
              <p:tags r:id="rId73"/>
            </p:custDataLst>
          </p:nvPr>
        </p:nvCxnSpPr>
        <p:spPr bwMode="auto">
          <a:xfrm>
            <a:off x="3657600" y="4841016"/>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8" name="Straight Connector 1103">
            <a:extLst>
              <a:ext uri="{FF2B5EF4-FFF2-40B4-BE49-F238E27FC236}">
                <a16:creationId xmlns:a16="http://schemas.microsoft.com/office/drawing/2014/main" id="{3EEC4693-8F6B-D2DB-039F-8FE5EEB61D98}"/>
              </a:ext>
            </a:extLst>
          </p:cNvPr>
          <p:cNvCxnSpPr/>
          <p:nvPr>
            <p:custDataLst>
              <p:tags r:id="rId74"/>
            </p:custDataLst>
          </p:nvPr>
        </p:nvCxnSpPr>
        <p:spPr bwMode="auto">
          <a:xfrm>
            <a:off x="4000500" y="4812441"/>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9" name="Straight Connector 1104">
            <a:extLst>
              <a:ext uri="{FF2B5EF4-FFF2-40B4-BE49-F238E27FC236}">
                <a16:creationId xmlns:a16="http://schemas.microsoft.com/office/drawing/2014/main" id="{D7D17CA4-F944-86C7-ACAD-A720CB263780}"/>
              </a:ext>
            </a:extLst>
          </p:cNvPr>
          <p:cNvCxnSpPr/>
          <p:nvPr>
            <p:custDataLst>
              <p:tags r:id="rId75"/>
            </p:custDataLst>
          </p:nvPr>
        </p:nvCxnSpPr>
        <p:spPr bwMode="auto">
          <a:xfrm>
            <a:off x="4000500" y="4841016"/>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80" name="Straight Connector 1106">
            <a:extLst>
              <a:ext uri="{FF2B5EF4-FFF2-40B4-BE49-F238E27FC236}">
                <a16:creationId xmlns:a16="http://schemas.microsoft.com/office/drawing/2014/main" id="{11CEC4CD-76B9-E355-A892-659B3DC4F0F5}"/>
              </a:ext>
            </a:extLst>
          </p:cNvPr>
          <p:cNvCxnSpPr/>
          <p:nvPr>
            <p:custDataLst>
              <p:tags r:id="rId76"/>
            </p:custDataLst>
          </p:nvPr>
        </p:nvCxnSpPr>
        <p:spPr bwMode="auto">
          <a:xfrm>
            <a:off x="4343400" y="4812441"/>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81" name="Straight Connector 1107">
            <a:extLst>
              <a:ext uri="{FF2B5EF4-FFF2-40B4-BE49-F238E27FC236}">
                <a16:creationId xmlns:a16="http://schemas.microsoft.com/office/drawing/2014/main" id="{67CDB561-EE1D-7706-9859-2BC245016F2E}"/>
              </a:ext>
            </a:extLst>
          </p:cNvPr>
          <p:cNvCxnSpPr/>
          <p:nvPr>
            <p:custDataLst>
              <p:tags r:id="rId77"/>
            </p:custDataLst>
          </p:nvPr>
        </p:nvCxnSpPr>
        <p:spPr bwMode="auto">
          <a:xfrm>
            <a:off x="4686300" y="4842604"/>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82" name="Straight Connector 1108">
            <a:extLst>
              <a:ext uri="{FF2B5EF4-FFF2-40B4-BE49-F238E27FC236}">
                <a16:creationId xmlns:a16="http://schemas.microsoft.com/office/drawing/2014/main" id="{CDCB8270-1BBC-6C9C-BF3D-A6B5078FBA53}"/>
              </a:ext>
            </a:extLst>
          </p:cNvPr>
          <p:cNvCxnSpPr/>
          <p:nvPr>
            <p:custDataLst>
              <p:tags r:id="rId78"/>
            </p:custDataLst>
          </p:nvPr>
        </p:nvCxnSpPr>
        <p:spPr bwMode="auto">
          <a:xfrm>
            <a:off x="4343400" y="4841016"/>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83" name="Straight Connector 1111">
            <a:extLst>
              <a:ext uri="{FF2B5EF4-FFF2-40B4-BE49-F238E27FC236}">
                <a16:creationId xmlns:a16="http://schemas.microsoft.com/office/drawing/2014/main" id="{048E9B76-B2CD-D142-4D9D-8F5663A9E64D}"/>
              </a:ext>
            </a:extLst>
          </p:cNvPr>
          <p:cNvCxnSpPr/>
          <p:nvPr>
            <p:custDataLst>
              <p:tags r:id="rId79"/>
            </p:custDataLst>
          </p:nvPr>
        </p:nvCxnSpPr>
        <p:spPr bwMode="auto">
          <a:xfrm>
            <a:off x="5030788" y="4812441"/>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84" name="Straight Connector 1112">
            <a:extLst>
              <a:ext uri="{FF2B5EF4-FFF2-40B4-BE49-F238E27FC236}">
                <a16:creationId xmlns:a16="http://schemas.microsoft.com/office/drawing/2014/main" id="{6A4A5007-A38D-3678-7F8C-D5F71E8B76B9}"/>
              </a:ext>
            </a:extLst>
          </p:cNvPr>
          <p:cNvCxnSpPr/>
          <p:nvPr>
            <p:custDataLst>
              <p:tags r:id="rId80"/>
            </p:custDataLst>
          </p:nvPr>
        </p:nvCxnSpPr>
        <p:spPr bwMode="auto">
          <a:xfrm>
            <a:off x="5030788" y="4844191"/>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85" name="Straight Connector 1114">
            <a:extLst>
              <a:ext uri="{FF2B5EF4-FFF2-40B4-BE49-F238E27FC236}">
                <a16:creationId xmlns:a16="http://schemas.microsoft.com/office/drawing/2014/main" id="{416CA6B6-B878-5950-D38E-68F9A18713BB}"/>
              </a:ext>
            </a:extLst>
          </p:cNvPr>
          <p:cNvCxnSpPr/>
          <p:nvPr>
            <p:custDataLst>
              <p:tags r:id="rId81"/>
            </p:custDataLst>
          </p:nvPr>
        </p:nvCxnSpPr>
        <p:spPr bwMode="auto">
          <a:xfrm>
            <a:off x="5373688" y="4812441"/>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86" name="Straight Connector 1115">
            <a:extLst>
              <a:ext uri="{FF2B5EF4-FFF2-40B4-BE49-F238E27FC236}">
                <a16:creationId xmlns:a16="http://schemas.microsoft.com/office/drawing/2014/main" id="{FC5CB74D-E50E-AA2F-FF68-72CE53324621}"/>
              </a:ext>
            </a:extLst>
          </p:cNvPr>
          <p:cNvCxnSpPr/>
          <p:nvPr>
            <p:custDataLst>
              <p:tags r:id="rId82"/>
            </p:custDataLst>
          </p:nvPr>
        </p:nvCxnSpPr>
        <p:spPr bwMode="auto">
          <a:xfrm>
            <a:off x="5373688" y="4844191"/>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87" name="Straight Connector 1116">
            <a:extLst>
              <a:ext uri="{FF2B5EF4-FFF2-40B4-BE49-F238E27FC236}">
                <a16:creationId xmlns:a16="http://schemas.microsoft.com/office/drawing/2014/main" id="{300B3FAF-03D5-7803-7CAD-98A93F2CCFA1}"/>
              </a:ext>
            </a:extLst>
          </p:cNvPr>
          <p:cNvCxnSpPr/>
          <p:nvPr>
            <p:custDataLst>
              <p:tags r:id="rId83"/>
            </p:custDataLst>
          </p:nvPr>
        </p:nvCxnSpPr>
        <p:spPr bwMode="auto">
          <a:xfrm>
            <a:off x="5716588" y="4812441"/>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88" name="Straight Connector 1117">
            <a:extLst>
              <a:ext uri="{FF2B5EF4-FFF2-40B4-BE49-F238E27FC236}">
                <a16:creationId xmlns:a16="http://schemas.microsoft.com/office/drawing/2014/main" id="{622EFCF0-2BD9-6AB3-8A4C-2CF4C4670D18}"/>
              </a:ext>
            </a:extLst>
          </p:cNvPr>
          <p:cNvCxnSpPr/>
          <p:nvPr>
            <p:custDataLst>
              <p:tags r:id="rId84"/>
            </p:custDataLst>
          </p:nvPr>
        </p:nvCxnSpPr>
        <p:spPr bwMode="auto">
          <a:xfrm>
            <a:off x="5716588" y="4845779"/>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graphicFrame>
        <p:nvGraphicFramePr>
          <p:cNvPr id="489" name="Chart 1119">
            <a:extLst>
              <a:ext uri="{FF2B5EF4-FFF2-40B4-BE49-F238E27FC236}">
                <a16:creationId xmlns:a16="http://schemas.microsoft.com/office/drawing/2014/main" id="{E5BA74CA-13D4-0843-7D19-9F21EAD9D61B}"/>
              </a:ext>
            </a:extLst>
          </p:cNvPr>
          <p:cNvGraphicFramePr/>
          <p:nvPr>
            <p:custDataLst>
              <p:tags r:id="rId85"/>
            </p:custDataLst>
            <p:extLst>
              <p:ext uri="{D42A27DB-BD31-4B8C-83A1-F6EECF244321}">
                <p14:modId xmlns:p14="http://schemas.microsoft.com/office/powerpoint/2010/main" val="1667905513"/>
              </p:ext>
            </p:extLst>
          </p:nvPr>
        </p:nvGraphicFramePr>
        <p:xfrm>
          <a:off x="91329" y="4609498"/>
          <a:ext cx="9201150" cy="1701800"/>
        </p:xfrm>
        <a:graphic>
          <a:graphicData uri="http://schemas.openxmlformats.org/drawingml/2006/chart">
            <c:chart xmlns:c="http://schemas.openxmlformats.org/drawingml/2006/chart" xmlns:r="http://schemas.openxmlformats.org/officeDocument/2006/relationships" r:id="rId144"/>
          </a:graphicData>
        </a:graphic>
      </p:graphicFrame>
      <p:cxnSp>
        <p:nvCxnSpPr>
          <p:cNvPr id="490" name="Straight Connector 1120">
            <a:extLst>
              <a:ext uri="{FF2B5EF4-FFF2-40B4-BE49-F238E27FC236}">
                <a16:creationId xmlns:a16="http://schemas.microsoft.com/office/drawing/2014/main" id="{ABD75799-C0DC-77EA-73EF-9F758F8FC731}"/>
              </a:ext>
            </a:extLst>
          </p:cNvPr>
          <p:cNvCxnSpPr>
            <a:cxnSpLocks/>
          </p:cNvCxnSpPr>
          <p:nvPr>
            <p:custDataLst>
              <p:tags r:id="rId86"/>
            </p:custDataLst>
          </p:nvPr>
        </p:nvCxnSpPr>
        <p:spPr bwMode="auto">
          <a:xfrm>
            <a:off x="9042400" y="4787042"/>
            <a:ext cx="0" cy="666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1" name="Straight Connector 1121">
            <a:extLst>
              <a:ext uri="{FF2B5EF4-FFF2-40B4-BE49-F238E27FC236}">
                <a16:creationId xmlns:a16="http://schemas.microsoft.com/office/drawing/2014/main" id="{C63A4950-7011-12EC-B2DE-F07D246B754B}"/>
              </a:ext>
            </a:extLst>
          </p:cNvPr>
          <p:cNvCxnSpPr/>
          <p:nvPr>
            <p:custDataLst>
              <p:tags r:id="rId87"/>
            </p:custDataLst>
          </p:nvPr>
        </p:nvCxnSpPr>
        <p:spPr bwMode="auto">
          <a:xfrm>
            <a:off x="1831975" y="4787041"/>
            <a:ext cx="0" cy="396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2" name="Straight Connector 1122">
            <a:extLst>
              <a:ext uri="{FF2B5EF4-FFF2-40B4-BE49-F238E27FC236}">
                <a16:creationId xmlns:a16="http://schemas.microsoft.com/office/drawing/2014/main" id="{71C146E2-53EF-B401-C817-5CD842B12755}"/>
              </a:ext>
            </a:extLst>
          </p:cNvPr>
          <p:cNvCxnSpPr/>
          <p:nvPr>
            <p:custDataLst>
              <p:tags r:id="rId88"/>
            </p:custDataLst>
          </p:nvPr>
        </p:nvCxnSpPr>
        <p:spPr bwMode="auto">
          <a:xfrm>
            <a:off x="4922838" y="4787041"/>
            <a:ext cx="0" cy="412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3" name="Straight Connector 1123">
            <a:extLst>
              <a:ext uri="{FF2B5EF4-FFF2-40B4-BE49-F238E27FC236}">
                <a16:creationId xmlns:a16="http://schemas.microsoft.com/office/drawing/2014/main" id="{0F4EBDE5-466E-CE38-82FC-521DCC2C71F5}"/>
              </a:ext>
            </a:extLst>
          </p:cNvPr>
          <p:cNvCxnSpPr/>
          <p:nvPr>
            <p:custDataLst>
              <p:tags r:id="rId89"/>
            </p:custDataLst>
          </p:nvPr>
        </p:nvCxnSpPr>
        <p:spPr bwMode="auto">
          <a:xfrm>
            <a:off x="4235450" y="4787041"/>
            <a:ext cx="0" cy="396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4" name="Straight Connector 1124">
            <a:extLst>
              <a:ext uri="{FF2B5EF4-FFF2-40B4-BE49-F238E27FC236}">
                <a16:creationId xmlns:a16="http://schemas.microsoft.com/office/drawing/2014/main" id="{81399BDC-AE88-70E7-C682-43B15F105066}"/>
              </a:ext>
            </a:extLst>
          </p:cNvPr>
          <p:cNvCxnSpPr/>
          <p:nvPr>
            <p:custDataLst>
              <p:tags r:id="rId90"/>
            </p:custDataLst>
          </p:nvPr>
        </p:nvCxnSpPr>
        <p:spPr bwMode="auto">
          <a:xfrm>
            <a:off x="4578350" y="4787041"/>
            <a:ext cx="0" cy="396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5" name="Straight Connector 1125">
            <a:extLst>
              <a:ext uri="{FF2B5EF4-FFF2-40B4-BE49-F238E27FC236}">
                <a16:creationId xmlns:a16="http://schemas.microsoft.com/office/drawing/2014/main" id="{9E0DA466-1690-7ABC-376F-38D7AA57D6BC}"/>
              </a:ext>
            </a:extLst>
          </p:cNvPr>
          <p:cNvCxnSpPr/>
          <p:nvPr>
            <p:custDataLst>
              <p:tags r:id="rId91"/>
            </p:custDataLst>
          </p:nvPr>
        </p:nvCxnSpPr>
        <p:spPr bwMode="auto">
          <a:xfrm>
            <a:off x="2862263" y="4787041"/>
            <a:ext cx="0" cy="396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6" name="Straight Connector 1126">
            <a:extLst>
              <a:ext uri="{FF2B5EF4-FFF2-40B4-BE49-F238E27FC236}">
                <a16:creationId xmlns:a16="http://schemas.microsoft.com/office/drawing/2014/main" id="{7DE90B90-8C4F-FFBD-F448-18C8A66C0861}"/>
              </a:ext>
            </a:extLst>
          </p:cNvPr>
          <p:cNvCxnSpPr/>
          <p:nvPr>
            <p:custDataLst>
              <p:tags r:id="rId92"/>
            </p:custDataLst>
          </p:nvPr>
        </p:nvCxnSpPr>
        <p:spPr bwMode="auto">
          <a:xfrm>
            <a:off x="801688" y="4787041"/>
            <a:ext cx="0" cy="396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7" name="Straight Connector 1127">
            <a:extLst>
              <a:ext uri="{FF2B5EF4-FFF2-40B4-BE49-F238E27FC236}">
                <a16:creationId xmlns:a16="http://schemas.microsoft.com/office/drawing/2014/main" id="{344F52E1-1EC3-DE0A-7A5A-47044EF87D9E}"/>
              </a:ext>
            </a:extLst>
          </p:cNvPr>
          <p:cNvCxnSpPr/>
          <p:nvPr>
            <p:custDataLst>
              <p:tags r:id="rId93"/>
            </p:custDataLst>
          </p:nvPr>
        </p:nvCxnSpPr>
        <p:spPr bwMode="auto">
          <a:xfrm>
            <a:off x="1146175" y="4787041"/>
            <a:ext cx="0" cy="396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8" name="Straight Connector 1128">
            <a:extLst>
              <a:ext uri="{FF2B5EF4-FFF2-40B4-BE49-F238E27FC236}">
                <a16:creationId xmlns:a16="http://schemas.microsoft.com/office/drawing/2014/main" id="{CD8847CE-C9DB-D2BB-465B-C97C4E30A48E}"/>
              </a:ext>
            </a:extLst>
          </p:cNvPr>
          <p:cNvCxnSpPr/>
          <p:nvPr>
            <p:custDataLst>
              <p:tags r:id="rId94"/>
            </p:custDataLst>
          </p:nvPr>
        </p:nvCxnSpPr>
        <p:spPr bwMode="auto">
          <a:xfrm>
            <a:off x="2174875" y="4787041"/>
            <a:ext cx="0" cy="396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9" name="Straight Connector 1129">
            <a:extLst>
              <a:ext uri="{FF2B5EF4-FFF2-40B4-BE49-F238E27FC236}">
                <a16:creationId xmlns:a16="http://schemas.microsoft.com/office/drawing/2014/main" id="{36FFAFF1-34B9-D1E0-3765-3EE638A6A6D1}"/>
              </a:ext>
            </a:extLst>
          </p:cNvPr>
          <p:cNvCxnSpPr/>
          <p:nvPr>
            <p:custDataLst>
              <p:tags r:id="rId95"/>
            </p:custDataLst>
          </p:nvPr>
        </p:nvCxnSpPr>
        <p:spPr bwMode="auto">
          <a:xfrm>
            <a:off x="3549650" y="4787041"/>
            <a:ext cx="0" cy="396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0" name="Straight Connector 1130">
            <a:extLst>
              <a:ext uri="{FF2B5EF4-FFF2-40B4-BE49-F238E27FC236}">
                <a16:creationId xmlns:a16="http://schemas.microsoft.com/office/drawing/2014/main" id="{679D780F-37DD-1C82-7E77-F001D8F1DBBF}"/>
              </a:ext>
            </a:extLst>
          </p:cNvPr>
          <p:cNvCxnSpPr/>
          <p:nvPr>
            <p:custDataLst>
              <p:tags r:id="rId96"/>
            </p:custDataLst>
          </p:nvPr>
        </p:nvCxnSpPr>
        <p:spPr bwMode="auto">
          <a:xfrm>
            <a:off x="1489075" y="4787041"/>
            <a:ext cx="0" cy="396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1" name="Straight Connector 1131">
            <a:extLst>
              <a:ext uri="{FF2B5EF4-FFF2-40B4-BE49-F238E27FC236}">
                <a16:creationId xmlns:a16="http://schemas.microsoft.com/office/drawing/2014/main" id="{302EF2A1-B0FF-E76B-3C34-67EC7B8EF648}"/>
              </a:ext>
            </a:extLst>
          </p:cNvPr>
          <p:cNvCxnSpPr/>
          <p:nvPr>
            <p:custDataLst>
              <p:tags r:id="rId97"/>
            </p:custDataLst>
          </p:nvPr>
        </p:nvCxnSpPr>
        <p:spPr bwMode="auto">
          <a:xfrm>
            <a:off x="6296025" y="4787042"/>
            <a:ext cx="0" cy="428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2" name="Straight Connector 1132">
            <a:extLst>
              <a:ext uri="{FF2B5EF4-FFF2-40B4-BE49-F238E27FC236}">
                <a16:creationId xmlns:a16="http://schemas.microsoft.com/office/drawing/2014/main" id="{69C42B0A-6AC1-FDE8-CFC2-D5603A208447}"/>
              </a:ext>
            </a:extLst>
          </p:cNvPr>
          <p:cNvCxnSpPr/>
          <p:nvPr>
            <p:custDataLst>
              <p:tags r:id="rId98"/>
            </p:custDataLst>
          </p:nvPr>
        </p:nvCxnSpPr>
        <p:spPr bwMode="auto">
          <a:xfrm>
            <a:off x="7326313" y="4787041"/>
            <a:ext cx="0" cy="444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3" name="Straight Connector 1133">
            <a:extLst>
              <a:ext uri="{FF2B5EF4-FFF2-40B4-BE49-F238E27FC236}">
                <a16:creationId xmlns:a16="http://schemas.microsoft.com/office/drawing/2014/main" id="{90851599-77DF-5FB9-9540-8AD95ECD95D7}"/>
              </a:ext>
            </a:extLst>
          </p:cNvPr>
          <p:cNvCxnSpPr/>
          <p:nvPr>
            <p:custDataLst>
              <p:tags r:id="rId99"/>
            </p:custDataLst>
          </p:nvPr>
        </p:nvCxnSpPr>
        <p:spPr bwMode="auto">
          <a:xfrm>
            <a:off x="5265738" y="4787041"/>
            <a:ext cx="0" cy="412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4" name="Straight Connector 1134">
            <a:extLst>
              <a:ext uri="{FF2B5EF4-FFF2-40B4-BE49-F238E27FC236}">
                <a16:creationId xmlns:a16="http://schemas.microsoft.com/office/drawing/2014/main" id="{3E96E3B3-B4F9-8F64-F7F4-9441AE6B9846}"/>
              </a:ext>
            </a:extLst>
          </p:cNvPr>
          <p:cNvCxnSpPr/>
          <p:nvPr>
            <p:custDataLst>
              <p:tags r:id="rId100"/>
            </p:custDataLst>
          </p:nvPr>
        </p:nvCxnSpPr>
        <p:spPr bwMode="auto">
          <a:xfrm>
            <a:off x="3205163" y="4787041"/>
            <a:ext cx="0" cy="396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5" name="直線コネクタ 15">
            <a:extLst>
              <a:ext uri="{FF2B5EF4-FFF2-40B4-BE49-F238E27FC236}">
                <a16:creationId xmlns:a16="http://schemas.microsoft.com/office/drawing/2014/main" id="{31514B57-1876-4BE8-DB34-008A34B1406D}"/>
              </a:ext>
            </a:extLst>
          </p:cNvPr>
          <p:cNvCxnSpPr/>
          <p:nvPr>
            <p:custDataLst>
              <p:tags r:id="rId101"/>
            </p:custDataLst>
          </p:nvPr>
        </p:nvCxnSpPr>
        <p:spPr bwMode="auto">
          <a:xfrm>
            <a:off x="6981825" y="4787041"/>
            <a:ext cx="0" cy="44450"/>
          </a:xfrm>
          <a:prstGeom prst="line">
            <a:avLst/>
          </a:prstGeom>
          <a:ln w="635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06" name="直線コネクタ 30">
            <a:extLst>
              <a:ext uri="{FF2B5EF4-FFF2-40B4-BE49-F238E27FC236}">
                <a16:creationId xmlns:a16="http://schemas.microsoft.com/office/drawing/2014/main" id="{E117E34E-D6B0-342A-4BBB-0E1F86A30E34}"/>
              </a:ext>
            </a:extLst>
          </p:cNvPr>
          <p:cNvCxnSpPr/>
          <p:nvPr>
            <p:custDataLst>
              <p:tags r:id="rId102"/>
            </p:custDataLst>
          </p:nvPr>
        </p:nvCxnSpPr>
        <p:spPr bwMode="auto">
          <a:xfrm>
            <a:off x="6638925" y="4787042"/>
            <a:ext cx="0" cy="42863"/>
          </a:xfrm>
          <a:prstGeom prst="line">
            <a:avLst/>
          </a:prstGeom>
          <a:ln w="635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07" name="Straight Connector 1137">
            <a:extLst>
              <a:ext uri="{FF2B5EF4-FFF2-40B4-BE49-F238E27FC236}">
                <a16:creationId xmlns:a16="http://schemas.microsoft.com/office/drawing/2014/main" id="{1824DD6D-9E11-FCCA-FA78-02C24C87098A}"/>
              </a:ext>
            </a:extLst>
          </p:cNvPr>
          <p:cNvCxnSpPr/>
          <p:nvPr>
            <p:custDataLst>
              <p:tags r:id="rId103"/>
            </p:custDataLst>
          </p:nvPr>
        </p:nvCxnSpPr>
        <p:spPr bwMode="auto">
          <a:xfrm>
            <a:off x="8012113" y="4787041"/>
            <a:ext cx="0" cy="444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8" name="直線コネクタ 20">
            <a:extLst>
              <a:ext uri="{FF2B5EF4-FFF2-40B4-BE49-F238E27FC236}">
                <a16:creationId xmlns:a16="http://schemas.microsoft.com/office/drawing/2014/main" id="{0C07D0A5-19A2-BE58-8E2E-0D2F5162D964}"/>
              </a:ext>
            </a:extLst>
          </p:cNvPr>
          <p:cNvCxnSpPr/>
          <p:nvPr>
            <p:custDataLst>
              <p:tags r:id="rId104"/>
            </p:custDataLst>
          </p:nvPr>
        </p:nvCxnSpPr>
        <p:spPr bwMode="gray">
          <a:xfrm>
            <a:off x="5951538" y="4787042"/>
            <a:ext cx="0" cy="42863"/>
          </a:xfrm>
          <a:prstGeom prst="line">
            <a:avLst/>
          </a:prstGeom>
          <a:ln w="6350">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09" name="Straight Connector 1139">
            <a:extLst>
              <a:ext uri="{FF2B5EF4-FFF2-40B4-BE49-F238E27FC236}">
                <a16:creationId xmlns:a16="http://schemas.microsoft.com/office/drawing/2014/main" id="{1DDCAADB-C65C-CE6E-6364-91F8C65E06B4}"/>
              </a:ext>
            </a:extLst>
          </p:cNvPr>
          <p:cNvCxnSpPr/>
          <p:nvPr>
            <p:custDataLst>
              <p:tags r:id="rId105"/>
            </p:custDataLst>
          </p:nvPr>
        </p:nvCxnSpPr>
        <p:spPr bwMode="auto">
          <a:xfrm>
            <a:off x="2519363" y="4787041"/>
            <a:ext cx="0" cy="396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10" name="Straight Connector 1140">
            <a:extLst>
              <a:ext uri="{FF2B5EF4-FFF2-40B4-BE49-F238E27FC236}">
                <a16:creationId xmlns:a16="http://schemas.microsoft.com/office/drawing/2014/main" id="{FD58F1A0-1633-92D7-2690-E19CD33FCDD0}"/>
              </a:ext>
            </a:extLst>
          </p:cNvPr>
          <p:cNvCxnSpPr/>
          <p:nvPr>
            <p:custDataLst>
              <p:tags r:id="rId106"/>
            </p:custDataLst>
          </p:nvPr>
        </p:nvCxnSpPr>
        <p:spPr bwMode="auto">
          <a:xfrm>
            <a:off x="5608638" y="4787041"/>
            <a:ext cx="0" cy="412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11" name="Straight Connector 1141">
            <a:extLst>
              <a:ext uri="{FF2B5EF4-FFF2-40B4-BE49-F238E27FC236}">
                <a16:creationId xmlns:a16="http://schemas.microsoft.com/office/drawing/2014/main" id="{14266E56-F997-6557-F9BD-E2C876956F0E}"/>
              </a:ext>
            </a:extLst>
          </p:cNvPr>
          <p:cNvCxnSpPr/>
          <p:nvPr>
            <p:custDataLst>
              <p:tags r:id="rId107"/>
            </p:custDataLst>
          </p:nvPr>
        </p:nvCxnSpPr>
        <p:spPr bwMode="auto">
          <a:xfrm>
            <a:off x="7669213" y="4787041"/>
            <a:ext cx="0" cy="444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12" name="Straight Connector 1142">
            <a:extLst>
              <a:ext uri="{FF2B5EF4-FFF2-40B4-BE49-F238E27FC236}">
                <a16:creationId xmlns:a16="http://schemas.microsoft.com/office/drawing/2014/main" id="{1FD267AD-672C-2123-E26E-AC081F29A4C9}"/>
              </a:ext>
            </a:extLst>
          </p:cNvPr>
          <p:cNvCxnSpPr/>
          <p:nvPr>
            <p:custDataLst>
              <p:tags r:id="rId108"/>
            </p:custDataLst>
          </p:nvPr>
        </p:nvCxnSpPr>
        <p:spPr bwMode="auto">
          <a:xfrm>
            <a:off x="8355013" y="4787041"/>
            <a:ext cx="0" cy="492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13" name="Straight Connector 1143">
            <a:extLst>
              <a:ext uri="{FF2B5EF4-FFF2-40B4-BE49-F238E27FC236}">
                <a16:creationId xmlns:a16="http://schemas.microsoft.com/office/drawing/2014/main" id="{10CA4A14-61A3-9F69-0118-B2B300F0042B}"/>
              </a:ext>
            </a:extLst>
          </p:cNvPr>
          <p:cNvCxnSpPr/>
          <p:nvPr>
            <p:custDataLst>
              <p:tags r:id="rId109"/>
            </p:custDataLst>
          </p:nvPr>
        </p:nvCxnSpPr>
        <p:spPr bwMode="auto">
          <a:xfrm>
            <a:off x="8699500" y="4787041"/>
            <a:ext cx="0" cy="571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14" name="Straight Connector 1144">
            <a:extLst>
              <a:ext uri="{FF2B5EF4-FFF2-40B4-BE49-F238E27FC236}">
                <a16:creationId xmlns:a16="http://schemas.microsoft.com/office/drawing/2014/main" id="{868D22FA-C14F-1139-8037-19716BFD0E9C}"/>
              </a:ext>
            </a:extLst>
          </p:cNvPr>
          <p:cNvCxnSpPr/>
          <p:nvPr>
            <p:custDataLst>
              <p:tags r:id="rId110"/>
            </p:custDataLst>
          </p:nvPr>
        </p:nvCxnSpPr>
        <p:spPr bwMode="auto">
          <a:xfrm>
            <a:off x="3892550" y="4787041"/>
            <a:ext cx="0" cy="396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515" name="Text Placeholder 12">
            <a:extLst>
              <a:ext uri="{FF2B5EF4-FFF2-40B4-BE49-F238E27FC236}">
                <a16:creationId xmlns:a16="http://schemas.microsoft.com/office/drawing/2014/main" id="{F765B934-695B-758D-8874-41D9952B6A94}"/>
              </a:ext>
            </a:extLst>
          </p:cNvPr>
          <p:cNvSpPr>
            <a:spLocks noGrp="1"/>
          </p:cNvSpPr>
          <p:nvPr>
            <p:custDataLst>
              <p:tags r:id="rId111"/>
            </p:custDataLst>
          </p:nvPr>
        </p:nvSpPr>
        <p:spPr bwMode="auto">
          <a:xfrm>
            <a:off x="8623300" y="6301516"/>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39F001AB-AA60-4139-B91D-B328130CB889}" type="datetime'4''''''''''''''''''''''''''''''''''0'''">
              <a:rPr kumimoji="0" lang="ja-JP" altLang="en-US" sz="1000" b="0" smtClean="0">
                <a:latin typeface="MS PGothic" panose="020B0600070205080204" pitchFamily="34" charset="-128"/>
                <a:ea typeface="MS PGothic" panose="020B0600070205080204" pitchFamily="34" charset="-128"/>
              </a:rPr>
              <a:pPr/>
              <a:t>40</a:t>
            </a:fld>
            <a:endParaRPr kumimoji="0" lang="ja-JP" altLang="en-US" sz="800" b="0" dirty="0">
              <a:latin typeface="MS PGothic" panose="020B0600070205080204" pitchFamily="34" charset="-128"/>
              <a:ea typeface="MS PGothic" panose="020B0600070205080204" pitchFamily="34" charset="-128"/>
              <a:sym typeface="+mn-lt"/>
            </a:endParaRPr>
          </a:p>
        </p:txBody>
      </p:sp>
      <p:sp>
        <p:nvSpPr>
          <p:cNvPr id="516" name="Text Placeholder 12">
            <a:extLst>
              <a:ext uri="{FF2B5EF4-FFF2-40B4-BE49-F238E27FC236}">
                <a16:creationId xmlns:a16="http://schemas.microsoft.com/office/drawing/2014/main" id="{B703DC2B-E757-B94D-2A1E-2FBF3B864F7B}"/>
              </a:ext>
            </a:extLst>
          </p:cNvPr>
          <p:cNvSpPr>
            <a:spLocks noGrp="1"/>
          </p:cNvSpPr>
          <p:nvPr>
            <p:custDataLst>
              <p:tags r:id="rId112"/>
            </p:custDataLst>
          </p:nvPr>
        </p:nvSpPr>
        <p:spPr bwMode="auto">
          <a:xfrm>
            <a:off x="8966200" y="6301516"/>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071B545F-6579-4654-8E3A-0301F40A8AF9}" type="datetime'''''''''5''''''0'''">
              <a:rPr kumimoji="0" lang="ja-JP" altLang="en-US" sz="1000" b="0" smtClean="0">
                <a:latin typeface="MS PGothic" panose="020B0600070205080204" pitchFamily="34" charset="-128"/>
                <a:ea typeface="MS PGothic" panose="020B0600070205080204" pitchFamily="34" charset="-128"/>
              </a:rPr>
              <a:pPr/>
              <a:t>50</a:t>
            </a:fld>
            <a:endParaRPr kumimoji="0" lang="ja-JP" altLang="en-US" sz="800" b="0" dirty="0">
              <a:latin typeface="MS PGothic" panose="020B0600070205080204" pitchFamily="34" charset="-128"/>
              <a:ea typeface="MS PGothic" panose="020B0600070205080204" pitchFamily="34" charset="-128"/>
              <a:sym typeface="+mn-lt"/>
            </a:endParaRPr>
          </a:p>
        </p:txBody>
      </p:sp>
      <p:sp>
        <p:nvSpPr>
          <p:cNvPr id="517" name="Text Placeholder 12">
            <a:extLst>
              <a:ext uri="{FF2B5EF4-FFF2-40B4-BE49-F238E27FC236}">
                <a16:creationId xmlns:a16="http://schemas.microsoft.com/office/drawing/2014/main" id="{896E6D63-22DB-0379-635A-0659E2F41229}"/>
              </a:ext>
            </a:extLst>
          </p:cNvPr>
          <p:cNvSpPr>
            <a:spLocks noGrp="1"/>
          </p:cNvSpPr>
          <p:nvPr>
            <p:custDataLst>
              <p:tags r:id="rId113"/>
            </p:custDataLst>
          </p:nvPr>
        </p:nvSpPr>
        <p:spPr bwMode="auto">
          <a:xfrm>
            <a:off x="9214031" y="4793502"/>
            <a:ext cx="347481" cy="210792"/>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spcBef>
                <a:spcPct val="0"/>
              </a:spcBef>
              <a:spcAft>
                <a:spcPct val="0"/>
              </a:spcAft>
            </a:pPr>
            <a:r>
              <a:rPr kumimoji="0" lang="en-US" altLang="ja-JP" sz="800" dirty="0">
                <a:latin typeface="MS PGothic" panose="020B0600070205080204" pitchFamily="34" charset="-128"/>
                <a:ea typeface="MS PGothic" panose="020B0600070205080204" pitchFamily="34" charset="-128"/>
                <a:sym typeface="+mn-lt"/>
              </a:rPr>
              <a:t>65</a:t>
            </a:r>
            <a:r>
              <a:rPr kumimoji="0" lang="ja-JP" altLang="en-US" sz="800" dirty="0">
                <a:latin typeface="MS PGothic" panose="020B0600070205080204" pitchFamily="34" charset="-128"/>
                <a:ea typeface="MS PGothic" panose="020B0600070205080204" pitchFamily="34" charset="-128"/>
                <a:sym typeface="+mn-lt"/>
              </a:rPr>
              <a:t>歳以上</a:t>
            </a:r>
          </a:p>
        </p:txBody>
      </p:sp>
      <p:sp>
        <p:nvSpPr>
          <p:cNvPr id="518" name="Text Placeholder 12">
            <a:extLst>
              <a:ext uri="{FF2B5EF4-FFF2-40B4-BE49-F238E27FC236}">
                <a16:creationId xmlns:a16="http://schemas.microsoft.com/office/drawing/2014/main" id="{C2A625E5-636F-7E32-01AD-EFD3BD8CFAEC}"/>
              </a:ext>
            </a:extLst>
          </p:cNvPr>
          <p:cNvSpPr>
            <a:spLocks noGrp="1"/>
          </p:cNvSpPr>
          <p:nvPr>
            <p:custDataLst>
              <p:tags r:id="rId114"/>
            </p:custDataLst>
          </p:nvPr>
        </p:nvSpPr>
        <p:spPr bwMode="auto">
          <a:xfrm>
            <a:off x="7250113" y="6301516"/>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5B23660C-D144-4C7C-8452-D07B80B845D0}" type="datetime'''''''''''''''''''''''''''1''''''''''''9'''">
              <a:rPr lang="ja-JP" altLang="en-US" sz="1000" b="0" smtClean="0">
                <a:latin typeface="MS PGothic" panose="020B0600070205080204" pitchFamily="34" charset="-128"/>
                <a:ea typeface="MS PGothic" panose="020B0600070205080204" pitchFamily="34" charset="-128"/>
              </a:rPr>
              <a:pPr/>
              <a:t>19</a:t>
            </a:fld>
            <a:endParaRPr kumimoji="0" lang="ja-JP" altLang="en-US" sz="800" b="0" dirty="0">
              <a:latin typeface="MS PGothic" panose="020B0600070205080204" pitchFamily="34" charset="-128"/>
              <a:ea typeface="MS PGothic" panose="020B0600070205080204" pitchFamily="34" charset="-128"/>
              <a:sym typeface="+mn-lt"/>
            </a:endParaRPr>
          </a:p>
        </p:txBody>
      </p:sp>
      <p:sp>
        <p:nvSpPr>
          <p:cNvPr id="519" name="Text Placeholder 12">
            <a:extLst>
              <a:ext uri="{FF2B5EF4-FFF2-40B4-BE49-F238E27FC236}">
                <a16:creationId xmlns:a16="http://schemas.microsoft.com/office/drawing/2014/main" id="{C3D1FB46-FA34-4179-3B4F-208DBE8B89D3}"/>
              </a:ext>
            </a:extLst>
          </p:cNvPr>
          <p:cNvSpPr>
            <a:spLocks noGrp="1"/>
          </p:cNvSpPr>
          <p:nvPr>
            <p:custDataLst>
              <p:tags r:id="rId115"/>
            </p:custDataLst>
          </p:nvPr>
        </p:nvSpPr>
        <p:spPr bwMode="auto">
          <a:xfrm>
            <a:off x="1069975" y="6301516"/>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08AD2300-962D-4654-9122-1E9F1D3442E3}" type="datetime'''''''''''''''''''''''''''''''''''''''''''0''''''''''1'''">
              <a:rPr lang="ja-JP" altLang="en-US" sz="1000" b="0">
                <a:latin typeface="MS PGothic" panose="020B0600070205080204" pitchFamily="34" charset="-128"/>
                <a:ea typeface="MS PGothic" panose="020B0600070205080204" pitchFamily="34" charset="-128"/>
              </a:rPr>
              <a:pPr algn="ctr">
                <a:spcBef>
                  <a:spcPct val="0"/>
                </a:spcBef>
                <a:spcAft>
                  <a:spcPct val="0"/>
                </a:spcAft>
              </a:pPr>
              <a:t>01</a:t>
            </a:fld>
            <a:endParaRPr kumimoji="0" lang="ja-JP" altLang="en-US" sz="800" b="0" dirty="0">
              <a:latin typeface="MS PGothic" panose="020B0600070205080204" pitchFamily="34" charset="-128"/>
              <a:ea typeface="MS PGothic" panose="020B0600070205080204" pitchFamily="34" charset="-128"/>
              <a:sym typeface="+mn-lt"/>
            </a:endParaRPr>
          </a:p>
        </p:txBody>
      </p:sp>
      <p:sp>
        <p:nvSpPr>
          <p:cNvPr id="520" name="Text Placeholder 12">
            <a:extLst>
              <a:ext uri="{FF2B5EF4-FFF2-40B4-BE49-F238E27FC236}">
                <a16:creationId xmlns:a16="http://schemas.microsoft.com/office/drawing/2014/main" id="{5A5A0EDF-8A72-7B25-92B3-53D9C0842E88}"/>
              </a:ext>
            </a:extLst>
          </p:cNvPr>
          <p:cNvSpPr>
            <a:spLocks noGrp="1"/>
          </p:cNvSpPr>
          <p:nvPr>
            <p:custDataLst>
              <p:tags r:id="rId116"/>
            </p:custDataLst>
          </p:nvPr>
        </p:nvSpPr>
        <p:spPr bwMode="auto">
          <a:xfrm>
            <a:off x="5189538" y="6301516"/>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79698AC8-38A4-4A09-A092-6AD3196646FB}" type="datetime'''''''''''''''''''''''''''''''''''''''''1''''''''''''''''3'''">
              <a:rPr lang="ja-JP" altLang="en-US" sz="1000" b="0">
                <a:latin typeface="MS PGothic" panose="020B0600070205080204" pitchFamily="34" charset="-128"/>
                <a:ea typeface="MS PGothic" panose="020B0600070205080204" pitchFamily="34" charset="-128"/>
              </a:rPr>
              <a:pPr algn="ctr">
                <a:spcBef>
                  <a:spcPct val="0"/>
                </a:spcBef>
                <a:spcAft>
                  <a:spcPct val="0"/>
                </a:spcAft>
              </a:pPr>
              <a:t>13</a:t>
            </a:fld>
            <a:endParaRPr kumimoji="0" lang="ja-JP" altLang="en-US" sz="800" b="0" dirty="0">
              <a:latin typeface="MS PGothic" panose="020B0600070205080204" pitchFamily="34" charset="-128"/>
              <a:ea typeface="MS PGothic" panose="020B0600070205080204" pitchFamily="34" charset="-128"/>
              <a:sym typeface="+mn-lt"/>
            </a:endParaRPr>
          </a:p>
        </p:txBody>
      </p:sp>
      <p:sp>
        <p:nvSpPr>
          <p:cNvPr id="521" name="Text Placeholder 12">
            <a:extLst>
              <a:ext uri="{FF2B5EF4-FFF2-40B4-BE49-F238E27FC236}">
                <a16:creationId xmlns:a16="http://schemas.microsoft.com/office/drawing/2014/main" id="{5FD40E16-F95B-6171-7BF2-A536DEC8D888}"/>
              </a:ext>
            </a:extLst>
          </p:cNvPr>
          <p:cNvSpPr>
            <a:spLocks noGrp="1"/>
          </p:cNvSpPr>
          <p:nvPr>
            <p:custDataLst>
              <p:tags r:id="rId117"/>
            </p:custDataLst>
          </p:nvPr>
        </p:nvSpPr>
        <p:spPr bwMode="auto">
          <a:xfrm>
            <a:off x="1755775" y="6301516"/>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C2B2B5A-F81A-4F16-B25B-312A1FDFC040}" type="datetime'''''''''''''0''''''''''''''''''''''''''''3'''''''''''''">
              <a:rPr lang="ja-JP" altLang="en-US" sz="1000" b="0">
                <a:latin typeface="MS PGothic" panose="020B0600070205080204" pitchFamily="34" charset="-128"/>
                <a:ea typeface="MS PGothic" panose="020B0600070205080204" pitchFamily="34" charset="-128"/>
              </a:rPr>
              <a:pPr algn="ctr">
                <a:spcBef>
                  <a:spcPct val="0"/>
                </a:spcBef>
                <a:spcAft>
                  <a:spcPct val="0"/>
                </a:spcAft>
              </a:pPr>
              <a:t>03</a:t>
            </a:fld>
            <a:endParaRPr kumimoji="0" lang="ja-JP" altLang="en-US" sz="800" b="0" dirty="0">
              <a:latin typeface="MS PGothic" panose="020B0600070205080204" pitchFamily="34" charset="-128"/>
              <a:ea typeface="MS PGothic" panose="020B0600070205080204" pitchFamily="34" charset="-128"/>
              <a:sym typeface="+mn-lt"/>
            </a:endParaRPr>
          </a:p>
        </p:txBody>
      </p:sp>
      <p:sp>
        <p:nvSpPr>
          <p:cNvPr id="522" name="Text Placeholder 12">
            <a:extLst>
              <a:ext uri="{FF2B5EF4-FFF2-40B4-BE49-F238E27FC236}">
                <a16:creationId xmlns:a16="http://schemas.microsoft.com/office/drawing/2014/main" id="{994F1B97-E208-4554-4111-70AAB3B2AD70}"/>
              </a:ext>
            </a:extLst>
          </p:cNvPr>
          <p:cNvSpPr>
            <a:spLocks noGrp="1"/>
          </p:cNvSpPr>
          <p:nvPr>
            <p:custDataLst>
              <p:tags r:id="rId118"/>
            </p:custDataLst>
          </p:nvPr>
        </p:nvSpPr>
        <p:spPr bwMode="auto">
          <a:xfrm>
            <a:off x="4159250" y="6301516"/>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B34D7184-D3BD-4531-9589-0096F9542DF7}" type="datetime'''''''''''''''''1''''''''''''''''''''''''''''''''''0'">
              <a:rPr lang="ja-JP" altLang="en-US" sz="1000" b="0">
                <a:latin typeface="MS PGothic" panose="020B0600070205080204" pitchFamily="34" charset="-128"/>
                <a:ea typeface="MS PGothic" panose="020B0600070205080204" pitchFamily="34" charset="-128"/>
              </a:rPr>
              <a:pPr algn="ctr">
                <a:spcBef>
                  <a:spcPct val="0"/>
                </a:spcBef>
                <a:spcAft>
                  <a:spcPct val="0"/>
                </a:spcAft>
              </a:pPr>
              <a:t>10</a:t>
            </a:fld>
            <a:endParaRPr kumimoji="0" lang="ja-JP" altLang="en-US" sz="800" b="0" dirty="0">
              <a:latin typeface="MS PGothic" panose="020B0600070205080204" pitchFamily="34" charset="-128"/>
              <a:ea typeface="MS PGothic" panose="020B0600070205080204" pitchFamily="34" charset="-128"/>
              <a:sym typeface="+mn-lt"/>
            </a:endParaRPr>
          </a:p>
        </p:txBody>
      </p:sp>
      <p:sp>
        <p:nvSpPr>
          <p:cNvPr id="523" name="Text Placeholder 12">
            <a:extLst>
              <a:ext uri="{FF2B5EF4-FFF2-40B4-BE49-F238E27FC236}">
                <a16:creationId xmlns:a16="http://schemas.microsoft.com/office/drawing/2014/main" id="{CF3A0DE6-032F-73C8-F15A-DA172981DF64}"/>
              </a:ext>
            </a:extLst>
          </p:cNvPr>
          <p:cNvSpPr>
            <a:spLocks noGrp="1"/>
          </p:cNvSpPr>
          <p:nvPr>
            <p:custDataLst>
              <p:tags r:id="rId119"/>
            </p:custDataLst>
          </p:nvPr>
        </p:nvSpPr>
        <p:spPr bwMode="auto">
          <a:xfrm>
            <a:off x="1412875" y="6301516"/>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429EAE60-BA06-420A-BE1D-14FCB389662C}" type="datetime'''''''''''''0''''''''''''''''''''2'''''''''''''">
              <a:rPr lang="ja-JP" altLang="en-US" sz="1000" b="0">
                <a:latin typeface="MS PGothic" panose="020B0600070205080204" pitchFamily="34" charset="-128"/>
                <a:ea typeface="MS PGothic" panose="020B0600070205080204" pitchFamily="34" charset="-128"/>
              </a:rPr>
              <a:pPr algn="ctr">
                <a:spcBef>
                  <a:spcPct val="0"/>
                </a:spcBef>
                <a:spcAft>
                  <a:spcPct val="0"/>
                </a:spcAft>
              </a:pPr>
              <a:t>02</a:t>
            </a:fld>
            <a:endParaRPr kumimoji="0" lang="ja-JP" altLang="en-US" sz="800" b="0" dirty="0">
              <a:latin typeface="MS PGothic" panose="020B0600070205080204" pitchFamily="34" charset="-128"/>
              <a:ea typeface="MS PGothic" panose="020B0600070205080204" pitchFamily="34" charset="-128"/>
              <a:sym typeface="+mn-lt"/>
            </a:endParaRPr>
          </a:p>
        </p:txBody>
      </p:sp>
      <p:sp>
        <p:nvSpPr>
          <p:cNvPr id="524" name="Text Placeholder 12">
            <a:extLst>
              <a:ext uri="{FF2B5EF4-FFF2-40B4-BE49-F238E27FC236}">
                <a16:creationId xmlns:a16="http://schemas.microsoft.com/office/drawing/2014/main" id="{3027CB11-6AAB-88D1-7EC8-6A4BDD13A606}"/>
              </a:ext>
            </a:extLst>
          </p:cNvPr>
          <p:cNvSpPr>
            <a:spLocks noGrp="1"/>
          </p:cNvSpPr>
          <p:nvPr>
            <p:custDataLst>
              <p:tags r:id="rId120"/>
            </p:custDataLst>
          </p:nvPr>
        </p:nvSpPr>
        <p:spPr bwMode="auto">
          <a:xfrm>
            <a:off x="8278813" y="6301516"/>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7FDBE6E2-8222-4BD6-8F78-051D45DA7F7F}" type="datetime'''''''''''''''''''''3''''''''0'''''''">
              <a:rPr lang="ja-JP" altLang="en-US" sz="1000" b="0" smtClean="0">
                <a:latin typeface="MS PGothic" panose="020B0600070205080204" pitchFamily="34" charset="-128"/>
                <a:ea typeface="MS PGothic" panose="020B0600070205080204" pitchFamily="34" charset="-128"/>
              </a:rPr>
              <a:pPr/>
              <a:t>30</a:t>
            </a:fld>
            <a:endParaRPr kumimoji="0" lang="ja-JP" altLang="en-US" sz="800" b="0" dirty="0">
              <a:latin typeface="MS PGothic" panose="020B0600070205080204" pitchFamily="34" charset="-128"/>
              <a:ea typeface="MS PGothic" panose="020B0600070205080204" pitchFamily="34" charset="-128"/>
              <a:sym typeface="+mn-lt"/>
            </a:endParaRPr>
          </a:p>
        </p:txBody>
      </p:sp>
      <p:sp>
        <p:nvSpPr>
          <p:cNvPr id="525" name="Text Placeholder 12">
            <a:extLst>
              <a:ext uri="{FF2B5EF4-FFF2-40B4-BE49-F238E27FC236}">
                <a16:creationId xmlns:a16="http://schemas.microsoft.com/office/drawing/2014/main" id="{260BF449-61DF-1577-6FEC-6B316F831C56}"/>
              </a:ext>
            </a:extLst>
          </p:cNvPr>
          <p:cNvSpPr>
            <a:spLocks noGrp="1"/>
          </p:cNvSpPr>
          <p:nvPr>
            <p:custDataLst>
              <p:tags r:id="rId121"/>
            </p:custDataLst>
          </p:nvPr>
        </p:nvSpPr>
        <p:spPr bwMode="auto">
          <a:xfrm>
            <a:off x="3128963" y="6301516"/>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F94CD9F-0EFE-4F4D-B6DE-11B6C00B9B77}" type="datetime'0''''''''''''''''''''''''''''''''''''''''''''''''7'''''''''''">
              <a:rPr lang="ja-JP" altLang="en-US" sz="1000" b="0">
                <a:latin typeface="MS PGothic" panose="020B0600070205080204" pitchFamily="34" charset="-128"/>
                <a:ea typeface="MS PGothic" panose="020B0600070205080204" pitchFamily="34" charset="-128"/>
              </a:rPr>
              <a:pPr algn="ctr">
                <a:spcBef>
                  <a:spcPct val="0"/>
                </a:spcBef>
                <a:spcAft>
                  <a:spcPct val="0"/>
                </a:spcAft>
              </a:pPr>
              <a:t>07</a:t>
            </a:fld>
            <a:endParaRPr kumimoji="0" lang="ja-JP" altLang="en-US" sz="800" b="0" dirty="0">
              <a:latin typeface="MS PGothic" panose="020B0600070205080204" pitchFamily="34" charset="-128"/>
              <a:ea typeface="MS PGothic" panose="020B0600070205080204" pitchFamily="34" charset="-128"/>
              <a:sym typeface="+mn-lt"/>
            </a:endParaRPr>
          </a:p>
        </p:txBody>
      </p:sp>
      <p:sp>
        <p:nvSpPr>
          <p:cNvPr id="526" name="Text Placeholder 12">
            <a:extLst>
              <a:ext uri="{FF2B5EF4-FFF2-40B4-BE49-F238E27FC236}">
                <a16:creationId xmlns:a16="http://schemas.microsoft.com/office/drawing/2014/main" id="{23966160-0359-6B57-76A4-52450661B49C}"/>
              </a:ext>
            </a:extLst>
          </p:cNvPr>
          <p:cNvSpPr>
            <a:spLocks noGrp="1"/>
          </p:cNvSpPr>
          <p:nvPr>
            <p:custDataLst>
              <p:tags r:id="rId122"/>
            </p:custDataLst>
          </p:nvPr>
        </p:nvSpPr>
        <p:spPr bwMode="auto">
          <a:xfrm>
            <a:off x="9214031" y="5188538"/>
            <a:ext cx="546100" cy="256686"/>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spcBef>
                <a:spcPct val="0"/>
              </a:spcBef>
              <a:spcAft>
                <a:spcPct val="0"/>
              </a:spcAft>
            </a:pPr>
            <a:r>
              <a:rPr kumimoji="0" lang="en-US" altLang="ja-JP" sz="800" dirty="0">
                <a:latin typeface="MS PGothic" panose="020B0600070205080204" pitchFamily="34" charset="-128"/>
                <a:ea typeface="MS PGothic" panose="020B0600070205080204" pitchFamily="34" charset="-128"/>
                <a:sym typeface="+mn-lt"/>
              </a:rPr>
              <a:t>15-64</a:t>
            </a:r>
            <a:r>
              <a:rPr kumimoji="0" lang="ja-JP" altLang="en-US" sz="800" dirty="0">
                <a:latin typeface="MS PGothic" panose="020B0600070205080204" pitchFamily="34" charset="-128"/>
                <a:ea typeface="MS PGothic" panose="020B0600070205080204" pitchFamily="34" charset="-128"/>
                <a:sym typeface="+mn-lt"/>
              </a:rPr>
              <a:t>歳</a:t>
            </a:r>
          </a:p>
        </p:txBody>
      </p:sp>
      <p:sp>
        <p:nvSpPr>
          <p:cNvPr id="527" name="Text Placeholder 12">
            <a:extLst>
              <a:ext uri="{FF2B5EF4-FFF2-40B4-BE49-F238E27FC236}">
                <a16:creationId xmlns:a16="http://schemas.microsoft.com/office/drawing/2014/main" id="{AE74BEAC-2F57-0FA1-3B09-0F70D6D4F2D5}"/>
              </a:ext>
            </a:extLst>
          </p:cNvPr>
          <p:cNvSpPr>
            <a:spLocks noGrp="1"/>
          </p:cNvSpPr>
          <p:nvPr>
            <p:custDataLst>
              <p:tags r:id="rId123"/>
            </p:custDataLst>
          </p:nvPr>
        </p:nvSpPr>
        <p:spPr bwMode="auto">
          <a:xfrm>
            <a:off x="4846638" y="6301516"/>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47DA9588-E833-465B-ACCD-8278ECC47FE8}" type="datetime'''''''''''''''''1''''''''''''''''2'">
              <a:rPr lang="ja-JP" altLang="en-US" sz="1000" b="0">
                <a:latin typeface="MS PGothic" panose="020B0600070205080204" pitchFamily="34" charset="-128"/>
                <a:ea typeface="MS PGothic" panose="020B0600070205080204" pitchFamily="34" charset="-128"/>
              </a:rPr>
              <a:pPr algn="ctr">
                <a:spcBef>
                  <a:spcPct val="0"/>
                </a:spcBef>
                <a:spcAft>
                  <a:spcPct val="0"/>
                </a:spcAft>
              </a:pPr>
              <a:t>12</a:t>
            </a:fld>
            <a:endParaRPr kumimoji="0" lang="ja-JP" altLang="en-US" sz="800" b="0" dirty="0">
              <a:latin typeface="MS PGothic" panose="020B0600070205080204" pitchFamily="34" charset="-128"/>
              <a:ea typeface="MS PGothic" panose="020B0600070205080204" pitchFamily="34" charset="-128"/>
              <a:sym typeface="+mn-lt"/>
            </a:endParaRPr>
          </a:p>
        </p:txBody>
      </p:sp>
      <p:sp>
        <p:nvSpPr>
          <p:cNvPr id="528" name="Text Placeholder 12">
            <a:extLst>
              <a:ext uri="{FF2B5EF4-FFF2-40B4-BE49-F238E27FC236}">
                <a16:creationId xmlns:a16="http://schemas.microsoft.com/office/drawing/2014/main" id="{19C06A02-81E2-1256-7DCA-6B198040152E}"/>
              </a:ext>
            </a:extLst>
          </p:cNvPr>
          <p:cNvSpPr>
            <a:spLocks noGrp="1"/>
          </p:cNvSpPr>
          <p:nvPr>
            <p:custDataLst>
              <p:tags r:id="rId124"/>
            </p:custDataLst>
          </p:nvPr>
        </p:nvSpPr>
        <p:spPr bwMode="auto">
          <a:xfrm>
            <a:off x="2443163" y="6301516"/>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2104C758-AB6D-4557-AA63-95F9BED9C432}" type="datetime'''''''''''''''''''''''''''''''''''''''05'''''''''''''''''''''">
              <a:rPr lang="ja-JP" altLang="en-US" sz="1000" b="0">
                <a:latin typeface="MS PGothic" panose="020B0600070205080204" pitchFamily="34" charset="-128"/>
                <a:ea typeface="MS PGothic" panose="020B0600070205080204" pitchFamily="34" charset="-128"/>
              </a:rPr>
              <a:pPr algn="ctr">
                <a:spcBef>
                  <a:spcPct val="0"/>
                </a:spcBef>
                <a:spcAft>
                  <a:spcPct val="0"/>
                </a:spcAft>
              </a:pPr>
              <a:t>05</a:t>
            </a:fld>
            <a:endParaRPr kumimoji="0" lang="ja-JP" altLang="en-US" sz="800" b="0" dirty="0">
              <a:latin typeface="MS PGothic" panose="020B0600070205080204" pitchFamily="34" charset="-128"/>
              <a:ea typeface="MS PGothic" panose="020B0600070205080204" pitchFamily="34" charset="-128"/>
              <a:sym typeface="+mn-lt"/>
            </a:endParaRPr>
          </a:p>
        </p:txBody>
      </p:sp>
      <p:sp>
        <p:nvSpPr>
          <p:cNvPr id="529" name="Text Placeholder 12">
            <a:extLst>
              <a:ext uri="{FF2B5EF4-FFF2-40B4-BE49-F238E27FC236}">
                <a16:creationId xmlns:a16="http://schemas.microsoft.com/office/drawing/2014/main" id="{063F57BE-4C66-2536-E060-D9DA601BC229}"/>
              </a:ext>
            </a:extLst>
          </p:cNvPr>
          <p:cNvSpPr>
            <a:spLocks noGrp="1"/>
          </p:cNvSpPr>
          <p:nvPr>
            <p:custDataLst>
              <p:tags r:id="rId125"/>
            </p:custDataLst>
          </p:nvPr>
        </p:nvSpPr>
        <p:spPr bwMode="auto">
          <a:xfrm>
            <a:off x="2098675" y="6301516"/>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08716FA4-1A2A-4C3F-8A96-EE85760FF4BD}" type="datetime'''0''''''''''''''''4'''''''''''''''''''''''''">
              <a:rPr lang="ja-JP" altLang="en-US" sz="1000" b="0">
                <a:latin typeface="MS PGothic" panose="020B0600070205080204" pitchFamily="34" charset="-128"/>
                <a:ea typeface="MS PGothic" panose="020B0600070205080204" pitchFamily="34" charset="-128"/>
              </a:rPr>
              <a:pPr algn="ctr">
                <a:spcBef>
                  <a:spcPct val="0"/>
                </a:spcBef>
                <a:spcAft>
                  <a:spcPct val="0"/>
                </a:spcAft>
              </a:pPr>
              <a:t>04</a:t>
            </a:fld>
            <a:endParaRPr kumimoji="0" lang="ja-JP" altLang="en-US" sz="800" b="0" dirty="0">
              <a:latin typeface="MS PGothic" panose="020B0600070205080204" pitchFamily="34" charset="-128"/>
              <a:ea typeface="MS PGothic" panose="020B0600070205080204" pitchFamily="34" charset="-128"/>
              <a:sym typeface="+mn-lt"/>
            </a:endParaRPr>
          </a:p>
        </p:txBody>
      </p:sp>
      <p:sp>
        <p:nvSpPr>
          <p:cNvPr id="530" name="Text Placeholder 12">
            <a:extLst>
              <a:ext uri="{FF2B5EF4-FFF2-40B4-BE49-F238E27FC236}">
                <a16:creationId xmlns:a16="http://schemas.microsoft.com/office/drawing/2014/main" id="{8AD1D4FF-6446-CF1C-BE9D-86802C34E4D7}"/>
              </a:ext>
            </a:extLst>
          </p:cNvPr>
          <p:cNvSpPr>
            <a:spLocks noGrp="1"/>
          </p:cNvSpPr>
          <p:nvPr>
            <p:custDataLst>
              <p:tags r:id="rId126"/>
            </p:custDataLst>
          </p:nvPr>
        </p:nvSpPr>
        <p:spPr bwMode="auto">
          <a:xfrm>
            <a:off x="2786063" y="6301516"/>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0CC3A514-AD48-4BA1-84A7-13FE707322D3}" type="datetime'''''''0''''''''''''6'''''''''''''">
              <a:rPr lang="ja-JP" altLang="en-US" sz="1000" b="0">
                <a:latin typeface="MS PGothic" panose="020B0600070205080204" pitchFamily="34" charset="-128"/>
                <a:ea typeface="MS PGothic" panose="020B0600070205080204" pitchFamily="34" charset="-128"/>
              </a:rPr>
              <a:pPr algn="ctr">
                <a:spcBef>
                  <a:spcPct val="0"/>
                </a:spcBef>
                <a:spcAft>
                  <a:spcPct val="0"/>
                </a:spcAft>
              </a:pPr>
              <a:t>06</a:t>
            </a:fld>
            <a:endParaRPr kumimoji="0" lang="ja-JP" altLang="en-US" sz="800" b="0" dirty="0">
              <a:latin typeface="MS PGothic" panose="020B0600070205080204" pitchFamily="34" charset="-128"/>
              <a:ea typeface="MS PGothic" panose="020B0600070205080204" pitchFamily="34" charset="-128"/>
              <a:sym typeface="+mn-lt"/>
            </a:endParaRPr>
          </a:p>
        </p:txBody>
      </p:sp>
      <p:sp>
        <p:nvSpPr>
          <p:cNvPr id="531" name="Text Placeholder 12">
            <a:extLst>
              <a:ext uri="{FF2B5EF4-FFF2-40B4-BE49-F238E27FC236}">
                <a16:creationId xmlns:a16="http://schemas.microsoft.com/office/drawing/2014/main" id="{D3423CAE-E912-C87E-7E84-CC92EB1B2D04}"/>
              </a:ext>
            </a:extLst>
          </p:cNvPr>
          <p:cNvSpPr>
            <a:spLocks noGrp="1"/>
          </p:cNvSpPr>
          <p:nvPr>
            <p:custDataLst>
              <p:tags r:id="rId127"/>
            </p:custDataLst>
          </p:nvPr>
        </p:nvSpPr>
        <p:spPr bwMode="auto">
          <a:xfrm>
            <a:off x="4502150" y="6301516"/>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D07CE8E2-3CFC-4DA7-A1AD-EF0BC7CB44C5}" type="datetime'''''''''1''''''''''''''''''''''''''''''''''''''1'''''''''">
              <a:rPr lang="ja-JP" altLang="en-US" sz="1000" b="0">
                <a:latin typeface="MS PGothic" panose="020B0600070205080204" pitchFamily="34" charset="-128"/>
                <a:ea typeface="MS PGothic" panose="020B0600070205080204" pitchFamily="34" charset="-128"/>
              </a:rPr>
              <a:pPr algn="ctr">
                <a:spcBef>
                  <a:spcPct val="0"/>
                </a:spcBef>
                <a:spcAft>
                  <a:spcPct val="0"/>
                </a:spcAft>
              </a:pPr>
              <a:t>11</a:t>
            </a:fld>
            <a:endParaRPr kumimoji="0" lang="ja-JP" altLang="en-US" sz="800" b="0" dirty="0">
              <a:latin typeface="MS PGothic" panose="020B0600070205080204" pitchFamily="34" charset="-128"/>
              <a:ea typeface="MS PGothic" panose="020B0600070205080204" pitchFamily="34" charset="-128"/>
              <a:sym typeface="+mn-lt"/>
            </a:endParaRPr>
          </a:p>
        </p:txBody>
      </p:sp>
      <p:sp>
        <p:nvSpPr>
          <p:cNvPr id="532" name="Text Placeholder 12">
            <a:extLst>
              <a:ext uri="{FF2B5EF4-FFF2-40B4-BE49-F238E27FC236}">
                <a16:creationId xmlns:a16="http://schemas.microsoft.com/office/drawing/2014/main" id="{A124CD1B-06B9-057D-6FA2-EEA1B927828E}"/>
              </a:ext>
            </a:extLst>
          </p:cNvPr>
          <p:cNvSpPr>
            <a:spLocks noGrp="1"/>
          </p:cNvSpPr>
          <p:nvPr>
            <p:custDataLst>
              <p:tags r:id="rId128"/>
            </p:custDataLst>
          </p:nvPr>
        </p:nvSpPr>
        <p:spPr bwMode="auto">
          <a:xfrm>
            <a:off x="5532438" y="6301516"/>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F189CAFD-4474-4EA7-9F6D-0A1DC54822BB}" type="datetime'''''''''''''''''''''''''''''''''''''1''''''''4'''''''''''''''">
              <a:rPr lang="ja-JP" altLang="en-US" sz="1000" b="0">
                <a:latin typeface="MS PGothic" panose="020B0600070205080204" pitchFamily="34" charset="-128"/>
                <a:ea typeface="MS PGothic" panose="020B0600070205080204" pitchFamily="34" charset="-128"/>
              </a:rPr>
              <a:pPr algn="ctr">
                <a:spcBef>
                  <a:spcPct val="0"/>
                </a:spcBef>
                <a:spcAft>
                  <a:spcPct val="0"/>
                </a:spcAft>
              </a:pPr>
              <a:t>14</a:t>
            </a:fld>
            <a:endParaRPr kumimoji="0" lang="ja-JP" altLang="en-US" sz="800" b="0" dirty="0">
              <a:latin typeface="MS PGothic" panose="020B0600070205080204" pitchFamily="34" charset="-128"/>
              <a:ea typeface="MS PGothic" panose="020B0600070205080204" pitchFamily="34" charset="-128"/>
              <a:sym typeface="+mn-lt"/>
            </a:endParaRPr>
          </a:p>
        </p:txBody>
      </p:sp>
      <p:sp>
        <p:nvSpPr>
          <p:cNvPr id="533" name="Text Placeholder 12">
            <a:extLst>
              <a:ext uri="{FF2B5EF4-FFF2-40B4-BE49-F238E27FC236}">
                <a16:creationId xmlns:a16="http://schemas.microsoft.com/office/drawing/2014/main" id="{FC72A18C-3A8F-AAAF-5EBB-2254B6194BED}"/>
              </a:ext>
            </a:extLst>
          </p:cNvPr>
          <p:cNvSpPr>
            <a:spLocks noGrp="1"/>
          </p:cNvSpPr>
          <p:nvPr>
            <p:custDataLst>
              <p:tags r:id="rId129"/>
            </p:custDataLst>
          </p:nvPr>
        </p:nvSpPr>
        <p:spPr bwMode="auto">
          <a:xfrm>
            <a:off x="3473450" y="6301516"/>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95312F32-54D4-4E9B-94AB-84FE1E27B2D7}" type="datetime'''''''''''''''''''0''''''''8'''''''''''''''''''''''''''''''''">
              <a:rPr lang="ja-JP" altLang="en-US" sz="1000" b="0">
                <a:latin typeface="MS PGothic" panose="020B0600070205080204" pitchFamily="34" charset="-128"/>
                <a:ea typeface="MS PGothic" panose="020B0600070205080204" pitchFamily="34" charset="-128"/>
              </a:rPr>
              <a:pPr algn="ctr">
                <a:spcBef>
                  <a:spcPct val="0"/>
                </a:spcBef>
                <a:spcAft>
                  <a:spcPct val="0"/>
                </a:spcAft>
              </a:pPr>
              <a:t>08</a:t>
            </a:fld>
            <a:endParaRPr kumimoji="0" lang="ja-JP" altLang="en-US" sz="800" b="0" dirty="0">
              <a:latin typeface="MS PGothic" panose="020B0600070205080204" pitchFamily="34" charset="-128"/>
              <a:ea typeface="MS PGothic" panose="020B0600070205080204" pitchFamily="34" charset="-128"/>
              <a:sym typeface="+mn-lt"/>
            </a:endParaRPr>
          </a:p>
        </p:txBody>
      </p:sp>
      <p:sp>
        <p:nvSpPr>
          <p:cNvPr id="534" name="Text Placeholder 12">
            <a:extLst>
              <a:ext uri="{FF2B5EF4-FFF2-40B4-BE49-F238E27FC236}">
                <a16:creationId xmlns:a16="http://schemas.microsoft.com/office/drawing/2014/main" id="{E6FD1865-F7A2-8CE7-6234-D8608375FED5}"/>
              </a:ext>
            </a:extLst>
          </p:cNvPr>
          <p:cNvSpPr>
            <a:spLocks noGrp="1"/>
          </p:cNvSpPr>
          <p:nvPr>
            <p:custDataLst>
              <p:tags r:id="rId130"/>
            </p:custDataLst>
          </p:nvPr>
        </p:nvSpPr>
        <p:spPr bwMode="auto">
          <a:xfrm>
            <a:off x="3816350" y="6301516"/>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9BDD7D5B-2F6E-4200-9368-C743345B5B29}" type="datetime'''0''''''''''''''''''''''''''''''''''''''''''9'''''''''">
              <a:rPr lang="ja-JP" altLang="en-US" sz="1000" b="0">
                <a:latin typeface="MS PGothic" panose="020B0600070205080204" pitchFamily="34" charset="-128"/>
                <a:ea typeface="MS PGothic" panose="020B0600070205080204" pitchFamily="34" charset="-128"/>
              </a:rPr>
              <a:pPr algn="ctr">
                <a:spcBef>
                  <a:spcPct val="0"/>
                </a:spcBef>
                <a:spcAft>
                  <a:spcPct val="0"/>
                </a:spcAft>
              </a:pPr>
              <a:t>09</a:t>
            </a:fld>
            <a:endParaRPr kumimoji="0" lang="ja-JP" altLang="en-US" sz="800" b="0" dirty="0">
              <a:latin typeface="MS PGothic" panose="020B0600070205080204" pitchFamily="34" charset="-128"/>
              <a:ea typeface="MS PGothic" panose="020B0600070205080204" pitchFamily="34" charset="-128"/>
              <a:sym typeface="+mn-lt"/>
            </a:endParaRPr>
          </a:p>
        </p:txBody>
      </p:sp>
      <p:sp>
        <p:nvSpPr>
          <p:cNvPr id="535" name="Text Placeholder 12">
            <a:extLst>
              <a:ext uri="{FF2B5EF4-FFF2-40B4-BE49-F238E27FC236}">
                <a16:creationId xmlns:a16="http://schemas.microsoft.com/office/drawing/2014/main" id="{7749DB8B-3E99-B214-4DBF-E61033AA9AA6}"/>
              </a:ext>
            </a:extLst>
          </p:cNvPr>
          <p:cNvSpPr>
            <a:spLocks noGrp="1"/>
          </p:cNvSpPr>
          <p:nvPr>
            <p:custDataLst>
              <p:tags r:id="rId131"/>
            </p:custDataLst>
          </p:nvPr>
        </p:nvSpPr>
        <p:spPr bwMode="auto">
          <a:xfrm>
            <a:off x="5875338" y="6301516"/>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6E22820E-F5DA-4AE0-B906-5F48A9FE4173}" type="datetime'1''''''''''''''''''''''''''''''''''''''''''''5'''''">
              <a:rPr lang="ja-JP" altLang="en-US" sz="1000" b="0">
                <a:latin typeface="MS PGothic" panose="020B0600070205080204" pitchFamily="34" charset="-128"/>
                <a:ea typeface="MS PGothic" panose="020B0600070205080204" pitchFamily="34" charset="-128"/>
              </a:rPr>
              <a:pPr algn="ctr">
                <a:spcBef>
                  <a:spcPct val="0"/>
                </a:spcBef>
                <a:spcAft>
                  <a:spcPct val="0"/>
                </a:spcAft>
              </a:pPr>
              <a:t>15</a:t>
            </a:fld>
            <a:endParaRPr kumimoji="0" lang="ja-JP" altLang="en-US" sz="800" b="0" dirty="0">
              <a:latin typeface="MS PGothic" panose="020B0600070205080204" pitchFamily="34" charset="-128"/>
              <a:ea typeface="MS PGothic" panose="020B0600070205080204" pitchFamily="34" charset="-128"/>
              <a:sym typeface="+mn-lt"/>
            </a:endParaRPr>
          </a:p>
        </p:txBody>
      </p:sp>
      <p:sp>
        <p:nvSpPr>
          <p:cNvPr id="536" name="Text Placeholder 12">
            <a:extLst>
              <a:ext uri="{FF2B5EF4-FFF2-40B4-BE49-F238E27FC236}">
                <a16:creationId xmlns:a16="http://schemas.microsoft.com/office/drawing/2014/main" id="{70299044-A424-46D8-A899-A5559D43AFEC}"/>
              </a:ext>
            </a:extLst>
          </p:cNvPr>
          <p:cNvSpPr>
            <a:spLocks noGrp="1"/>
          </p:cNvSpPr>
          <p:nvPr>
            <p:custDataLst>
              <p:tags r:id="rId132"/>
            </p:custDataLst>
          </p:nvPr>
        </p:nvSpPr>
        <p:spPr bwMode="auto">
          <a:xfrm>
            <a:off x="6219825" y="6301516"/>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A74D5B59-A911-4290-B4CA-3337FD5D6CE2}" type="datetime'''''''''1''''''''6'''''''''''''''">
              <a:rPr lang="ja-JP" altLang="en-US" sz="1000" b="0">
                <a:latin typeface="MS PGothic" panose="020B0600070205080204" pitchFamily="34" charset="-128"/>
                <a:ea typeface="MS PGothic" panose="020B0600070205080204" pitchFamily="34" charset="-128"/>
              </a:rPr>
              <a:pPr algn="ctr">
                <a:spcBef>
                  <a:spcPct val="0"/>
                </a:spcBef>
                <a:spcAft>
                  <a:spcPct val="0"/>
                </a:spcAft>
              </a:pPr>
              <a:t>16</a:t>
            </a:fld>
            <a:endParaRPr kumimoji="0" lang="ja-JP" altLang="en-US" sz="800" b="0" dirty="0">
              <a:latin typeface="MS PGothic" panose="020B0600070205080204" pitchFamily="34" charset="-128"/>
              <a:ea typeface="MS PGothic" panose="020B0600070205080204" pitchFamily="34" charset="-128"/>
              <a:sym typeface="+mn-lt"/>
            </a:endParaRPr>
          </a:p>
        </p:txBody>
      </p:sp>
      <p:sp>
        <p:nvSpPr>
          <p:cNvPr id="537" name="Text Placeholder 12">
            <a:extLst>
              <a:ext uri="{FF2B5EF4-FFF2-40B4-BE49-F238E27FC236}">
                <a16:creationId xmlns:a16="http://schemas.microsoft.com/office/drawing/2014/main" id="{419E2CF6-73CC-64E8-6A0D-9FA4CB76A63C}"/>
              </a:ext>
            </a:extLst>
          </p:cNvPr>
          <p:cNvSpPr>
            <a:spLocks noGrp="1"/>
          </p:cNvSpPr>
          <p:nvPr>
            <p:custDataLst>
              <p:tags r:id="rId133"/>
            </p:custDataLst>
          </p:nvPr>
        </p:nvSpPr>
        <p:spPr bwMode="auto">
          <a:xfrm>
            <a:off x="6562725" y="6301516"/>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5A06E24B-9679-45E5-9623-96202DC6837F}" type="datetime'''''1''''''''''''''''''''7'''''''''''''''''''">
              <a:rPr lang="ja-JP" altLang="en-US" sz="1000" b="0" smtClean="0">
                <a:latin typeface="MS PGothic" panose="020B0600070205080204" pitchFamily="34" charset="-128"/>
                <a:ea typeface="MS PGothic" panose="020B0600070205080204" pitchFamily="34" charset="-128"/>
              </a:rPr>
              <a:pPr algn="ctr">
                <a:spcBef>
                  <a:spcPct val="0"/>
                </a:spcBef>
                <a:spcAft>
                  <a:spcPct val="0"/>
                </a:spcAft>
              </a:pPr>
              <a:t>17</a:t>
            </a:fld>
            <a:endParaRPr kumimoji="0" lang="ja-JP" altLang="en-US" sz="800" b="0" dirty="0">
              <a:latin typeface="MS PGothic" panose="020B0600070205080204" pitchFamily="34" charset="-128"/>
              <a:ea typeface="MS PGothic" panose="020B0600070205080204" pitchFamily="34" charset="-128"/>
              <a:sym typeface="+mn-lt"/>
            </a:endParaRPr>
          </a:p>
        </p:txBody>
      </p:sp>
      <p:sp>
        <p:nvSpPr>
          <p:cNvPr id="538" name="Text Placeholder 12">
            <a:extLst>
              <a:ext uri="{FF2B5EF4-FFF2-40B4-BE49-F238E27FC236}">
                <a16:creationId xmlns:a16="http://schemas.microsoft.com/office/drawing/2014/main" id="{57F74775-1850-04E3-F84C-EFFA25E90F34}"/>
              </a:ext>
            </a:extLst>
          </p:cNvPr>
          <p:cNvSpPr>
            <a:spLocks noGrp="1"/>
          </p:cNvSpPr>
          <p:nvPr>
            <p:custDataLst>
              <p:tags r:id="rId134"/>
            </p:custDataLst>
          </p:nvPr>
        </p:nvSpPr>
        <p:spPr bwMode="auto">
          <a:xfrm>
            <a:off x="6905625" y="6301516"/>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F9EC9A23-195A-489A-A845-607E2D11F7FE}" type="datetime'''''''''''''''''1''''''''8'''''''''''''''''''''''">
              <a:rPr lang="en-US" altLang="en-US" sz="1000" b="0" smtClean="0">
                <a:latin typeface="MS PGothic" panose="020B0600070205080204" pitchFamily="34" charset="-128"/>
                <a:ea typeface="MS PGothic" panose="020B0600070205080204" pitchFamily="34" charset="-128"/>
              </a:rPr>
              <a:pPr algn="ctr">
                <a:spcBef>
                  <a:spcPct val="0"/>
                </a:spcBef>
                <a:spcAft>
                  <a:spcPct val="0"/>
                </a:spcAft>
              </a:pPr>
              <a:t>18</a:t>
            </a:fld>
            <a:endParaRPr kumimoji="0" lang="ja-JP" altLang="en-US" sz="800" b="0" dirty="0">
              <a:latin typeface="MS PGothic" panose="020B0600070205080204" pitchFamily="34" charset="-128"/>
              <a:ea typeface="MS PGothic" panose="020B0600070205080204" pitchFamily="34" charset="-128"/>
              <a:sym typeface="+mn-lt"/>
            </a:endParaRPr>
          </a:p>
        </p:txBody>
      </p:sp>
      <p:sp>
        <p:nvSpPr>
          <p:cNvPr id="539" name="Text Placeholder 12">
            <a:extLst>
              <a:ext uri="{FF2B5EF4-FFF2-40B4-BE49-F238E27FC236}">
                <a16:creationId xmlns:a16="http://schemas.microsoft.com/office/drawing/2014/main" id="{9C89D474-A73D-4A8F-6273-874A617D751E}"/>
              </a:ext>
            </a:extLst>
          </p:cNvPr>
          <p:cNvSpPr>
            <a:spLocks noGrp="1"/>
          </p:cNvSpPr>
          <p:nvPr>
            <p:custDataLst>
              <p:tags r:id="rId135"/>
            </p:custDataLst>
          </p:nvPr>
        </p:nvSpPr>
        <p:spPr bwMode="auto">
          <a:xfrm>
            <a:off x="7593013" y="6301516"/>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DB37A71F-31FC-4E1A-ACD7-FB4551B1B023}" type="datetime'''''''''2''''''''''''''''''''''''''''''''''''0'''">
              <a:rPr lang="ja-JP" altLang="en-US" sz="1000" b="0" smtClean="0">
                <a:latin typeface="MS PGothic" panose="020B0600070205080204" pitchFamily="34" charset="-128"/>
                <a:ea typeface="MS PGothic" panose="020B0600070205080204" pitchFamily="34" charset="-128"/>
              </a:rPr>
              <a:pPr/>
              <a:t>20</a:t>
            </a:fld>
            <a:endParaRPr kumimoji="0" lang="ja-JP" altLang="en-US" sz="800" b="0" dirty="0">
              <a:latin typeface="MS PGothic" panose="020B0600070205080204" pitchFamily="34" charset="-128"/>
              <a:ea typeface="MS PGothic" panose="020B0600070205080204" pitchFamily="34" charset="-128"/>
              <a:sym typeface="+mn-lt"/>
            </a:endParaRPr>
          </a:p>
        </p:txBody>
      </p:sp>
      <p:sp>
        <p:nvSpPr>
          <p:cNvPr id="540" name="Text Placeholder 12">
            <a:extLst>
              <a:ext uri="{FF2B5EF4-FFF2-40B4-BE49-F238E27FC236}">
                <a16:creationId xmlns:a16="http://schemas.microsoft.com/office/drawing/2014/main" id="{167C6EBF-DA66-2444-08A7-09024EE461C6}"/>
              </a:ext>
            </a:extLst>
          </p:cNvPr>
          <p:cNvSpPr>
            <a:spLocks noGrp="1"/>
          </p:cNvSpPr>
          <p:nvPr>
            <p:custDataLst>
              <p:tags r:id="rId136"/>
            </p:custDataLst>
          </p:nvPr>
        </p:nvSpPr>
        <p:spPr bwMode="auto">
          <a:xfrm>
            <a:off x="316787" y="4499151"/>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spcBef>
                <a:spcPct val="0"/>
              </a:spcBef>
              <a:spcAft>
                <a:spcPct val="0"/>
              </a:spcAft>
            </a:pPr>
            <a:r>
              <a:rPr kumimoji="0" lang="en-US" altLang="ja-JP" sz="800" b="0" noProof="1">
                <a:sym typeface="+mn-lt"/>
              </a:rPr>
              <a:t>(%)</a:t>
            </a:r>
            <a:endParaRPr kumimoji="0" lang="ja-JP" altLang="en-US" sz="800" b="0" noProof="1">
              <a:sym typeface="+mn-lt"/>
            </a:endParaRPr>
          </a:p>
        </p:txBody>
      </p:sp>
      <p:sp>
        <p:nvSpPr>
          <p:cNvPr id="541" name="Text Placeholder 12">
            <a:extLst>
              <a:ext uri="{FF2B5EF4-FFF2-40B4-BE49-F238E27FC236}">
                <a16:creationId xmlns:a16="http://schemas.microsoft.com/office/drawing/2014/main" id="{B9F1FF7B-6986-3DCF-3493-FAFBAC6E42BF}"/>
              </a:ext>
            </a:extLst>
          </p:cNvPr>
          <p:cNvSpPr>
            <a:spLocks noGrp="1"/>
          </p:cNvSpPr>
          <p:nvPr>
            <p:custDataLst>
              <p:tags r:id="rId137"/>
            </p:custDataLst>
          </p:nvPr>
        </p:nvSpPr>
        <p:spPr bwMode="auto">
          <a:xfrm>
            <a:off x="7935913" y="6301516"/>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0246CAB-33D3-4746-98B1-D6544AE412B8}" type="datetime'''''''2''''''''''''''''''''''1'">
              <a:rPr lang="ja-JP" altLang="en-US" sz="1000" b="0" smtClean="0">
                <a:latin typeface="MS PGothic" panose="020B0600070205080204" pitchFamily="34" charset="-128"/>
                <a:ea typeface="MS PGothic" panose="020B0600070205080204" pitchFamily="34" charset="-128"/>
              </a:rPr>
              <a:pPr/>
              <a:t>21</a:t>
            </a:fld>
            <a:endParaRPr kumimoji="0" lang="ja-JP" altLang="en-US" sz="800" b="0" dirty="0">
              <a:latin typeface="MS PGothic" panose="020B0600070205080204" pitchFamily="34" charset="-128"/>
              <a:ea typeface="MS PGothic" panose="020B0600070205080204" pitchFamily="34" charset="-128"/>
              <a:sym typeface="+mn-lt"/>
            </a:endParaRPr>
          </a:p>
        </p:txBody>
      </p:sp>
      <p:sp>
        <p:nvSpPr>
          <p:cNvPr id="542" name="Text Placeholder 12">
            <a:extLst>
              <a:ext uri="{FF2B5EF4-FFF2-40B4-BE49-F238E27FC236}">
                <a16:creationId xmlns:a16="http://schemas.microsoft.com/office/drawing/2014/main" id="{ECC86C57-607B-31F5-49B6-DD0AA0F2955B}"/>
              </a:ext>
            </a:extLst>
          </p:cNvPr>
          <p:cNvSpPr>
            <a:spLocks noGrp="1"/>
          </p:cNvSpPr>
          <p:nvPr>
            <p:custDataLst>
              <p:tags r:id="rId138"/>
            </p:custDataLst>
          </p:nvPr>
        </p:nvSpPr>
        <p:spPr bwMode="auto">
          <a:xfrm>
            <a:off x="655638" y="6301516"/>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94E0A5E5-6972-41B6-A4F5-85E676E0B2B7}" type="datetime'''''''2''''''''''''0''''''''''0''''''''''''''''''''0'''''''">
              <a:rPr lang="ja-JP" altLang="en-US" sz="1000" b="0">
                <a:latin typeface="MS PGothic" panose="020B0600070205080204" pitchFamily="34" charset="-128"/>
                <a:ea typeface="MS PGothic" panose="020B0600070205080204" pitchFamily="34" charset="-128"/>
              </a:rPr>
              <a:pPr algn="ctr">
                <a:spcBef>
                  <a:spcPct val="0"/>
                </a:spcBef>
                <a:spcAft>
                  <a:spcPct val="0"/>
                </a:spcAft>
              </a:pPr>
              <a:t>2000</a:t>
            </a:fld>
            <a:endParaRPr kumimoji="0" lang="ja-JP" altLang="en-US" sz="800" b="0" dirty="0">
              <a:latin typeface="MS PGothic" panose="020B0600070205080204" pitchFamily="34" charset="-128"/>
              <a:ea typeface="MS PGothic" panose="020B0600070205080204" pitchFamily="34" charset="-128"/>
              <a:sym typeface="+mn-lt"/>
            </a:endParaRPr>
          </a:p>
        </p:txBody>
      </p:sp>
      <p:sp>
        <p:nvSpPr>
          <p:cNvPr id="543" name="Text Placeholder 12">
            <a:extLst>
              <a:ext uri="{FF2B5EF4-FFF2-40B4-BE49-F238E27FC236}">
                <a16:creationId xmlns:a16="http://schemas.microsoft.com/office/drawing/2014/main" id="{D35BE31E-B9A2-D8EB-BF10-8CFFAB596A71}"/>
              </a:ext>
            </a:extLst>
          </p:cNvPr>
          <p:cNvSpPr>
            <a:spLocks noGrp="1"/>
          </p:cNvSpPr>
          <p:nvPr>
            <p:custDataLst>
              <p:tags r:id="rId139"/>
            </p:custDataLst>
          </p:nvPr>
        </p:nvSpPr>
        <p:spPr bwMode="auto">
          <a:xfrm>
            <a:off x="9214031" y="5814047"/>
            <a:ext cx="546100" cy="207241"/>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spcBef>
                <a:spcPct val="0"/>
              </a:spcBef>
              <a:spcAft>
                <a:spcPct val="0"/>
              </a:spcAft>
            </a:pPr>
            <a:r>
              <a:rPr kumimoji="0" lang="en-US" altLang="ja-JP" sz="800" dirty="0">
                <a:latin typeface="MS PGothic" panose="020B0600070205080204" pitchFamily="34" charset="-128"/>
                <a:ea typeface="MS PGothic" panose="020B0600070205080204" pitchFamily="34" charset="-128"/>
                <a:sym typeface="+mn-lt"/>
              </a:rPr>
              <a:t>15</a:t>
            </a:r>
            <a:r>
              <a:rPr kumimoji="0" lang="ja-JP" altLang="en-US" sz="800" dirty="0">
                <a:latin typeface="MS PGothic" panose="020B0600070205080204" pitchFamily="34" charset="-128"/>
                <a:ea typeface="MS PGothic" panose="020B0600070205080204" pitchFamily="34" charset="-128"/>
                <a:sym typeface="+mn-lt"/>
              </a:rPr>
              <a:t>歳以下</a:t>
            </a:r>
          </a:p>
        </p:txBody>
      </p:sp>
      <p:sp>
        <p:nvSpPr>
          <p:cNvPr id="547" name="テキスト ボックス 546">
            <a:extLst>
              <a:ext uri="{FF2B5EF4-FFF2-40B4-BE49-F238E27FC236}">
                <a16:creationId xmlns:a16="http://schemas.microsoft.com/office/drawing/2014/main" id="{E4C8D0D5-C192-6A7F-E488-7D83EA0CB26E}"/>
              </a:ext>
            </a:extLst>
          </p:cNvPr>
          <p:cNvSpPr txBox="1"/>
          <p:nvPr/>
        </p:nvSpPr>
        <p:spPr>
          <a:xfrm>
            <a:off x="558007" y="1767866"/>
            <a:ext cx="4953000" cy="369332"/>
          </a:xfrm>
          <a:prstGeom prst="rect">
            <a:avLst/>
          </a:prstGeom>
          <a:noFill/>
        </p:spPr>
        <p:txBody>
          <a:bodyPr wrap="square">
            <a:spAutoFit/>
          </a:bodyPr>
          <a:lstStyle/>
          <a:p>
            <a:pPr defTabSz="955675">
              <a:buSzPct val="120000"/>
            </a:pPr>
            <a:r>
              <a:rPr lang="ja-JP" altLang="en-US" sz="1800" dirty="0">
                <a:solidFill>
                  <a:srgbClr val="000000"/>
                </a:solidFill>
                <a:latin typeface="Arial Black" pitchFamily="34" charset="0"/>
                <a:ea typeface="HGP創英角ｺﾞｼｯｸUB" pitchFamily="50" charset="-128"/>
              </a:rPr>
              <a:t>人口動態、および人口成長率</a:t>
            </a:r>
            <a:endParaRPr lang="en-US" altLang="ko-KR" sz="1800" dirty="0">
              <a:solidFill>
                <a:srgbClr val="000000"/>
              </a:solidFill>
              <a:latin typeface="Arial Black" pitchFamily="34" charset="0"/>
              <a:ea typeface="HGP創英角ｺﾞｼｯｸUB" pitchFamily="50" charset="-128"/>
            </a:endParaRPr>
          </a:p>
        </p:txBody>
      </p:sp>
    </p:spTree>
    <p:extLst>
      <p:ext uri="{BB962C8B-B14F-4D97-AF65-F5344CB8AC3E}">
        <p14:creationId xmlns:p14="http://schemas.microsoft.com/office/powerpoint/2010/main" val="53434429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9475CD0E-FF72-44D0-AD33-27CA0190F7F9}"/>
              </a:ext>
            </a:extLst>
          </p:cNvPr>
          <p:cNvGraphicFramePr>
            <a:graphicFrameLocks noChangeAspect="1"/>
          </p:cNvGraphicFramePr>
          <p:nvPr>
            <p:custDataLst>
              <p:tags r:id="rId1"/>
            </p:custDataLst>
            <p:extLst>
              <p:ext uri="{D42A27DB-BD31-4B8C-83A1-F6EECF244321}">
                <p14:modId xmlns:p14="http://schemas.microsoft.com/office/powerpoint/2010/main" val="1766236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6" name="Object 5" hidden="1">
                        <a:extLst>
                          <a:ext uri="{FF2B5EF4-FFF2-40B4-BE49-F238E27FC236}">
                            <a16:creationId xmlns:a16="http://schemas.microsoft.com/office/drawing/2014/main" id="{9475CD0E-FF72-44D0-AD33-27CA0190F7F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ナイジェリア／医療関連／その他</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zh-CN" altLang="en-US" dirty="0"/>
              <a:t>外国人患者受入／医療渡航</a:t>
            </a:r>
            <a:endParaRPr lang="ja-JP" altLang="en-US" dirty="0"/>
          </a:p>
        </p:txBody>
      </p:sp>
      <p:sp>
        <p:nvSpPr>
          <p:cNvPr id="5" name="テキスト ボックス 4"/>
          <p:cNvSpPr txBox="1"/>
          <p:nvPr/>
        </p:nvSpPr>
        <p:spPr>
          <a:xfrm>
            <a:off x="200472" y="1124744"/>
            <a:ext cx="9505056" cy="36370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en-US" altLang="ja-JP" sz="1400" dirty="0"/>
              <a:t>2018</a:t>
            </a:r>
            <a:r>
              <a:rPr lang="ja-JP" altLang="en-US" sz="1400" dirty="0"/>
              <a:t>年、ナイジェリア人は様々な目的地への医療ツーリズムに</a:t>
            </a:r>
            <a:r>
              <a:rPr lang="en-US" altLang="ja-JP" sz="1400" dirty="0"/>
              <a:t>10</a:t>
            </a:r>
            <a:r>
              <a:rPr lang="ja-JP" altLang="en-US" sz="1400" dirty="0"/>
              <a:t>億ドル以上を費やしたが、そのほとんどはインドであった。これは、現在ナイジェリアで増加傾向にある新生物、がんなどの様々な増加する疾病プロファイルに対応するための洗練された医療施設の必要性によるものである。</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ナイジェリアでは、対外的な医療ツーリズムに毎年多額の資金を費やしていることが確認されている。２０２２年時点でのの政府報告書によると、ナイジェリア人は毎年</a:t>
            </a:r>
            <a:r>
              <a:rPr lang="en-US" altLang="ja-JP" sz="1400" dirty="0"/>
              <a:t>12</a:t>
            </a:r>
            <a:r>
              <a:rPr lang="ja-JP" altLang="en-US" sz="1400" dirty="0"/>
              <a:t>億米ドルから</a:t>
            </a:r>
            <a:r>
              <a:rPr lang="en-US" altLang="ja-JP" sz="1400" dirty="0"/>
              <a:t>16</a:t>
            </a:r>
            <a:r>
              <a:rPr lang="ja-JP" altLang="en-US" sz="1400" dirty="0"/>
              <a:t>億米ドルを医療ツーリズムに費やしている。</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この主な理由は、国内の医療インフラが不十分であることに起因している。ナイジェリアの医療制度は、経済規模や資源収入を考慮すると、長年にわたって最下位に位置づけられている。例えば、ナイジェリアの医療保険加入率は、</a:t>
            </a:r>
            <a:r>
              <a:rPr lang="en-US" altLang="ja-JP" sz="1400" dirty="0"/>
              <a:t>WHO</a:t>
            </a:r>
            <a:r>
              <a:rPr lang="ja-JP" altLang="en-US" sz="1400" dirty="0"/>
              <a:t>が推奨する</a:t>
            </a:r>
            <a:r>
              <a:rPr lang="en-US" altLang="ja-JP" sz="1400" dirty="0"/>
              <a:t>90</a:t>
            </a:r>
            <a:r>
              <a:rPr lang="ja-JP" altLang="en-US" sz="1400" dirty="0"/>
              <a:t>％に対し、</a:t>
            </a:r>
            <a:r>
              <a:rPr lang="en-US" altLang="ja-JP" sz="1400" dirty="0"/>
              <a:t>5</a:t>
            </a:r>
            <a:r>
              <a:rPr lang="ja-JP" altLang="en-US" sz="1400" dirty="0"/>
              <a:t>％にとどまっている。</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en-US" altLang="ja-JP" sz="1400" dirty="0"/>
              <a:t>23</a:t>
            </a:r>
            <a:r>
              <a:rPr lang="ja-JP" altLang="en-US" sz="1400" dirty="0"/>
              <a:t>年度の国民健康保険制度（</a:t>
            </a:r>
            <a:r>
              <a:rPr lang="en-US" altLang="ja-JP" sz="1400" dirty="0"/>
              <a:t>NHIS</a:t>
            </a:r>
            <a:r>
              <a:rPr lang="ja-JP" altLang="en-US" sz="1400" dirty="0"/>
              <a:t>）の予算は</a:t>
            </a:r>
            <a:r>
              <a:rPr lang="en-US" altLang="ja-JP" sz="1400" dirty="0"/>
              <a:t>2</a:t>
            </a:r>
            <a:r>
              <a:rPr lang="ja-JP" altLang="en-US" sz="1400" dirty="0"/>
              <a:t>億</a:t>
            </a:r>
            <a:r>
              <a:rPr lang="en-US" altLang="ja-JP" sz="1400" dirty="0"/>
              <a:t>9700</a:t>
            </a:r>
            <a:r>
              <a:rPr lang="ja-JP" altLang="en-US" sz="1400" dirty="0"/>
              <a:t>万ナイジェリアドルだが、大統領の国内外への出張費に約</a:t>
            </a:r>
            <a:r>
              <a:rPr lang="en-US" altLang="ja-JP" sz="1400" dirty="0"/>
              <a:t>25</a:t>
            </a:r>
            <a:r>
              <a:rPr lang="ja-JP" altLang="en-US" sz="1400" dirty="0"/>
              <a:t>億ナイジェリアドルが使われる予定だ。国の医療制度への投資が乏しいため、インドの医療起業家たちはアフリカの医療ツーリズム市場に資本投下している。アポロ・ホスピタルズはタンザニアの</a:t>
            </a:r>
            <a:r>
              <a:rPr lang="en-US" altLang="ja-JP" sz="1400" dirty="0"/>
              <a:t>500</a:t>
            </a:r>
            <a:r>
              <a:rPr lang="ja-JP" altLang="en-US" sz="1400" dirty="0"/>
              <a:t>床の病院に</a:t>
            </a:r>
            <a:r>
              <a:rPr lang="en-US" altLang="ja-JP" sz="1400" dirty="0"/>
              <a:t>7000</a:t>
            </a:r>
            <a:r>
              <a:rPr lang="ja-JP" altLang="en-US" sz="1400" dirty="0"/>
              <a:t>万米ドルを投資した。同様に、</a:t>
            </a:r>
            <a:r>
              <a:rPr lang="en-US" altLang="ja-JP" sz="1400" dirty="0" err="1"/>
              <a:t>Biohealth</a:t>
            </a:r>
            <a:r>
              <a:rPr lang="ja-JP" altLang="en-US" sz="1400" dirty="0"/>
              <a:t>はアフリカの循環器科、透析科、放射線科を中心とした総合医療施設に</a:t>
            </a:r>
            <a:r>
              <a:rPr lang="en-US" altLang="ja-JP" sz="1400" dirty="0"/>
              <a:t>500</a:t>
            </a:r>
            <a:r>
              <a:rPr lang="ja-JP" altLang="en-US" sz="1400" dirty="0"/>
              <a:t>万米ドルを投資した。</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しかし、政府は国内の医療インフラ整備に力を入れている。例えば、ナイジェリア政府投資庁（</a:t>
            </a:r>
            <a:r>
              <a:rPr lang="en-US" altLang="ja-JP" sz="1400" dirty="0"/>
              <a:t>NSIA</a:t>
            </a:r>
            <a:r>
              <a:rPr lang="ja-JP" altLang="en-US" sz="1400" dirty="0"/>
              <a:t>）は、カノとウムアヒアの</a:t>
            </a:r>
            <a:r>
              <a:rPr lang="en-US" altLang="ja-JP" sz="1400" dirty="0"/>
              <a:t>2</a:t>
            </a:r>
            <a:r>
              <a:rPr lang="ja-JP" altLang="en-US" sz="1400" dirty="0"/>
              <a:t>つの診断センターと、ラゴスの</a:t>
            </a:r>
            <a:r>
              <a:rPr lang="en-US" altLang="ja-JP" sz="1400" dirty="0"/>
              <a:t>NSIA-LUTH</a:t>
            </a:r>
            <a:r>
              <a:rPr lang="ja-JP" altLang="en-US" sz="1400" dirty="0"/>
              <a:t>がんセンターの設立に</a:t>
            </a:r>
            <a:r>
              <a:rPr lang="en-US" altLang="ja-JP" sz="1400" dirty="0"/>
              <a:t>2,250</a:t>
            </a:r>
            <a:r>
              <a:rPr lang="ja-JP" altLang="en-US" sz="1400" dirty="0"/>
              <a:t>万米ドルを投じた。</a:t>
            </a:r>
            <a:endParaRPr lang="en-US" altLang="ja-JP" sz="1400" dirty="0"/>
          </a:p>
        </p:txBody>
      </p:sp>
      <p:sp>
        <p:nvSpPr>
          <p:cNvPr id="58" name="テキスト ボックス 57"/>
          <p:cNvSpPr txBox="1"/>
          <p:nvPr/>
        </p:nvSpPr>
        <p:spPr>
          <a:xfrm>
            <a:off x="200472" y="6524599"/>
            <a:ext cx="9361040" cy="216769"/>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t>Medic West Africa</a:t>
            </a:r>
            <a:r>
              <a:rPr lang="ja-JP" altLang="en-US" sz="800" dirty="0"/>
              <a:t>「</a:t>
            </a:r>
            <a:r>
              <a:rPr lang="en-US" altLang="ja-JP" sz="800" dirty="0"/>
              <a:t>2019 healthcare market Insight: NIGERIA</a:t>
            </a:r>
            <a:r>
              <a:rPr lang="ja-JP" altLang="en-US" sz="800" dirty="0"/>
              <a:t>」 、</a:t>
            </a:r>
            <a:r>
              <a:rPr lang="en-US" altLang="ja-JP" sz="800" dirty="0"/>
              <a:t>The Gurdian2022</a:t>
            </a:r>
            <a:r>
              <a:rPr lang="ja-JP" altLang="en-US" sz="800" dirty="0"/>
              <a:t>年</a:t>
            </a:r>
            <a:r>
              <a:rPr lang="en-US" altLang="ja-JP" sz="800" dirty="0"/>
              <a:t>12</a:t>
            </a:r>
            <a:r>
              <a:rPr lang="ja-JP" altLang="en-US" sz="800" dirty="0"/>
              <a:t>月</a:t>
            </a:r>
            <a:r>
              <a:rPr lang="en-US" altLang="ja-JP" sz="800" dirty="0"/>
              <a:t>27</a:t>
            </a:r>
            <a:r>
              <a:rPr lang="ja-JP" altLang="en-US" sz="800" dirty="0"/>
              <a:t>日記事「</a:t>
            </a:r>
            <a:r>
              <a:rPr lang="en-US" altLang="ja-JP" sz="800" dirty="0"/>
              <a:t>Counting the cost of medical tourism</a:t>
            </a:r>
            <a:r>
              <a:rPr lang="ja-JP" altLang="en-US" sz="800" dirty="0"/>
              <a:t>」、ナイジェリア情報省「</a:t>
            </a:r>
            <a:r>
              <a:rPr lang="en-US" altLang="ja-JP" sz="800" dirty="0"/>
              <a:t>Nigeria Set To Become Destination For Medical Tourism, Reverse Brain Drain – Minister</a:t>
            </a:r>
            <a:r>
              <a:rPr lang="ja-JP" altLang="en-US" sz="800" dirty="0"/>
              <a:t>」</a:t>
            </a:r>
            <a:endParaRPr lang="en-US" altLang="ja-JP" sz="800" dirty="0"/>
          </a:p>
          <a:p>
            <a:pPr marL="355600" indent="-355600"/>
            <a:endParaRPr lang="en-US" altLang="ja-JP" sz="800" dirty="0"/>
          </a:p>
          <a:p>
            <a:pPr marL="355600" indent="-355600"/>
            <a:endParaRPr lang="ja-JP" altLang="ja-JP" sz="800" dirty="0"/>
          </a:p>
        </p:txBody>
      </p:sp>
    </p:spTree>
    <p:extLst>
      <p:ext uri="{BB962C8B-B14F-4D97-AF65-F5344CB8AC3E}">
        <p14:creationId xmlns:p14="http://schemas.microsoft.com/office/powerpoint/2010/main" val="184565433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2" y="2823295"/>
            <a:ext cx="9505502" cy="461665"/>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latin typeface="HGP創英角ｺﾞｼｯｸUB" panose="020B0A00000000000000" pitchFamily="34" charset="-128"/>
              </a:rPr>
              <a:t>政策動向</a:t>
            </a:r>
            <a:endParaRPr lang="ja-JP" altLang="en-US" dirty="0">
              <a:latin typeface="HGP創英角ｺﾞｼｯｸUB" panose="020B0A00000000000000" pitchFamily="34" charset="-128"/>
            </a:endParaRPr>
          </a:p>
        </p:txBody>
      </p:sp>
    </p:spTree>
    <p:extLst>
      <p:ext uri="{BB962C8B-B14F-4D97-AF65-F5344CB8AC3E}">
        <p14:creationId xmlns:p14="http://schemas.microsoft.com/office/powerpoint/2010/main" val="317278934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08473CA-6E12-42BC-917E-144C202504E6}"/>
              </a:ext>
            </a:extLst>
          </p:cNvPr>
          <p:cNvGraphicFramePr>
            <a:graphicFrameLocks noChangeAspect="1"/>
          </p:cNvGraphicFramePr>
          <p:nvPr>
            <p:custDataLst>
              <p:tags r:id="rId1"/>
            </p:custDataLst>
            <p:extLst>
              <p:ext uri="{D42A27DB-BD31-4B8C-83A1-F6EECF244321}">
                <p14:modId xmlns:p14="http://schemas.microsoft.com/office/powerpoint/2010/main" val="2825668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5" name="Object 4" hidden="1">
                        <a:extLst>
                          <a:ext uri="{FF2B5EF4-FFF2-40B4-BE49-F238E27FC236}">
                            <a16:creationId xmlns:a16="http://schemas.microsoft.com/office/drawing/2014/main" id="{D08473CA-6E12-42BC-917E-144C202504E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ナイジェリア／政策動向</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医療関連政策の将来動向</a:t>
            </a:r>
          </a:p>
        </p:txBody>
      </p:sp>
      <p:sp>
        <p:nvSpPr>
          <p:cNvPr id="4" name="テキスト ボックス 3"/>
          <p:cNvSpPr txBox="1"/>
          <p:nvPr/>
        </p:nvSpPr>
        <p:spPr>
          <a:xfrm>
            <a:off x="272480" y="1148002"/>
            <a:ext cx="9361040"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ナイジェリアは、新興企業やその他の民間企業によるデジタルヘルスケアへの取り組みを促進しながら、すべての国民が平等に医療を受けられるようにすることを目指している。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テキスト ボックス 11"/>
          <p:cNvSpPr txBox="1"/>
          <p:nvPr/>
        </p:nvSpPr>
        <p:spPr>
          <a:xfrm>
            <a:off x="200024" y="6495147"/>
            <a:ext cx="9705976" cy="246221"/>
          </a:xfrm>
          <a:prstGeom prst="rect">
            <a:avLst/>
          </a:prstGeom>
          <a:noFill/>
        </p:spPr>
        <p:txBody>
          <a:bodyPr wrap="square" lIns="0" tIns="0" rIns="0" bIns="0" rtlCol="0">
            <a:sp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t>ナイジェリア保健省「</a:t>
            </a:r>
            <a:r>
              <a:rPr lang="en-US" altLang="ja-JP" sz="800" dirty="0"/>
              <a:t>National Health Policy</a:t>
            </a:r>
            <a:r>
              <a:rPr lang="ja-JP" altLang="en-US" sz="800" dirty="0"/>
              <a:t>」、ナイジェリア保健省「</a:t>
            </a:r>
            <a:r>
              <a:rPr lang="en-US" altLang="ja-JP" sz="800" dirty="0"/>
              <a:t>National Health Promotion Policy</a:t>
            </a:r>
            <a:r>
              <a:rPr lang="ja-JP" altLang="en-US" sz="800" dirty="0"/>
              <a:t>」、</a:t>
            </a:r>
            <a:r>
              <a:rPr lang="en-US" altLang="ja-JP" sz="800" dirty="0"/>
              <a:t> </a:t>
            </a:r>
            <a:r>
              <a:rPr lang="ja-JP" altLang="en-US" sz="800" dirty="0"/>
              <a:t>ナイジェリア社会保険省、</a:t>
            </a:r>
            <a:r>
              <a:rPr lang="en-US" altLang="ja-JP" sz="800" dirty="0"/>
              <a:t>The LANCET Global Health</a:t>
            </a:r>
            <a:r>
              <a:rPr lang="ja-JP" altLang="en-US" sz="800" dirty="0"/>
              <a:t>「</a:t>
            </a:r>
            <a:r>
              <a:rPr lang="en-US" altLang="ja-JP" sz="800" dirty="0"/>
              <a:t>Nigeria's mandatory health insurance and the march towards universal health coverage</a:t>
            </a:r>
            <a:r>
              <a:rPr lang="ja-JP" altLang="en-US" sz="800" dirty="0"/>
              <a:t>」</a:t>
            </a:r>
            <a:endParaRPr lang="en-US" altLang="ja-JP" sz="800" dirty="0"/>
          </a:p>
        </p:txBody>
      </p:sp>
      <p:graphicFrame>
        <p:nvGraphicFramePr>
          <p:cNvPr id="41" name="表 34">
            <a:extLst>
              <a:ext uri="{FF2B5EF4-FFF2-40B4-BE49-F238E27FC236}">
                <a16:creationId xmlns:a16="http://schemas.microsoft.com/office/drawing/2014/main" id="{B1B0CFC9-D712-4B3F-B41E-EF0A8DCB62FF}"/>
              </a:ext>
            </a:extLst>
          </p:cNvPr>
          <p:cNvGraphicFramePr>
            <a:graphicFrameLocks noGrp="1"/>
          </p:cNvGraphicFramePr>
          <p:nvPr>
            <p:extLst>
              <p:ext uri="{D42A27DB-BD31-4B8C-83A1-F6EECF244321}">
                <p14:modId xmlns:p14="http://schemas.microsoft.com/office/powerpoint/2010/main" val="3050691121"/>
              </p:ext>
            </p:extLst>
          </p:nvPr>
        </p:nvGraphicFramePr>
        <p:xfrm>
          <a:off x="200470" y="2031970"/>
          <a:ext cx="9505056" cy="3441905"/>
        </p:xfrm>
        <a:graphic>
          <a:graphicData uri="http://schemas.openxmlformats.org/drawingml/2006/table">
            <a:tbl>
              <a:tblPr firstRow="1" bandRow="1">
                <a:tableStyleId>{2D5ABB26-0587-4C30-8999-92F81FD0307C}</a:tableStyleId>
              </a:tblPr>
              <a:tblGrid>
                <a:gridCol w="2016671">
                  <a:extLst>
                    <a:ext uri="{9D8B030D-6E8A-4147-A177-3AD203B41FA5}">
                      <a16:colId xmlns:a16="http://schemas.microsoft.com/office/drawing/2014/main" val="20000"/>
                    </a:ext>
                  </a:extLst>
                </a:gridCol>
                <a:gridCol w="7488385">
                  <a:extLst>
                    <a:ext uri="{9D8B030D-6E8A-4147-A177-3AD203B41FA5}">
                      <a16:colId xmlns:a16="http://schemas.microsoft.com/office/drawing/2014/main" val="20001"/>
                    </a:ext>
                  </a:extLst>
                </a:gridCol>
              </a:tblGrid>
              <a:tr h="205945">
                <a:tc>
                  <a:txBody>
                    <a:bodyPr/>
                    <a:lstStyle/>
                    <a:p>
                      <a:pPr algn="ctr" fontAlgn="ctr" hangingPunct="0"/>
                      <a:r>
                        <a:rPr kumimoji="1" lang="ja-JP" altLang="en-US" sz="1050" b="1" dirty="0">
                          <a:solidFill>
                            <a:schemeClr val="bg1"/>
                          </a:solidFill>
                          <a:latin typeface="+mn-lt"/>
                          <a:ea typeface="+mn-ea"/>
                          <a:cs typeface="Arial" panose="020B0604020202020204" pitchFamily="34" charset="0"/>
                        </a:rPr>
                        <a:t>方針・計画</a:t>
                      </a:r>
                    </a:p>
                  </a:txBody>
                  <a:tcPr marL="180000" marR="180000" marT="0" marB="0" anchor="ct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0" indent="0" algn="ctr" fontAlgn="ctr" hangingPunct="0">
                        <a:buFont typeface="Arial" panose="020B0604020202020204" pitchFamily="34" charset="0"/>
                        <a:buNone/>
                      </a:pPr>
                      <a:r>
                        <a:rPr kumimoji="1" lang="ja-JP" altLang="en-US" sz="1000" b="1" dirty="0">
                          <a:solidFill>
                            <a:schemeClr val="bg1"/>
                          </a:solidFill>
                          <a:latin typeface="+mn-lt"/>
                          <a:ea typeface="+mn-ea"/>
                          <a:cs typeface="Arial" panose="020B0604020202020204" pitchFamily="34" charset="0"/>
                        </a:rPr>
                        <a:t>概要</a:t>
                      </a: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980689">
                <a:tc>
                  <a:txBody>
                    <a:bodyPr/>
                    <a:lstStyle/>
                    <a:p>
                      <a:pPr algn="ctr" fontAlgn="ctr" hangingPunct="0"/>
                      <a:r>
                        <a:rPr kumimoji="1" lang="en-US" altLang="ja-JP" sz="1200" b="1" u="none" noProof="1">
                          <a:solidFill>
                            <a:schemeClr val="bg1"/>
                          </a:solidFill>
                          <a:latin typeface="MS PGothic" panose="020B0600070205080204" pitchFamily="34" charset="-128"/>
                          <a:ea typeface="MS PGothic" panose="020B0600070205080204" pitchFamily="34" charset="-128"/>
                          <a:cs typeface="Arial" panose="020B0604020202020204" pitchFamily="34" charset="0"/>
                        </a:rPr>
                        <a:t>National Health Insurance Authority Bill</a:t>
                      </a: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indent="-171450" algn="l" fontAlgn="ctr" hangingPunct="0">
                        <a:buFont typeface="Arial" panose="020B0604020202020204" pitchFamily="34" charset="0"/>
                        <a:buChar char="•"/>
                      </a:pPr>
                      <a:r>
                        <a:rPr lang="ja-JP" altLang="en-US" sz="1100" dirty="0"/>
                        <a:t>国民健康保険法案が</a:t>
                      </a:r>
                      <a:r>
                        <a:rPr lang="en-US" altLang="ja-JP" sz="1100" dirty="0"/>
                        <a:t>2022</a:t>
                      </a:r>
                      <a:r>
                        <a:rPr lang="ja-JP" altLang="en-US" sz="1100" dirty="0"/>
                        <a:t>年</a:t>
                      </a:r>
                      <a:r>
                        <a:rPr lang="en-US" altLang="ja-JP" sz="1100" dirty="0"/>
                        <a:t>5</a:t>
                      </a:r>
                      <a:r>
                        <a:rPr lang="ja-JP" altLang="en-US" sz="1100" dirty="0"/>
                        <a:t>月</a:t>
                      </a:r>
                      <a:r>
                        <a:rPr lang="en-US" altLang="ja-JP" sz="1100" dirty="0"/>
                        <a:t>19</a:t>
                      </a:r>
                      <a:r>
                        <a:rPr lang="ja-JP" altLang="en-US" sz="1100" dirty="0"/>
                        <a:t>日に制定され、すべての国民と合法的居住者の健康保険加入が義務づけられた。この法律は、</a:t>
                      </a:r>
                      <a:r>
                        <a:rPr lang="en-US" altLang="ja-JP" sz="1100" dirty="0"/>
                        <a:t>NHIA</a:t>
                      </a:r>
                      <a:r>
                        <a:rPr lang="ja-JP" altLang="en-US" sz="1100" dirty="0"/>
                        <a:t>の規制・統合能力を強化すると同時に、恵まれない人々を対象とした医療サービスのための資金調達メカニズムを確立するものである。</a:t>
                      </a:r>
                      <a:endParaRPr lang="en-US" altLang="ja-JP" sz="1100" dirty="0"/>
                    </a:p>
                    <a:p>
                      <a:pPr marL="171450" indent="-171450" algn="l" fontAlgn="ctr" hangingPunct="0">
                        <a:buFont typeface="Arial" panose="020B0604020202020204" pitchFamily="34" charset="0"/>
                        <a:buChar char="•"/>
                      </a:pPr>
                      <a:r>
                        <a:rPr lang="ja-JP" altLang="en-US" sz="1100" dirty="0"/>
                        <a:t>関係者と開発パートナーとの長期にわたる協力の集大成であるこの法律は、大きな進歩を意味する。</a:t>
                      </a:r>
                      <a:r>
                        <a:rPr lang="en-US" altLang="ja-JP" sz="1100" dirty="0"/>
                        <a:t>2014</a:t>
                      </a:r>
                      <a:r>
                        <a:rPr lang="ja-JP" altLang="en-US" sz="1100" dirty="0"/>
                        <a:t>年</a:t>
                      </a:r>
                      <a:r>
                        <a:rPr lang="en-US" altLang="ja-JP" sz="1100" dirty="0"/>
                        <a:t>NHA</a:t>
                      </a:r>
                      <a:r>
                        <a:rPr lang="ja-JP" altLang="en-US" sz="1100" dirty="0"/>
                        <a:t>は、プライマリー・ヘルスケアの基本パッケージへのアクセスに資金を提供するため、公的、民間、慈善団体、補助的な財源を動員するメカニズムを提供する。</a:t>
                      </a:r>
                      <a:endParaRPr kumimoji="1" lang="ja-JP" altLang="en-US" sz="1100" dirty="0">
                        <a:latin typeface="+mn-lt"/>
                        <a:ea typeface="+mn-ea"/>
                        <a:cs typeface="Arial" panose="020B0604020202020204" pitchFamily="34" charset="0"/>
                      </a:endParaRP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1"/>
                  </a:ext>
                </a:extLst>
              </a:tr>
              <a:tr h="469550">
                <a:tc>
                  <a:txBody>
                    <a:bodyPr/>
                    <a:lstStyle/>
                    <a:p>
                      <a:pPr algn="ctr" fontAlgn="ctr" hangingPunct="0"/>
                      <a:r>
                        <a:rPr kumimoji="1" lang="en-US" altLang="ja-JP" sz="1200" b="1" u="none" dirty="0">
                          <a:solidFill>
                            <a:schemeClr val="bg1"/>
                          </a:solidFill>
                          <a:latin typeface="MS PGothic" panose="020B0600070205080204" pitchFamily="34" charset="-128"/>
                          <a:ea typeface="MS PGothic" panose="020B0600070205080204" pitchFamily="34" charset="-128"/>
                          <a:cs typeface="Arial" panose="020B0604020202020204" pitchFamily="34" charset="0"/>
                        </a:rPr>
                        <a:t>National Health Policy 2016</a:t>
                      </a:r>
                      <a:endParaRPr kumimoji="1" lang="ja-JP" altLang="en-US" sz="1200" b="1" u="none" dirty="0">
                        <a:solidFill>
                          <a:schemeClr val="bg1"/>
                        </a:solidFill>
                        <a:latin typeface="MS PGothic" panose="020B0600070205080204" pitchFamily="34" charset="-128"/>
                        <a:ea typeface="MS PGothic" panose="020B0600070205080204" pitchFamily="34" charset="-128"/>
                        <a:cs typeface="Arial" panose="020B0604020202020204" pitchFamily="34" charset="0"/>
                      </a:endParaRP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marR="0" indent="-171450" algn="l" defTabSz="914400" rtl="0" eaLnBrk="1" fontAlgn="ctr" latinLnBrk="0" hangingPunct="0">
                        <a:lnSpc>
                          <a:spcPct val="100000"/>
                        </a:lnSpc>
                        <a:spcBef>
                          <a:spcPts val="0"/>
                        </a:spcBef>
                        <a:spcAft>
                          <a:spcPts val="200"/>
                        </a:spcAft>
                        <a:buClrTx/>
                        <a:buSzTx/>
                        <a:buFont typeface="Arial" panose="020B0604020202020204" pitchFamily="34" charset="0"/>
                        <a:buChar char="•"/>
                        <a:tabLst/>
                        <a:defRPr/>
                      </a:pPr>
                      <a:r>
                        <a:rPr lang="ja-JP" altLang="en-US" sz="1100" dirty="0"/>
                        <a:t>国家保健政策が策定される以前、同国は</a:t>
                      </a:r>
                      <a:r>
                        <a:rPr lang="en-US" altLang="ja-JP" sz="1100" dirty="0"/>
                        <a:t>1988</a:t>
                      </a:r>
                      <a:r>
                        <a:rPr lang="ja-JP" altLang="en-US" sz="1100" dirty="0"/>
                        <a:t>年と</a:t>
                      </a:r>
                      <a:r>
                        <a:rPr lang="en-US" altLang="ja-JP" sz="1100" dirty="0"/>
                        <a:t>2004</a:t>
                      </a:r>
                      <a:r>
                        <a:rPr lang="ja-JP" altLang="en-US" sz="1100" dirty="0"/>
                        <a:t>年にそれぞれ策定された</a:t>
                      </a:r>
                      <a:r>
                        <a:rPr lang="en-US" altLang="ja-JP" sz="1100" dirty="0"/>
                        <a:t>2</a:t>
                      </a:r>
                      <a:r>
                        <a:rPr lang="ja-JP" altLang="en-US" sz="1100" dirty="0"/>
                        <a:t>つの国家保健政策を実施してきた。</a:t>
                      </a:r>
                      <a:endParaRPr lang="en-US" altLang="ja-JP" sz="1100" dirty="0"/>
                    </a:p>
                    <a:p>
                      <a:pPr marL="171450" marR="0" indent="-171450" algn="l" defTabSz="914400" rtl="0" eaLnBrk="1" fontAlgn="ctr" latinLnBrk="0" hangingPunct="0">
                        <a:lnSpc>
                          <a:spcPct val="100000"/>
                        </a:lnSpc>
                        <a:spcBef>
                          <a:spcPts val="0"/>
                        </a:spcBef>
                        <a:spcAft>
                          <a:spcPts val="200"/>
                        </a:spcAft>
                        <a:buClrTx/>
                        <a:buSzTx/>
                        <a:buFont typeface="Arial" panose="020B0604020202020204" pitchFamily="34" charset="0"/>
                        <a:buChar char="•"/>
                        <a:tabLst/>
                        <a:defRPr/>
                      </a:pPr>
                      <a:r>
                        <a:rPr lang="ja-JP" altLang="en-US" sz="1100" dirty="0"/>
                        <a:t>同政策は、同国の医療制度の基礎となるプライマリー・ヘルスケアの改善に重点を置くとともに、社会的弱者に対する経済的リスク保護にも重点を置いている。</a:t>
                      </a:r>
                      <a:endParaRPr lang="en-US" altLang="ja-JP" sz="1100" dirty="0"/>
                    </a:p>
                    <a:p>
                      <a:pPr marL="171450" marR="0" indent="-171450" algn="l" defTabSz="914400" rtl="0" eaLnBrk="1" fontAlgn="ctr" latinLnBrk="0" hangingPunct="0">
                        <a:lnSpc>
                          <a:spcPct val="100000"/>
                        </a:lnSpc>
                        <a:spcBef>
                          <a:spcPts val="0"/>
                        </a:spcBef>
                        <a:spcAft>
                          <a:spcPts val="200"/>
                        </a:spcAft>
                        <a:buClrTx/>
                        <a:buSzTx/>
                        <a:buFont typeface="Arial" panose="020B0604020202020204" pitchFamily="34" charset="0"/>
                        <a:buChar char="•"/>
                        <a:tabLst/>
                        <a:defRPr/>
                      </a:pPr>
                      <a:r>
                        <a:rPr lang="ja-JP" altLang="en-US" sz="1100" dirty="0"/>
                        <a:t>この政策の目的は、民間医療提供者と連邦、州、地方政府レベルの関連保健当局との間の調整を確立することである。</a:t>
                      </a:r>
                      <a:endParaRPr lang="en-US" altLang="ja-JP" sz="1100" b="0" i="0" dirty="0">
                        <a:solidFill>
                          <a:srgbClr val="000000"/>
                        </a:solidFill>
                        <a:effectLst/>
                        <a:latin typeface="+mn-lt"/>
                        <a:ea typeface="+mn-ea"/>
                      </a:endParaRP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2"/>
                  </a:ext>
                </a:extLst>
              </a:tr>
              <a:tr h="588413">
                <a:tc>
                  <a:txBody>
                    <a:bodyPr/>
                    <a:lstStyle/>
                    <a:p>
                      <a:pPr algn="ctr" fontAlgn="ctr" hangingPunct="0"/>
                      <a:r>
                        <a:rPr kumimoji="1" lang="en-US" altLang="ja-JP" sz="1200" b="1" u="none" dirty="0">
                          <a:solidFill>
                            <a:schemeClr val="bg1"/>
                          </a:solidFill>
                          <a:latin typeface="MS PGothic" panose="020B0600070205080204" pitchFamily="34" charset="-128"/>
                          <a:ea typeface="MS PGothic" panose="020B0600070205080204" pitchFamily="34" charset="-128"/>
                          <a:cs typeface="Arial" panose="020B0604020202020204" pitchFamily="34" charset="0"/>
                        </a:rPr>
                        <a:t>National Health Promotion Policy 2019</a:t>
                      </a:r>
                      <a:endParaRPr kumimoji="1" lang="ja-JP" altLang="en-US" sz="1200" b="1" u="none" dirty="0">
                        <a:solidFill>
                          <a:schemeClr val="bg1"/>
                        </a:solidFill>
                        <a:latin typeface="MS PGothic" panose="020B0600070205080204" pitchFamily="34" charset="-128"/>
                        <a:ea typeface="MS PGothic" panose="020B0600070205080204" pitchFamily="34" charset="-128"/>
                        <a:cs typeface="Arial" panose="020B0604020202020204" pitchFamily="34" charset="0"/>
                      </a:endParaRP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marR="0" lvl="0" indent="-171450" algn="l" defTabSz="914400" rtl="0" eaLnBrk="1" fontAlgn="ctr" latinLnBrk="0" hangingPunct="0">
                        <a:lnSpc>
                          <a:spcPct val="100000"/>
                        </a:lnSpc>
                        <a:spcBef>
                          <a:spcPts val="0"/>
                        </a:spcBef>
                        <a:spcAft>
                          <a:spcPts val="0"/>
                        </a:spcAft>
                        <a:buClrTx/>
                        <a:buSzTx/>
                        <a:buFont typeface="Arial" panose="020B0604020202020204" pitchFamily="34" charset="0"/>
                        <a:buChar char="•"/>
                        <a:tabLst/>
                        <a:defRPr/>
                      </a:pPr>
                      <a:r>
                        <a:rPr lang="ja-JP" altLang="en-US" sz="1100" dirty="0"/>
                        <a:t>更新された</a:t>
                      </a:r>
                      <a:r>
                        <a:rPr lang="en-US" altLang="ja-JP" sz="1100" dirty="0"/>
                        <a:t>2019</a:t>
                      </a:r>
                      <a:r>
                        <a:rPr lang="ja-JP" altLang="en-US" sz="1100" dirty="0"/>
                        <a:t>年国家健康増進政策は、ベンチマークを確立し、最適な健康増進実践のための正確な指示を提供する。意思決定者、管理者、サービス提供者は異なるレベルで導かれる。この方針は、ヘルスプロモーターのスキルセットを拡大し、世界標準に合わせるものである。</a:t>
                      </a:r>
                      <a:endParaRPr lang="en-US" altLang="ja-JP" sz="1100" dirty="0"/>
                    </a:p>
                    <a:p>
                      <a:pPr marL="171450" marR="0" lvl="0" indent="-171450" algn="l" defTabSz="914400" rtl="0" eaLnBrk="1" fontAlgn="ctr" latinLnBrk="0" hangingPunct="0">
                        <a:lnSpc>
                          <a:spcPct val="100000"/>
                        </a:lnSpc>
                        <a:spcBef>
                          <a:spcPts val="0"/>
                        </a:spcBef>
                        <a:spcAft>
                          <a:spcPts val="0"/>
                        </a:spcAft>
                        <a:buClrTx/>
                        <a:buSzTx/>
                        <a:buFont typeface="Arial" panose="020B0604020202020204" pitchFamily="34" charset="0"/>
                        <a:buChar char="•"/>
                        <a:tabLst/>
                        <a:defRPr/>
                      </a:pPr>
                      <a:r>
                        <a:rPr lang="ja-JP" altLang="en-US" sz="1100" dirty="0"/>
                        <a:t>この転換は、ヘルスプロモーションの影響力を高め、持続可能な開発目標とユニバーサル・ヘルス・カバレッジの目標に合致させ、最終的にナイジェリア全土の健康と福祉を向上させることを意図している。</a:t>
                      </a:r>
                      <a:endParaRPr lang="en-US" altLang="ja-JP" sz="1100" dirty="0"/>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3"/>
                  </a:ext>
                </a:extLst>
              </a:tr>
              <a:tr h="588413">
                <a:tc>
                  <a:txBody>
                    <a:bodyPr/>
                    <a:lstStyle/>
                    <a:p>
                      <a:pPr algn="ctr" fontAlgn="ctr" hangingPunct="0"/>
                      <a:r>
                        <a:rPr kumimoji="1" lang="en-US" altLang="ja-JP" sz="1200" b="1" u="none" dirty="0">
                          <a:solidFill>
                            <a:schemeClr val="bg1"/>
                          </a:solidFill>
                          <a:latin typeface="MS PGothic" panose="020B0600070205080204" pitchFamily="34" charset="-128"/>
                          <a:ea typeface="MS PGothic" panose="020B0600070205080204" pitchFamily="34" charset="-128"/>
                          <a:cs typeface="Arial" panose="020B0604020202020204" pitchFamily="34" charset="0"/>
                        </a:rPr>
                        <a:t>National Strategic Plan for Health Promotion 2020-2024</a:t>
                      </a:r>
                      <a:endParaRPr kumimoji="1" lang="ja-JP" altLang="en-US" sz="1200" b="1" u="none" dirty="0">
                        <a:solidFill>
                          <a:schemeClr val="bg1"/>
                        </a:solidFill>
                        <a:latin typeface="MS PGothic" panose="020B0600070205080204" pitchFamily="34" charset="-128"/>
                        <a:ea typeface="MS PGothic" panose="020B0600070205080204" pitchFamily="34" charset="-128"/>
                        <a:cs typeface="Arial" panose="020B0604020202020204" pitchFamily="34" charset="0"/>
                      </a:endParaRP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indent="-171450" algn="l" fontAlgn="ctr" hangingPunct="0">
                        <a:buFont typeface="Arial" panose="020B0604020202020204" pitchFamily="34" charset="0"/>
                        <a:buChar char="•"/>
                      </a:pPr>
                      <a:r>
                        <a:rPr lang="ja-JP" altLang="en-US" sz="1100" dirty="0">
                          <a:solidFill>
                            <a:srgbClr val="000000"/>
                          </a:solidFill>
                          <a:latin typeface="+mn-lt"/>
                          <a:ea typeface="+mn-ea"/>
                        </a:rPr>
                        <a:t>この目的は、国家健康増進政策</a:t>
                      </a:r>
                      <a:r>
                        <a:rPr lang="en-US" altLang="ja-JP" sz="1100" dirty="0">
                          <a:solidFill>
                            <a:srgbClr val="000000"/>
                          </a:solidFill>
                          <a:latin typeface="+mn-lt"/>
                          <a:ea typeface="+mn-ea"/>
                        </a:rPr>
                        <a:t>2019</a:t>
                      </a:r>
                      <a:r>
                        <a:rPr lang="ja-JP" altLang="en-US" sz="1100" dirty="0">
                          <a:solidFill>
                            <a:srgbClr val="000000"/>
                          </a:solidFill>
                          <a:latin typeface="+mn-lt"/>
                          <a:ea typeface="+mn-ea"/>
                        </a:rPr>
                        <a:t>の実施を導くための戦略的ステップを提供することである。</a:t>
                      </a:r>
                      <a:endParaRPr lang="en-US" altLang="ja-JP" sz="1100" dirty="0">
                        <a:solidFill>
                          <a:schemeClr val="tx1"/>
                        </a:solidFill>
                        <a:latin typeface="+mn-lt"/>
                        <a:ea typeface="+mn-ea"/>
                      </a:endParaRPr>
                    </a:p>
                    <a:p>
                      <a:pPr marL="171450" marR="0" lvl="0" indent="-171450" algn="l" defTabSz="914400" rtl="0" eaLnBrk="1" fontAlgn="ctr" latinLnBrk="0" hangingPunct="0">
                        <a:lnSpc>
                          <a:spcPct val="100000"/>
                        </a:lnSpc>
                        <a:spcBef>
                          <a:spcPts val="0"/>
                        </a:spcBef>
                        <a:spcAft>
                          <a:spcPts val="0"/>
                        </a:spcAft>
                        <a:buClrTx/>
                        <a:buSzTx/>
                        <a:buFont typeface="Arial" panose="020B0604020202020204" pitchFamily="34" charset="0"/>
                        <a:buChar char="•"/>
                        <a:tabLst/>
                        <a:defRPr/>
                      </a:pPr>
                      <a:r>
                        <a:rPr lang="ja-JP" altLang="en-US" sz="1100" dirty="0">
                          <a:solidFill>
                            <a:schemeClr val="tx1"/>
                          </a:solidFill>
                          <a:latin typeface="+mn-lt"/>
                          <a:ea typeface="+mn-ea"/>
                        </a:rPr>
                        <a:t>健康増進のための知識管理ガイドライン　</a:t>
                      </a:r>
                      <a:r>
                        <a:rPr lang="en-US" altLang="ja-JP" sz="1100" dirty="0">
                          <a:solidFill>
                            <a:schemeClr val="tx1"/>
                          </a:solidFill>
                          <a:latin typeface="+mn-lt"/>
                          <a:ea typeface="+mn-ea"/>
                        </a:rPr>
                        <a:t>2020-2024</a:t>
                      </a:r>
                      <a:r>
                        <a:rPr lang="ja-JP" altLang="en-US" sz="1100" dirty="0">
                          <a:solidFill>
                            <a:schemeClr val="tx1"/>
                          </a:solidFill>
                          <a:latin typeface="+mn-lt"/>
                          <a:ea typeface="+mn-ea"/>
                        </a:rPr>
                        <a:t>（</a:t>
                      </a:r>
                      <a:r>
                        <a:rPr kumimoji="1" lang="en-US" altLang="ja-JP" sz="1100" b="0" u="none" dirty="0">
                          <a:solidFill>
                            <a:schemeClr val="tx1"/>
                          </a:solidFill>
                          <a:latin typeface="MS PGothic" panose="020B0600070205080204" pitchFamily="34" charset="-128"/>
                          <a:ea typeface="MS PGothic" panose="020B0600070205080204" pitchFamily="34" charset="-128"/>
                          <a:cs typeface="Arial" panose="020B0604020202020204" pitchFamily="34" charset="0"/>
                        </a:rPr>
                        <a:t>National Strategic Plan for Health Promotion 2020-2024</a:t>
                      </a:r>
                      <a:r>
                        <a:rPr lang="ja-JP" altLang="en-US" sz="1100" dirty="0">
                          <a:solidFill>
                            <a:srgbClr val="000000"/>
                          </a:solidFill>
                          <a:latin typeface="+mn-lt"/>
                          <a:ea typeface="+mn-ea"/>
                        </a:rPr>
                        <a:t>）は、ナイジェリアの保健セクター内のすべての関連する健康情報の効果的な文書化、普及、アーカイブに関するロードマップを提供することが期待されている。</a:t>
                      </a:r>
                      <a:endParaRPr lang="en-US" altLang="ja-JP" sz="1100" dirty="0">
                        <a:solidFill>
                          <a:srgbClr val="000000"/>
                        </a:solidFill>
                        <a:latin typeface="+mn-lt"/>
                        <a:ea typeface="+mn-ea"/>
                      </a:endParaRP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912295920"/>
                  </a:ext>
                </a:extLst>
              </a:tr>
            </a:tbl>
          </a:graphicData>
        </a:graphic>
      </p:graphicFrame>
    </p:spTree>
    <p:extLst>
      <p:ext uri="{BB962C8B-B14F-4D97-AF65-F5344CB8AC3E}">
        <p14:creationId xmlns:p14="http://schemas.microsoft.com/office/powerpoint/2010/main" val="166664562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extLst>
              <p:ext uri="{D42A27DB-BD31-4B8C-83A1-F6EECF244321}">
                <p14:modId xmlns:p14="http://schemas.microsoft.com/office/powerpoint/2010/main" val="28937468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13" imgW="360" imgH="360" progId="TCLayout.ActiveDocument.1">
                  <p:embed/>
                </p:oleObj>
              </mc:Choice>
              <mc:Fallback>
                <p:oleObj name="think-cell Slide" r:id="rId13" imgW="360" imgH="360" progId="TCLayout.ActiveDocument.1">
                  <p:embed/>
                  <p:pic>
                    <p:nvPicPr>
                      <p:cNvPr id="8" name="Object 7" hidden="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hidden="1"/>
          <p:cNvSpPr/>
          <p:nvPr>
            <p:custDataLst>
              <p:tags r:id="rId2"/>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ナイジェリア／政策動向</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sz="2000" dirty="0">
                <a:latin typeface="HGP創英角ｺﾞｼｯｸUB" pitchFamily="50" charset="-128"/>
                <a:ea typeface="HGP創英角ｺﾞｼｯｸUB" pitchFamily="50" charset="-128"/>
              </a:rPr>
              <a:t>政府の医療分野への支出額</a:t>
            </a:r>
          </a:p>
        </p:txBody>
      </p:sp>
      <p:sp>
        <p:nvSpPr>
          <p:cNvPr id="4" name="テキスト ボックス 3"/>
          <p:cNvSpPr txBox="1"/>
          <p:nvPr/>
        </p:nvSpPr>
        <p:spPr>
          <a:xfrm>
            <a:off x="200472" y="1124744"/>
            <a:ext cx="9505056" cy="95327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会計年度には、予算全体</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兆ナイラのうち、</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兆ナイラが保健分野に割り当てられた。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その内訳は以下の通りである： 資本支出に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4,040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8,000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万ナイラ、経常支出に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5,808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万ナイラ、援助・交付金に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億ナイラ、独立収入の留保に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億ナイラが割り当てられている。この資金は、保健機関による様々な活動の実施を促進することが期待されている。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2" name="テキスト ボックス 21"/>
          <p:cNvSpPr txBox="1"/>
          <p:nvPr/>
        </p:nvSpPr>
        <p:spPr>
          <a:xfrm>
            <a:off x="200472" y="6524599"/>
            <a:ext cx="9505054" cy="288032"/>
          </a:xfrm>
          <a:prstGeom prst="rect">
            <a:avLst/>
          </a:prstGeom>
          <a:noFill/>
        </p:spPr>
        <p:txBody>
          <a:bodyPr wrap="square" lIns="0" tIns="0" rIns="0" bIns="0" rtlCol="0">
            <a:no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 altLang="ja-JP" sz="800" dirty="0"/>
              <a:t> </a:t>
            </a:r>
            <a:r>
              <a:rPr lang="ja-JP" altLang="en-US" sz="800" dirty="0"/>
              <a:t>ナイジェリア連邦予算委員、</a:t>
            </a:r>
            <a:r>
              <a:rPr lang="en-US" altLang="ja-JP" sz="800" dirty="0"/>
              <a:t>Premium TIMES</a:t>
            </a:r>
            <a:r>
              <a:rPr lang="ja-JP" altLang="en-US" sz="800" dirty="0"/>
              <a:t>「</a:t>
            </a:r>
            <a:r>
              <a:rPr lang="en-US" altLang="ja-JP" sz="800" dirty="0"/>
              <a:t>2023 Budget: Health gets highest allocation ever but fails to meet AU commitment</a:t>
            </a:r>
            <a:r>
              <a:rPr lang="ja-JP" altLang="en-US" sz="800" dirty="0"/>
              <a:t>」、</a:t>
            </a:r>
            <a:r>
              <a:rPr lang="en-US" altLang="ja-JP" sz="800" dirty="0"/>
              <a:t>DATA DIVE</a:t>
            </a:r>
            <a:r>
              <a:rPr lang="ja-JP" altLang="en-US" sz="800" dirty="0"/>
              <a:t>「</a:t>
            </a:r>
            <a:r>
              <a:rPr lang="en-US" altLang="ja-JP" sz="800" dirty="0"/>
              <a:t>#2022 Budget: N3,453 Per Capita for the Medical Care of Every Nigerian in 2022</a:t>
            </a:r>
            <a:r>
              <a:rPr lang="ja-JP" altLang="en-US" sz="800" dirty="0"/>
              <a:t>」</a:t>
            </a:r>
            <a:endParaRPr lang="ja" altLang="ja-JP" sz="800" dirty="0"/>
          </a:p>
          <a:p>
            <a:endParaRPr lang="en-US" altLang="ja-JP" sz="800" dirty="0"/>
          </a:p>
        </p:txBody>
      </p:sp>
      <p:cxnSp>
        <p:nvCxnSpPr>
          <p:cNvPr id="74" name="直線コネクタ 22"/>
          <p:cNvCxnSpPr/>
          <p:nvPr/>
        </p:nvCxnSpPr>
        <p:spPr>
          <a:xfrm>
            <a:off x="361598" y="2708920"/>
            <a:ext cx="919991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5" name="Rectangle 6"/>
          <p:cNvSpPr>
            <a:spLocks noChangeArrowheads="1"/>
          </p:cNvSpPr>
          <p:nvPr/>
        </p:nvSpPr>
        <p:spPr bwMode="auto">
          <a:xfrm>
            <a:off x="344488" y="2492896"/>
            <a:ext cx="9217024"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政府の医療分野予算</a:t>
            </a:r>
          </a:p>
        </p:txBody>
      </p:sp>
      <p:sp>
        <p:nvSpPr>
          <p:cNvPr id="176" name="テキスト ボックス 11">
            <a:extLst>
              <a:ext uri="{FF2B5EF4-FFF2-40B4-BE49-F238E27FC236}">
                <a16:creationId xmlns:a16="http://schemas.microsoft.com/office/drawing/2014/main" id="{4B5C1BA8-7128-4C76-8909-09F14EFCF810}"/>
              </a:ext>
            </a:extLst>
          </p:cNvPr>
          <p:cNvSpPr txBox="1"/>
          <p:nvPr/>
        </p:nvSpPr>
        <p:spPr>
          <a:xfrm>
            <a:off x="1678756" y="2987874"/>
            <a:ext cx="991002" cy="144016"/>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（十億ナイラ</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p>
          <a:p>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5" name="Chart 174">
            <a:extLst>
              <a:ext uri="{FF2B5EF4-FFF2-40B4-BE49-F238E27FC236}">
                <a16:creationId xmlns:a16="http://schemas.microsoft.com/office/drawing/2014/main" id="{38087A63-12DA-769F-E5A8-786651A40AAD}"/>
              </a:ext>
            </a:extLst>
          </p:cNvPr>
          <p:cNvGraphicFramePr/>
          <p:nvPr>
            <p:custDataLst>
              <p:tags r:id="rId3"/>
            </p:custDataLst>
            <p:extLst>
              <p:ext uri="{D42A27DB-BD31-4B8C-83A1-F6EECF244321}">
                <p14:modId xmlns:p14="http://schemas.microsoft.com/office/powerpoint/2010/main" val="1976354316"/>
              </p:ext>
            </p:extLst>
          </p:nvPr>
        </p:nvGraphicFramePr>
        <p:xfrm>
          <a:off x="1404888" y="2885356"/>
          <a:ext cx="7148512" cy="3022600"/>
        </p:xfrm>
        <a:graphic>
          <a:graphicData uri="http://schemas.openxmlformats.org/drawingml/2006/chart">
            <c:chart xmlns:c="http://schemas.openxmlformats.org/drawingml/2006/chart" xmlns:r="http://schemas.openxmlformats.org/officeDocument/2006/relationships" r:id="rId15"/>
          </a:graphicData>
        </a:graphic>
      </p:graphicFrame>
      <p:sp>
        <p:nvSpPr>
          <p:cNvPr id="7" name="テキスト プレースホルダ 9">
            <a:extLst>
              <a:ext uri="{FF2B5EF4-FFF2-40B4-BE49-F238E27FC236}">
                <a16:creationId xmlns:a16="http://schemas.microsoft.com/office/drawing/2014/main" id="{117BF0FD-8C06-75BB-6E7D-7E8ECBD3BE34}"/>
              </a:ext>
            </a:extLst>
          </p:cNvPr>
          <p:cNvSpPr>
            <a:spLocks noGrp="1"/>
          </p:cNvSpPr>
          <p:nvPr>
            <p:custDataLst>
              <p:tags r:id="rId4"/>
            </p:custDataLst>
          </p:nvPr>
        </p:nvSpPr>
        <p:spPr bwMode="auto">
          <a:xfrm>
            <a:off x="1678756" y="5907956"/>
            <a:ext cx="455613"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1200" dirty="0"/>
              <a:t>2016</a:t>
            </a:r>
            <a:endParaRPr lang="ja-JP" altLang="en-US" sz="1200" dirty="0"/>
          </a:p>
        </p:txBody>
      </p:sp>
      <p:sp>
        <p:nvSpPr>
          <p:cNvPr id="9" name="テキスト プレースホルダ 9">
            <a:extLst>
              <a:ext uri="{FF2B5EF4-FFF2-40B4-BE49-F238E27FC236}">
                <a16:creationId xmlns:a16="http://schemas.microsoft.com/office/drawing/2014/main" id="{14D56DE3-D563-F68D-71AF-22E54FEF790D}"/>
              </a:ext>
            </a:extLst>
          </p:cNvPr>
          <p:cNvSpPr>
            <a:spLocks noGrp="1"/>
          </p:cNvSpPr>
          <p:nvPr>
            <p:custDataLst>
              <p:tags r:id="rId5"/>
            </p:custDataLst>
          </p:nvPr>
        </p:nvSpPr>
        <p:spPr bwMode="auto">
          <a:xfrm>
            <a:off x="3445072" y="5907956"/>
            <a:ext cx="455613"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1200" dirty="0"/>
              <a:t>2018</a:t>
            </a:r>
            <a:endParaRPr lang="ja-JP" altLang="en-US" sz="1200" dirty="0"/>
          </a:p>
        </p:txBody>
      </p:sp>
      <p:sp>
        <p:nvSpPr>
          <p:cNvPr id="10" name="テキスト プレースホルダ 9">
            <a:extLst>
              <a:ext uri="{FF2B5EF4-FFF2-40B4-BE49-F238E27FC236}">
                <a16:creationId xmlns:a16="http://schemas.microsoft.com/office/drawing/2014/main" id="{6A7766B2-F711-95AA-F0A8-15539614792C}"/>
              </a:ext>
            </a:extLst>
          </p:cNvPr>
          <p:cNvSpPr>
            <a:spLocks noGrp="1"/>
          </p:cNvSpPr>
          <p:nvPr>
            <p:custDataLst>
              <p:tags r:id="rId6"/>
            </p:custDataLst>
          </p:nvPr>
        </p:nvSpPr>
        <p:spPr bwMode="auto">
          <a:xfrm>
            <a:off x="4329972" y="5907956"/>
            <a:ext cx="455613"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1200" dirty="0"/>
              <a:t>2019</a:t>
            </a:r>
            <a:endParaRPr lang="ja-JP" altLang="en-US" sz="1200" dirty="0"/>
          </a:p>
        </p:txBody>
      </p:sp>
      <p:sp>
        <p:nvSpPr>
          <p:cNvPr id="11" name="テキスト プレースホルダ 9">
            <a:extLst>
              <a:ext uri="{FF2B5EF4-FFF2-40B4-BE49-F238E27FC236}">
                <a16:creationId xmlns:a16="http://schemas.microsoft.com/office/drawing/2014/main" id="{7D3E7F72-E29D-8EA5-EF2F-84326C41A864}"/>
              </a:ext>
            </a:extLst>
          </p:cNvPr>
          <p:cNvSpPr>
            <a:spLocks noGrp="1"/>
          </p:cNvSpPr>
          <p:nvPr>
            <p:custDataLst>
              <p:tags r:id="rId7"/>
            </p:custDataLst>
          </p:nvPr>
        </p:nvSpPr>
        <p:spPr bwMode="auto">
          <a:xfrm>
            <a:off x="2560172" y="5907956"/>
            <a:ext cx="455613"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1200" dirty="0"/>
              <a:t>2017</a:t>
            </a:r>
            <a:endParaRPr lang="ja-JP" altLang="en-US" sz="1200" dirty="0"/>
          </a:p>
        </p:txBody>
      </p:sp>
      <p:sp>
        <p:nvSpPr>
          <p:cNvPr id="12" name="テキスト プレースホルダ 9">
            <a:extLst>
              <a:ext uri="{FF2B5EF4-FFF2-40B4-BE49-F238E27FC236}">
                <a16:creationId xmlns:a16="http://schemas.microsoft.com/office/drawing/2014/main" id="{5E3EF5FA-EDAC-FBAA-989E-0C12AB8AF5FA}"/>
              </a:ext>
            </a:extLst>
          </p:cNvPr>
          <p:cNvSpPr>
            <a:spLocks noGrp="1"/>
          </p:cNvSpPr>
          <p:nvPr>
            <p:custDataLst>
              <p:tags r:id="rId8"/>
            </p:custDataLst>
          </p:nvPr>
        </p:nvSpPr>
        <p:spPr bwMode="auto">
          <a:xfrm>
            <a:off x="5203700" y="5907956"/>
            <a:ext cx="455613"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1200" dirty="0"/>
              <a:t>2020</a:t>
            </a:r>
            <a:endParaRPr lang="ja-JP" altLang="en-US" sz="1200" dirty="0"/>
          </a:p>
        </p:txBody>
      </p:sp>
      <p:sp>
        <p:nvSpPr>
          <p:cNvPr id="13" name="テキスト プレースホルダ 9">
            <a:extLst>
              <a:ext uri="{FF2B5EF4-FFF2-40B4-BE49-F238E27FC236}">
                <a16:creationId xmlns:a16="http://schemas.microsoft.com/office/drawing/2014/main" id="{8D378FF7-02CB-5ED4-DF43-0B96DB8411F5}"/>
              </a:ext>
            </a:extLst>
          </p:cNvPr>
          <p:cNvSpPr>
            <a:spLocks noGrp="1"/>
          </p:cNvSpPr>
          <p:nvPr>
            <p:custDataLst>
              <p:tags r:id="rId9"/>
            </p:custDataLst>
          </p:nvPr>
        </p:nvSpPr>
        <p:spPr bwMode="auto">
          <a:xfrm>
            <a:off x="6092734" y="5907956"/>
            <a:ext cx="455613"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1200" dirty="0"/>
              <a:t>2021</a:t>
            </a:r>
            <a:endParaRPr lang="ja-JP" altLang="en-US" sz="1200" dirty="0"/>
          </a:p>
        </p:txBody>
      </p:sp>
      <p:sp>
        <p:nvSpPr>
          <p:cNvPr id="14" name="テキスト プレースホルダ 9">
            <a:extLst>
              <a:ext uri="{FF2B5EF4-FFF2-40B4-BE49-F238E27FC236}">
                <a16:creationId xmlns:a16="http://schemas.microsoft.com/office/drawing/2014/main" id="{4A43B663-F70F-F08E-D128-EE2CD047C03B}"/>
              </a:ext>
            </a:extLst>
          </p:cNvPr>
          <p:cNvSpPr>
            <a:spLocks noGrp="1"/>
          </p:cNvSpPr>
          <p:nvPr>
            <p:custDataLst>
              <p:tags r:id="rId10"/>
            </p:custDataLst>
          </p:nvPr>
        </p:nvSpPr>
        <p:spPr bwMode="auto">
          <a:xfrm>
            <a:off x="6959401" y="5907956"/>
            <a:ext cx="455613"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1200" dirty="0"/>
              <a:t>2022</a:t>
            </a:r>
            <a:endParaRPr lang="ja-JP" altLang="en-US" sz="1200" dirty="0"/>
          </a:p>
        </p:txBody>
      </p:sp>
      <p:sp>
        <p:nvSpPr>
          <p:cNvPr id="15" name="テキスト プレースホルダ 9">
            <a:extLst>
              <a:ext uri="{FF2B5EF4-FFF2-40B4-BE49-F238E27FC236}">
                <a16:creationId xmlns:a16="http://schemas.microsoft.com/office/drawing/2014/main" id="{53D58E18-EE91-C975-144F-DBFA87E10F45}"/>
              </a:ext>
            </a:extLst>
          </p:cNvPr>
          <p:cNvSpPr>
            <a:spLocks noGrp="1"/>
          </p:cNvSpPr>
          <p:nvPr>
            <p:custDataLst>
              <p:tags r:id="rId11"/>
            </p:custDataLst>
          </p:nvPr>
        </p:nvSpPr>
        <p:spPr bwMode="auto">
          <a:xfrm>
            <a:off x="7823497" y="5907956"/>
            <a:ext cx="455613" cy="2127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lgn="ctr">
              <a:spcBef>
                <a:spcPct val="0"/>
              </a:spcBef>
              <a:buNone/>
            </a:pPr>
            <a:r>
              <a:rPr lang="en-US" altLang="en-US" sz="1200" dirty="0"/>
              <a:t>2023</a:t>
            </a:r>
            <a:endParaRPr lang="ja-JP" altLang="en-US" sz="1200" dirty="0"/>
          </a:p>
        </p:txBody>
      </p:sp>
    </p:spTree>
    <p:extLst>
      <p:ext uri="{BB962C8B-B14F-4D97-AF65-F5344CB8AC3E}">
        <p14:creationId xmlns:p14="http://schemas.microsoft.com/office/powerpoint/2010/main" val="343959631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0472" y="2823295"/>
            <a:ext cx="9505502" cy="461665"/>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latin typeface="HGP創英角ｺﾞｼｯｸUB" panose="020B0A00000000000000" pitchFamily="34" charset="-128"/>
              </a:rPr>
              <a:t>日本との関わり</a:t>
            </a:r>
            <a:endParaRPr lang="ja-JP" altLang="en-US" dirty="0">
              <a:latin typeface="HGP創英角ｺﾞｼｯｸUB" panose="020B0A00000000000000" pitchFamily="34" charset="-128"/>
            </a:endParaRPr>
          </a:p>
        </p:txBody>
      </p:sp>
    </p:spTree>
    <p:extLst>
      <p:ext uri="{BB962C8B-B14F-4D97-AF65-F5344CB8AC3E}">
        <p14:creationId xmlns:p14="http://schemas.microsoft.com/office/powerpoint/2010/main" val="143982002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F330B40-92A2-45F2-A6E0-151536FB217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6" name="Object 5" hidden="1">
                        <a:extLst>
                          <a:ext uri="{FF2B5EF4-FFF2-40B4-BE49-F238E27FC236}">
                            <a16:creationId xmlns:a16="http://schemas.microsoft.com/office/drawing/2014/main" id="{0F330B40-92A2-45F2-A6E0-151536FB217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ナイジェリア／日本との関わり</a:t>
            </a:r>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外交関係</a:t>
            </a:r>
            <a:r>
              <a:rPr lang="en-US" altLang="ja-JP" dirty="0"/>
              <a:t>(1/2)</a:t>
            </a:r>
            <a:endParaRPr lang="ja-JP" altLang="en-US" dirty="0"/>
          </a:p>
        </p:txBody>
      </p:sp>
      <p:sp>
        <p:nvSpPr>
          <p:cNvPr id="11" name="テキスト ボックス 10"/>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年以降の主な往訪者は下記の通り。</a:t>
            </a:r>
          </a:p>
        </p:txBody>
      </p:sp>
      <p:sp>
        <p:nvSpPr>
          <p:cNvPr id="36" name="テキスト ボックス 35"/>
          <p:cNvSpPr txBox="1"/>
          <p:nvPr/>
        </p:nvSpPr>
        <p:spPr>
          <a:xfrm>
            <a:off x="200472" y="6597352"/>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外務省「ナイジェリア連邦共和国基礎データ」</a:t>
            </a:r>
            <a:endParaRPr lang="ja-JP" altLang="en-US" sz="800" dirty="0"/>
          </a:p>
        </p:txBody>
      </p:sp>
      <p:sp>
        <p:nvSpPr>
          <p:cNvPr id="13" name="片側の 2 つの角を丸めた四角形 12"/>
          <p:cNvSpPr/>
          <p:nvPr/>
        </p:nvSpPr>
        <p:spPr>
          <a:xfrm>
            <a:off x="920552" y="1874142"/>
            <a:ext cx="4392488" cy="330721"/>
          </a:xfrm>
          <a:prstGeom prst="round2SameRect">
            <a:avLst>
              <a:gd name="adj1" fmla="val 27249"/>
              <a:gd name="adj2" fmla="val 0"/>
            </a:avLst>
          </a:prstGeom>
          <a:solidFill>
            <a:srgbClr val="1E806B"/>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0" bIns="64800" rtlCol="0" anchor="ctr" anchorCtr="0"/>
          <a:lstStyle/>
          <a:p>
            <a:pPr algn="ctr" fontAlgn="b" hangingPunct="0"/>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ナイジェリアからの往訪者</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14" name="片側の 2 つの角を丸めた四角形 13"/>
          <p:cNvSpPr/>
          <p:nvPr/>
        </p:nvSpPr>
        <p:spPr>
          <a:xfrm>
            <a:off x="5313040" y="1874142"/>
            <a:ext cx="4392488" cy="330721"/>
          </a:xfrm>
          <a:prstGeom prst="round2SameRect">
            <a:avLst>
              <a:gd name="adj1" fmla="val 27249"/>
              <a:gd name="adj2" fmla="val 0"/>
            </a:avLst>
          </a:prstGeom>
          <a:solidFill>
            <a:srgbClr val="3D6AA7"/>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0" bIns="64800" rtlCol="0" anchor="ctr" anchorCtr="0"/>
          <a:lstStyle/>
          <a:p>
            <a:pPr algn="ctr" fontAlgn="b" hangingPunct="0"/>
            <a:r>
              <a:rPr lang="ja-JP" altLang="en-US" sz="16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日本</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からの往訪者</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graphicFrame>
        <p:nvGraphicFramePr>
          <p:cNvPr id="16" name="表 15"/>
          <p:cNvGraphicFramePr>
            <a:graphicFrameLocks noGrp="1"/>
          </p:cNvGraphicFramePr>
          <p:nvPr>
            <p:extLst>
              <p:ext uri="{D42A27DB-BD31-4B8C-83A1-F6EECF244321}">
                <p14:modId xmlns:p14="http://schemas.microsoft.com/office/powerpoint/2010/main" val="4099442292"/>
              </p:ext>
            </p:extLst>
          </p:nvPr>
        </p:nvGraphicFramePr>
        <p:xfrm>
          <a:off x="200472" y="2204865"/>
          <a:ext cx="9504000" cy="3753235"/>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val="20000"/>
                    </a:ext>
                  </a:extLst>
                </a:gridCol>
                <a:gridCol w="4392000">
                  <a:extLst>
                    <a:ext uri="{9D8B030D-6E8A-4147-A177-3AD203B41FA5}">
                      <a16:colId xmlns:a16="http://schemas.microsoft.com/office/drawing/2014/main" val="20001"/>
                    </a:ext>
                  </a:extLst>
                </a:gridCol>
                <a:gridCol w="4392000">
                  <a:extLst>
                    <a:ext uri="{9D8B030D-6E8A-4147-A177-3AD203B41FA5}">
                      <a16:colId xmlns:a16="http://schemas.microsoft.com/office/drawing/2014/main" val="20002"/>
                    </a:ext>
                  </a:extLst>
                </a:gridCol>
              </a:tblGrid>
              <a:tr h="313411">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2013</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40000"/>
                        <a:lumOff val="60000"/>
                      </a:schemeClr>
                    </a:solidFill>
                  </a:tcPr>
                </a:tc>
                <a:tc>
                  <a:txBody>
                    <a:bodyPr/>
                    <a:lstStyle/>
                    <a:p>
                      <a:pPr algn="ctr" rtl="0" fontAlgn="t"/>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サンボ副大統領（</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TICAD V</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（第</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5</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回アフリカ開発会議））</a:t>
                      </a: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algn="ctr" rtl="0" fontAlgn="t"/>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3"/>
                  </a:ext>
                </a:extLst>
              </a:tr>
              <a:tr h="313411">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2014</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40000"/>
                        <a:lumOff val="60000"/>
                      </a:schemeClr>
                    </a:solidFill>
                  </a:tcPr>
                </a:tc>
                <a:tc>
                  <a:txBody>
                    <a:bodyPr/>
                    <a:lstStyle/>
                    <a:p>
                      <a:pPr algn="ctr" rtl="0" fontAlgn="t"/>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エクェレマドゥ国民議会上院副議長</a:t>
                      </a: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algn="ctr" rtl="0" fontAlgn="t"/>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牧原環境大臣政務官（</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WEF</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アフリカ会合出席）</a:t>
                      </a:r>
                    </a:p>
                  </a:txBody>
                  <a:tcPr marL="9525" marR="9525" marT="9525" marB="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4"/>
                  </a:ext>
                </a:extLst>
              </a:tr>
              <a:tr h="313411">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40000"/>
                        <a:lumOff val="60000"/>
                      </a:schemeClr>
                    </a:solidFill>
                  </a:tcPr>
                </a:tc>
                <a:tc>
                  <a:txBody>
                    <a:bodyPr/>
                    <a:lstStyle/>
                    <a:p>
                      <a:pPr algn="ctr" rtl="0" fontAlgn="t"/>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　</a:t>
                      </a: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algn="ctr" rtl="0" fontAlgn="t"/>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逢沢一郎衆議院議員・総理特使（大統領就任式出席）</a:t>
                      </a:r>
                    </a:p>
                  </a:txBody>
                  <a:tcPr marL="9525" marR="9525" marT="9525" marB="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5"/>
                  </a:ext>
                </a:extLst>
              </a:tr>
              <a:tr h="313411">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40000"/>
                        <a:lumOff val="60000"/>
                      </a:schemeClr>
                    </a:solidFill>
                  </a:tcPr>
                </a:tc>
                <a:tc>
                  <a:txBody>
                    <a:bodyPr/>
                    <a:lstStyle/>
                    <a:p>
                      <a:pPr algn="ctr" rtl="0" fontAlgn="t"/>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カチク石油資源担当国務相</a:t>
                      </a: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algn="ctr" rtl="0" fontAlgn="t"/>
                      <a:r>
                        <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木原誠二外務副大臣</a:t>
                      </a:r>
                    </a:p>
                  </a:txBody>
                  <a:tcPr marL="9525" marR="9525" marT="9525" marB="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6"/>
                  </a:ext>
                </a:extLst>
              </a:tr>
              <a:tr h="313411">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40000"/>
                        <a:lumOff val="60000"/>
                      </a:schemeClr>
                    </a:solidFill>
                  </a:tcPr>
                </a:tc>
                <a:tc>
                  <a:txBody>
                    <a:bodyPr/>
                    <a:lstStyle/>
                    <a:p>
                      <a:pPr algn="ctr" rtl="0" fontAlgn="t"/>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オヌ科学技術相、アデウォレ保健相</a:t>
                      </a: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tc>
                  <a:txBody>
                    <a:bodyPr/>
                    <a:lstStyle/>
                    <a:p>
                      <a:pPr algn="ctr" rtl="0" fontAlgn="t"/>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貿易投資促進官民合同ミッション（武井外務大臣政務官）</a:t>
                      </a:r>
                    </a:p>
                  </a:txBody>
                  <a:tcPr marL="9525" marR="9525" marT="9525" marB="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7"/>
                  </a:ext>
                </a:extLst>
              </a:tr>
              <a:tr h="313411">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2018</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40000"/>
                        <a:lumOff val="60000"/>
                      </a:schemeClr>
                    </a:solidFill>
                  </a:tcPr>
                </a:tc>
                <a:tc>
                  <a:txBody>
                    <a:bodyPr/>
                    <a:lstStyle/>
                    <a:p>
                      <a:pPr algn="ctr" rtl="0" fontAlgn="t"/>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エメフィレ中央銀行総裁、ダロン青年・スポーツ相</a:t>
                      </a: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tc>
                  <a:txBody>
                    <a:bodyPr/>
                    <a:lstStyle/>
                    <a:p>
                      <a:pPr algn="ctr" rtl="0" fontAlgn="t"/>
                      <a:r>
                        <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参議院</a:t>
                      </a:r>
                      <a:r>
                        <a:rPr lang="en-US" altLang="zh-TW" sz="1000" b="0" i="0" u="none" strike="noStrike" dirty="0">
                          <a:solidFill>
                            <a:srgbClr val="000000"/>
                          </a:solidFill>
                          <a:effectLst/>
                          <a:latin typeface="ＭＳ Ｐゴシック" panose="020B0600070205080204" pitchFamily="50" charset="-128"/>
                          <a:ea typeface="ＭＳ Ｐゴシック" panose="020B0600070205080204" pitchFamily="50" charset="-128"/>
                        </a:rPr>
                        <a:t>ODA</a:t>
                      </a:r>
                      <a:r>
                        <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調査団（団長：江島潔参議院議員）、秋元国土交通副大臣</a:t>
                      </a:r>
                    </a:p>
                  </a:txBody>
                  <a:tcPr marL="9525" marR="9525" marT="9525" marB="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8"/>
                  </a:ext>
                </a:extLst>
              </a:tr>
              <a:tr h="313411">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2019</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40000"/>
                        <a:lumOff val="60000"/>
                      </a:schemeClr>
                    </a:solidFill>
                  </a:tcPr>
                </a:tc>
                <a:tc>
                  <a:txBody>
                    <a:bodyPr/>
                    <a:lstStyle/>
                    <a:p>
                      <a:pPr algn="ctr" rtl="0" fontAlgn="t"/>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ブハリ大統領、オンエアマ外相、エハニレ保健相（</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TICAD7</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（第</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7</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回アフリカ開発会議））、ムスタファ連邦政府官房長官（即位の礼参列）、グバジャビアミラ国民議会下院議長（衆議院議長招聘）、アレベソラ内務相、モハメド情報・文化相（国連観光・文化京都会議</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2019</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tc>
                  <a:txBody>
                    <a:bodyPr/>
                    <a:lstStyle/>
                    <a:p>
                      <a:pPr algn="ctr" rtl="0" fontAlgn="t"/>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武井俊輔衆議院議員・総理特使（民主化記念日式典）</a:t>
                      </a:r>
                    </a:p>
                  </a:txBody>
                  <a:tcPr marL="9525" marR="9525" marT="9525" marB="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683502468"/>
                  </a:ext>
                </a:extLst>
              </a:tr>
              <a:tr h="313411">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2020</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40000"/>
                        <a:lumOff val="60000"/>
                      </a:schemeClr>
                    </a:solidFill>
                  </a:tcPr>
                </a:tc>
                <a:tc>
                  <a:txBody>
                    <a:bodyPr/>
                    <a:lstStyle/>
                    <a:p>
                      <a:pPr algn="ctr" rtl="0" fontAlgn="t"/>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tc>
                  <a:txBody>
                    <a:bodyPr/>
                    <a:lstStyle/>
                    <a:p>
                      <a:pPr algn="ctr" rtl="0" fontAlgn="t"/>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45843424"/>
                  </a:ext>
                </a:extLst>
              </a:tr>
              <a:tr h="313411">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2021</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40000"/>
                        <a:lumOff val="60000"/>
                      </a:schemeClr>
                    </a:solidFill>
                  </a:tcPr>
                </a:tc>
                <a:tc>
                  <a:txBody>
                    <a:bodyPr/>
                    <a:lstStyle/>
                    <a:p>
                      <a:pPr algn="ctr" rtl="0" fontAlgn="t"/>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tc>
                  <a:txBody>
                    <a:bodyPr/>
                    <a:lstStyle/>
                    <a:p>
                      <a:pPr algn="ctr" rtl="0" fontAlgn="t"/>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084242195"/>
                  </a:ext>
                </a:extLst>
              </a:tr>
              <a:tr h="313411">
                <a:tc>
                  <a:txBody>
                    <a:bodyPr/>
                    <a:lstStyle/>
                    <a:p>
                      <a:pPr marL="0" algn="ctr" defTabSz="914400" rtl="0" eaLnBrk="1" fontAlgn="ctr" latinLnBrk="0" hangingPunct="0"/>
                      <a:r>
                        <a:rPr kumimoji="1" lang="en-US" altLang="ja-JP" sz="1100" b="0" kern="1200" dirty="0">
                          <a:solidFill>
                            <a:sysClr val="windowText" lastClr="000000"/>
                          </a:solidFill>
                          <a:latin typeface="Arial" panose="020B0604020202020204" pitchFamily="34" charset="0"/>
                          <a:ea typeface="ＭＳ Ｐゴシック" panose="020B0600070205080204" pitchFamily="50" charset="-128"/>
                          <a:cs typeface="Arial" panose="020B0604020202020204" pitchFamily="34" charset="0"/>
                        </a:rPr>
                        <a:t>2022</a:t>
                      </a:r>
                      <a:endParaRPr kumimoji="1" lang="ja-JP" altLang="en-US" sz="1100" b="0" kern="1200" dirty="0">
                        <a:solidFill>
                          <a:sysClr val="windowText" lastClr="000000"/>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tx2"/>
                    </a:solidFill>
                  </a:tcPr>
                </a:tc>
                <a:tc>
                  <a:txBody>
                    <a:bodyPr/>
                    <a:lstStyle/>
                    <a:p>
                      <a:pPr algn="ctr" rtl="0" fontAlgn="t"/>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tc>
                  <a:txBody>
                    <a:bodyPr/>
                    <a:lstStyle/>
                    <a:p>
                      <a:pPr algn="ctr" rtl="0" fontAlgn="t"/>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2947060225"/>
                  </a:ext>
                </a:extLst>
              </a:tr>
              <a:tr h="313411">
                <a:tc>
                  <a:txBody>
                    <a:bodyPr/>
                    <a:lstStyle/>
                    <a:p>
                      <a:pPr marL="0" algn="ctr" defTabSz="914400" rtl="0" eaLnBrk="1" fontAlgn="ctr" latinLnBrk="0" hangingPunct="0"/>
                      <a:r>
                        <a:rPr kumimoji="1" lang="en-US" altLang="ja-JP" sz="1100" b="0"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2023</a:t>
                      </a:r>
                      <a:endParaRPr kumimoji="1" lang="ja-JP" altLang="en-US" sz="1100" b="0"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868686"/>
                    </a:solidFill>
                  </a:tcPr>
                </a:tc>
                <a:tc>
                  <a:txBody>
                    <a:bodyPr/>
                    <a:lstStyle/>
                    <a:p>
                      <a:pPr algn="ctr" rtl="0" fontAlgn="t"/>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マガシ国防相（</a:t>
                      </a:r>
                      <a:r>
                        <a:rPr 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DSEI JAPAN（</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国際防衛装備展））</a:t>
                      </a:r>
                    </a:p>
                  </a:txBody>
                  <a:tcPr marL="9525" marR="9525"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AE4D9"/>
                    </a:solidFill>
                  </a:tcPr>
                </a:tc>
                <a:tc>
                  <a:txBody>
                    <a:bodyPr/>
                    <a:lstStyle/>
                    <a:p>
                      <a:pPr algn="ctr" rtl="0" fontAlgn="t"/>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田中和徳衆議院議員・総理特使（ティヌブ大統領就任式）</a:t>
                      </a:r>
                    </a:p>
                  </a:txBody>
                  <a:tcPr marL="9525" marR="9525" marT="9525" marB="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CCDAEC"/>
                    </a:solidFill>
                  </a:tcPr>
                </a:tc>
                <a:extLst>
                  <a:ext uri="{0D108BD9-81ED-4DB2-BD59-A6C34878D82A}">
                    <a16:rowId xmlns:a16="http://schemas.microsoft.com/office/drawing/2014/main" val="2847297630"/>
                  </a:ext>
                </a:extLst>
              </a:tr>
            </a:tbl>
          </a:graphicData>
        </a:graphic>
      </p:graphicFrame>
      <p:grpSp>
        <p:nvGrpSpPr>
          <p:cNvPr id="18" name="グループ化 17"/>
          <p:cNvGrpSpPr/>
          <p:nvPr/>
        </p:nvGrpSpPr>
        <p:grpSpPr>
          <a:xfrm>
            <a:off x="200472" y="1484784"/>
            <a:ext cx="9505056" cy="288032"/>
            <a:chOff x="200472" y="1772816"/>
            <a:chExt cx="9505056" cy="288032"/>
          </a:xfrm>
        </p:grpSpPr>
        <p:cxnSp>
          <p:nvCxnSpPr>
            <p:cNvPr id="19" name="直線コネクタ 18"/>
            <p:cNvCxnSpPr/>
            <p:nvPr/>
          </p:nvCxnSpPr>
          <p:spPr>
            <a:xfrm>
              <a:off x="200472" y="2060848"/>
              <a:ext cx="9505056"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1" name="Rectangle 6"/>
            <p:cNvSpPr>
              <a:spLocks noChangeArrowheads="1"/>
            </p:cNvSpPr>
            <p:nvPr/>
          </p:nvSpPr>
          <p:spPr bwMode="auto">
            <a:xfrm>
              <a:off x="200472" y="1772816"/>
              <a:ext cx="950505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主な往訪者（大臣等）</a:t>
              </a:r>
            </a:p>
          </p:txBody>
        </p:sp>
      </p:grpSp>
    </p:spTree>
    <p:extLst>
      <p:ext uri="{BB962C8B-B14F-4D97-AF65-F5344CB8AC3E}">
        <p14:creationId xmlns:p14="http://schemas.microsoft.com/office/powerpoint/2010/main" val="264023638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E72F4B3-B9D4-4D12-B77F-9081B1D29F6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2" name="Object 1" hidden="1">
                        <a:extLst>
                          <a:ext uri="{FF2B5EF4-FFF2-40B4-BE49-F238E27FC236}">
                            <a16:creationId xmlns:a16="http://schemas.microsoft.com/office/drawing/2014/main" id="{BE72F4B3-B9D4-4D12-B77F-9081B1D29F6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ナイジェリア／日本との関わり</a:t>
            </a:r>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外交関係</a:t>
            </a:r>
            <a:r>
              <a:rPr lang="en-US" altLang="ja-JP" dirty="0"/>
              <a:t>(2/2)</a:t>
            </a:r>
            <a:endParaRPr lang="ja-JP" altLang="en-US" dirty="0"/>
          </a:p>
        </p:txBody>
      </p:sp>
      <p:sp>
        <p:nvSpPr>
          <p:cNvPr id="36" name="テキスト ボックス 35"/>
          <p:cNvSpPr txBox="1"/>
          <p:nvPr/>
        </p:nvSpPr>
        <p:spPr>
          <a:xfrm>
            <a:off x="200471" y="6597363"/>
            <a:ext cx="9505503" cy="144005"/>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 外務省ウェブサイト</a:t>
            </a:r>
            <a:endParaRPr lang="ja-JP" altLang="en-US" sz="800" dirty="0"/>
          </a:p>
        </p:txBody>
      </p:sp>
      <p:grpSp>
        <p:nvGrpSpPr>
          <p:cNvPr id="12" name="グループ化 11"/>
          <p:cNvGrpSpPr/>
          <p:nvPr/>
        </p:nvGrpSpPr>
        <p:grpSpPr>
          <a:xfrm>
            <a:off x="1640632" y="2214446"/>
            <a:ext cx="6624736" cy="288032"/>
            <a:chOff x="200472" y="1772816"/>
            <a:chExt cx="9505056" cy="288032"/>
          </a:xfrm>
        </p:grpSpPr>
        <p:cxnSp>
          <p:nvCxnSpPr>
            <p:cNvPr id="15" name="直線コネクタ 14"/>
            <p:cNvCxnSpPr/>
            <p:nvPr/>
          </p:nvCxnSpPr>
          <p:spPr>
            <a:xfrm>
              <a:off x="200472" y="2060848"/>
              <a:ext cx="9505056"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7" name="Rectangle 6"/>
            <p:cNvSpPr>
              <a:spLocks noChangeArrowheads="1"/>
            </p:cNvSpPr>
            <p:nvPr/>
          </p:nvSpPr>
          <p:spPr bwMode="auto">
            <a:xfrm>
              <a:off x="200472" y="1772816"/>
              <a:ext cx="950505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近年の首脳会談</a:t>
              </a:r>
            </a:p>
          </p:txBody>
        </p:sp>
      </p:grpSp>
      <p:graphicFrame>
        <p:nvGraphicFramePr>
          <p:cNvPr id="20" name="表 19"/>
          <p:cNvGraphicFramePr>
            <a:graphicFrameLocks noGrp="1"/>
          </p:cNvGraphicFramePr>
          <p:nvPr>
            <p:extLst>
              <p:ext uri="{D42A27DB-BD31-4B8C-83A1-F6EECF244321}">
                <p14:modId xmlns:p14="http://schemas.microsoft.com/office/powerpoint/2010/main" val="4016518688"/>
              </p:ext>
            </p:extLst>
          </p:nvPr>
        </p:nvGraphicFramePr>
        <p:xfrm>
          <a:off x="1640632" y="2587550"/>
          <a:ext cx="6624736" cy="2055060"/>
        </p:xfrm>
        <a:graphic>
          <a:graphicData uri="http://schemas.openxmlformats.org/drawingml/2006/table">
            <a:tbl>
              <a:tblPr firstRow="1" bandRow="1">
                <a:tableStyleId>{5C22544A-7EE6-4342-B048-85BDC9FD1C3A}</a:tableStyleId>
              </a:tblPr>
              <a:tblGrid>
                <a:gridCol w="432000">
                  <a:extLst>
                    <a:ext uri="{9D8B030D-6E8A-4147-A177-3AD203B41FA5}">
                      <a16:colId xmlns:a16="http://schemas.microsoft.com/office/drawing/2014/main" val="20000"/>
                    </a:ext>
                  </a:extLst>
                </a:gridCol>
                <a:gridCol w="1296000">
                  <a:extLst>
                    <a:ext uri="{9D8B030D-6E8A-4147-A177-3AD203B41FA5}">
                      <a16:colId xmlns:a16="http://schemas.microsoft.com/office/drawing/2014/main" val="20001"/>
                    </a:ext>
                  </a:extLst>
                </a:gridCol>
                <a:gridCol w="1656000">
                  <a:extLst>
                    <a:ext uri="{9D8B030D-6E8A-4147-A177-3AD203B41FA5}">
                      <a16:colId xmlns:a16="http://schemas.microsoft.com/office/drawing/2014/main" val="20002"/>
                    </a:ext>
                  </a:extLst>
                </a:gridCol>
                <a:gridCol w="3240736">
                  <a:extLst>
                    <a:ext uri="{9D8B030D-6E8A-4147-A177-3AD203B41FA5}">
                      <a16:colId xmlns:a16="http://schemas.microsoft.com/office/drawing/2014/main" val="20003"/>
                    </a:ext>
                  </a:extLst>
                </a:gridCol>
              </a:tblGrid>
              <a:tr h="157942">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日程</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会談相手</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場所</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fontAlgn="ctr">
                        <a:spcAft>
                          <a:spcPts val="400"/>
                        </a:spcAft>
                      </a:pPr>
                      <a:r>
                        <a:rPr kumimoji="1" lang="ja-JP"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モハメド・ナマディ・サンボ・ナイジェリア連邦共和国副大統領</a:t>
                      </a:r>
                      <a:endParaRPr kumimoji="1" lang="en-US" altLang="ja-JP"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lvl="0" indent="0" algn="l" defTabSz="914400" rtl="0" eaLnBrk="1" fontAlgn="ctr" latinLnBrk="0" hangingPunct="0">
                        <a:lnSpc>
                          <a:spcPct val="100000"/>
                        </a:lnSpc>
                        <a:spcBef>
                          <a:spcPts val="300"/>
                        </a:spcBef>
                        <a:spcAft>
                          <a:spcPts val="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横浜（</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TICAD5</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extLst>
                  <a:ext uri="{0D108BD9-81ED-4DB2-BD59-A6C34878D82A}">
                    <a16:rowId xmlns:a16="http://schemas.microsoft.com/office/drawing/2014/main" val="1394153824"/>
                  </a:ext>
                </a:extLst>
              </a:tr>
              <a:tr h="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8</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27</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fontAlgn="ctr">
                        <a:spcAft>
                          <a:spcPts val="400"/>
                        </a:spcAft>
                      </a:pPr>
                      <a:r>
                        <a:rPr kumimoji="1" lang="ja-JP"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ムハンマド・ブハリ・ナイジェリア連邦共和国大統領</a:t>
                      </a:r>
                      <a:endParaRPr kumimoji="1" lang="en-US" altLang="ja-JP"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ナイロビ（</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TICAD6</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extLst>
                  <a:ext uri="{0D108BD9-81ED-4DB2-BD59-A6C34878D82A}">
                    <a16:rowId xmlns:a16="http://schemas.microsoft.com/office/drawing/2014/main" val="10005"/>
                  </a:ext>
                </a:extLst>
              </a:tr>
              <a:tr h="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8</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29</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fontAlgn="ctr">
                        <a:spcAft>
                          <a:spcPts val="400"/>
                        </a:spcAft>
                      </a:pPr>
                      <a:r>
                        <a:rPr kumimoji="1" lang="ja-JP"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ムハンマド・ブハリ・ナイジェリア連邦共和国大統領</a:t>
                      </a:r>
                      <a:endParaRPr kumimoji="1" lang="en-US" altLang="ja-JP"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横浜（</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TICAD7</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noFill/>
                  </a:tcPr>
                </a:tc>
                <a:extLst>
                  <a:ext uri="{0D108BD9-81ED-4DB2-BD59-A6C34878D82A}">
                    <a16:rowId xmlns:a16="http://schemas.microsoft.com/office/drawing/2014/main" val="2827060406"/>
                  </a:ext>
                </a:extLst>
              </a:tr>
            </a:tbl>
          </a:graphicData>
        </a:graphic>
      </p:graphicFrame>
      <p:sp>
        <p:nvSpPr>
          <p:cNvPr id="5" name="テキスト ボックス 4">
            <a:extLst>
              <a:ext uri="{FF2B5EF4-FFF2-40B4-BE49-F238E27FC236}">
                <a16:creationId xmlns:a16="http://schemas.microsoft.com/office/drawing/2014/main" id="{04DA0509-F471-E8E4-08D4-1FBD2AB625E3}"/>
              </a:ext>
            </a:extLst>
          </p:cNvPr>
          <p:cNvSpPr txBox="1"/>
          <p:nvPr/>
        </p:nvSpPr>
        <p:spPr>
          <a:xfrm>
            <a:off x="200472" y="1170830"/>
            <a:ext cx="9505056" cy="44505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月、髙木外務大臣と、ナイジェリア・日本ビジネスフォーラムへの参加のため、</a:t>
            </a:r>
            <a:r>
              <a:rPr lang="ja-JP" altLang="en-US" sz="1400" b="0" i="0" dirty="0">
                <a:effectLst/>
                <a:latin typeface="+mn-ea"/>
              </a:rPr>
              <a:t>訪日中のズバイル・ダダ・ナイジェリア連邦共和国外務国務大臣が会談を行い、二か国間関係の強化の話し合いを行った。</a:t>
            </a:r>
            <a:endParaRPr lang="en-US" altLang="ja-JP" sz="1400" dirty="0">
              <a:latin typeface="+mn-ea"/>
              <a:cs typeface="Arial" panose="020B0604020202020204" pitchFamily="34" charset="0"/>
            </a:endParaRPr>
          </a:p>
        </p:txBody>
      </p:sp>
    </p:spTree>
    <p:extLst>
      <p:ext uri="{BB962C8B-B14F-4D97-AF65-F5344CB8AC3E}">
        <p14:creationId xmlns:p14="http://schemas.microsoft.com/office/powerpoint/2010/main" val="233543411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8E9696D-BA9A-41F3-8E55-CE33A275674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5" name="Object 4" hidden="1">
                        <a:extLst>
                          <a:ext uri="{FF2B5EF4-FFF2-40B4-BE49-F238E27FC236}">
                            <a16:creationId xmlns:a16="http://schemas.microsoft.com/office/drawing/2014/main" id="{68E9696D-BA9A-41F3-8E55-CE33A275674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ナイジェリア／日本との関わり</a:t>
            </a:r>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経済産業省の主な医療国際化関連事業</a:t>
            </a:r>
          </a:p>
        </p:txBody>
      </p:sp>
      <p:graphicFrame>
        <p:nvGraphicFramePr>
          <p:cNvPr id="8" name="表 7">
            <a:extLst>
              <a:ext uri="{FF2B5EF4-FFF2-40B4-BE49-F238E27FC236}">
                <a16:creationId xmlns:a16="http://schemas.microsoft.com/office/drawing/2014/main" id="{1EF07683-1599-9662-9687-DC15935E5656}"/>
              </a:ext>
            </a:extLst>
          </p:cNvPr>
          <p:cNvGraphicFramePr>
            <a:graphicFrameLocks noGrp="1"/>
          </p:cNvGraphicFramePr>
          <p:nvPr>
            <p:extLst>
              <p:ext uri="{D42A27DB-BD31-4B8C-83A1-F6EECF244321}">
                <p14:modId xmlns:p14="http://schemas.microsoft.com/office/powerpoint/2010/main" val="2263556479"/>
              </p:ext>
            </p:extLst>
          </p:nvPr>
        </p:nvGraphicFramePr>
        <p:xfrm>
          <a:off x="200472" y="1484785"/>
          <a:ext cx="9505055" cy="1941842"/>
        </p:xfrm>
        <a:graphic>
          <a:graphicData uri="http://schemas.openxmlformats.org/drawingml/2006/table">
            <a:tbl>
              <a:tblPr firstRow="1" bandRow="1">
                <a:tableStyleId>{5C22544A-7EE6-4342-B048-85BDC9FD1C3A}</a:tableStyleId>
              </a:tblPr>
              <a:tblGrid>
                <a:gridCol w="415015">
                  <a:extLst>
                    <a:ext uri="{9D8B030D-6E8A-4147-A177-3AD203B41FA5}">
                      <a16:colId xmlns:a16="http://schemas.microsoft.com/office/drawing/2014/main" val="20000"/>
                    </a:ext>
                  </a:extLst>
                </a:gridCol>
                <a:gridCol w="664024">
                  <a:extLst>
                    <a:ext uri="{9D8B030D-6E8A-4147-A177-3AD203B41FA5}">
                      <a16:colId xmlns:a16="http://schemas.microsoft.com/office/drawing/2014/main" val="20001"/>
                    </a:ext>
                  </a:extLst>
                </a:gridCol>
                <a:gridCol w="2365584">
                  <a:extLst>
                    <a:ext uri="{9D8B030D-6E8A-4147-A177-3AD203B41FA5}">
                      <a16:colId xmlns:a16="http://schemas.microsoft.com/office/drawing/2014/main" val="20002"/>
                    </a:ext>
                  </a:extLst>
                </a:gridCol>
                <a:gridCol w="6060432">
                  <a:extLst>
                    <a:ext uri="{9D8B030D-6E8A-4147-A177-3AD203B41FA5}">
                      <a16:colId xmlns:a16="http://schemas.microsoft.com/office/drawing/2014/main" val="20004"/>
                    </a:ext>
                  </a:extLst>
                </a:gridCol>
              </a:tblGrid>
              <a:tr h="223730">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公示年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企画名</a:t>
                      </a:r>
                      <a:endParaRPr kumimoji="1" lang="en-US" altLang="ja-JP"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概 要</a:t>
                      </a:r>
                      <a:endParaRPr kumimoji="1" lang="en-US" altLang="ja-JP"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784382">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2019</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lang="ja-JP" altLang="en-US" sz="1200" spc="-10" baseline="0" dirty="0">
                          <a:latin typeface="Arial" panose="020B0604020202020204" pitchFamily="34" charset="0"/>
                          <a:ea typeface="ＭＳ Ｐゴシック" panose="020B0600070205080204" pitchFamily="50" charset="-128"/>
                          <a:cs typeface="Arial" panose="020B0604020202020204" pitchFamily="34" charset="0"/>
                        </a:rPr>
                        <a:t>アフリカビジネス協議会（</a:t>
                      </a:r>
                      <a:r>
                        <a:rPr lang="en-US" altLang="ja-JP" sz="1200" spc="-10" baseline="0" dirty="0">
                          <a:latin typeface="Arial" panose="020B0604020202020204" pitchFamily="34" charset="0"/>
                          <a:ea typeface="ＭＳ Ｐゴシック" panose="020B0600070205080204" pitchFamily="50" charset="-128"/>
                          <a:cs typeface="Arial" panose="020B0604020202020204" pitchFamily="34" charset="0"/>
                        </a:rPr>
                        <a:t>JBCA</a:t>
                      </a:r>
                      <a:r>
                        <a:rPr lang="ja-JP" altLang="en-US" sz="1200" spc="-10" baseline="0" dirty="0">
                          <a:latin typeface="Arial" panose="020B0604020202020204" pitchFamily="34" charset="0"/>
                          <a:ea typeface="ＭＳ Ｐゴシック" panose="020B0600070205080204" pitchFamily="50" charset="-128"/>
                          <a:cs typeface="Arial" panose="020B0604020202020204" pitchFamily="34" charset="0"/>
                        </a:rPr>
                        <a:t>）</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None/>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官民一体でアフリカビジネスを継続的に議論するプラットフォーム。アフリカビジネスに係る情報共有と意見交換を行い、関係省庁・機関による支援策の検討・実施・見直し等を行っている。具体的には、①アフリカ政府・企業とのネットワーキング・マッチング機会の提供、②アフリカ各国のビジネス環境改善の促進、③各省庁・機関横断による支援策の連携促進等を目標に掲げ、活動を行ってきた。</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2023</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年時点で経済産業省、外務省、日本経済団体連合会、経済同友会を始め、約</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400</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の企業・団体・官公庁・国際機関が所属している。</a:t>
                      </a:r>
                    </a:p>
                  </a:txBody>
                  <a:tcPr marL="108000" marR="108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784382">
                <a:tc>
                  <a:txBody>
                    <a:bodyPr/>
                    <a:lstStyle/>
                    <a:p>
                      <a:pPr algn="ctr" fontAlgn="ctr" hangingPunct="0"/>
                      <a:r>
                        <a:rPr lang="ja-JP" altLang="en-US" sz="1200" b="1" dirty="0">
                          <a:latin typeface="Arial" panose="020B0604020202020204" pitchFamily="34" charset="0"/>
                          <a:ea typeface="ＭＳ Ｐゴシック" panose="020B0600070205080204" pitchFamily="50" charset="-128"/>
                          <a:cs typeface="Arial" panose="020B0604020202020204" pitchFamily="34" charset="0"/>
                        </a:rPr>
                        <a:t>２</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2022</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lang="ja-JP" altLang="en-US" sz="1200" spc="-10" baseline="0" dirty="0">
                          <a:latin typeface="Arial" panose="020B0604020202020204" pitchFamily="34" charset="0"/>
                          <a:ea typeface="ＭＳ Ｐゴシック" panose="020B0600070205080204" pitchFamily="50" charset="-128"/>
                          <a:cs typeface="Arial" panose="020B0604020202020204" pitchFamily="34" charset="0"/>
                        </a:rPr>
                        <a:t>ラゴス国際見本市へのジャパン・パビリオンの設置</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None/>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ナイジェリアのラゴス商工会議所（</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LCCI</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）は</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11</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月</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4</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日、西アフリカ最大の総合見本市である「ラゴス国際見本市」を開会した。ジャパンパビリオンには</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19</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社が出展し、ジェトロが主催したステージイベントでは</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10</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社が自社製品をアピールした。来場者数は</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10</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日間で</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万</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6,000</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人を超えた。</a:t>
                      </a:r>
                    </a:p>
                  </a:txBody>
                  <a:tcPr marL="108000" marR="108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3318841708"/>
                  </a:ext>
                </a:extLst>
              </a:tr>
            </a:tbl>
          </a:graphicData>
        </a:graphic>
      </p:graphicFrame>
      <p:sp>
        <p:nvSpPr>
          <p:cNvPr id="9" name="テキスト ボックス 8">
            <a:extLst>
              <a:ext uri="{FF2B5EF4-FFF2-40B4-BE49-F238E27FC236}">
                <a16:creationId xmlns:a16="http://schemas.microsoft.com/office/drawing/2014/main" id="{FDC82F0C-CFA9-EF7A-DA2B-78178A7AFFBB}"/>
              </a:ext>
            </a:extLst>
          </p:cNvPr>
          <p:cNvSpPr txBox="1"/>
          <p:nvPr/>
        </p:nvSpPr>
        <p:spPr>
          <a:xfrm>
            <a:off x="200025" y="6598071"/>
            <a:ext cx="4176911" cy="143297"/>
          </a:xfrm>
          <a:prstGeom prst="rect">
            <a:avLst/>
          </a:prstGeom>
          <a:noFill/>
        </p:spPr>
        <p:txBody>
          <a:bodyPr wrap="square" lIns="0" tIns="0" rIns="0" bIns="0" rtlCol="0">
            <a:noAutofit/>
          </a:bodyPr>
          <a:lstStyle/>
          <a:p>
            <a:r>
              <a:rPr lang="ja-JP" altLang="en-US" sz="800" dirty="0"/>
              <a:t>（出所）経産省ウェブページ、</a:t>
            </a:r>
            <a:r>
              <a:rPr lang="en-US" altLang="ja-JP" sz="800" dirty="0"/>
              <a:t>JETRO</a:t>
            </a:r>
            <a:r>
              <a:rPr lang="ja-JP" altLang="en-US" sz="800" dirty="0"/>
              <a:t>ウェブページ</a:t>
            </a:r>
          </a:p>
        </p:txBody>
      </p:sp>
    </p:spTree>
    <p:extLst>
      <p:ext uri="{BB962C8B-B14F-4D97-AF65-F5344CB8AC3E}">
        <p14:creationId xmlns:p14="http://schemas.microsoft.com/office/powerpoint/2010/main" val="13430772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77F43BF-F419-40A0-95FF-860BA2988A7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2" name="Object 1" hidden="1">
                        <a:extLst>
                          <a:ext uri="{FF2B5EF4-FFF2-40B4-BE49-F238E27FC236}">
                            <a16:creationId xmlns:a16="http://schemas.microsoft.com/office/drawing/2014/main" id="{B77F43BF-F419-40A0-95FF-860BA2988A7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ナイジェリア／日本との関わり</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外務省の主な医療国際化関連事業</a:t>
            </a:r>
            <a:r>
              <a:rPr lang="en-US" altLang="ja-JP" dirty="0"/>
              <a:t>(1/2)</a:t>
            </a:r>
            <a:endParaRPr lang="ja-JP" altLang="en-US" dirty="0"/>
          </a:p>
        </p:txBody>
      </p:sp>
      <p:sp>
        <p:nvSpPr>
          <p:cNvPr id="8" name="テキスト ボックス 7"/>
          <p:cNvSpPr txBox="1"/>
          <p:nvPr/>
        </p:nvSpPr>
        <p:spPr>
          <a:xfrm>
            <a:off x="200025" y="6625926"/>
            <a:ext cx="9505950" cy="115442"/>
          </a:xfrm>
          <a:prstGeom prst="rect">
            <a:avLst/>
          </a:prstGeom>
          <a:noFill/>
        </p:spPr>
        <p:txBody>
          <a:bodyPr wrap="square" lIns="0" tIns="0" rIns="0" bIns="0" rtlCol="0">
            <a:noAutofit/>
          </a:bodyPr>
          <a:lstStyle/>
          <a:p>
            <a:r>
              <a:rPr lang="ja-JP" altLang="en-US" sz="800" dirty="0"/>
              <a:t>（出所） 外務省ウェブサイト、</a:t>
            </a:r>
            <a:r>
              <a:rPr lang="en-US" altLang="ja-JP" sz="800" dirty="0"/>
              <a:t>JICA</a:t>
            </a:r>
            <a:r>
              <a:rPr lang="ja-JP" altLang="en-US" sz="800" dirty="0"/>
              <a:t>ウェブサイ</a:t>
            </a:r>
          </a:p>
        </p:txBody>
      </p:sp>
      <p:graphicFrame>
        <p:nvGraphicFramePr>
          <p:cNvPr id="3" name="表 2">
            <a:extLst>
              <a:ext uri="{FF2B5EF4-FFF2-40B4-BE49-F238E27FC236}">
                <a16:creationId xmlns:a16="http://schemas.microsoft.com/office/drawing/2014/main" id="{3AF8D23F-F4D1-D5B1-5C32-033E23A1DC80}"/>
              </a:ext>
            </a:extLst>
          </p:cNvPr>
          <p:cNvGraphicFramePr>
            <a:graphicFrameLocks noGrp="1"/>
          </p:cNvGraphicFramePr>
          <p:nvPr>
            <p:extLst>
              <p:ext uri="{D42A27DB-BD31-4B8C-83A1-F6EECF244321}">
                <p14:modId xmlns:p14="http://schemas.microsoft.com/office/powerpoint/2010/main" val="2305682694"/>
              </p:ext>
            </p:extLst>
          </p:nvPr>
        </p:nvGraphicFramePr>
        <p:xfrm>
          <a:off x="200472" y="1484785"/>
          <a:ext cx="9505056" cy="1035842"/>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2052000">
                  <a:extLst>
                    <a:ext uri="{9D8B030D-6E8A-4147-A177-3AD203B41FA5}">
                      <a16:colId xmlns:a16="http://schemas.microsoft.com/office/drawing/2014/main" val="20002"/>
                    </a:ext>
                  </a:extLst>
                </a:gridCol>
                <a:gridCol w="1260000">
                  <a:extLst>
                    <a:ext uri="{9D8B030D-6E8A-4147-A177-3AD203B41FA5}">
                      <a16:colId xmlns:a16="http://schemas.microsoft.com/office/drawing/2014/main" val="20003"/>
                    </a:ext>
                  </a:extLst>
                </a:gridCol>
                <a:gridCol w="5257056">
                  <a:extLst>
                    <a:ext uri="{9D8B030D-6E8A-4147-A177-3AD203B41FA5}">
                      <a16:colId xmlns:a16="http://schemas.microsoft.com/office/drawing/2014/main" val="20004"/>
                    </a:ext>
                  </a:extLst>
                </a:gridCol>
              </a:tblGrid>
              <a:tr h="223730">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公示年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企画名</a:t>
                      </a:r>
                      <a:endParaRPr kumimoji="1" lang="en-US" altLang="ja-JP"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受託企業</a:t>
                      </a:r>
                      <a:endParaRPr kumimoji="1" lang="en-US" altLang="ja-JP"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概 要</a:t>
                      </a:r>
                      <a:endParaRPr kumimoji="1" lang="en-US" altLang="ja-JP"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784382">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2021</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lang="en-US" altLang="ja-JP" sz="1000" spc="-10" baseline="0" dirty="0">
                          <a:latin typeface="Arial" panose="020B0604020202020204" pitchFamily="34" charset="0"/>
                          <a:ea typeface="ＭＳ Ｐゴシック" panose="020B0600070205080204" pitchFamily="50" charset="-128"/>
                          <a:cs typeface="Arial" panose="020B0604020202020204" pitchFamily="34" charset="0"/>
                        </a:rPr>
                        <a:t>X</a:t>
                      </a:r>
                      <a:r>
                        <a:rPr lang="ja-JP" altLang="en-US" sz="1000" spc="-10" baseline="0" dirty="0">
                          <a:latin typeface="Arial" panose="020B0604020202020204" pitchFamily="34" charset="0"/>
                          <a:ea typeface="ＭＳ Ｐゴシック" panose="020B0600070205080204" pitchFamily="50" charset="-128"/>
                          <a:cs typeface="Arial" panose="020B0604020202020204" pitchFamily="34" charset="0"/>
                        </a:rPr>
                        <a:t>線画像診断支援</a:t>
                      </a:r>
                      <a:r>
                        <a:rPr lang="en-US" altLang="ja-JP" sz="1000" spc="-10" baseline="0" dirty="0">
                          <a:latin typeface="Arial" panose="020B0604020202020204" pitchFamily="34" charset="0"/>
                          <a:ea typeface="ＭＳ Ｐゴシック" panose="020B0600070205080204" pitchFamily="50" charset="-128"/>
                          <a:cs typeface="Arial" panose="020B0604020202020204" pitchFamily="34" charset="0"/>
                        </a:rPr>
                        <a:t>AI</a:t>
                      </a:r>
                      <a:r>
                        <a:rPr lang="ja-JP" altLang="en-US" sz="1000" spc="-10" baseline="0" dirty="0">
                          <a:latin typeface="Arial" panose="020B0604020202020204" pitchFamily="34" charset="0"/>
                          <a:ea typeface="ＭＳ Ｐゴシック" panose="020B0600070205080204" pitchFamily="50" charset="-128"/>
                          <a:cs typeface="Arial" panose="020B0604020202020204" pitchFamily="34" charset="0"/>
                        </a:rPr>
                        <a:t>を活用した出張結核検診事業の普及・実証・ビジネス化事業</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富士フイルム</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株式会社</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None/>
                        <a:tabLst/>
                        <a:defRPr/>
                      </a:pP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
        <p:nvSpPr>
          <p:cNvPr id="4" name="Rectangle 6">
            <a:extLst>
              <a:ext uri="{FF2B5EF4-FFF2-40B4-BE49-F238E27FC236}">
                <a16:creationId xmlns:a16="http://schemas.microsoft.com/office/drawing/2014/main" id="{AE6D4582-77D5-DD32-C54B-5D3AD2EAEB2E}"/>
              </a:ext>
            </a:extLst>
          </p:cNvPr>
          <p:cNvSpPr>
            <a:spLocks noChangeArrowheads="1"/>
          </p:cNvSpPr>
          <p:nvPr/>
        </p:nvSpPr>
        <p:spPr bwMode="auto">
          <a:xfrm>
            <a:off x="200472" y="1124744"/>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政府開発援助海外経済協力事業</a:t>
            </a:r>
          </a:p>
        </p:txBody>
      </p:sp>
      <p:sp>
        <p:nvSpPr>
          <p:cNvPr id="7" name="Rectangle 6">
            <a:extLst>
              <a:ext uri="{FF2B5EF4-FFF2-40B4-BE49-F238E27FC236}">
                <a16:creationId xmlns:a16="http://schemas.microsoft.com/office/drawing/2014/main" id="{F11A4D6B-F45B-0356-04FC-42E02262F187}"/>
              </a:ext>
            </a:extLst>
          </p:cNvPr>
          <p:cNvSpPr>
            <a:spLocks noChangeArrowheads="1"/>
          </p:cNvSpPr>
          <p:nvPr/>
        </p:nvSpPr>
        <p:spPr bwMode="auto">
          <a:xfrm>
            <a:off x="200472" y="2636912"/>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政府開発援助海外経済協力事業</a:t>
            </a:r>
            <a:r>
              <a:rPr lang="ja-JP" altLang="en-US" sz="1400" dirty="0">
                <a:solidFill>
                  <a:srgbClr val="000000"/>
                </a:solidFill>
                <a:latin typeface="Arial Black" pitchFamily="34" charset="0"/>
                <a:ea typeface="HGP創英角ｺﾞｼｯｸUB" pitchFamily="50" charset="-128"/>
              </a:rPr>
              <a:t>（無償資金協力）</a:t>
            </a:r>
            <a:endParaRPr lang="zh-TW" altLang="en-US" sz="1400" dirty="0">
              <a:solidFill>
                <a:srgbClr val="000000"/>
              </a:solidFill>
              <a:latin typeface="Arial Black" pitchFamily="34" charset="0"/>
              <a:ea typeface="HGP創英角ｺﾞｼｯｸUB" pitchFamily="50" charset="-128"/>
            </a:endParaRPr>
          </a:p>
        </p:txBody>
      </p:sp>
      <p:graphicFrame>
        <p:nvGraphicFramePr>
          <p:cNvPr id="9" name="表 8">
            <a:extLst>
              <a:ext uri="{FF2B5EF4-FFF2-40B4-BE49-F238E27FC236}">
                <a16:creationId xmlns:a16="http://schemas.microsoft.com/office/drawing/2014/main" id="{118F9AE3-E531-3E7B-6220-0344849ADB7B}"/>
              </a:ext>
            </a:extLst>
          </p:cNvPr>
          <p:cNvGraphicFramePr>
            <a:graphicFrameLocks noGrp="1"/>
          </p:cNvGraphicFramePr>
          <p:nvPr>
            <p:extLst>
              <p:ext uri="{D42A27DB-BD31-4B8C-83A1-F6EECF244321}">
                <p14:modId xmlns:p14="http://schemas.microsoft.com/office/powerpoint/2010/main" val="2282821520"/>
              </p:ext>
            </p:extLst>
          </p:nvPr>
        </p:nvGraphicFramePr>
        <p:xfrm>
          <a:off x="200472" y="2996952"/>
          <a:ext cx="9505056" cy="2882934"/>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2052000">
                  <a:extLst>
                    <a:ext uri="{9D8B030D-6E8A-4147-A177-3AD203B41FA5}">
                      <a16:colId xmlns:a16="http://schemas.microsoft.com/office/drawing/2014/main" val="20002"/>
                    </a:ext>
                  </a:extLst>
                </a:gridCol>
                <a:gridCol w="1044448">
                  <a:extLst>
                    <a:ext uri="{9D8B030D-6E8A-4147-A177-3AD203B41FA5}">
                      <a16:colId xmlns:a16="http://schemas.microsoft.com/office/drawing/2014/main" val="20003"/>
                    </a:ext>
                  </a:extLst>
                </a:gridCol>
                <a:gridCol w="5472608">
                  <a:extLst>
                    <a:ext uri="{9D8B030D-6E8A-4147-A177-3AD203B41FA5}">
                      <a16:colId xmlns:a16="http://schemas.microsoft.com/office/drawing/2014/main" val="20004"/>
                    </a:ext>
                  </a:extLst>
                </a:gridCol>
              </a:tblGrid>
              <a:tr h="250063">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企画名</a:t>
                      </a:r>
                      <a:endParaRPr kumimoji="1" lang="en-US" altLang="ja-JP"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供与限度額</a:t>
                      </a:r>
                      <a:endParaRPr kumimoji="1" lang="en-US" altLang="ja-JP"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概 要</a:t>
                      </a:r>
                      <a:endParaRPr kumimoji="1" lang="en-US" altLang="ja-JP"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523074">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2020</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lang="ja-JP" altLang="en-US" sz="1000" spc="-10" baseline="0" dirty="0">
                          <a:latin typeface="Arial" panose="020B0604020202020204" pitchFamily="34" charset="0"/>
                          <a:ea typeface="ＭＳ Ｐゴシック" panose="020B0600070205080204" pitchFamily="50" charset="-128"/>
                          <a:cs typeface="Arial" panose="020B0604020202020204" pitchFamily="34" charset="0"/>
                        </a:rPr>
                        <a:t>経済社会開発計画</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億円</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None/>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本計画は、ナイジェリアに対し、救急車、</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CT</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スキャナー等の保健・医療関連機材を供与する。この協力により、ナイジェリアの感染症対策及び保健・医療体制の強化に寄与することが期待できる。</a:t>
                      </a:r>
                    </a:p>
                  </a:txBody>
                  <a:tcPr marL="108000" marR="108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523074">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2019</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lang="ja-JP" altLang="en-US" sz="1000" spc="-10" baseline="0" dirty="0">
                          <a:latin typeface="Arial" panose="020B0604020202020204" pitchFamily="34" charset="0"/>
                          <a:ea typeface="ＭＳ Ｐゴシック" panose="020B0600070205080204" pitchFamily="50" charset="-128"/>
                          <a:cs typeface="Arial" panose="020B0604020202020204" pitchFamily="34" charset="0"/>
                        </a:rPr>
                        <a:t>ナイジェリア疾病予防センターにおけるネットワーク検査室機能強化計画</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20.05</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億円</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None/>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本計画は、ラゴスに位置する中央公衆衛生検査室（</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CPHL</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）に対し、より安全性の高い診断検査や基礎的な研究が可能となるバイオセーフティ・レベル（</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BSL</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検査室を整備するとともに、</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CPHL</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を含む計</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8</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ネットワーク検査室の機材整備を行う。この協力により、同国の公衆衛生危機への対応能力強化が期待できる。</a:t>
                      </a:r>
                    </a:p>
                  </a:txBody>
                  <a:tcPr marL="108000" marR="108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2519130215"/>
                  </a:ext>
                </a:extLst>
              </a:tr>
              <a:tr h="523074">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2018</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lang="ja-JP" altLang="en-US" sz="1000" spc="-10" baseline="0" dirty="0">
                          <a:latin typeface="Arial" panose="020B0604020202020204" pitchFamily="34" charset="0"/>
                          <a:ea typeface="ＭＳ Ｐゴシック" panose="020B0600070205080204" pitchFamily="50" charset="-128"/>
                          <a:cs typeface="Arial" panose="020B0604020202020204" pitchFamily="34" charset="0"/>
                        </a:rPr>
                        <a:t>ナイジェリア疾病予防センター診断能力強化計画</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15.80</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億円</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None/>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本計画は、同国の検査室ネットワークのトップに位置するナイジェリア疾病予防センター（</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Nigeria Center for Disease Control, NCDC</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）内に、バイオセーフティレベル</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の封じ込め検査室を設置するもの。感染症対応およびサーベイランス機能体制の強化を図り、もって同国の都市部を中心とした社会開発の推進及び周辺国における感染症の予防、拡大防止に寄与する。</a:t>
                      </a:r>
                    </a:p>
                  </a:txBody>
                  <a:tcPr marL="108000" marR="108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696616304"/>
                  </a:ext>
                </a:extLst>
              </a:tr>
              <a:tr h="523074">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4</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zh-TW" sz="1000" dirty="0">
                          <a:latin typeface="Arial" panose="020B0604020202020204" pitchFamily="34" charset="0"/>
                          <a:ea typeface="ＭＳ Ｐゴシック" panose="020B0600070205080204" pitchFamily="50" charset="-128"/>
                          <a:cs typeface="Arial" panose="020B0604020202020204" pitchFamily="34" charset="0"/>
                        </a:rPr>
                        <a:t>2017</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lang="ja-JP" altLang="en-US" sz="1000" spc="-10" baseline="0" dirty="0">
                          <a:latin typeface="Arial" panose="020B0604020202020204" pitchFamily="34" charset="0"/>
                          <a:ea typeface="ＭＳ Ｐゴシック" panose="020B0600070205080204" pitchFamily="50" charset="-128"/>
                          <a:cs typeface="Arial" panose="020B0604020202020204" pitchFamily="34" charset="0"/>
                        </a:rPr>
                        <a:t>経済社会開発計画</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億円</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None/>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この協力は、ナイジェリア政府に対し、我が国で製造された製薬研究用機材及び農業機材を供与する。感染症対策のための研究開発能力の強化並びに食料米生産及び収穫後処理能力の向上を図り、もって同国の経済社会開発及び日本企業の海外展開の支援に寄与する。</a:t>
                      </a:r>
                    </a:p>
                  </a:txBody>
                  <a:tcPr marL="108000" marR="108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925434781"/>
                  </a:ext>
                </a:extLst>
              </a:tr>
            </a:tbl>
          </a:graphicData>
        </a:graphic>
      </p:graphicFrame>
    </p:spTree>
    <p:extLst>
      <p:ext uri="{BB962C8B-B14F-4D97-AF65-F5344CB8AC3E}">
        <p14:creationId xmlns:p14="http://schemas.microsoft.com/office/powerpoint/2010/main" val="395800022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77F43BF-F419-40A0-95FF-860BA2988A7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2" name="Object 1" hidden="1">
                        <a:extLst>
                          <a:ext uri="{FF2B5EF4-FFF2-40B4-BE49-F238E27FC236}">
                            <a16:creationId xmlns:a16="http://schemas.microsoft.com/office/drawing/2014/main" id="{B77F43BF-F419-40A0-95FF-860BA2988A7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ナイジェリア／日本との関わり</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外務省の主な医療国際化関連事業</a:t>
            </a:r>
            <a:r>
              <a:rPr lang="en-US" altLang="ja-JP" dirty="0"/>
              <a:t>(2/2)</a:t>
            </a:r>
            <a:endParaRPr lang="ja-JP" altLang="en-US" dirty="0"/>
          </a:p>
        </p:txBody>
      </p:sp>
      <p:sp>
        <p:nvSpPr>
          <p:cNvPr id="8" name="テキスト ボックス 7"/>
          <p:cNvSpPr txBox="1"/>
          <p:nvPr/>
        </p:nvSpPr>
        <p:spPr>
          <a:xfrm>
            <a:off x="200025" y="6596714"/>
            <a:ext cx="9505950" cy="144654"/>
          </a:xfrm>
          <a:prstGeom prst="rect">
            <a:avLst/>
          </a:prstGeom>
          <a:noFill/>
        </p:spPr>
        <p:txBody>
          <a:bodyPr wrap="square" lIns="0" tIns="0" rIns="0" bIns="0" rtlCol="0">
            <a:noAutofit/>
          </a:bodyPr>
          <a:lstStyle/>
          <a:p>
            <a:r>
              <a:rPr lang="ja-JP" altLang="en-US" sz="800" dirty="0"/>
              <a:t>（出所） 外務省ウェブサイト</a:t>
            </a:r>
          </a:p>
        </p:txBody>
      </p:sp>
      <p:sp>
        <p:nvSpPr>
          <p:cNvPr id="7" name="Rectangle 6">
            <a:extLst>
              <a:ext uri="{FF2B5EF4-FFF2-40B4-BE49-F238E27FC236}">
                <a16:creationId xmlns:a16="http://schemas.microsoft.com/office/drawing/2014/main" id="{F11A4D6B-F45B-0356-04FC-42E02262F187}"/>
              </a:ext>
            </a:extLst>
          </p:cNvPr>
          <p:cNvSpPr>
            <a:spLocks noChangeArrowheads="1"/>
          </p:cNvSpPr>
          <p:nvPr/>
        </p:nvSpPr>
        <p:spPr bwMode="auto">
          <a:xfrm>
            <a:off x="200472" y="1052736"/>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政府開発援助海外経済協力事業</a:t>
            </a:r>
            <a:r>
              <a:rPr lang="ja-JP" altLang="en-US" sz="1400" dirty="0">
                <a:solidFill>
                  <a:srgbClr val="000000"/>
                </a:solidFill>
                <a:latin typeface="Arial Black" pitchFamily="34" charset="0"/>
                <a:ea typeface="HGP創英角ｺﾞｼｯｸUB" pitchFamily="50" charset="-128"/>
              </a:rPr>
              <a:t>（無償資金協力）</a:t>
            </a:r>
            <a:endParaRPr lang="zh-TW" altLang="en-US" sz="1400" dirty="0">
              <a:solidFill>
                <a:srgbClr val="000000"/>
              </a:solidFill>
              <a:latin typeface="Arial Black" pitchFamily="34" charset="0"/>
              <a:ea typeface="HGP創英角ｺﾞｼｯｸUB" pitchFamily="50" charset="-128"/>
            </a:endParaRPr>
          </a:p>
        </p:txBody>
      </p:sp>
      <p:graphicFrame>
        <p:nvGraphicFramePr>
          <p:cNvPr id="9" name="表 8">
            <a:extLst>
              <a:ext uri="{FF2B5EF4-FFF2-40B4-BE49-F238E27FC236}">
                <a16:creationId xmlns:a16="http://schemas.microsoft.com/office/drawing/2014/main" id="{118F9AE3-E531-3E7B-6220-0344849ADB7B}"/>
              </a:ext>
            </a:extLst>
          </p:cNvPr>
          <p:cNvGraphicFramePr>
            <a:graphicFrameLocks noGrp="1"/>
          </p:cNvGraphicFramePr>
          <p:nvPr>
            <p:extLst>
              <p:ext uri="{D42A27DB-BD31-4B8C-83A1-F6EECF244321}">
                <p14:modId xmlns:p14="http://schemas.microsoft.com/office/powerpoint/2010/main" val="1196724028"/>
              </p:ext>
            </p:extLst>
          </p:nvPr>
        </p:nvGraphicFramePr>
        <p:xfrm>
          <a:off x="200472" y="1412776"/>
          <a:ext cx="9505056" cy="43326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2052000">
                  <a:extLst>
                    <a:ext uri="{9D8B030D-6E8A-4147-A177-3AD203B41FA5}">
                      <a16:colId xmlns:a16="http://schemas.microsoft.com/office/drawing/2014/main" val="20002"/>
                    </a:ext>
                  </a:extLst>
                </a:gridCol>
                <a:gridCol w="1044448">
                  <a:extLst>
                    <a:ext uri="{9D8B030D-6E8A-4147-A177-3AD203B41FA5}">
                      <a16:colId xmlns:a16="http://schemas.microsoft.com/office/drawing/2014/main" val="20003"/>
                    </a:ext>
                  </a:extLst>
                </a:gridCol>
                <a:gridCol w="5472608">
                  <a:extLst>
                    <a:ext uri="{9D8B030D-6E8A-4147-A177-3AD203B41FA5}">
                      <a16:colId xmlns:a16="http://schemas.microsoft.com/office/drawing/2014/main" val="20004"/>
                    </a:ext>
                  </a:extLst>
                </a:gridCol>
              </a:tblGrid>
              <a:tr h="250063">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企画名</a:t>
                      </a:r>
                      <a:endParaRPr kumimoji="1" lang="en-US" altLang="ja-JP"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供与限度額</a:t>
                      </a:r>
                      <a:endParaRPr kumimoji="1" lang="en-US" altLang="ja-JP"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概 要</a:t>
                      </a:r>
                      <a:endParaRPr kumimoji="1" lang="en-US" altLang="ja-JP"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523074">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zh-TW" sz="1000" dirty="0">
                          <a:latin typeface="Arial" panose="020B0604020202020204" pitchFamily="34" charset="0"/>
                          <a:ea typeface="ＭＳ Ｐゴシック" panose="020B0600070205080204" pitchFamily="50" charset="-128"/>
                          <a:cs typeface="Arial" panose="020B0604020202020204" pitchFamily="34" charset="0"/>
                        </a:rPr>
                        <a:t>2015</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lang="zh-TW" altLang="en-US" sz="1000" spc="-10" baseline="0" dirty="0">
                          <a:latin typeface="Arial" panose="020B0604020202020204" pitchFamily="34" charset="0"/>
                          <a:ea typeface="ＭＳ Ｐゴシック" panose="020B0600070205080204" pitchFamily="50" charset="-128"/>
                          <a:cs typeface="Arial" panose="020B0604020202020204" pitchFamily="34" charset="0"/>
                        </a:rPr>
                        <a:t>村落環境整備計画（</a:t>
                      </a:r>
                      <a:r>
                        <a:rPr lang="en-US" altLang="zh-TW" sz="1000" spc="-10" baseline="0" dirty="0">
                          <a:latin typeface="Arial" panose="020B0604020202020204" pitchFamily="34" charset="0"/>
                          <a:ea typeface="ＭＳ Ｐゴシック" panose="020B0600070205080204" pitchFamily="50" charset="-128"/>
                          <a:cs typeface="Arial" panose="020B0604020202020204" pitchFamily="34" charset="0"/>
                        </a:rPr>
                        <a:t>UN</a:t>
                      </a:r>
                      <a:r>
                        <a:rPr lang="zh-TW" altLang="en-US" sz="1000" spc="-10" baseline="0" dirty="0">
                          <a:latin typeface="Arial" panose="020B0604020202020204" pitchFamily="34" charset="0"/>
                          <a:ea typeface="ＭＳ Ｐゴシック" panose="020B0600070205080204" pitchFamily="50" charset="-128"/>
                          <a:cs typeface="Arial" panose="020B0604020202020204" pitchFamily="34" charset="0"/>
                        </a:rPr>
                        <a:t>連携、</a:t>
                      </a:r>
                      <a:r>
                        <a:rPr lang="en-US" altLang="zh-TW" sz="1000" spc="-10" baseline="0" dirty="0">
                          <a:latin typeface="Arial" panose="020B0604020202020204" pitchFamily="34" charset="0"/>
                          <a:ea typeface="ＭＳ Ｐゴシック" panose="020B0600070205080204" pitchFamily="50" charset="-128"/>
                          <a:cs typeface="Arial" panose="020B0604020202020204" pitchFamily="34" charset="0"/>
                        </a:rPr>
                        <a:t>UNOPS</a:t>
                      </a:r>
                      <a:r>
                        <a:rPr lang="zh-TW" altLang="en-US" sz="1000" spc="-10" baseline="0" dirty="0">
                          <a:latin typeface="Arial" panose="020B0604020202020204" pitchFamily="34" charset="0"/>
                          <a:ea typeface="ＭＳ Ｐゴシック" panose="020B0600070205080204" pitchFamily="50" charset="-128"/>
                          <a:cs typeface="Arial" panose="020B0604020202020204" pitchFamily="34" charset="0"/>
                        </a:rPr>
                        <a:t>実施）</a:t>
                      </a:r>
                      <a:endParaRPr lang="ja-JP" altLang="en-US" sz="1000" spc="-10" baseline="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5.96</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億円</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None/>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ケニア共和国、ナイジェリア連邦共和国及びルワンダ共和国の</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か国</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4</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サイトにおける当該国のミレニアム開発目標（</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MDGs</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の達成に貢献し、平和の定着、紛争の再発防止を図るため、保健、交通、教育、水・衛生、農業等の各分野に対する包括的な農村開発支援を実施する。貧困削減や生活環境の改善、人材育成等を図ることで、本件支援地域における平和の定着や紛争の予防に貢献することが期待される。</a:t>
                      </a:r>
                    </a:p>
                  </a:txBody>
                  <a:tcPr marL="108000" marR="108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523074">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2014</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lang="ja-JP" altLang="en-US" sz="1000" spc="-10" baseline="0" dirty="0">
                          <a:latin typeface="Arial" panose="020B0604020202020204" pitchFamily="34" charset="0"/>
                          <a:ea typeface="ＭＳ Ｐゴシック" panose="020B0600070205080204" pitchFamily="50" charset="-128"/>
                          <a:cs typeface="Arial" panose="020B0604020202020204" pitchFamily="34" charset="0"/>
                        </a:rPr>
                        <a:t>中小企業ノン・プロジェクト無償資金協力</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億円</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None/>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この協力は、基礎医療を始めとして、母子保健、母子間</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HIV</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感染予防、栄養改善、マラリア予防、ポリオ撲滅プログラム等の開発課題に取り組むナイジェリアに対し、必要となる資機材を購入するための資金を供与するもので、これにより同国の経済社会開発努力の促進に貢献することが期待される。また、今回の協力では、我が国中小企業が生産した製品を調達することにより、今後の同国への中小企業の展開の足がかりになることが期待される。</a:t>
                      </a:r>
                    </a:p>
                  </a:txBody>
                  <a:tcPr marL="108000" marR="108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2519130215"/>
                  </a:ext>
                </a:extLst>
              </a:tr>
              <a:tr h="523074">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BEBEBE"/>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2012</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lang="ja-JP" altLang="en-US" sz="1000" spc="-10" baseline="0" dirty="0">
                          <a:latin typeface="Arial" panose="020B0604020202020204" pitchFamily="34" charset="0"/>
                          <a:ea typeface="ＭＳ Ｐゴシック" panose="020B0600070205080204" pitchFamily="50" charset="-128"/>
                          <a:cs typeface="Arial" panose="020B0604020202020204" pitchFamily="34" charset="0"/>
                        </a:rPr>
                        <a:t>小児感染症予防計画（国連児童基金（ユニセフ）連携）</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2.59</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億円</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None/>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この計画は、緊急のポリオ対策の必要性が高いナイジェリア北部の保健所等に対し、ワクチン保管用の太陽光発電冷蔵庫を</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400</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台供与するものです。ナイジェリアはポリオ野生株が常在している</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か国（ナイジェリア、パキスタン、アフガニスタン）のうちの一つであり、また、同国からポリオウイルスが伝播されていることから、同国におけるポリオ撲滅は国際社会にとっても重要な課題となっている。この協力により、適切な温度によるワクチンの保管が可能となり、ワクチン輸送・保管体制が確立され、適切な効用を持つワクチンを使用した予防接種が実施されることが期待される。</a:t>
                      </a:r>
                    </a:p>
                  </a:txBody>
                  <a:tcPr marL="108000" marR="108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696616304"/>
                  </a:ext>
                </a:extLst>
              </a:tr>
              <a:tr h="523074">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4</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2011</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lang="ja-JP" altLang="en-US" sz="1000" spc="-10" baseline="0" dirty="0">
                          <a:latin typeface="Arial" panose="020B0604020202020204" pitchFamily="34" charset="0"/>
                          <a:ea typeface="ＭＳ Ｐゴシック" panose="020B0600070205080204" pitchFamily="50" charset="-128"/>
                          <a:cs typeface="Arial" panose="020B0604020202020204" pitchFamily="34" charset="0"/>
                        </a:rPr>
                        <a:t>小児感染症予防計画（ユニセフ連携）</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億円</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None/>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ナイジェリアはポリオ野生株が常在している</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か国（ナイジェリア、パキスタン、アフガニスタン）のうちの一つであり、また、世界各地へのポリオウイルスの伝播国でもあることから、同国におけるポリオ撲滅は国際社会におけるポリオ撲滅にとっても重要な課題となっている。本計画によって、</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歳未満児約</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3,200</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万人にポリオワクチンを供与することによりナイジェリアのポリオ撲滅に資すること、</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40</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機のワクチン保管用の太陽光発電冷蔵庫を供与することでワクチン輸送・保管体制が確立されること、また、</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歳未満児約</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380</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万人に対して駆虫剤を供与することにより寄生虫感染症対策に貢献することが期待される。</a:t>
                      </a:r>
                    </a:p>
                  </a:txBody>
                  <a:tcPr marL="108000" marR="108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925434781"/>
                  </a:ext>
                </a:extLst>
              </a:tr>
            </a:tbl>
          </a:graphicData>
        </a:graphic>
      </p:graphicFrame>
    </p:spTree>
    <p:extLst>
      <p:ext uri="{BB962C8B-B14F-4D97-AF65-F5344CB8AC3E}">
        <p14:creationId xmlns:p14="http://schemas.microsoft.com/office/powerpoint/2010/main" val="38605102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1"/>
            </p:custDataLst>
            <p:extLst>
              <p:ext uri="{D42A27DB-BD31-4B8C-83A1-F6EECF244321}">
                <p14:modId xmlns:p14="http://schemas.microsoft.com/office/powerpoint/2010/main" val="410473104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8" imgW="360" imgH="360" progId="TCLayout.ActiveDocument.1">
                  <p:embed/>
                </p:oleObj>
              </mc:Choice>
              <mc:Fallback>
                <p:oleObj name="think-cell Slide" r:id="rId38" imgW="360" imgH="360" progId="TCLayout.ActiveDocument.1">
                  <p:embed/>
                  <p:pic>
                    <p:nvPicPr>
                      <p:cNvPr id="7" name="Object 6" hidden="1"/>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latin typeface="Arial" panose="020B0604020202020204" pitchFamily="34" charset="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ナイジェリア／一般概況／経済</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都市化率、上位</a:t>
            </a:r>
            <a:r>
              <a:rPr lang="en-US" altLang="ja-JP" dirty="0"/>
              <a:t>5</a:t>
            </a:r>
            <a:r>
              <a:rPr lang="ja-JP" altLang="en-US" dirty="0"/>
              <a:t>都市の人口</a:t>
            </a:r>
          </a:p>
        </p:txBody>
      </p:sp>
      <p:sp>
        <p:nvSpPr>
          <p:cNvPr id="34" name="テキスト ボックス 33"/>
          <p:cNvSpPr txBox="1"/>
          <p:nvPr/>
        </p:nvSpPr>
        <p:spPr>
          <a:xfrm>
            <a:off x="200472" y="1124744"/>
            <a:ext cx="9505056"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2020</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年には都市部の人口が農村部の人口を上回り、</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2050</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年の予測期間までその傾向が続く。</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アブジャと比較すると、ポートハーコートの人口は</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2009</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年にはそれほど急速に増加しなかったが、</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年にはアブジャの人口がポートハーコートを上回った。</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8" name="テキスト ボックス 37"/>
          <p:cNvSpPr txBox="1"/>
          <p:nvPr/>
        </p:nvSpPr>
        <p:spPr>
          <a:xfrm>
            <a:off x="200472" y="6309320"/>
            <a:ext cx="5256584" cy="123111"/>
          </a:xfrm>
          <a:prstGeom prst="rect">
            <a:avLst/>
          </a:prstGeom>
          <a:noFill/>
        </p:spPr>
        <p:txBody>
          <a:bodyPr wrap="square" lIns="0" tIns="0" rIns="0" bIns="0" rtlCol="0">
            <a:sp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都市化率とは、都市部に住む人口の割合。</a:t>
            </a:r>
          </a:p>
        </p:txBody>
      </p:sp>
      <p:grpSp>
        <p:nvGrpSpPr>
          <p:cNvPr id="39" name="グループ化 7"/>
          <p:cNvGrpSpPr/>
          <p:nvPr/>
        </p:nvGrpSpPr>
        <p:grpSpPr>
          <a:xfrm>
            <a:off x="209726" y="1844824"/>
            <a:ext cx="4619198" cy="288032"/>
            <a:chOff x="4803500" y="2113806"/>
            <a:chExt cx="4032624" cy="288032"/>
          </a:xfrm>
        </p:grpSpPr>
        <p:cxnSp>
          <p:nvCxnSpPr>
            <p:cNvPr id="40" name="直線コネクタ 39"/>
            <p:cNvCxnSpPr/>
            <p:nvPr/>
          </p:nvCxnSpPr>
          <p:spPr>
            <a:xfrm>
              <a:off x="4808984" y="2401838"/>
              <a:ext cx="4027140"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1" name="Rectangle 6"/>
            <p:cNvSpPr>
              <a:spLocks noChangeArrowheads="1"/>
            </p:cNvSpPr>
            <p:nvPr/>
          </p:nvSpPr>
          <p:spPr bwMode="auto">
            <a:xfrm>
              <a:off x="4803500" y="2113806"/>
              <a:ext cx="403262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都市化率</a:t>
              </a:r>
              <a:r>
                <a:rPr lang="en-US" altLang="ja-JP" sz="1400" baseline="30000" dirty="0">
                  <a:solidFill>
                    <a:srgbClr val="000000"/>
                  </a:solidFill>
                  <a:latin typeface="HGP創英角ｺﾞｼｯｸUB" panose="020B0900000000000000" pitchFamily="50" charset="-128"/>
                  <a:ea typeface="HGP創英角ｺﾞｼｯｸUB" panose="020B0900000000000000" pitchFamily="50" charset="-128"/>
                </a:rPr>
                <a:t>※</a:t>
              </a:r>
              <a:endParaRPr lang="en-US" altLang="ja-JP" sz="1400" dirty="0">
                <a:solidFill>
                  <a:srgbClr val="000000"/>
                </a:solidFill>
                <a:latin typeface="HGP創英角ｺﾞｼｯｸUB" panose="020B0900000000000000" pitchFamily="50" charset="-128"/>
                <a:ea typeface="HGP創英角ｺﾞｼｯｸUB" panose="020B0900000000000000" pitchFamily="50" charset="-128"/>
              </a:endParaRPr>
            </a:p>
          </p:txBody>
        </p:sp>
      </p:grpSp>
      <p:sp>
        <p:nvSpPr>
          <p:cNvPr id="43" name="テキスト ボックス 42"/>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国際連合「</a:t>
            </a:r>
            <a:r>
              <a:rPr lang="en-US" altLang="ja-JP" sz="800" dirty="0"/>
              <a:t>World Urbanization Prospects 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」、世界銀行「</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Data Bank</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14" name="グループ化 7"/>
          <p:cNvGrpSpPr/>
          <p:nvPr/>
        </p:nvGrpSpPr>
        <p:grpSpPr>
          <a:xfrm>
            <a:off x="5169024" y="1844824"/>
            <a:ext cx="4527248" cy="288032"/>
            <a:chOff x="4803500" y="2113806"/>
            <a:chExt cx="4032624" cy="288032"/>
          </a:xfrm>
        </p:grpSpPr>
        <p:cxnSp>
          <p:nvCxnSpPr>
            <p:cNvPr id="15" name="直線コネクタ 14"/>
            <p:cNvCxnSpPr/>
            <p:nvPr/>
          </p:nvCxnSpPr>
          <p:spPr>
            <a:xfrm>
              <a:off x="4808984" y="2401838"/>
              <a:ext cx="4027140"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403262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HGP創英角ｺﾞｼｯｸUB" panose="020B0900000000000000" pitchFamily="50" charset="-128"/>
                  <a:ea typeface="HGP創英角ｺﾞｼｯｸUB" panose="020B0900000000000000" pitchFamily="50" charset="-128"/>
                </a:rPr>
                <a:t>上位</a:t>
              </a:r>
              <a:r>
                <a:rPr lang="en-US" altLang="ja-JP" sz="1400" dirty="0">
                  <a:solidFill>
                    <a:srgbClr val="000000"/>
                  </a:solidFill>
                  <a:latin typeface="HGP創英角ｺﾞｼｯｸUB" panose="020B0900000000000000" pitchFamily="50" charset="-128"/>
                  <a:ea typeface="HGP創英角ｺﾞｼｯｸUB" panose="020B0900000000000000" pitchFamily="50" charset="-128"/>
                </a:rPr>
                <a:t>5</a:t>
              </a:r>
              <a:r>
                <a:rPr lang="ja-JP" altLang="en-US" sz="1400" dirty="0">
                  <a:solidFill>
                    <a:srgbClr val="000000"/>
                  </a:solidFill>
                  <a:latin typeface="HGP創英角ｺﾞｼｯｸUB" panose="020B0900000000000000" pitchFamily="50" charset="-128"/>
                  <a:ea typeface="HGP創英角ｺﾞｼｯｸUB" panose="020B0900000000000000" pitchFamily="50" charset="-128"/>
                </a:rPr>
                <a:t>都市の人口</a:t>
              </a:r>
              <a:endParaRPr lang="en-US" altLang="ja-JP" sz="1400" dirty="0">
                <a:solidFill>
                  <a:srgbClr val="000000"/>
                </a:solidFill>
                <a:latin typeface="HGP創英角ｺﾞｼｯｸUB" panose="020B0900000000000000" pitchFamily="50" charset="-128"/>
                <a:ea typeface="HGP創英角ｺﾞｼｯｸUB" panose="020B0900000000000000" pitchFamily="50" charset="-128"/>
              </a:endParaRPr>
            </a:p>
          </p:txBody>
        </p:sp>
      </p:grpSp>
      <p:graphicFrame>
        <p:nvGraphicFramePr>
          <p:cNvPr id="62" name="Chart 76">
            <a:extLst>
              <a:ext uri="{FF2B5EF4-FFF2-40B4-BE49-F238E27FC236}">
                <a16:creationId xmlns:a16="http://schemas.microsoft.com/office/drawing/2014/main" id="{68E50480-78D2-72A9-DE59-7F622967FED2}"/>
              </a:ext>
            </a:extLst>
          </p:cNvPr>
          <p:cNvGraphicFramePr/>
          <p:nvPr>
            <p:custDataLst>
              <p:tags r:id="rId3"/>
            </p:custDataLst>
            <p:extLst>
              <p:ext uri="{D42A27DB-BD31-4B8C-83A1-F6EECF244321}">
                <p14:modId xmlns:p14="http://schemas.microsoft.com/office/powerpoint/2010/main" val="2143268294"/>
              </p:ext>
            </p:extLst>
          </p:nvPr>
        </p:nvGraphicFramePr>
        <p:xfrm>
          <a:off x="5211763" y="2430463"/>
          <a:ext cx="4287837" cy="3668712"/>
        </p:xfrm>
        <a:graphic>
          <a:graphicData uri="http://schemas.openxmlformats.org/drawingml/2006/chart">
            <c:chart xmlns:c="http://schemas.openxmlformats.org/drawingml/2006/chart" xmlns:r="http://schemas.openxmlformats.org/officeDocument/2006/relationships" r:id="rId40"/>
          </a:graphicData>
        </a:graphic>
      </p:graphicFrame>
      <p:sp>
        <p:nvSpPr>
          <p:cNvPr id="63" name="Text Placeholder 12">
            <a:extLst>
              <a:ext uri="{FF2B5EF4-FFF2-40B4-BE49-F238E27FC236}">
                <a16:creationId xmlns:a16="http://schemas.microsoft.com/office/drawing/2014/main" id="{0865990D-3146-5037-D188-9C4D90C90F95}"/>
              </a:ext>
            </a:extLst>
          </p:cNvPr>
          <p:cNvSpPr>
            <a:spLocks noGrp="1"/>
          </p:cNvSpPr>
          <p:nvPr>
            <p:custDataLst>
              <p:tags r:id="rId4"/>
            </p:custDataLst>
          </p:nvPr>
        </p:nvSpPr>
        <p:spPr bwMode="auto">
          <a:xfrm>
            <a:off x="6269038" y="60864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r>
              <a:rPr kumimoji="0" lang="en-US" altLang="ja-JP" sz="800" b="0" dirty="0">
                <a:latin typeface="MS PGothic" panose="020B0600070205080204" pitchFamily="34" charset="-128"/>
                <a:ea typeface="MS PGothic" panose="020B0600070205080204" pitchFamily="34" charset="-128"/>
                <a:sym typeface="+mn-lt"/>
              </a:rPr>
              <a:t>2000</a:t>
            </a:r>
            <a:endParaRPr kumimoji="0" lang="ja-JP" altLang="en-US" sz="800" b="0" dirty="0">
              <a:latin typeface="MS PGothic" panose="020B0600070205080204" pitchFamily="34" charset="-128"/>
              <a:ea typeface="MS PGothic" panose="020B0600070205080204" pitchFamily="34" charset="-128"/>
              <a:sym typeface="+mn-lt"/>
            </a:endParaRPr>
          </a:p>
        </p:txBody>
      </p:sp>
      <p:sp>
        <p:nvSpPr>
          <p:cNvPr id="67" name="Text Placeholder 12">
            <a:extLst>
              <a:ext uri="{FF2B5EF4-FFF2-40B4-BE49-F238E27FC236}">
                <a16:creationId xmlns:a16="http://schemas.microsoft.com/office/drawing/2014/main" id="{A5ED9789-19D8-E7B8-7FEF-FF0F0BE24EF0}"/>
              </a:ext>
            </a:extLst>
          </p:cNvPr>
          <p:cNvSpPr>
            <a:spLocks noGrp="1"/>
          </p:cNvSpPr>
          <p:nvPr>
            <p:custDataLst>
              <p:tags r:id="rId5"/>
            </p:custDataLst>
          </p:nvPr>
        </p:nvSpPr>
        <p:spPr bwMode="auto">
          <a:xfrm>
            <a:off x="7469188" y="60864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r>
              <a:rPr kumimoji="0" lang="en-US" altLang="ja-JP" sz="800" b="0" dirty="0">
                <a:latin typeface="MS PGothic" panose="020B0600070205080204" pitchFamily="34" charset="-128"/>
                <a:ea typeface="MS PGothic" panose="020B0600070205080204" pitchFamily="34" charset="-128"/>
                <a:sym typeface="+mn-lt"/>
              </a:rPr>
              <a:t>2010</a:t>
            </a:r>
            <a:endParaRPr kumimoji="0" lang="ja-JP" altLang="en-US" sz="800" b="0" dirty="0">
              <a:latin typeface="MS PGothic" panose="020B0600070205080204" pitchFamily="34" charset="-128"/>
              <a:ea typeface="MS PGothic" panose="020B0600070205080204" pitchFamily="34" charset="-128"/>
              <a:sym typeface="+mn-lt"/>
            </a:endParaRPr>
          </a:p>
        </p:txBody>
      </p:sp>
      <p:sp>
        <p:nvSpPr>
          <p:cNvPr id="70" name="Text Placeholder 12">
            <a:extLst>
              <a:ext uri="{FF2B5EF4-FFF2-40B4-BE49-F238E27FC236}">
                <a16:creationId xmlns:a16="http://schemas.microsoft.com/office/drawing/2014/main" id="{797C9467-B60C-AE7C-7940-8C9DE22B3BEB}"/>
              </a:ext>
            </a:extLst>
          </p:cNvPr>
          <p:cNvSpPr>
            <a:spLocks noGrp="1"/>
          </p:cNvSpPr>
          <p:nvPr>
            <p:custDataLst>
              <p:tags r:id="rId6"/>
            </p:custDataLst>
          </p:nvPr>
        </p:nvSpPr>
        <p:spPr bwMode="auto">
          <a:xfrm>
            <a:off x="8669338" y="60864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r>
              <a:rPr lang="en-US" altLang="ja-JP" sz="1000" b="0" dirty="0">
                <a:latin typeface="MS PGothic" panose="020B0600070205080204" pitchFamily="34" charset="-128"/>
                <a:ea typeface="MS PGothic" panose="020B0600070205080204" pitchFamily="34" charset="-128"/>
              </a:rPr>
              <a:t>2020</a:t>
            </a:r>
            <a:endParaRPr kumimoji="0" lang="ja-JP" altLang="en-US" sz="800" b="0" dirty="0">
              <a:latin typeface="MS PGothic" panose="020B0600070205080204" pitchFamily="34" charset="-128"/>
              <a:ea typeface="MS PGothic" panose="020B0600070205080204" pitchFamily="34" charset="-128"/>
              <a:sym typeface="+mn-lt"/>
            </a:endParaRPr>
          </a:p>
        </p:txBody>
      </p:sp>
      <p:sp>
        <p:nvSpPr>
          <p:cNvPr id="71" name="Rectangle 51">
            <a:extLst>
              <a:ext uri="{FF2B5EF4-FFF2-40B4-BE49-F238E27FC236}">
                <a16:creationId xmlns:a16="http://schemas.microsoft.com/office/drawing/2014/main" id="{275BC9BC-27D4-5380-9BDA-8A6F976787BC}"/>
              </a:ext>
            </a:extLst>
          </p:cNvPr>
          <p:cNvSpPr/>
          <p:nvPr>
            <p:custDataLst>
              <p:tags r:id="rId7"/>
            </p:custDataLst>
          </p:nvPr>
        </p:nvSpPr>
        <p:spPr bwMode="gray">
          <a:xfrm>
            <a:off x="5943600" y="2787650"/>
            <a:ext cx="179388" cy="133350"/>
          </a:xfrm>
          <a:prstGeom prst="rect">
            <a:avLst/>
          </a:prstGeom>
          <a:solidFill>
            <a:srgbClr val="D2E0E6"/>
          </a:solidFill>
          <a:ln w="9525" algn="ctr">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120" dirty="0">
              <a:solidFill>
                <a:srgbClr val="000000"/>
              </a:solidFill>
              <a:latin typeface="MS PGothic" panose="020B0600070205080204" pitchFamily="34" charset="-128"/>
              <a:ea typeface="MS PGothic" panose="020B0600070205080204" pitchFamily="34" charset="-128"/>
              <a:cs typeface="Arial" pitchFamily="34" charset="0"/>
            </a:endParaRPr>
          </a:p>
        </p:txBody>
      </p:sp>
      <p:sp>
        <p:nvSpPr>
          <p:cNvPr id="72" name="Rectangle 54">
            <a:extLst>
              <a:ext uri="{FF2B5EF4-FFF2-40B4-BE49-F238E27FC236}">
                <a16:creationId xmlns:a16="http://schemas.microsoft.com/office/drawing/2014/main" id="{79947C08-A800-615A-8B19-C3202F823BD7}"/>
              </a:ext>
            </a:extLst>
          </p:cNvPr>
          <p:cNvSpPr/>
          <p:nvPr>
            <p:custDataLst>
              <p:tags r:id="rId8"/>
            </p:custDataLst>
          </p:nvPr>
        </p:nvSpPr>
        <p:spPr bwMode="gray">
          <a:xfrm>
            <a:off x="5943600" y="2990850"/>
            <a:ext cx="179388" cy="133350"/>
          </a:xfrm>
          <a:prstGeom prst="rect">
            <a:avLst/>
          </a:prstGeom>
          <a:solidFill>
            <a:srgbClr val="C0E6F4"/>
          </a:solidFill>
          <a:ln w="9525" algn="ctr">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120" dirty="0">
              <a:solidFill>
                <a:srgbClr val="000000"/>
              </a:solidFill>
              <a:latin typeface="MS PGothic" panose="020B0600070205080204" pitchFamily="34" charset="-128"/>
              <a:ea typeface="MS PGothic" panose="020B0600070205080204" pitchFamily="34" charset="-128"/>
              <a:cs typeface="Arial" pitchFamily="34" charset="0"/>
            </a:endParaRPr>
          </a:p>
        </p:txBody>
      </p:sp>
      <p:sp>
        <p:nvSpPr>
          <p:cNvPr id="73" name="Rectangle 52">
            <a:extLst>
              <a:ext uri="{FF2B5EF4-FFF2-40B4-BE49-F238E27FC236}">
                <a16:creationId xmlns:a16="http://schemas.microsoft.com/office/drawing/2014/main" id="{FD98080B-23F8-B3B8-4F27-862BEA6A70F3}"/>
              </a:ext>
            </a:extLst>
          </p:cNvPr>
          <p:cNvSpPr/>
          <p:nvPr>
            <p:custDataLst>
              <p:tags r:id="rId9"/>
            </p:custDataLst>
          </p:nvPr>
        </p:nvSpPr>
        <p:spPr bwMode="gray">
          <a:xfrm>
            <a:off x="5943600" y="3194050"/>
            <a:ext cx="179388" cy="133350"/>
          </a:xfrm>
          <a:prstGeom prst="rect">
            <a:avLst/>
          </a:prstGeom>
          <a:solidFill>
            <a:srgbClr val="80CCE8"/>
          </a:solidFill>
          <a:ln w="9525" algn="ctr">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120" dirty="0">
              <a:solidFill>
                <a:srgbClr val="000000"/>
              </a:solidFill>
              <a:latin typeface="MS PGothic" panose="020B0600070205080204" pitchFamily="34" charset="-128"/>
              <a:ea typeface="MS PGothic" panose="020B0600070205080204" pitchFamily="34" charset="-128"/>
              <a:cs typeface="Arial" pitchFamily="34" charset="0"/>
            </a:endParaRPr>
          </a:p>
        </p:txBody>
      </p:sp>
      <p:sp>
        <p:nvSpPr>
          <p:cNvPr id="74" name="Rectangle 50">
            <a:extLst>
              <a:ext uri="{FF2B5EF4-FFF2-40B4-BE49-F238E27FC236}">
                <a16:creationId xmlns:a16="http://schemas.microsoft.com/office/drawing/2014/main" id="{F1E878EF-CD72-4AEB-23CB-559857788ECC}"/>
              </a:ext>
            </a:extLst>
          </p:cNvPr>
          <p:cNvSpPr/>
          <p:nvPr>
            <p:custDataLst>
              <p:tags r:id="rId10"/>
            </p:custDataLst>
          </p:nvPr>
        </p:nvSpPr>
        <p:spPr bwMode="gray">
          <a:xfrm>
            <a:off x="5943600" y="3397250"/>
            <a:ext cx="179388" cy="133350"/>
          </a:xfrm>
          <a:prstGeom prst="rect">
            <a:avLst/>
          </a:prstGeom>
          <a:solidFill>
            <a:srgbClr val="1F497D"/>
          </a:solidFill>
          <a:ln w="9525" algn="ctr">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120" dirty="0">
              <a:solidFill>
                <a:srgbClr val="000000"/>
              </a:solidFill>
              <a:latin typeface="MS PGothic" panose="020B0600070205080204" pitchFamily="34" charset="-128"/>
              <a:ea typeface="MS PGothic" panose="020B0600070205080204" pitchFamily="34" charset="-128"/>
              <a:cs typeface="Arial" pitchFamily="34" charset="0"/>
            </a:endParaRPr>
          </a:p>
        </p:txBody>
      </p:sp>
      <p:sp>
        <p:nvSpPr>
          <p:cNvPr id="75" name="Text Placeholder 12">
            <a:extLst>
              <a:ext uri="{FF2B5EF4-FFF2-40B4-BE49-F238E27FC236}">
                <a16:creationId xmlns:a16="http://schemas.microsoft.com/office/drawing/2014/main" id="{9D76567F-7E8A-C9DE-E9C8-60F632087931}"/>
              </a:ext>
            </a:extLst>
          </p:cNvPr>
          <p:cNvSpPr>
            <a:spLocks noGrp="1"/>
          </p:cNvSpPr>
          <p:nvPr>
            <p:custDataLst>
              <p:tags r:id="rId11"/>
            </p:custDataLst>
          </p:nvPr>
        </p:nvSpPr>
        <p:spPr bwMode="auto">
          <a:xfrm>
            <a:off x="6173789" y="2782888"/>
            <a:ext cx="30321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spcBef>
                <a:spcPct val="0"/>
              </a:spcBef>
              <a:spcAft>
                <a:spcPct val="0"/>
              </a:spcAft>
            </a:pPr>
            <a:r>
              <a:rPr lang="en-US" altLang="en-US" sz="1000" b="0" dirty="0">
                <a:latin typeface="MS PGothic" panose="020B0600070205080204" pitchFamily="34" charset="-128"/>
                <a:ea typeface="MS PGothic" panose="020B0600070205080204" pitchFamily="34" charset="-128"/>
              </a:rPr>
              <a:t>Abuja</a:t>
            </a:r>
            <a:endParaRPr kumimoji="0" lang="ja-JP" altLang="en-US" sz="800" b="0" dirty="0">
              <a:latin typeface="MS PGothic" panose="020B0600070205080204" pitchFamily="34" charset="-128"/>
              <a:ea typeface="MS PGothic" panose="020B0600070205080204" pitchFamily="34" charset="-128"/>
              <a:sym typeface="+mn-lt"/>
            </a:endParaRPr>
          </a:p>
        </p:txBody>
      </p:sp>
      <p:sp>
        <p:nvSpPr>
          <p:cNvPr id="78" name="Text Placeholder 12">
            <a:extLst>
              <a:ext uri="{FF2B5EF4-FFF2-40B4-BE49-F238E27FC236}">
                <a16:creationId xmlns:a16="http://schemas.microsoft.com/office/drawing/2014/main" id="{E7CA4A67-5153-FBA3-00BA-AEDDB2C8C44C}"/>
              </a:ext>
            </a:extLst>
          </p:cNvPr>
          <p:cNvSpPr>
            <a:spLocks noGrp="1"/>
          </p:cNvSpPr>
          <p:nvPr>
            <p:custDataLst>
              <p:tags r:id="rId12"/>
            </p:custDataLst>
          </p:nvPr>
        </p:nvSpPr>
        <p:spPr bwMode="auto">
          <a:xfrm>
            <a:off x="6173788" y="3189288"/>
            <a:ext cx="555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spcBef>
                <a:spcPct val="0"/>
              </a:spcBef>
              <a:spcAft>
                <a:spcPct val="0"/>
              </a:spcAft>
            </a:pPr>
            <a:r>
              <a:rPr lang="en-US" altLang="en-US" sz="1000" b="0" dirty="0">
                <a:latin typeface="MS PGothic" panose="020B0600070205080204" pitchFamily="34" charset="-128"/>
                <a:ea typeface="MS PGothic" panose="020B0600070205080204" pitchFamily="34" charset="-128"/>
              </a:rPr>
              <a:t>Kano</a:t>
            </a:r>
            <a:endParaRPr kumimoji="0" lang="ja-JP" altLang="en-US" sz="800" b="0" dirty="0">
              <a:latin typeface="MS PGothic" panose="020B0600070205080204" pitchFamily="34" charset="-128"/>
              <a:ea typeface="MS PGothic" panose="020B0600070205080204" pitchFamily="34" charset="-128"/>
              <a:sym typeface="+mn-lt"/>
            </a:endParaRPr>
          </a:p>
        </p:txBody>
      </p:sp>
      <p:sp>
        <p:nvSpPr>
          <p:cNvPr id="79" name="Text Placeholder 12">
            <a:extLst>
              <a:ext uri="{FF2B5EF4-FFF2-40B4-BE49-F238E27FC236}">
                <a16:creationId xmlns:a16="http://schemas.microsoft.com/office/drawing/2014/main" id="{87D677EE-3FD7-352E-B593-6342FBF3813A}"/>
              </a:ext>
            </a:extLst>
          </p:cNvPr>
          <p:cNvSpPr>
            <a:spLocks noGrp="1"/>
          </p:cNvSpPr>
          <p:nvPr>
            <p:custDataLst>
              <p:tags r:id="rId13"/>
            </p:custDataLst>
          </p:nvPr>
        </p:nvSpPr>
        <p:spPr bwMode="auto">
          <a:xfrm>
            <a:off x="6173788" y="2986088"/>
            <a:ext cx="40798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spcBef>
                <a:spcPct val="0"/>
              </a:spcBef>
              <a:spcAft>
                <a:spcPct val="0"/>
              </a:spcAft>
            </a:pPr>
            <a:r>
              <a:rPr lang="en-US" altLang="en-US" sz="1000" b="0" dirty="0">
                <a:latin typeface="MS PGothic" panose="020B0600070205080204" pitchFamily="34" charset="-128"/>
                <a:ea typeface="MS PGothic" panose="020B0600070205080204" pitchFamily="34" charset="-128"/>
              </a:rPr>
              <a:t>Ibadan</a:t>
            </a:r>
            <a:endParaRPr kumimoji="0" lang="ja-JP" altLang="en-US" sz="800" b="0" dirty="0">
              <a:latin typeface="MS PGothic" panose="020B0600070205080204" pitchFamily="34" charset="-128"/>
              <a:ea typeface="MS PGothic" panose="020B0600070205080204" pitchFamily="34" charset="-128"/>
              <a:sym typeface="+mn-lt"/>
            </a:endParaRPr>
          </a:p>
        </p:txBody>
      </p:sp>
      <p:sp>
        <p:nvSpPr>
          <p:cNvPr id="80" name="Text Placeholder 12">
            <a:extLst>
              <a:ext uri="{FF2B5EF4-FFF2-40B4-BE49-F238E27FC236}">
                <a16:creationId xmlns:a16="http://schemas.microsoft.com/office/drawing/2014/main" id="{41821577-300C-4ED3-BBFF-FFA5AA0283BE}"/>
              </a:ext>
            </a:extLst>
          </p:cNvPr>
          <p:cNvSpPr>
            <a:spLocks noGrp="1"/>
          </p:cNvSpPr>
          <p:nvPr>
            <p:custDataLst>
              <p:tags r:id="rId14"/>
            </p:custDataLst>
          </p:nvPr>
        </p:nvSpPr>
        <p:spPr bwMode="auto">
          <a:xfrm>
            <a:off x="6173788" y="3392488"/>
            <a:ext cx="40163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spcBef>
                <a:spcPct val="0"/>
              </a:spcBef>
              <a:spcAft>
                <a:spcPct val="0"/>
              </a:spcAft>
            </a:pPr>
            <a:r>
              <a:rPr lang="en-US" altLang="en-US" sz="1000" b="0" dirty="0">
                <a:latin typeface="MS PGothic" panose="020B0600070205080204" pitchFamily="34" charset="-128"/>
                <a:ea typeface="MS PGothic" panose="020B0600070205080204" pitchFamily="34" charset="-128"/>
              </a:rPr>
              <a:t>Lagos</a:t>
            </a:r>
            <a:endParaRPr kumimoji="0" lang="ja-JP" altLang="en-US" sz="800" b="0" dirty="0">
              <a:latin typeface="MS PGothic" panose="020B0600070205080204" pitchFamily="34" charset="-128"/>
              <a:ea typeface="MS PGothic" panose="020B0600070205080204" pitchFamily="34" charset="-128"/>
              <a:sym typeface="+mn-lt"/>
            </a:endParaRPr>
          </a:p>
        </p:txBody>
      </p:sp>
      <p:sp>
        <p:nvSpPr>
          <p:cNvPr id="81" name="Text Placeholder 12">
            <a:extLst>
              <a:ext uri="{FF2B5EF4-FFF2-40B4-BE49-F238E27FC236}">
                <a16:creationId xmlns:a16="http://schemas.microsoft.com/office/drawing/2014/main" id="{FB604F67-A245-7871-8D86-821F1A8EA7F8}"/>
              </a:ext>
            </a:extLst>
          </p:cNvPr>
          <p:cNvSpPr>
            <a:spLocks noGrp="1"/>
          </p:cNvSpPr>
          <p:nvPr>
            <p:custDataLst>
              <p:tags r:id="rId15"/>
            </p:custDataLst>
          </p:nvPr>
        </p:nvSpPr>
        <p:spPr bwMode="auto">
          <a:xfrm>
            <a:off x="5330056" y="222031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spcBef>
                <a:spcPct val="0"/>
              </a:spcBef>
              <a:spcAft>
                <a:spcPct val="0"/>
              </a:spcAft>
            </a:pPr>
            <a:r>
              <a:rPr kumimoji="0" lang="en-US" altLang="ja-JP" sz="800" b="0" noProof="1">
                <a:sym typeface="+mn-lt"/>
              </a:rPr>
              <a:t>(</a:t>
            </a:r>
            <a:r>
              <a:rPr kumimoji="0" lang="ja-JP" altLang="en-US" sz="800" b="0" noProof="1">
                <a:sym typeface="+mn-lt"/>
              </a:rPr>
              <a:t>千</a:t>
            </a:r>
            <a:r>
              <a:rPr kumimoji="0" lang="en-US" altLang="ja-JP" sz="800" b="0" noProof="1">
                <a:sym typeface="+mn-lt"/>
              </a:rPr>
              <a:t>)</a:t>
            </a:r>
            <a:endParaRPr kumimoji="0" lang="ja-JP" altLang="en-US" sz="800" b="0" noProof="1">
              <a:sym typeface="+mn-lt"/>
            </a:endParaRPr>
          </a:p>
        </p:txBody>
      </p:sp>
      <p:sp>
        <p:nvSpPr>
          <p:cNvPr id="82" name="Rectangle 11">
            <a:extLst>
              <a:ext uri="{FF2B5EF4-FFF2-40B4-BE49-F238E27FC236}">
                <a16:creationId xmlns:a16="http://schemas.microsoft.com/office/drawing/2014/main" id="{421EE0C2-BD4E-6629-EE4A-85EB1E418A96}"/>
              </a:ext>
            </a:extLst>
          </p:cNvPr>
          <p:cNvSpPr/>
          <p:nvPr>
            <p:custDataLst>
              <p:tags r:id="rId16"/>
            </p:custDataLst>
          </p:nvPr>
        </p:nvSpPr>
        <p:spPr bwMode="gray">
          <a:xfrm>
            <a:off x="5943600" y="2592745"/>
            <a:ext cx="179388" cy="133350"/>
          </a:xfrm>
          <a:prstGeom prst="rect">
            <a:avLst/>
          </a:prstGeom>
          <a:solidFill>
            <a:schemeClr val="accent2">
              <a:lumMod val="75000"/>
            </a:schemeClr>
          </a:solidFill>
          <a:ln w="9525" algn="ctr">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120" dirty="0">
              <a:solidFill>
                <a:srgbClr val="000000"/>
              </a:solidFill>
              <a:latin typeface="MS PGothic" panose="020B0600070205080204" pitchFamily="34" charset="-128"/>
              <a:ea typeface="MS PGothic" panose="020B0600070205080204" pitchFamily="34" charset="-128"/>
              <a:cs typeface="Arial" pitchFamily="34" charset="0"/>
            </a:endParaRPr>
          </a:p>
        </p:txBody>
      </p:sp>
      <p:sp>
        <p:nvSpPr>
          <p:cNvPr id="83" name="Text Placeholder 12">
            <a:extLst>
              <a:ext uri="{FF2B5EF4-FFF2-40B4-BE49-F238E27FC236}">
                <a16:creationId xmlns:a16="http://schemas.microsoft.com/office/drawing/2014/main" id="{641AF4FC-7B87-D393-59AB-BEFF39982244}"/>
              </a:ext>
            </a:extLst>
          </p:cNvPr>
          <p:cNvSpPr>
            <a:spLocks noGrp="1"/>
          </p:cNvSpPr>
          <p:nvPr>
            <p:custDataLst>
              <p:tags r:id="rId17"/>
            </p:custDataLst>
          </p:nvPr>
        </p:nvSpPr>
        <p:spPr bwMode="auto">
          <a:xfrm>
            <a:off x="6173789" y="2587983"/>
            <a:ext cx="30321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spcBef>
                <a:spcPct val="0"/>
              </a:spcBef>
              <a:spcAft>
                <a:spcPct val="0"/>
              </a:spcAft>
            </a:pPr>
            <a:r>
              <a:rPr lang="en-US" altLang="en-US" sz="1000" b="0" dirty="0">
                <a:latin typeface="MS PGothic" panose="020B0600070205080204" pitchFamily="34" charset="-128"/>
                <a:ea typeface="MS PGothic" panose="020B0600070205080204" pitchFamily="34" charset="-128"/>
              </a:rPr>
              <a:t>Port Harcourt</a:t>
            </a:r>
            <a:endParaRPr kumimoji="0" lang="ja-JP" altLang="en-US" sz="800" b="0" dirty="0">
              <a:latin typeface="MS PGothic" panose="020B0600070205080204" pitchFamily="34" charset="-128"/>
              <a:ea typeface="MS PGothic" panose="020B0600070205080204" pitchFamily="34" charset="-128"/>
              <a:sym typeface="+mn-lt"/>
            </a:endParaRPr>
          </a:p>
        </p:txBody>
      </p:sp>
      <p:graphicFrame>
        <p:nvGraphicFramePr>
          <p:cNvPr id="84" name="Chart 68">
            <a:extLst>
              <a:ext uri="{FF2B5EF4-FFF2-40B4-BE49-F238E27FC236}">
                <a16:creationId xmlns:a16="http://schemas.microsoft.com/office/drawing/2014/main" id="{0B603289-0DD4-08B1-1587-96B00DA35CFE}"/>
              </a:ext>
            </a:extLst>
          </p:cNvPr>
          <p:cNvGraphicFramePr/>
          <p:nvPr>
            <p:custDataLst>
              <p:tags r:id="rId18"/>
            </p:custDataLst>
            <p:extLst>
              <p:ext uri="{D42A27DB-BD31-4B8C-83A1-F6EECF244321}">
                <p14:modId xmlns:p14="http://schemas.microsoft.com/office/powerpoint/2010/main" val="2131692033"/>
              </p:ext>
            </p:extLst>
          </p:nvPr>
        </p:nvGraphicFramePr>
        <p:xfrm>
          <a:off x="142876" y="2430463"/>
          <a:ext cx="4551362" cy="3544887"/>
        </p:xfrm>
        <a:graphic>
          <a:graphicData uri="http://schemas.openxmlformats.org/drawingml/2006/chart">
            <c:chart xmlns:c="http://schemas.openxmlformats.org/drawingml/2006/chart" xmlns:r="http://schemas.openxmlformats.org/officeDocument/2006/relationships" r:id="rId41"/>
          </a:graphicData>
        </a:graphic>
      </p:graphicFrame>
      <p:sp>
        <p:nvSpPr>
          <p:cNvPr id="85" name="Text Placeholder 12">
            <a:extLst>
              <a:ext uri="{FF2B5EF4-FFF2-40B4-BE49-F238E27FC236}">
                <a16:creationId xmlns:a16="http://schemas.microsoft.com/office/drawing/2014/main" id="{B5714078-7A9A-3833-4418-5436EB577BFB}"/>
              </a:ext>
            </a:extLst>
          </p:cNvPr>
          <p:cNvSpPr>
            <a:spLocks noGrp="1"/>
          </p:cNvSpPr>
          <p:nvPr>
            <p:custDataLst>
              <p:tags r:id="rId19"/>
            </p:custDataLst>
          </p:nvPr>
        </p:nvSpPr>
        <p:spPr bwMode="auto">
          <a:xfrm>
            <a:off x="527050" y="59626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r>
              <a:rPr kumimoji="0" lang="en-US" altLang="ja-JP" sz="1000" b="0" dirty="0">
                <a:sym typeface="+mn-lt"/>
              </a:rPr>
              <a:t>2001</a:t>
            </a:r>
          </a:p>
          <a:p>
            <a:pPr algn="ctr">
              <a:spcBef>
                <a:spcPct val="0"/>
              </a:spcBef>
              <a:spcAft>
                <a:spcPct val="0"/>
              </a:spcAft>
            </a:pPr>
            <a:endParaRPr kumimoji="0" lang="ja-JP" altLang="en-US" sz="800" b="0" dirty="0">
              <a:sym typeface="+mn-lt"/>
            </a:endParaRPr>
          </a:p>
        </p:txBody>
      </p:sp>
      <p:sp>
        <p:nvSpPr>
          <p:cNvPr id="86" name="Text Placeholder 12">
            <a:extLst>
              <a:ext uri="{FF2B5EF4-FFF2-40B4-BE49-F238E27FC236}">
                <a16:creationId xmlns:a16="http://schemas.microsoft.com/office/drawing/2014/main" id="{1793815A-F509-AB3D-87F8-7ADA442FD60C}"/>
              </a:ext>
            </a:extLst>
          </p:cNvPr>
          <p:cNvSpPr>
            <a:spLocks noGrp="1"/>
          </p:cNvSpPr>
          <p:nvPr>
            <p:custDataLst>
              <p:tags r:id="rId20"/>
            </p:custDataLst>
          </p:nvPr>
        </p:nvSpPr>
        <p:spPr bwMode="auto">
          <a:xfrm>
            <a:off x="2136775"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0C73DEBA-8164-4147-84E8-A55884D1F256}" type="datetime'''''''''''''2''''0'''''''''''''''''''''">
              <a:rPr lang="ja-JP" altLang="en-US" sz="1000" b="0"/>
              <a:pPr algn="ctr">
                <a:spcBef>
                  <a:spcPct val="0"/>
                </a:spcBef>
                <a:spcAft>
                  <a:spcPct val="0"/>
                </a:spcAft>
              </a:pPr>
              <a:t>20</a:t>
            </a:fld>
            <a:endParaRPr kumimoji="0" lang="ja-JP" altLang="en-US" sz="800" b="0" dirty="0">
              <a:sym typeface="+mn-lt"/>
            </a:endParaRPr>
          </a:p>
        </p:txBody>
      </p:sp>
      <p:sp>
        <p:nvSpPr>
          <p:cNvPr id="87" name="Text Placeholder 12">
            <a:extLst>
              <a:ext uri="{FF2B5EF4-FFF2-40B4-BE49-F238E27FC236}">
                <a16:creationId xmlns:a16="http://schemas.microsoft.com/office/drawing/2014/main" id="{85826AE0-69D8-2E20-3AB1-03271E7E029C}"/>
              </a:ext>
            </a:extLst>
          </p:cNvPr>
          <p:cNvSpPr>
            <a:spLocks noGrp="1"/>
          </p:cNvSpPr>
          <p:nvPr>
            <p:custDataLst>
              <p:tags r:id="rId21"/>
            </p:custDataLst>
          </p:nvPr>
        </p:nvSpPr>
        <p:spPr bwMode="auto">
          <a:xfrm>
            <a:off x="981075"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7C411F54-E66B-41A7-A492-61A2A3AF58BB}" type="datetime'''0''''''''''''''5'''''''''''''''''''">
              <a:rPr lang="ja-JP" altLang="en-US" sz="1000" b="0"/>
              <a:pPr algn="ctr">
                <a:spcBef>
                  <a:spcPct val="0"/>
                </a:spcBef>
                <a:spcAft>
                  <a:spcPct val="0"/>
                </a:spcAft>
              </a:pPr>
              <a:t>05</a:t>
            </a:fld>
            <a:endParaRPr kumimoji="0" lang="ja-JP" altLang="en-US" sz="800" b="0" dirty="0">
              <a:sym typeface="+mn-lt"/>
            </a:endParaRPr>
          </a:p>
        </p:txBody>
      </p:sp>
      <p:sp>
        <p:nvSpPr>
          <p:cNvPr id="88" name="Text Placeholder 12">
            <a:extLst>
              <a:ext uri="{FF2B5EF4-FFF2-40B4-BE49-F238E27FC236}">
                <a16:creationId xmlns:a16="http://schemas.microsoft.com/office/drawing/2014/main" id="{395C50FA-2F19-B63D-47CB-8334971983F9}"/>
              </a:ext>
            </a:extLst>
          </p:cNvPr>
          <p:cNvSpPr>
            <a:spLocks noGrp="1"/>
          </p:cNvSpPr>
          <p:nvPr>
            <p:custDataLst>
              <p:tags r:id="rId22"/>
            </p:custDataLst>
          </p:nvPr>
        </p:nvSpPr>
        <p:spPr bwMode="auto">
          <a:xfrm>
            <a:off x="230188" y="219868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spcBef>
                <a:spcPct val="0"/>
              </a:spcBef>
              <a:spcAft>
                <a:spcPct val="0"/>
              </a:spcAft>
            </a:pPr>
            <a:r>
              <a:rPr kumimoji="0" lang="ja-JP" altLang="en-US" sz="800" b="0" noProof="1">
                <a:sym typeface="+mn-lt"/>
              </a:rPr>
              <a:t>(%)</a:t>
            </a:r>
          </a:p>
        </p:txBody>
      </p:sp>
      <p:sp>
        <p:nvSpPr>
          <p:cNvPr id="89" name="Text Placeholder 12">
            <a:extLst>
              <a:ext uri="{FF2B5EF4-FFF2-40B4-BE49-F238E27FC236}">
                <a16:creationId xmlns:a16="http://schemas.microsoft.com/office/drawing/2014/main" id="{7960C3F3-2A30-6BE8-5019-E46DDC9A6694}"/>
              </a:ext>
            </a:extLst>
          </p:cNvPr>
          <p:cNvSpPr>
            <a:spLocks noGrp="1"/>
          </p:cNvSpPr>
          <p:nvPr>
            <p:custDataLst>
              <p:tags r:id="rId23"/>
            </p:custDataLst>
          </p:nvPr>
        </p:nvSpPr>
        <p:spPr bwMode="auto">
          <a:xfrm>
            <a:off x="1366838"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D456BD06-EBC6-4DA8-8F8B-BA4FEB15CC6E}" type="datetime'''''''1''''0'''''''''''''''''''''''''''''''''''">
              <a:rPr lang="ja-JP" altLang="en-US" sz="1000" b="0"/>
              <a:pPr algn="ctr">
                <a:spcBef>
                  <a:spcPct val="0"/>
                </a:spcBef>
                <a:spcAft>
                  <a:spcPct val="0"/>
                </a:spcAft>
              </a:pPr>
              <a:t>10</a:t>
            </a:fld>
            <a:endParaRPr kumimoji="0" lang="ja-JP" altLang="en-US" sz="800" b="0" dirty="0">
              <a:sym typeface="+mn-lt"/>
            </a:endParaRPr>
          </a:p>
        </p:txBody>
      </p:sp>
      <p:sp>
        <p:nvSpPr>
          <p:cNvPr id="90" name="Text Placeholder 12">
            <a:extLst>
              <a:ext uri="{FF2B5EF4-FFF2-40B4-BE49-F238E27FC236}">
                <a16:creationId xmlns:a16="http://schemas.microsoft.com/office/drawing/2014/main" id="{9C70445E-87A7-B3BC-8499-7977103A89F9}"/>
              </a:ext>
            </a:extLst>
          </p:cNvPr>
          <p:cNvSpPr>
            <a:spLocks noGrp="1"/>
          </p:cNvSpPr>
          <p:nvPr>
            <p:custDataLst>
              <p:tags r:id="rId24"/>
            </p:custDataLst>
          </p:nvPr>
        </p:nvSpPr>
        <p:spPr bwMode="auto">
          <a:xfrm>
            <a:off x="1751013"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41ADFBB9-56D1-4CD3-9CA4-DDD1E5962723}" type="datetime'''''''''''''1''''''''''''''5'''''''''''''''''''''''">
              <a:rPr lang="ja-JP" altLang="en-US" sz="1000" b="0"/>
              <a:pPr algn="ctr">
                <a:spcBef>
                  <a:spcPct val="0"/>
                </a:spcBef>
                <a:spcAft>
                  <a:spcPct val="0"/>
                </a:spcAft>
              </a:pPr>
              <a:t>15</a:t>
            </a:fld>
            <a:endParaRPr kumimoji="0" lang="ja-JP" altLang="en-US" sz="800" b="0" dirty="0">
              <a:sym typeface="+mn-lt"/>
            </a:endParaRPr>
          </a:p>
        </p:txBody>
      </p:sp>
      <p:cxnSp>
        <p:nvCxnSpPr>
          <p:cNvPr id="91" name="Straight Connector 31">
            <a:extLst>
              <a:ext uri="{FF2B5EF4-FFF2-40B4-BE49-F238E27FC236}">
                <a16:creationId xmlns:a16="http://schemas.microsoft.com/office/drawing/2014/main" id="{E6772AB6-1D86-0D91-7A43-B017E1E6A7A9}"/>
              </a:ext>
            </a:extLst>
          </p:cNvPr>
          <p:cNvCxnSpPr/>
          <p:nvPr>
            <p:custDataLst>
              <p:tags r:id="rId25"/>
            </p:custDataLst>
          </p:nvPr>
        </p:nvCxnSpPr>
        <p:spPr bwMode="gray">
          <a:xfrm>
            <a:off x="1355725" y="2651125"/>
            <a:ext cx="255588" cy="0"/>
          </a:xfrm>
          <a:prstGeom prst="line">
            <a:avLst/>
          </a:prstGeom>
          <a:ln w="9525" cap="rnd"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cxnSp>
        <p:nvCxnSpPr>
          <p:cNvPr id="92" name="Straight Connector 32">
            <a:extLst>
              <a:ext uri="{FF2B5EF4-FFF2-40B4-BE49-F238E27FC236}">
                <a16:creationId xmlns:a16="http://schemas.microsoft.com/office/drawing/2014/main" id="{6E371D57-274A-8FA3-4118-B97BAA521B9A}"/>
              </a:ext>
            </a:extLst>
          </p:cNvPr>
          <p:cNvCxnSpPr/>
          <p:nvPr>
            <p:custDataLst>
              <p:tags r:id="rId26"/>
            </p:custDataLst>
          </p:nvPr>
        </p:nvCxnSpPr>
        <p:spPr bwMode="gray">
          <a:xfrm>
            <a:off x="1355725" y="2854325"/>
            <a:ext cx="255588" cy="0"/>
          </a:xfrm>
          <a:prstGeom prst="line">
            <a:avLst/>
          </a:prstGeom>
          <a:ln w="9525" cap="rnd" algn="ctr">
            <a:solidFill>
              <a:srgbClr val="3D6E81"/>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93" name="Oval 34">
            <a:extLst>
              <a:ext uri="{FF2B5EF4-FFF2-40B4-BE49-F238E27FC236}">
                <a16:creationId xmlns:a16="http://schemas.microsoft.com/office/drawing/2014/main" id="{0C212CF4-E73B-613F-62AD-781DE57D9D9D}"/>
              </a:ext>
            </a:extLst>
          </p:cNvPr>
          <p:cNvSpPr/>
          <p:nvPr>
            <p:custDataLst>
              <p:tags r:id="rId27"/>
            </p:custDataLst>
          </p:nvPr>
        </p:nvSpPr>
        <p:spPr bwMode="gray">
          <a:xfrm>
            <a:off x="1444624" y="2613024"/>
            <a:ext cx="76200" cy="76200"/>
          </a:xfrm>
          <a:prstGeom prst="ellipse">
            <a:avLst/>
          </a:prstGeom>
          <a:solidFill>
            <a:srgbClr val="1F497D"/>
          </a:solidFill>
          <a:ln w="9525">
            <a:solidFill>
              <a:srgbClr val="1F497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120" dirty="0">
              <a:solidFill>
                <a:srgbClr val="000000"/>
              </a:solidFill>
              <a:latin typeface="Arial" pitchFamily="34" charset="0"/>
              <a:cs typeface="Arial" pitchFamily="34" charset="0"/>
            </a:endParaRPr>
          </a:p>
        </p:txBody>
      </p:sp>
      <p:sp>
        <p:nvSpPr>
          <p:cNvPr id="94" name="Rectangle 35">
            <a:extLst>
              <a:ext uri="{FF2B5EF4-FFF2-40B4-BE49-F238E27FC236}">
                <a16:creationId xmlns:a16="http://schemas.microsoft.com/office/drawing/2014/main" id="{AAFFC574-3A9A-A4BE-02C1-614F8239D4EF}"/>
              </a:ext>
            </a:extLst>
          </p:cNvPr>
          <p:cNvSpPr/>
          <p:nvPr>
            <p:custDataLst>
              <p:tags r:id="rId28"/>
            </p:custDataLst>
          </p:nvPr>
        </p:nvSpPr>
        <p:spPr bwMode="gray">
          <a:xfrm>
            <a:off x="1444624" y="2816224"/>
            <a:ext cx="76200" cy="76200"/>
          </a:xfrm>
          <a:prstGeom prst="rect">
            <a:avLst/>
          </a:prstGeom>
          <a:solidFill>
            <a:srgbClr val="80CCE8"/>
          </a:solidFill>
          <a:ln w="9525">
            <a:solidFill>
              <a:srgbClr val="80CCE8"/>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120" dirty="0">
              <a:solidFill>
                <a:srgbClr val="000000"/>
              </a:solidFill>
              <a:latin typeface="Arial" pitchFamily="34" charset="0"/>
              <a:cs typeface="Arial" pitchFamily="34" charset="0"/>
            </a:endParaRPr>
          </a:p>
        </p:txBody>
      </p:sp>
      <p:sp>
        <p:nvSpPr>
          <p:cNvPr id="95" name="Text Placeholder 12">
            <a:extLst>
              <a:ext uri="{FF2B5EF4-FFF2-40B4-BE49-F238E27FC236}">
                <a16:creationId xmlns:a16="http://schemas.microsoft.com/office/drawing/2014/main" id="{46D1A236-F79B-9EF1-CA5D-45D46370AF20}"/>
              </a:ext>
            </a:extLst>
          </p:cNvPr>
          <p:cNvSpPr>
            <a:spLocks noGrp="1"/>
          </p:cNvSpPr>
          <p:nvPr>
            <p:custDataLst>
              <p:tags r:id="rId29"/>
            </p:custDataLst>
          </p:nvPr>
        </p:nvSpPr>
        <p:spPr bwMode="auto">
          <a:xfrm>
            <a:off x="1666875" y="2579688"/>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spcBef>
                <a:spcPct val="0"/>
              </a:spcBef>
              <a:spcAft>
                <a:spcPct val="0"/>
              </a:spcAft>
            </a:pPr>
            <a:r>
              <a:rPr kumimoji="0" lang="ja-JP" altLang="en-US" sz="800" b="0" dirty="0">
                <a:latin typeface="MS PGothic" panose="020B0600070205080204" pitchFamily="34" charset="-128"/>
                <a:ea typeface="MS PGothic" panose="020B0600070205080204" pitchFamily="34" charset="-128"/>
                <a:sym typeface="+mn-lt"/>
              </a:rPr>
              <a:t>都市部</a:t>
            </a:r>
          </a:p>
        </p:txBody>
      </p:sp>
      <p:sp>
        <p:nvSpPr>
          <p:cNvPr id="96" name="Text Placeholder 12">
            <a:extLst>
              <a:ext uri="{FF2B5EF4-FFF2-40B4-BE49-F238E27FC236}">
                <a16:creationId xmlns:a16="http://schemas.microsoft.com/office/drawing/2014/main" id="{67575224-E1B9-58B2-FF90-01A6D92E8143}"/>
              </a:ext>
            </a:extLst>
          </p:cNvPr>
          <p:cNvSpPr>
            <a:spLocks noGrp="1"/>
          </p:cNvSpPr>
          <p:nvPr>
            <p:custDataLst>
              <p:tags r:id="rId30"/>
            </p:custDataLst>
          </p:nvPr>
        </p:nvSpPr>
        <p:spPr bwMode="auto">
          <a:xfrm>
            <a:off x="1666875" y="2782888"/>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spcBef>
                <a:spcPct val="0"/>
              </a:spcBef>
              <a:spcAft>
                <a:spcPct val="0"/>
              </a:spcAft>
            </a:pPr>
            <a:r>
              <a:rPr kumimoji="0" lang="ja-JP" altLang="en-US" sz="800" b="0" dirty="0">
                <a:latin typeface="MS PGothic" panose="020B0600070205080204" pitchFamily="34" charset="-128"/>
                <a:ea typeface="MS PGothic" panose="020B0600070205080204" pitchFamily="34" charset="-128"/>
                <a:sym typeface="+mn-lt"/>
              </a:rPr>
              <a:t>農村部</a:t>
            </a:r>
          </a:p>
        </p:txBody>
      </p:sp>
      <p:sp>
        <p:nvSpPr>
          <p:cNvPr id="97" name="Text Placeholder 12">
            <a:extLst>
              <a:ext uri="{FF2B5EF4-FFF2-40B4-BE49-F238E27FC236}">
                <a16:creationId xmlns:a16="http://schemas.microsoft.com/office/drawing/2014/main" id="{6CACCF55-7C03-EF16-5400-171BECF250F6}"/>
              </a:ext>
            </a:extLst>
          </p:cNvPr>
          <p:cNvSpPr>
            <a:spLocks noGrp="1"/>
          </p:cNvSpPr>
          <p:nvPr>
            <p:custDataLst>
              <p:tags r:id="rId31"/>
            </p:custDataLst>
          </p:nvPr>
        </p:nvSpPr>
        <p:spPr bwMode="auto">
          <a:xfrm>
            <a:off x="4445000"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77985519-DDE0-45BC-A42F-4740612874FA}" type="datetime'''''''''''''''''''''''''''5''0'''''''''''''''''''''">
              <a:rPr lang="ja-JP" altLang="en-US" sz="1000" b="0"/>
              <a:pPr algn="ctr">
                <a:spcBef>
                  <a:spcPct val="0"/>
                </a:spcBef>
                <a:spcAft>
                  <a:spcPct val="0"/>
                </a:spcAft>
              </a:pPr>
              <a:t>50</a:t>
            </a:fld>
            <a:endParaRPr kumimoji="0" lang="ja-JP" altLang="en-US" sz="800" b="0" dirty="0">
              <a:sym typeface="+mn-lt"/>
            </a:endParaRPr>
          </a:p>
        </p:txBody>
      </p:sp>
      <p:sp>
        <p:nvSpPr>
          <p:cNvPr id="98" name="Text Placeholder 12">
            <a:extLst>
              <a:ext uri="{FF2B5EF4-FFF2-40B4-BE49-F238E27FC236}">
                <a16:creationId xmlns:a16="http://schemas.microsoft.com/office/drawing/2014/main" id="{8A334AA8-7617-7A27-EE07-0B50361EE9F8}"/>
              </a:ext>
            </a:extLst>
          </p:cNvPr>
          <p:cNvSpPr>
            <a:spLocks noGrp="1"/>
          </p:cNvSpPr>
          <p:nvPr>
            <p:custDataLst>
              <p:tags r:id="rId32"/>
            </p:custDataLst>
          </p:nvPr>
        </p:nvSpPr>
        <p:spPr bwMode="auto">
          <a:xfrm>
            <a:off x="2905125"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47962052-0133-4C3F-B17D-B43E9491A539}" type="datetime'''''''''''''''''''''''3''''''''''''''''''''''0'''''''''''''">
              <a:rPr lang="ja-JP" altLang="en-US" sz="1000" b="0"/>
              <a:pPr algn="ctr">
                <a:spcBef>
                  <a:spcPct val="0"/>
                </a:spcBef>
                <a:spcAft>
                  <a:spcPct val="0"/>
                </a:spcAft>
              </a:pPr>
              <a:t>30</a:t>
            </a:fld>
            <a:endParaRPr kumimoji="0" lang="ja-JP" altLang="en-US" sz="800" b="0" dirty="0">
              <a:sym typeface="+mn-lt"/>
            </a:endParaRPr>
          </a:p>
        </p:txBody>
      </p:sp>
      <p:sp>
        <p:nvSpPr>
          <p:cNvPr id="99" name="Text Placeholder 12">
            <a:extLst>
              <a:ext uri="{FF2B5EF4-FFF2-40B4-BE49-F238E27FC236}">
                <a16:creationId xmlns:a16="http://schemas.microsoft.com/office/drawing/2014/main" id="{83F73068-E328-30D9-64FC-372A6DBC9D62}"/>
              </a:ext>
            </a:extLst>
          </p:cNvPr>
          <p:cNvSpPr>
            <a:spLocks noGrp="1"/>
          </p:cNvSpPr>
          <p:nvPr>
            <p:custDataLst>
              <p:tags r:id="rId33"/>
            </p:custDataLst>
          </p:nvPr>
        </p:nvSpPr>
        <p:spPr bwMode="auto">
          <a:xfrm>
            <a:off x="2520950"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26B6A7AF-1FE1-4811-A53F-C5DC6AA1B553}" type="datetime'''''''''''''2''''''''''5'''''''''''''''''''">
              <a:rPr lang="ja-JP" altLang="en-US" sz="1000" b="0"/>
              <a:pPr algn="ctr">
                <a:spcBef>
                  <a:spcPct val="0"/>
                </a:spcBef>
                <a:spcAft>
                  <a:spcPct val="0"/>
                </a:spcAft>
              </a:pPr>
              <a:t>25</a:t>
            </a:fld>
            <a:endParaRPr kumimoji="0" lang="ja-JP" altLang="en-US" sz="800" b="0" dirty="0">
              <a:sym typeface="+mn-lt"/>
            </a:endParaRPr>
          </a:p>
        </p:txBody>
      </p:sp>
      <p:sp>
        <p:nvSpPr>
          <p:cNvPr id="100" name="Text Placeholder 12">
            <a:extLst>
              <a:ext uri="{FF2B5EF4-FFF2-40B4-BE49-F238E27FC236}">
                <a16:creationId xmlns:a16="http://schemas.microsoft.com/office/drawing/2014/main" id="{36B2ED05-68FE-E52E-4DF8-3E686F105160}"/>
              </a:ext>
            </a:extLst>
          </p:cNvPr>
          <p:cNvSpPr>
            <a:spLocks noGrp="1"/>
          </p:cNvSpPr>
          <p:nvPr>
            <p:custDataLst>
              <p:tags r:id="rId34"/>
            </p:custDataLst>
          </p:nvPr>
        </p:nvSpPr>
        <p:spPr bwMode="auto">
          <a:xfrm>
            <a:off x="3290888"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A9100A9D-0D56-4B79-B824-6983ABB94B26}" type="datetime'''''''''''''''3''''''''''''''''''''''''5'''''''''">
              <a:rPr lang="ja-JP" altLang="en-US" sz="1000" b="0"/>
              <a:pPr algn="ctr">
                <a:spcBef>
                  <a:spcPct val="0"/>
                </a:spcBef>
                <a:spcAft>
                  <a:spcPct val="0"/>
                </a:spcAft>
              </a:pPr>
              <a:t>35</a:t>
            </a:fld>
            <a:endParaRPr kumimoji="0" lang="ja-JP" altLang="en-US" sz="800" b="0" dirty="0">
              <a:sym typeface="+mn-lt"/>
            </a:endParaRPr>
          </a:p>
        </p:txBody>
      </p:sp>
      <p:sp>
        <p:nvSpPr>
          <p:cNvPr id="101" name="Text Placeholder 12">
            <a:extLst>
              <a:ext uri="{FF2B5EF4-FFF2-40B4-BE49-F238E27FC236}">
                <a16:creationId xmlns:a16="http://schemas.microsoft.com/office/drawing/2014/main" id="{E05EEDFD-6542-AB6C-138F-B6D9C37AF26F}"/>
              </a:ext>
            </a:extLst>
          </p:cNvPr>
          <p:cNvSpPr>
            <a:spLocks noGrp="1"/>
          </p:cNvSpPr>
          <p:nvPr>
            <p:custDataLst>
              <p:tags r:id="rId35"/>
            </p:custDataLst>
          </p:nvPr>
        </p:nvSpPr>
        <p:spPr bwMode="auto">
          <a:xfrm>
            <a:off x="3675063"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D0A0621B-74C8-4085-86EC-E2CA7346065E}" type="datetime'''''''''''4''''''''''''''''''''''''''''0'''">
              <a:rPr lang="ja-JP" altLang="en-US" sz="1000" b="0"/>
              <a:pPr algn="ctr">
                <a:spcBef>
                  <a:spcPct val="0"/>
                </a:spcBef>
                <a:spcAft>
                  <a:spcPct val="0"/>
                </a:spcAft>
              </a:pPr>
              <a:t>40</a:t>
            </a:fld>
            <a:endParaRPr kumimoji="0" lang="ja-JP" altLang="en-US" sz="800" b="0" dirty="0">
              <a:sym typeface="+mn-lt"/>
            </a:endParaRPr>
          </a:p>
        </p:txBody>
      </p:sp>
      <p:sp>
        <p:nvSpPr>
          <p:cNvPr id="102" name="Text Placeholder 12">
            <a:extLst>
              <a:ext uri="{FF2B5EF4-FFF2-40B4-BE49-F238E27FC236}">
                <a16:creationId xmlns:a16="http://schemas.microsoft.com/office/drawing/2014/main" id="{83775B26-9F46-0001-39B2-5F4F85DFDA7D}"/>
              </a:ext>
            </a:extLst>
          </p:cNvPr>
          <p:cNvSpPr>
            <a:spLocks noGrp="1"/>
          </p:cNvSpPr>
          <p:nvPr>
            <p:custDataLst>
              <p:tags r:id="rId36"/>
            </p:custDataLst>
          </p:nvPr>
        </p:nvSpPr>
        <p:spPr bwMode="auto">
          <a:xfrm>
            <a:off x="4060825"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E71822E4-827B-40FF-B393-4DB2289D8406}" type="datetime'4''''''''''5'">
              <a:rPr lang="ja-JP" altLang="en-US" sz="1000" b="0"/>
              <a:pPr algn="ctr">
                <a:spcBef>
                  <a:spcPct val="0"/>
                </a:spcBef>
                <a:spcAft>
                  <a:spcPct val="0"/>
                </a:spcAft>
              </a:pPr>
              <a:t>45</a:t>
            </a:fld>
            <a:endParaRPr kumimoji="0" lang="ja-JP" altLang="en-US" sz="800" b="0" dirty="0">
              <a:sym typeface="+mn-lt"/>
            </a:endParaRPr>
          </a:p>
        </p:txBody>
      </p:sp>
      <p:cxnSp>
        <p:nvCxnSpPr>
          <p:cNvPr id="103" name="直線コネクタ 102">
            <a:extLst>
              <a:ext uri="{FF2B5EF4-FFF2-40B4-BE49-F238E27FC236}">
                <a16:creationId xmlns:a16="http://schemas.microsoft.com/office/drawing/2014/main" id="{A7FAF7AD-B397-CD16-59F2-128522E5937E}"/>
              </a:ext>
            </a:extLst>
          </p:cNvPr>
          <p:cNvCxnSpPr/>
          <p:nvPr/>
        </p:nvCxnSpPr>
        <p:spPr>
          <a:xfrm flipV="1">
            <a:off x="1784648" y="4293096"/>
            <a:ext cx="0" cy="100285"/>
          </a:xfrm>
          <a:prstGeom prst="line">
            <a:avLst/>
          </a:prstGeom>
          <a:ln w="9525">
            <a:solidFill>
              <a:srgbClr val="649FC6"/>
            </a:solidFill>
            <a:prstDash val="sysDot"/>
          </a:ln>
        </p:spPr>
        <p:style>
          <a:lnRef idx="1">
            <a:schemeClr val="accent1"/>
          </a:lnRef>
          <a:fillRef idx="0">
            <a:schemeClr val="accent1"/>
          </a:fillRef>
          <a:effectRef idx="0">
            <a:schemeClr val="accent1"/>
          </a:effectRef>
          <a:fontRef idx="minor">
            <a:schemeClr val="tx1"/>
          </a:fontRef>
        </p:style>
      </p:cxnSp>
      <p:cxnSp>
        <p:nvCxnSpPr>
          <p:cNvPr id="104" name="直線コネクタ 103">
            <a:extLst>
              <a:ext uri="{FF2B5EF4-FFF2-40B4-BE49-F238E27FC236}">
                <a16:creationId xmlns:a16="http://schemas.microsoft.com/office/drawing/2014/main" id="{DFCD2EE3-82D6-FE71-3D2A-31BAC8524E98}"/>
              </a:ext>
            </a:extLst>
          </p:cNvPr>
          <p:cNvCxnSpPr/>
          <p:nvPr/>
        </p:nvCxnSpPr>
        <p:spPr>
          <a:xfrm flipV="1">
            <a:off x="2178596" y="3976787"/>
            <a:ext cx="0" cy="100285"/>
          </a:xfrm>
          <a:prstGeom prst="line">
            <a:avLst/>
          </a:prstGeom>
          <a:ln w="9525">
            <a:solidFill>
              <a:srgbClr val="649FC6"/>
            </a:solidFill>
            <a:prstDash val="sysDot"/>
          </a:ln>
        </p:spPr>
        <p:style>
          <a:lnRef idx="1">
            <a:schemeClr val="accent1"/>
          </a:lnRef>
          <a:fillRef idx="0">
            <a:schemeClr val="accent1"/>
          </a:fillRef>
          <a:effectRef idx="0">
            <a:schemeClr val="accent1"/>
          </a:effectRef>
          <a:fontRef idx="minor">
            <a:schemeClr val="tx1"/>
          </a:fontRef>
        </p:style>
      </p:cxnSp>
      <p:cxnSp>
        <p:nvCxnSpPr>
          <p:cNvPr id="105" name="直線コネクタ 104">
            <a:extLst>
              <a:ext uri="{FF2B5EF4-FFF2-40B4-BE49-F238E27FC236}">
                <a16:creationId xmlns:a16="http://schemas.microsoft.com/office/drawing/2014/main" id="{91C5ED05-DE80-28E6-F438-1BBC66B2F1E1}"/>
              </a:ext>
            </a:extLst>
          </p:cNvPr>
          <p:cNvCxnSpPr/>
          <p:nvPr/>
        </p:nvCxnSpPr>
        <p:spPr>
          <a:xfrm flipV="1">
            <a:off x="2184946" y="4264819"/>
            <a:ext cx="0" cy="100285"/>
          </a:xfrm>
          <a:prstGeom prst="line">
            <a:avLst/>
          </a:prstGeom>
          <a:ln w="9525">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106" name="直線コネクタ 105">
            <a:extLst>
              <a:ext uri="{FF2B5EF4-FFF2-40B4-BE49-F238E27FC236}">
                <a16:creationId xmlns:a16="http://schemas.microsoft.com/office/drawing/2014/main" id="{C69D1FDE-865F-B364-5414-502761CF65BD}"/>
              </a:ext>
            </a:extLst>
          </p:cNvPr>
          <p:cNvCxnSpPr/>
          <p:nvPr/>
        </p:nvCxnSpPr>
        <p:spPr>
          <a:xfrm flipV="1">
            <a:off x="2576736" y="4417219"/>
            <a:ext cx="0" cy="100285"/>
          </a:xfrm>
          <a:prstGeom prst="line">
            <a:avLst/>
          </a:prstGeom>
          <a:ln w="9525">
            <a:solidFill>
              <a:schemeClr val="accent6"/>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396410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DF07C39-3B06-429F-9F23-BDF5E65906B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2" name="Object 1" hidden="1">
                        <a:extLst>
                          <a:ext uri="{FF2B5EF4-FFF2-40B4-BE49-F238E27FC236}">
                            <a16:creationId xmlns:a16="http://schemas.microsoft.com/office/drawing/2014/main" id="{3DF07C39-3B06-429F-9F23-BDF5E65906B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ナイジェリア／日本との関わり</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内閣官房健康医療戦略室及び厚生労働省とナイジェリア保健省の協力覚書</a:t>
            </a:r>
            <a:r>
              <a:rPr lang="en-US" altLang="ja-JP" dirty="0"/>
              <a:t>(MOC)</a:t>
            </a:r>
            <a:endParaRPr lang="ja-JP" altLang="en-US" dirty="0"/>
          </a:p>
        </p:txBody>
      </p:sp>
      <p:sp>
        <p:nvSpPr>
          <p:cNvPr id="3" name="テキスト ボックス 2">
            <a:extLst>
              <a:ext uri="{FF2B5EF4-FFF2-40B4-BE49-F238E27FC236}">
                <a16:creationId xmlns:a16="http://schemas.microsoft.com/office/drawing/2014/main" id="{40123D13-C5A0-813F-C7A9-C8DB8B2D144B}"/>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内閣官房健康医療戦略室および厚生労働省による協力覚書（</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MOC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）は確認できなかった。</a:t>
            </a:r>
          </a:p>
        </p:txBody>
      </p:sp>
    </p:spTree>
    <p:extLst>
      <p:ext uri="{BB962C8B-B14F-4D97-AF65-F5344CB8AC3E}">
        <p14:creationId xmlns:p14="http://schemas.microsoft.com/office/powerpoint/2010/main" val="296176054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37BA931-4DE2-44F3-B2E9-09EA6A69FA6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3" name="Object 2" hidden="1">
                        <a:extLst>
                          <a:ext uri="{FF2B5EF4-FFF2-40B4-BE49-F238E27FC236}">
                            <a16:creationId xmlns:a16="http://schemas.microsoft.com/office/drawing/2014/main" id="{D37BA931-4DE2-44F3-B2E9-09EA6A69FA6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ナイジェリア／日本との関わり</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厚生労働省の主な医療国際化関連事業</a:t>
            </a:r>
            <a:endParaRPr lang="ja-JP" altLang="en-US" dirty="0"/>
          </a:p>
        </p:txBody>
      </p:sp>
      <p:sp>
        <p:nvSpPr>
          <p:cNvPr id="11" name="テキスト ボックス 10"/>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厚生労働省による医療関連事業は確認できなかった。</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48363220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37BA931-4DE2-44F3-B2E9-09EA6A69FA6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3" name="Object 2" hidden="1">
                        <a:extLst>
                          <a:ext uri="{FF2B5EF4-FFF2-40B4-BE49-F238E27FC236}">
                            <a16:creationId xmlns:a16="http://schemas.microsoft.com/office/drawing/2014/main" id="{D37BA931-4DE2-44F3-B2E9-09EA6A69FA6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ナイジェリア／日本との関わり</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国立国際医療研究センター病院</a:t>
            </a:r>
            <a:r>
              <a:rPr lang="en-US" altLang="ja-JP" dirty="0"/>
              <a:t>(NCGM)</a:t>
            </a:r>
            <a:r>
              <a:rPr lang="ja-JP" altLang="en-US" dirty="0"/>
              <a:t>の主な医療国際化関連事業</a:t>
            </a:r>
          </a:p>
        </p:txBody>
      </p:sp>
      <p:sp>
        <p:nvSpPr>
          <p:cNvPr id="7" name="角丸四角形 6"/>
          <p:cNvSpPr/>
          <p:nvPr/>
        </p:nvSpPr>
        <p:spPr>
          <a:xfrm>
            <a:off x="5961112" y="2420888"/>
            <a:ext cx="3240360" cy="1800200"/>
          </a:xfrm>
          <a:prstGeom prst="roundRect">
            <a:avLst>
              <a:gd name="adj" fmla="val 15801"/>
            </a:avLst>
          </a:prstGeom>
          <a:gradFill flip="none" rotWithShape="1">
            <a:gsLst>
              <a:gs pos="0">
                <a:srgbClr val="FEDACA"/>
              </a:gs>
              <a:gs pos="100000">
                <a:srgbClr val="FFFFFF"/>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92000" tIns="0" rIns="108000" bIns="0" rtlCol="0" anchor="ctr"/>
          <a:lstStyle/>
          <a:p>
            <a:pPr algn="just">
              <a:lnSpc>
                <a:spcPct val="105000"/>
              </a:lnSpc>
            </a:pP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研修目標</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p>
          <a:p>
            <a:pPr algn="just">
              <a:lnSpc>
                <a:spcPct val="105000"/>
              </a:lnSpc>
            </a:pPr>
            <a:r>
              <a:rPr lang="ja-JP" altLang="en-US" sz="1000" dirty="0">
                <a:solidFill>
                  <a:schemeClr val="tx1"/>
                </a:solidFill>
              </a:rPr>
              <a:t>　両国の医療機器の法規制当局者が</a:t>
            </a:r>
            <a:endParaRPr lang="en-US" altLang="ja-JP" sz="1000" dirty="0">
              <a:solidFill>
                <a:schemeClr val="tx1"/>
              </a:solidFill>
            </a:endParaRPr>
          </a:p>
          <a:p>
            <a:pPr algn="just">
              <a:lnSpc>
                <a:spcPct val="105000"/>
              </a:lnSpc>
            </a:pPr>
            <a:r>
              <a:rPr lang="ja-JP" altLang="en-US" sz="1000" dirty="0">
                <a:solidFill>
                  <a:schemeClr val="tx1"/>
                </a:solidFill>
              </a:rPr>
              <a:t> </a:t>
            </a:r>
            <a:r>
              <a:rPr lang="en-US" altLang="ja-JP" sz="1000" dirty="0">
                <a:solidFill>
                  <a:schemeClr val="tx1"/>
                </a:solidFill>
              </a:rPr>
              <a:t>• </a:t>
            </a:r>
            <a:r>
              <a:rPr lang="ja-JP" altLang="en-US" sz="1000" dirty="0">
                <a:solidFill>
                  <a:schemeClr val="tx1"/>
                </a:solidFill>
              </a:rPr>
              <a:t>日本の検査キットを含む医療機器の許認可体制を理解する。</a:t>
            </a:r>
            <a:endParaRPr lang="en-US" altLang="ja-JP" sz="1000" dirty="0">
              <a:solidFill>
                <a:schemeClr val="tx1"/>
              </a:solidFill>
            </a:endParaRPr>
          </a:p>
          <a:p>
            <a:pPr algn="just">
              <a:lnSpc>
                <a:spcPct val="105000"/>
              </a:lnSpc>
            </a:pPr>
            <a:r>
              <a:rPr lang="ja-JP" altLang="en-US" sz="1000" dirty="0">
                <a:solidFill>
                  <a:schemeClr val="tx1"/>
                </a:solidFill>
              </a:rPr>
              <a:t> </a:t>
            </a:r>
            <a:r>
              <a:rPr lang="en-US" altLang="ja-JP" sz="1000" dirty="0">
                <a:solidFill>
                  <a:schemeClr val="tx1"/>
                </a:solidFill>
              </a:rPr>
              <a:t>• PMDA </a:t>
            </a:r>
            <a:r>
              <a:rPr lang="ja-JP" altLang="en-US" sz="1000" dirty="0">
                <a:solidFill>
                  <a:schemeClr val="tx1"/>
                </a:solidFill>
              </a:rPr>
              <a:t>と </a:t>
            </a:r>
            <a:r>
              <a:rPr lang="en-US" altLang="ja-JP" sz="1000" dirty="0">
                <a:solidFill>
                  <a:schemeClr val="tx1"/>
                </a:solidFill>
              </a:rPr>
              <a:t>WHO </a:t>
            </a:r>
            <a:r>
              <a:rPr lang="ja-JP" altLang="en-US" sz="1000" dirty="0">
                <a:solidFill>
                  <a:schemeClr val="tx1"/>
                </a:solidFill>
              </a:rPr>
              <a:t>の検査キットを含む医療機器の許認可体制の整合性を理解する。 </a:t>
            </a:r>
            <a:r>
              <a:rPr lang="en-US" altLang="ja-JP" sz="1000" dirty="0">
                <a:solidFill>
                  <a:schemeClr val="tx1"/>
                </a:solidFill>
              </a:rPr>
              <a:t>• </a:t>
            </a:r>
            <a:r>
              <a:rPr lang="ja-JP" altLang="en-US" sz="1000" dirty="0">
                <a:solidFill>
                  <a:schemeClr val="tx1"/>
                </a:solidFill>
              </a:rPr>
              <a:t>日本の関心ある企業や省庁関係者に両国での許認可体制や日本製品の浸透状況を共有する。</a:t>
            </a:r>
            <a:endPar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 name="テキスト ボックス 9"/>
          <p:cNvSpPr txBox="1"/>
          <p:nvPr/>
        </p:nvSpPr>
        <p:spPr>
          <a:xfrm>
            <a:off x="200472" y="6597352"/>
            <a:ext cx="8640960" cy="144016"/>
          </a:xfrm>
          <a:prstGeom prst="rect">
            <a:avLst/>
          </a:prstGeom>
          <a:noFill/>
        </p:spPr>
        <p:txBody>
          <a:bodyPr wrap="square" lIns="0" tIns="0" rIns="0" bIns="0" rtlCol="0">
            <a:noAutofit/>
          </a:bodyPr>
          <a:lstStyle/>
          <a:p>
            <a:r>
              <a:rPr lang="ja-JP" altLang="en-US" sz="800" dirty="0"/>
              <a:t>（出所） </a:t>
            </a:r>
            <a:r>
              <a:rPr lang="en-US" altLang="ja-JP" sz="800" dirty="0"/>
              <a:t>NCGM</a:t>
            </a:r>
            <a:r>
              <a:rPr lang="ja-JP" altLang="en-US" sz="800" dirty="0"/>
              <a:t>「アフリカでの日本の医療機器の展開のための理解促進事業」</a:t>
            </a:r>
          </a:p>
        </p:txBody>
      </p:sp>
      <p:sp>
        <p:nvSpPr>
          <p:cNvPr id="11" name="テキスト ボックス 10"/>
          <p:cNvSpPr txBox="1"/>
          <p:nvPr/>
        </p:nvSpPr>
        <p:spPr>
          <a:xfrm>
            <a:off x="200472" y="1124744"/>
            <a:ext cx="9505056" cy="236988"/>
          </a:xfrm>
          <a:prstGeom prst="rect">
            <a:avLst/>
          </a:prstGeom>
          <a:noFill/>
        </p:spPr>
        <p:txBody>
          <a:bodyPr wrap="square" lIns="0" tIns="0" rIns="0" bIns="0" rtlCol="0">
            <a:spAutoFit/>
          </a:bodyPr>
          <a:lstStyle/>
          <a:p>
            <a:pPr marL="190500" indent="-190500" algn="just" fontAlgn="ctr">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年度から「</a:t>
            </a:r>
            <a:r>
              <a:rPr lang="ja-JP" altLang="en-US" sz="1400" dirty="0"/>
              <a:t>アフリカでの日本の医療機器の展開のための理解促進事業</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」を実施している。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13" name="直線コネクタ 12"/>
          <p:cNvCxnSpPr>
            <a:cxnSpLocks/>
          </p:cNvCxnSpPr>
          <p:nvPr/>
        </p:nvCxnSpPr>
        <p:spPr>
          <a:xfrm>
            <a:off x="702776" y="1553788"/>
            <a:ext cx="0" cy="2667300"/>
          </a:xfrm>
          <a:prstGeom prst="line">
            <a:avLst/>
          </a:prstGeom>
          <a:ln w="127000">
            <a:gradFill>
              <a:gsLst>
                <a:gs pos="10000">
                  <a:srgbClr val="A2A2A2"/>
                </a:gs>
                <a:gs pos="0">
                  <a:schemeClr val="bg1"/>
                </a:gs>
                <a:gs pos="90000">
                  <a:srgbClr val="A2A2A2"/>
                </a:gs>
                <a:gs pos="100000">
                  <a:schemeClr val="bg1"/>
                </a:gs>
              </a:gsLst>
              <a:lin ang="5400000" scaled="0"/>
            </a:gradFill>
          </a:ln>
        </p:spPr>
        <p:style>
          <a:lnRef idx="1">
            <a:schemeClr val="accent1"/>
          </a:lnRef>
          <a:fillRef idx="0">
            <a:schemeClr val="accent1"/>
          </a:fillRef>
          <a:effectRef idx="0">
            <a:schemeClr val="accent1"/>
          </a:effectRef>
          <a:fontRef idx="minor">
            <a:schemeClr val="tx1"/>
          </a:fontRef>
        </p:style>
      </p:cxnSp>
      <p:sp>
        <p:nvSpPr>
          <p:cNvPr id="19" name="円/楕円 18"/>
          <p:cNvSpPr/>
          <p:nvPr/>
        </p:nvSpPr>
        <p:spPr>
          <a:xfrm>
            <a:off x="632520" y="1703264"/>
            <a:ext cx="140512" cy="140512"/>
          </a:xfrm>
          <a:prstGeom prst="ellipse">
            <a:avLst/>
          </a:prstGeom>
          <a:solidFill>
            <a:srgbClr val="C71F0D"/>
          </a:solidFill>
          <a:ln w="28575" cap="flat" cmpd="sng" algn="ctr">
            <a:solidFill>
              <a:srgbClr val="FFFFFF"/>
            </a:solidFill>
            <a:prstDash val="solid"/>
            <a:round/>
            <a:headEnd type="none" w="med" len="med"/>
            <a:tailEnd type="none" w="med" len="med"/>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正方形/長方形 19"/>
          <p:cNvSpPr/>
          <p:nvPr/>
        </p:nvSpPr>
        <p:spPr>
          <a:xfrm>
            <a:off x="843791" y="1628068"/>
            <a:ext cx="596317" cy="288032"/>
          </a:xfrm>
          <a:prstGeom prst="rect">
            <a:avLst/>
          </a:prstGeom>
        </p:spPr>
        <p:txBody>
          <a:bodyPr wrap="none" lIns="0" rIns="0" anchor="ctr" anchorCtr="0">
            <a:noAutofit/>
          </a:bodyPr>
          <a:lstStyle/>
          <a:p>
            <a:pPr>
              <a:buClr>
                <a:srgbClr val="3D6AA7"/>
              </a:buClr>
            </a:pP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年</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21" name="角丸四角形 20"/>
          <p:cNvSpPr/>
          <p:nvPr/>
        </p:nvSpPr>
        <p:spPr>
          <a:xfrm>
            <a:off x="1640632" y="1628800"/>
            <a:ext cx="4824536" cy="561197"/>
          </a:xfrm>
          <a:prstGeom prst="roundRect">
            <a:avLst>
              <a:gd name="adj" fmla="val 50000"/>
            </a:avLst>
          </a:prstGeom>
          <a:solidFill>
            <a:srgbClr val="5F8AC3"/>
          </a:solidFill>
        </p:spPr>
        <p:txBody>
          <a:bodyPr wrap="none" lIns="126000" tIns="0" rIns="0" bIns="0" anchor="ctr" anchorCtr="0">
            <a:noAutofit/>
          </a:bodyPr>
          <a:lstStyle/>
          <a:p>
            <a:pPr fontAlgn="ctr">
              <a:buClr>
                <a:srgbClr val="3D6AA7"/>
              </a:buClr>
            </a:pPr>
            <a:r>
              <a:rPr lang="ja-JP" altLang="en-US" sz="1400" spc="6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アフリカでの日本の医療機器の展開のための</a:t>
            </a:r>
            <a:endParaRPr lang="en-US" altLang="ja-JP" sz="1400" spc="6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fontAlgn="ctr">
              <a:buClr>
                <a:srgbClr val="3D6AA7"/>
              </a:buClr>
            </a:pPr>
            <a:r>
              <a:rPr lang="ja-JP" altLang="en-US" sz="1400" spc="6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理解促進事業を開始</a:t>
            </a:r>
          </a:p>
        </p:txBody>
      </p:sp>
      <p:sp>
        <p:nvSpPr>
          <p:cNvPr id="22" name="角丸四角形 21"/>
          <p:cNvSpPr/>
          <p:nvPr/>
        </p:nvSpPr>
        <p:spPr>
          <a:xfrm>
            <a:off x="1712640" y="2939811"/>
            <a:ext cx="432000" cy="561197"/>
          </a:xfrm>
          <a:prstGeom prst="roundRect">
            <a:avLst>
              <a:gd name="adj" fmla="val 50000"/>
            </a:avLst>
          </a:prstGeom>
          <a:solidFill>
            <a:srgbClr val="77D4ED"/>
          </a:solidFill>
          <a:ln w="38100" cap="flat" cmpd="sng" algn="ctr">
            <a:solidFill>
              <a:srgbClr val="AFE6F7"/>
            </a:solidFill>
            <a:prstDash val="solid"/>
            <a:round/>
            <a:headEnd type="none" w="med" len="med"/>
            <a:tailEnd type="none" w="med" len="med"/>
          </a:ln>
        </p:spPr>
        <p:txBody>
          <a:bodyPr wrap="none" lIns="0" tIns="0" rIns="0" bIns="0" anchor="ctr" anchorCtr="0">
            <a:noAutofit/>
          </a:bodyPr>
          <a:lstStyle/>
          <a:p>
            <a:pPr algn="ctr" fontAlgn="ctr">
              <a:buClr>
                <a:srgbClr val="3D6AA7"/>
              </a:buClr>
            </a:pPr>
            <a:r>
              <a:rPr lang="ja-JP" altLang="en-US" sz="1050" b="1" dirty="0">
                <a:latin typeface="ＭＳ Ｐゴシック" panose="020B0600070205080204" pitchFamily="50" charset="-128"/>
                <a:ea typeface="ＭＳ Ｐゴシック" panose="020B0600070205080204" pitchFamily="50" charset="-128"/>
                <a:cs typeface="Arial" panose="020B0604020202020204" pitchFamily="34" charset="0"/>
              </a:rPr>
              <a:t>目的</a:t>
            </a:r>
          </a:p>
        </p:txBody>
      </p:sp>
      <p:sp>
        <p:nvSpPr>
          <p:cNvPr id="23" name="正方形/長方形 22"/>
          <p:cNvSpPr/>
          <p:nvPr/>
        </p:nvSpPr>
        <p:spPr>
          <a:xfrm>
            <a:off x="2072679" y="2525195"/>
            <a:ext cx="2880319" cy="1656184"/>
          </a:xfrm>
          <a:prstGeom prst="rect">
            <a:avLst/>
          </a:prstGeom>
          <a:noFill/>
          <a:extLst>
            <a:ext uri="{909E8E84-426E-40DD-AFC4-6F175D3DCCD1}">
              <a14:hiddenFill xmlns:a14="http://schemas.microsoft.com/office/drawing/2010/main">
                <a:gradFill flip="none" rotWithShape="1">
                  <a:gsLst>
                    <a:gs pos="0">
                      <a:srgbClr val="D2F0FA"/>
                    </a:gs>
                    <a:gs pos="100000">
                      <a:srgbClr val="FFFFFF"/>
                    </a:gs>
                  </a:gsLst>
                  <a:lin ang="0" scaled="1"/>
                  <a:tileRect/>
                </a:gradFill>
              </a14:hiddenFill>
            </a:ext>
          </a:extLst>
        </p:spPr>
        <p:txBody>
          <a:bodyPr wrap="square" lIns="187200" tIns="0" rIns="0" bIns="0" anchor="ctr" anchorCtr="0">
            <a:noAutofit/>
          </a:bodyPr>
          <a:lstStyle/>
          <a:p>
            <a:pPr>
              <a:buClr>
                <a:srgbClr val="5F8AC3"/>
              </a:buClr>
              <a:tabLst>
                <a:tab pos="1749425" algn="r"/>
              </a:tabLst>
            </a:pPr>
            <a:r>
              <a:rPr lang="ja-JP" altLang="en-US" sz="1050" dirty="0"/>
              <a:t>　ナイジェリア、エチオピアの許認可機関が日本の検査キットを含む医療機器の許認可体制を知る。許認可分野で </a:t>
            </a:r>
            <a:r>
              <a:rPr lang="en-US" altLang="ja-JP" sz="1050" dirty="0"/>
              <a:t>WHO</a:t>
            </a:r>
            <a:r>
              <a:rPr lang="ja-JP" altLang="en-US" sz="1050" dirty="0"/>
              <a:t>、欧米、中国と比較 してもし日本に不利な条件がある場合はそれを取り除いてもらう。日本側（企業や関係省庁）が両国の検査キットを含 む医療機器の許認可体制を知る。</a:t>
            </a:r>
            <a:endParaRPr lang="ja-JP" altLang="en-US" sz="105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4" name="正方形/長方形 23"/>
          <p:cNvSpPr/>
          <p:nvPr/>
        </p:nvSpPr>
        <p:spPr>
          <a:xfrm>
            <a:off x="5050021" y="2813202"/>
            <a:ext cx="992604" cy="903829"/>
          </a:xfrm>
          <a:prstGeom prst="rect">
            <a:avLst/>
          </a:prstGeom>
          <a:gradFill>
            <a:gsLst>
              <a:gs pos="70000">
                <a:srgbClr val="F6E8C2"/>
              </a:gs>
              <a:gs pos="30000">
                <a:srgbClr val="F6E8C2"/>
              </a:gs>
              <a:gs pos="833">
                <a:schemeClr val="bg1"/>
              </a:gs>
              <a:gs pos="100000">
                <a:schemeClr val="bg1"/>
              </a:gs>
            </a:gsLst>
            <a:lin ang="10800000" scaled="1"/>
          </a:gradFill>
        </p:spPr>
        <p:txBody>
          <a:bodyPr wrap="square" lIns="0" tIns="0" rIns="0" bIns="0" anchor="ctr" anchorCtr="0">
            <a:noAutofit/>
          </a:bodyPr>
          <a:lstStyle/>
          <a:p>
            <a:pPr algn="ctr">
              <a:spcBef>
                <a:spcPts val="100"/>
              </a:spcBef>
              <a:buClr>
                <a:srgbClr val="5F8AC3"/>
              </a:buClr>
              <a:tabLst>
                <a:tab pos="1749425" algn="r"/>
              </a:tabLst>
            </a:pP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ナイジェリア、エチオピアを対象とした事業</a:t>
            </a:r>
          </a:p>
        </p:txBody>
      </p:sp>
    </p:spTree>
    <p:extLst>
      <p:ext uri="{BB962C8B-B14F-4D97-AF65-F5344CB8AC3E}">
        <p14:creationId xmlns:p14="http://schemas.microsoft.com/office/powerpoint/2010/main" val="93781499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EE6FA9A-4330-4706-B865-CF1216DED58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4" name="Object 3" hidden="1">
                        <a:extLst>
                          <a:ext uri="{FF2B5EF4-FFF2-40B4-BE49-F238E27FC236}">
                            <a16:creationId xmlns:a16="http://schemas.microsoft.com/office/drawing/2014/main" id="{EEE6FA9A-4330-4706-B865-CF1216DED58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ナイジェリア／日本との関わり</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文部科学省の主な医療国際化関連事業</a:t>
            </a:r>
          </a:p>
        </p:txBody>
      </p:sp>
      <p:sp>
        <p:nvSpPr>
          <p:cNvPr id="96" name="テキスト ボックス 95"/>
          <p:cNvSpPr txBox="1"/>
          <p:nvPr/>
        </p:nvSpPr>
        <p:spPr>
          <a:xfrm>
            <a:off x="200472" y="1124744"/>
            <a:ext cx="9505056" cy="2185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文部科学省による医療関連事業は確認できなかった。</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64261844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EA302C3-E7A7-42A3-B8B4-E82514E6326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3" name="Object 2" hidden="1">
                        <a:extLst>
                          <a:ext uri="{FF2B5EF4-FFF2-40B4-BE49-F238E27FC236}">
                            <a16:creationId xmlns:a16="http://schemas.microsoft.com/office/drawing/2014/main" id="{FEA302C3-E7A7-42A3-B8B4-E82514E6326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ナイジェリア／日本との関わり</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dirty="0"/>
              <a:t>JICA</a:t>
            </a:r>
            <a:r>
              <a:rPr lang="ja-JP" altLang="en-US" dirty="0"/>
              <a:t>の主な医療国際化関連事業</a:t>
            </a:r>
            <a:r>
              <a:rPr lang="en-US" altLang="ja-JP" dirty="0"/>
              <a:t>(1/2)</a:t>
            </a:r>
            <a:endParaRPr lang="ja-JP" altLang="en-US" dirty="0"/>
          </a:p>
        </p:txBody>
      </p:sp>
      <p:graphicFrame>
        <p:nvGraphicFramePr>
          <p:cNvPr id="9" name="表 8"/>
          <p:cNvGraphicFramePr>
            <a:graphicFrameLocks noGrp="1"/>
          </p:cNvGraphicFramePr>
          <p:nvPr>
            <p:extLst>
              <p:ext uri="{D42A27DB-BD31-4B8C-83A1-F6EECF244321}">
                <p14:modId xmlns:p14="http://schemas.microsoft.com/office/powerpoint/2010/main" val="1864561513"/>
              </p:ext>
            </p:extLst>
          </p:nvPr>
        </p:nvGraphicFramePr>
        <p:xfrm>
          <a:off x="200920" y="1024106"/>
          <a:ext cx="9505055" cy="4709944"/>
        </p:xfrm>
        <a:graphic>
          <a:graphicData uri="http://schemas.openxmlformats.org/drawingml/2006/table">
            <a:tbl>
              <a:tblPr firstRow="1" bandRow="1">
                <a:tableStyleId>{5C22544A-7EE6-4342-B048-85BDC9FD1C3A}</a:tableStyleId>
              </a:tblPr>
              <a:tblGrid>
                <a:gridCol w="401230">
                  <a:extLst>
                    <a:ext uri="{9D8B030D-6E8A-4147-A177-3AD203B41FA5}">
                      <a16:colId xmlns:a16="http://schemas.microsoft.com/office/drawing/2014/main" val="20000"/>
                    </a:ext>
                  </a:extLst>
                </a:gridCol>
                <a:gridCol w="712754">
                  <a:extLst>
                    <a:ext uri="{9D8B030D-6E8A-4147-A177-3AD203B41FA5}">
                      <a16:colId xmlns:a16="http://schemas.microsoft.com/office/drawing/2014/main" val="20001"/>
                    </a:ext>
                  </a:extLst>
                </a:gridCol>
                <a:gridCol w="1981912">
                  <a:extLst>
                    <a:ext uri="{9D8B030D-6E8A-4147-A177-3AD203B41FA5}">
                      <a16:colId xmlns:a16="http://schemas.microsoft.com/office/drawing/2014/main" val="20002"/>
                    </a:ext>
                  </a:extLst>
                </a:gridCol>
                <a:gridCol w="792088">
                  <a:extLst>
                    <a:ext uri="{9D8B030D-6E8A-4147-A177-3AD203B41FA5}">
                      <a16:colId xmlns:a16="http://schemas.microsoft.com/office/drawing/2014/main" val="20004"/>
                    </a:ext>
                  </a:extLst>
                </a:gridCol>
                <a:gridCol w="5617071">
                  <a:extLst>
                    <a:ext uri="{9D8B030D-6E8A-4147-A177-3AD203B41FA5}">
                      <a16:colId xmlns:a16="http://schemas.microsoft.com/office/drawing/2014/main" val="20005"/>
                    </a:ext>
                  </a:extLst>
                </a:gridCol>
              </a:tblGrid>
              <a:tr h="698262">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marL="0" algn="ctr" defTabSz="914400" rtl="0" eaLnBrk="1" fontAlgn="ctr" latinLnBrk="0" hangingPunct="1"/>
                      <a:r>
                        <a:rPr kumimoji="1" lang="zh-TW" altLang="en-US" sz="1050" b="0" i="0" u="none" strike="noStrike" kern="1200"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期間／締結年月</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事業形態</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266847">
                <a:tc>
                  <a:txBody>
                    <a:bodyPr/>
                    <a:lstStyle/>
                    <a:p>
                      <a:pPr algn="ctr" font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2020~</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2022</a:t>
                      </a:r>
                      <a:endParaRPr kumimoji="1" lang="zh-TW"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公衆衛生上の脅威の検出及び対応強化プロジェクト</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ja-JP" altLang="en-US" sz="1200" b="0" i="0" u="none" strike="noStrike" dirty="0">
                          <a:solidFill>
                            <a:srgbClr val="343A40"/>
                          </a:solidFill>
                          <a:effectLst/>
                          <a:latin typeface="メイリオ" panose="020B0604030504040204" pitchFamily="50" charset="-128"/>
                          <a:ea typeface="メイリオ" panose="020B0604030504040204" pitchFamily="50" charset="-128"/>
                        </a:rPr>
                        <a:t>技協</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ナイジェリアは、アフリカ最大の経済規模を誇るにもかかわらず、依然として感染症が死因の上位を占めている。</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2011</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年には感染症のサーベイランス、予防、緊急対応及び研究能力の向上、検査室ネットワークの構築・強化を目的としてナイジェリア疾病予防センター（</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NCDC</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）が設立されたが、マネジメントや検査研究の能力が十分ではないため、迅速かつ正確な感染症の検知が依然難しい状況である。この協力では、</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NCDC</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のマネジメント能力、検査室機能、緊急時対応能力などの強化や人材育成を行うことにより、同国の感染症に対する早期対応能力の強化を図ることで感染拡大の防止に寄与する。</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266847">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2020~</a:t>
                      </a:r>
                    </a:p>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2025</a:t>
                      </a:r>
                      <a:endParaRPr kumimoji="1" lang="zh-TW"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ラゴス州における貧困層のための地域保健サービス強化プロジェクト</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ja-JP" altLang="en-US" sz="1200" b="0" i="0" u="none" strike="noStrike" dirty="0">
                          <a:solidFill>
                            <a:srgbClr val="343A40"/>
                          </a:solidFill>
                          <a:effectLst/>
                          <a:latin typeface="メイリオ" panose="020B0604030504040204" pitchFamily="50" charset="-128"/>
                          <a:ea typeface="メイリオ" panose="020B0604030504040204" pitchFamily="50" charset="-128"/>
                        </a:rPr>
                        <a:t>技協</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ナイジェリアのラゴス州は、人口急増により公的保健サ−ビスの提供が追いつかず、母子の死亡率も他の地域より高い傾向にある。これまで、日本は、ラゴス州都市部の一次保健センターにおいて、看護師や助産師などの技術の向上などを支援してきたが、この協力では、地域保健サ−ビスのモデルとなるミニマムパッケ−ジとそのガイドラインなどの策定とともに、州や郡の保健関係者の行政能力の向上にかかる人材育成を支援する。これにより、対象地域の貧困層の住民が必要な保健サ−ビスに容易にアクセスできるようになることが期待される。</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16004639"/>
                  </a:ext>
                </a:extLst>
              </a:tr>
              <a:tr h="1477988">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2019~</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2023</a:t>
                      </a:r>
                      <a:endPar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ラゴス州母子健康強化プロジェクト</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ja-JP" altLang="en-US" sz="1200" b="0" i="0" u="none" strike="noStrike" dirty="0">
                          <a:solidFill>
                            <a:srgbClr val="343A40"/>
                          </a:solidFill>
                          <a:effectLst/>
                          <a:latin typeface="メイリオ" panose="020B0604030504040204" pitchFamily="50" charset="-128"/>
                          <a:ea typeface="メイリオ" panose="020B0604030504040204" pitchFamily="50" charset="-128"/>
                        </a:rPr>
                        <a:t>技協</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ナイジェリアのラゴス州保健省は、プライマリー・ヘルス・ケア強化による母子・新生児保健サービスの向上に取り組んでいるが、一次医療施設（</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PHC</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）が機材や人材の不足など未整備な状況であり、妊産婦ケア、特に分娩サービスの提供が不十分である。そのため</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PHC</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を介さずに二次医療施設へ患者が集中、緊急産科部の対応が追い付かない状況となり、</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PHC</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の機能強化が急務である。この協力では、母子保健サービスに係る計画・実施・モニタリング体制を強化し、</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PHC</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医療従事者に対する研修の実施、医療現場での指導・監督、および</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24</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時間体制の</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PHC</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の整備を支援した。これにより、同地域</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PHC</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の母子・新生児保健サービスの向上に寄与する。</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
        <p:nvSpPr>
          <p:cNvPr id="15" name="テキスト ボックス 9">
            <a:extLst>
              <a:ext uri="{FF2B5EF4-FFF2-40B4-BE49-F238E27FC236}">
                <a16:creationId xmlns:a16="http://schemas.microsoft.com/office/drawing/2014/main" id="{12436B14-B6E3-4C55-A97D-45AFE48D705B}"/>
              </a:ext>
            </a:extLst>
          </p:cNvPr>
          <p:cNvSpPr txBox="1"/>
          <p:nvPr/>
        </p:nvSpPr>
        <p:spPr>
          <a:xfrm>
            <a:off x="200022" y="6625455"/>
            <a:ext cx="9505055" cy="115913"/>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JICA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ウェブサイト</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7" name="テキスト ボックス 6">
            <a:extLst>
              <a:ext uri="{FF2B5EF4-FFF2-40B4-BE49-F238E27FC236}">
                <a16:creationId xmlns:a16="http://schemas.microsoft.com/office/drawing/2014/main" id="{64403D2A-BF1F-D016-6AAF-A3C81E06B298}"/>
              </a:ext>
            </a:extLst>
          </p:cNvPr>
          <p:cNvSpPr txBox="1"/>
          <p:nvPr/>
        </p:nvSpPr>
        <p:spPr>
          <a:xfrm>
            <a:off x="120027" y="5734050"/>
            <a:ext cx="1448423" cy="230832"/>
          </a:xfrm>
          <a:prstGeom prst="rect">
            <a:avLst/>
          </a:prstGeom>
          <a:noFill/>
        </p:spPr>
        <p:txBody>
          <a:bodyPr wrap="square" rtlCol="0">
            <a:spAutoFit/>
          </a:bodyPr>
          <a:lstStyle/>
          <a:p>
            <a:r>
              <a:rPr lang="ja-JP" altLang="en-US" sz="900" dirty="0"/>
              <a:t>（注）技協：技術協力の略</a:t>
            </a:r>
            <a:endParaRPr kumimoji="1" lang="ja-JP" altLang="en-US" sz="9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86158959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EA302C3-E7A7-42A3-B8B4-E82514E6326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3" name="Object 2" hidden="1">
                        <a:extLst>
                          <a:ext uri="{FF2B5EF4-FFF2-40B4-BE49-F238E27FC236}">
                            <a16:creationId xmlns:a16="http://schemas.microsoft.com/office/drawing/2014/main" id="{FEA302C3-E7A7-42A3-B8B4-E82514E6326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ナイジェリア／日本との関わり</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dirty="0"/>
              <a:t>JICA</a:t>
            </a:r>
            <a:r>
              <a:rPr lang="ja-JP" altLang="en-US" dirty="0"/>
              <a:t>の主な医療国際化関連事業</a:t>
            </a:r>
            <a:r>
              <a:rPr lang="en-US" altLang="ja-JP" dirty="0"/>
              <a:t>(2/2)</a:t>
            </a:r>
            <a:endParaRPr lang="ja-JP" altLang="en-US" dirty="0"/>
          </a:p>
        </p:txBody>
      </p:sp>
      <p:graphicFrame>
        <p:nvGraphicFramePr>
          <p:cNvPr id="9" name="表 8"/>
          <p:cNvGraphicFramePr>
            <a:graphicFrameLocks noGrp="1"/>
          </p:cNvGraphicFramePr>
          <p:nvPr>
            <p:extLst>
              <p:ext uri="{D42A27DB-BD31-4B8C-83A1-F6EECF244321}">
                <p14:modId xmlns:p14="http://schemas.microsoft.com/office/powerpoint/2010/main" val="2735944072"/>
              </p:ext>
            </p:extLst>
          </p:nvPr>
        </p:nvGraphicFramePr>
        <p:xfrm>
          <a:off x="200920" y="1024106"/>
          <a:ext cx="9505055" cy="4709942"/>
        </p:xfrm>
        <a:graphic>
          <a:graphicData uri="http://schemas.openxmlformats.org/drawingml/2006/table">
            <a:tbl>
              <a:tblPr firstRow="1" bandRow="1">
                <a:tableStyleId>{5C22544A-7EE6-4342-B048-85BDC9FD1C3A}</a:tableStyleId>
              </a:tblPr>
              <a:tblGrid>
                <a:gridCol w="401230">
                  <a:extLst>
                    <a:ext uri="{9D8B030D-6E8A-4147-A177-3AD203B41FA5}">
                      <a16:colId xmlns:a16="http://schemas.microsoft.com/office/drawing/2014/main" val="20000"/>
                    </a:ext>
                  </a:extLst>
                </a:gridCol>
                <a:gridCol w="712754">
                  <a:extLst>
                    <a:ext uri="{9D8B030D-6E8A-4147-A177-3AD203B41FA5}">
                      <a16:colId xmlns:a16="http://schemas.microsoft.com/office/drawing/2014/main" val="20001"/>
                    </a:ext>
                  </a:extLst>
                </a:gridCol>
                <a:gridCol w="1981912">
                  <a:extLst>
                    <a:ext uri="{9D8B030D-6E8A-4147-A177-3AD203B41FA5}">
                      <a16:colId xmlns:a16="http://schemas.microsoft.com/office/drawing/2014/main" val="20002"/>
                    </a:ext>
                  </a:extLst>
                </a:gridCol>
                <a:gridCol w="792088">
                  <a:extLst>
                    <a:ext uri="{9D8B030D-6E8A-4147-A177-3AD203B41FA5}">
                      <a16:colId xmlns:a16="http://schemas.microsoft.com/office/drawing/2014/main" val="20004"/>
                    </a:ext>
                  </a:extLst>
                </a:gridCol>
                <a:gridCol w="5617071">
                  <a:extLst>
                    <a:ext uri="{9D8B030D-6E8A-4147-A177-3AD203B41FA5}">
                      <a16:colId xmlns:a16="http://schemas.microsoft.com/office/drawing/2014/main" val="20005"/>
                    </a:ext>
                  </a:extLst>
                </a:gridCol>
              </a:tblGrid>
              <a:tr h="592091">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marL="0" algn="ctr" defTabSz="914400" rtl="0" eaLnBrk="1" fontAlgn="ctr" latinLnBrk="0" hangingPunct="1"/>
                      <a:r>
                        <a:rPr kumimoji="1" lang="zh-TW" altLang="en-US" sz="1050" b="0" i="0" u="none" strike="noStrike" kern="1200"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期間／締結年月</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事業形態</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253259">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2018~</a:t>
                      </a:r>
                    </a:p>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2019</a:t>
                      </a:r>
                      <a:endParaRPr kumimoji="1" lang="zh-TW"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ポリオ撲滅事業</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ja-JP" altLang="en-US" sz="1200" b="0" i="0" u="none" strike="noStrike" dirty="0">
                          <a:solidFill>
                            <a:srgbClr val="343A40"/>
                          </a:solidFill>
                          <a:effectLst/>
                          <a:latin typeface="メイリオ" panose="020B0604030504040204" pitchFamily="50" charset="-128"/>
                          <a:ea typeface="メイリオ" panose="020B0604030504040204" pitchFamily="50" charset="-128"/>
                        </a:rPr>
                        <a:t>有償</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ナイジェリアの妊産婦死亡率および</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歳未満児死亡率は、サブサハラアフリカ地域の平均よりも劣悪な水準にあり、その主な死亡原因の一つは感染症である。ナイジェリアは野生株ポリオ・ウィルスが常在する世界</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ヵ国の</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ヵ国で、</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2012</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年のポリオ発症数は全世界の約半数を占めている。この協力では、全国の</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歳未満児を対象に投与するポリオ・ワクチン約</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4.63</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億ドース（</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回当たりの経口摂取量）の調達を支援した。以降、野生株ポリオ発生件数は抑制され、</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年以降、同国では野生株ポリオは発生していない。</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2020</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年にはアフリカ全体からのポリオフリー（野生株ポリオがない状態）が宣言され、同国及びアフリカのポリオの早期撲滅に寄与した。</a:t>
                      </a:r>
                      <a:endParaRPr kumimoji="1" lang="zh-TW"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432296">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p>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endParaRPr kumimoji="1" lang="zh-TW"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ナイジェリア疾病予防センターにおけるネットワーク検査室機能強化計画</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ja-JP" altLang="en-US" sz="1200" b="0" i="0" u="none" strike="noStrike" dirty="0">
                          <a:solidFill>
                            <a:srgbClr val="343A40"/>
                          </a:solidFill>
                          <a:effectLst/>
                          <a:latin typeface="メイリオ" panose="020B0604030504040204" pitchFamily="50" charset="-128"/>
                          <a:ea typeface="メイリオ" panose="020B0604030504040204" pitchFamily="50" charset="-128"/>
                        </a:rPr>
                        <a:t>無償</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ナイジェリアはアフリカ最大の経済規模を誇りますが、依然として感染症アウトブレイクのリスクが高い。そのため同国は</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2011</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年に感染症サーベイランスや検査室ネットワークの構築強化を目的としたナイジェリア疾病予防センター（</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NCDC</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）を設立し、</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NCDC</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が統括する全国</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38</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公衆衛生検査室による検査室ネットワークを形成したが、これら検査室の多くでは、適切な検査施設や検査機器の欠如、検査技師の診断能力の不足により、感染症の早期検知・対応の遅れが課題である。本協力は、</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NCDC</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が統括する</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8</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つの公衆衛生検査室に対し、施設や機材の整備等を実施することにより、感染症対応及びサーベイランス機能体制の強化を図り、当国における感染症アウトブレイクの早期検知及び拡大防止に寄与する。</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432296">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6</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p>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2019</a:t>
                      </a:r>
                      <a:endPar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100" b="0" i="0" u="none" strike="noStrike" dirty="0">
                          <a:solidFill>
                            <a:srgbClr val="000000"/>
                          </a:solidFill>
                          <a:effectLst/>
                          <a:latin typeface="游ゴシック" panose="020B0400000000000000" pitchFamily="50" charset="-128"/>
                          <a:ea typeface="游ゴシック" panose="020B0400000000000000" pitchFamily="50" charset="-128"/>
                        </a:rPr>
                        <a:t>ナイジェリア疾病予防センター診断能力強化計画</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ja-JP" altLang="en-US" sz="1200" b="0" i="0" u="none" strike="noStrike" dirty="0">
                          <a:solidFill>
                            <a:srgbClr val="343A40"/>
                          </a:solidFill>
                          <a:effectLst/>
                          <a:latin typeface="メイリオ" panose="020B0604030504040204" pitchFamily="50" charset="-128"/>
                          <a:ea typeface="メイリオ" panose="020B0604030504040204" pitchFamily="50" charset="-128"/>
                        </a:rPr>
                        <a:t>無償</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ナイジェリアでの感染症による死亡件数は近隣国よりも多い現状があり、そのため同国では、</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2010</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年にナイジェリア疾病予防センター（</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NCDC</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が設立され、検査室ネットワークの中心的役割を担っている。ただ、同国起源の新興感染症や隣国からの輸入感染症など、同国で頻繁に発生する高病原性病原体を安全に管理し検査することのできる、バイオセーフティが確保された封じ込め検察室がないため、迅速かつ確実な検査と感染症検知を阻害する要因となっている。この協力では、</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NCDC</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にバイオセーフティレベル</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の封じ込め検査室およびバイオセーフティレベル</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検査室などを設置することにより、感染症対応およびアウトブレイクの早期検知を実施するサーベイランス機能の体制強化を図り、同国の公衆衛生向上による社会の安定化および周辺国における感染症の予防、拡大防止に寄与する。</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bl>
          </a:graphicData>
        </a:graphic>
      </p:graphicFrame>
      <p:sp>
        <p:nvSpPr>
          <p:cNvPr id="4" name="テキスト ボックス 9">
            <a:extLst>
              <a:ext uri="{FF2B5EF4-FFF2-40B4-BE49-F238E27FC236}">
                <a16:creationId xmlns:a16="http://schemas.microsoft.com/office/drawing/2014/main" id="{35EE0D49-C4D0-32F4-7EDF-F7D058D59FC0}"/>
              </a:ext>
            </a:extLst>
          </p:cNvPr>
          <p:cNvSpPr txBox="1"/>
          <p:nvPr/>
        </p:nvSpPr>
        <p:spPr>
          <a:xfrm>
            <a:off x="200022" y="6597352"/>
            <a:ext cx="9505055" cy="115913"/>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JICA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ウェブサイト</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429042706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99" imgH="499" progId="TCLayout.ActiveDocument.1">
                  <p:embed/>
                </p:oleObj>
              </mc:Choice>
              <mc:Fallback>
                <p:oleObj name="think-cell Slide" r:id="rId3" imgW="499" imgH="499" progId="TCLayout.ActiveDocument.1">
                  <p:embed/>
                  <p:pic>
                    <p:nvPicPr>
                      <p:cNvPr id="2" name="オブジェクト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タイトル 2"/>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ナイジェリア／日本との関わり</a:t>
            </a:r>
          </a:p>
        </p:txBody>
      </p:sp>
      <p:sp>
        <p:nvSpPr>
          <p:cNvPr id="4" name="テキスト プレースホルダー 3"/>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dirty="0"/>
              <a:t>AMED</a:t>
            </a:r>
            <a:r>
              <a:rPr lang="ja-JP" altLang="en-US" dirty="0"/>
              <a:t>の主な関連事業</a:t>
            </a:r>
          </a:p>
        </p:txBody>
      </p:sp>
      <p:sp>
        <p:nvSpPr>
          <p:cNvPr id="8" name="テキスト ボックス 7"/>
          <p:cNvSpPr txBox="1"/>
          <p:nvPr/>
        </p:nvSpPr>
        <p:spPr>
          <a:xfrm>
            <a:off x="200472" y="6597650"/>
            <a:ext cx="8640960" cy="143718"/>
          </a:xfrm>
          <a:prstGeom prst="rect">
            <a:avLst/>
          </a:prstGeom>
          <a:noFill/>
        </p:spPr>
        <p:txBody>
          <a:bodyPr wrap="square" lIns="0" tIns="0" rIns="0" bIns="0" rtlCol="0" anchor="b" anchorCtr="0">
            <a:noAutofit/>
          </a:bodyPr>
          <a:lstStyle/>
          <a:p>
            <a:r>
              <a:rPr lang="ja-JP" altLang="en-US" sz="800" dirty="0"/>
              <a:t>（出所）</a:t>
            </a:r>
            <a:r>
              <a:rPr lang="en-US" altLang="ja-JP" sz="800" dirty="0"/>
              <a:t>AMED</a:t>
            </a:r>
            <a:r>
              <a:rPr lang="ja-JP" altLang="en-US" sz="800" dirty="0"/>
              <a:t>レポート</a:t>
            </a:r>
            <a:endParaRPr lang="en-US" altLang="ja-JP" sz="800" dirty="0"/>
          </a:p>
        </p:txBody>
      </p:sp>
      <p:graphicFrame>
        <p:nvGraphicFramePr>
          <p:cNvPr id="11" name="表 10"/>
          <p:cNvGraphicFramePr>
            <a:graphicFrameLocks noGrp="1"/>
          </p:cNvGraphicFramePr>
          <p:nvPr>
            <p:extLst>
              <p:ext uri="{D42A27DB-BD31-4B8C-83A1-F6EECF244321}">
                <p14:modId xmlns:p14="http://schemas.microsoft.com/office/powerpoint/2010/main" val="2356537296"/>
              </p:ext>
            </p:extLst>
          </p:nvPr>
        </p:nvGraphicFramePr>
        <p:xfrm>
          <a:off x="200472" y="1052736"/>
          <a:ext cx="9504000" cy="25290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720120">
                  <a:extLst>
                    <a:ext uri="{9D8B030D-6E8A-4147-A177-3AD203B41FA5}">
                      <a16:colId xmlns:a16="http://schemas.microsoft.com/office/drawing/2014/main" val="20001"/>
                    </a:ext>
                  </a:extLst>
                </a:gridCol>
                <a:gridCol w="1007880">
                  <a:extLst>
                    <a:ext uri="{9D8B030D-6E8A-4147-A177-3AD203B41FA5}">
                      <a16:colId xmlns:a16="http://schemas.microsoft.com/office/drawing/2014/main" val="20002"/>
                    </a:ext>
                  </a:extLst>
                </a:gridCol>
                <a:gridCol w="2160000">
                  <a:extLst>
                    <a:ext uri="{9D8B030D-6E8A-4147-A177-3AD203B41FA5}">
                      <a16:colId xmlns:a16="http://schemas.microsoft.com/office/drawing/2014/main" val="20003"/>
                    </a:ext>
                  </a:extLst>
                </a:gridCol>
                <a:gridCol w="1224000">
                  <a:extLst>
                    <a:ext uri="{9D8B030D-6E8A-4147-A177-3AD203B41FA5}">
                      <a16:colId xmlns:a16="http://schemas.microsoft.com/office/drawing/2014/main" val="20004"/>
                    </a:ext>
                  </a:extLst>
                </a:gridCol>
                <a:gridCol w="4032000">
                  <a:extLst>
                    <a:ext uri="{9D8B030D-6E8A-4147-A177-3AD203B41FA5}">
                      <a16:colId xmlns:a16="http://schemas.microsoft.com/office/drawing/2014/main" val="20005"/>
                    </a:ext>
                  </a:extLst>
                </a:gridCol>
              </a:tblGrid>
              <a:tr h="249059">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プロジェクト</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研究開発課題</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代表研究機関</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p>
                  </a:txBody>
                  <a:tcPr marL="36000" marR="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972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2016~2017</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lang="zh-TW" altLang="en-US" sz="1000" dirty="0"/>
                        <a:t>医療分野国際科学技術共同研究開発推進事業</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lang="ja-JP" altLang="en-US" sz="1000" dirty="0"/>
                        <a:t>アフリカの </a:t>
                      </a:r>
                      <a:r>
                        <a:rPr lang="en-US" altLang="ja-JP" sz="1000" dirty="0"/>
                        <a:t>NTD </a:t>
                      </a:r>
                      <a:r>
                        <a:rPr lang="ja-JP" altLang="en-US" sz="1000" dirty="0"/>
                        <a:t>対策に資する大陸的監視網に向けたイノベーディブ・ネットワークの構築：一括・同時診断技術 を基軸とした展開 </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lang="ja-JP" altLang="en-US" sz="1000" dirty="0"/>
                        <a:t>長崎大学</a:t>
                      </a:r>
                      <a:endPar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ja-JP" altLang="en-US" sz="1000" dirty="0"/>
                        <a:t>「サーベイランス・システムの体系化と開発並びに普及」 </a:t>
                      </a:r>
                      <a:endParaRPr lang="en-US" altLang="ja-JP" sz="1000" dirty="0"/>
                    </a:p>
                    <a:p>
                      <a:pPr marL="0" marR="0" lvl="0" indent="0"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None/>
                        <a:tabLst/>
                        <a:defRPr/>
                      </a:pPr>
                      <a:r>
                        <a:rPr lang="ja-JP" altLang="en-US" sz="1000" dirty="0"/>
                        <a:t>① 調査参加国（ケニア、エジプト、ナイジェリア、コンゴ民主共和国）における地域調査に関し て、各国の研究機関との調整の継続。</a:t>
                      </a:r>
                      <a:endParaRPr lang="en-US" altLang="ja-JP" sz="1000" dirty="0"/>
                    </a:p>
                    <a:p>
                      <a:pPr marL="0" marR="0" lvl="0" indent="0"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None/>
                        <a:tabLst/>
                        <a:defRPr/>
                      </a:pPr>
                      <a:r>
                        <a:rPr lang="ja-JP" altLang="en-US" sz="1000" dirty="0"/>
                        <a:t>② 東京大学と地域調査システム開発（地域に慢性的に潜在的に拡がる </a:t>
                      </a:r>
                      <a:r>
                        <a:rPr lang="en-US" altLang="ja-JP" sz="1000" dirty="0"/>
                        <a:t>NTDs</a:t>
                      </a:r>
                      <a:r>
                        <a:rPr lang="ja-JP" altLang="en-US" sz="1000" dirty="0"/>
                        <a:t>の実態を把握するためには地域での調査台帳作りが必要となることから、東京大学との協同により情報衛星画像を用いた家屋の自動抽出による調査システムの画像認識アルゴリ </a:t>
                      </a:r>
                      <a:r>
                        <a:rPr lang="en-US" altLang="ja-JP" sz="1000" dirty="0"/>
                        <a:t>2 </a:t>
                      </a:r>
                      <a:r>
                        <a:rPr lang="ja-JP" altLang="en-US" sz="1000" dirty="0"/>
                        <a:t>ズムとして確立されてきたディープラーニング用いた開発を開始した）。</a:t>
                      </a:r>
                      <a:endParaRPr lang="en-US" altLang="ja-JP" sz="1000" dirty="0"/>
                    </a:p>
                    <a:p>
                      <a:pPr marL="0" marR="0" lvl="0" indent="0"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None/>
                        <a:tabLst/>
                        <a:defRPr/>
                      </a:pPr>
                      <a:r>
                        <a:rPr lang="ja-JP" altLang="en-US" sz="1000" dirty="0"/>
                        <a:t>③ 一括診断用のろ紙採血 検体（</a:t>
                      </a:r>
                      <a:r>
                        <a:rPr lang="en-US" altLang="ja-JP" sz="1000" dirty="0"/>
                        <a:t>Dried Blood Spot)</a:t>
                      </a:r>
                      <a:r>
                        <a:rPr lang="ja-JP" altLang="en-US" sz="1000" dirty="0"/>
                        <a:t>の搬送に関する調整の実施（エジプトに関しては、検体・情報の海外搬 出が法的に規制されていることから、エジプト国内での実施に向けた検討の実施）</a:t>
                      </a:r>
                      <a:endParaRPr lang="en-US" altLang="ja-JP" sz="1000" dirty="0"/>
                    </a:p>
                    <a:p>
                      <a:pPr marL="0" marR="0" lvl="0" indent="0"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None/>
                        <a:tabLst/>
                        <a:defRPr/>
                      </a:pPr>
                      <a:r>
                        <a:rPr lang="ja-JP" altLang="en-US" sz="1000" dirty="0"/>
                        <a:t>④ </a:t>
                      </a:r>
                      <a:r>
                        <a:rPr lang="en-US" altLang="ja-JP" sz="1000" dirty="0"/>
                        <a:t>TICAD6 </a:t>
                      </a:r>
                      <a:r>
                        <a:rPr lang="ja-JP" altLang="en-US" sz="1000" dirty="0"/>
                        <a:t>ポ ストイベントとして、シンポジウムを開催し、今後の日アにおける感染症研究推進のための </a:t>
                      </a:r>
                      <a:r>
                        <a:rPr lang="en-US" altLang="ja-JP" sz="1000" dirty="0"/>
                        <a:t>Action Plan </a:t>
                      </a:r>
                      <a:r>
                        <a:rPr lang="ja-JP" altLang="en-US" sz="1000" dirty="0"/>
                        <a:t>を作成。 </a:t>
                      </a:r>
                      <a:endParaRPr kumimoji="1" lang="ja-JP" altLang="en-US" sz="1000" b="0" i="0" u="none" strike="noStrike" kern="1200" cap="none" spc="-1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
        <p:nvSpPr>
          <p:cNvPr id="6" name="テキスト ボックス 5">
            <a:extLst>
              <a:ext uri="{FF2B5EF4-FFF2-40B4-BE49-F238E27FC236}">
                <a16:creationId xmlns:a16="http://schemas.microsoft.com/office/drawing/2014/main" id="{DC06EDE6-2A78-FAB0-DE52-23AE59FF82F5}"/>
              </a:ext>
            </a:extLst>
          </p:cNvPr>
          <p:cNvSpPr txBox="1"/>
          <p:nvPr/>
        </p:nvSpPr>
        <p:spPr>
          <a:xfrm>
            <a:off x="560512" y="3645024"/>
            <a:ext cx="4176464" cy="143718"/>
          </a:xfrm>
          <a:prstGeom prst="rect">
            <a:avLst/>
          </a:prstGeom>
          <a:noFill/>
        </p:spPr>
        <p:txBody>
          <a:bodyPr wrap="square" lIns="0" tIns="0" rIns="0" bIns="0" rtlCol="0" anchor="b" anchorCtr="0">
            <a:noAutofit/>
          </a:bodyPr>
          <a:lstStyle/>
          <a:p>
            <a:r>
              <a:rPr lang="ja-JP" altLang="en-US" sz="800" dirty="0"/>
              <a:t>（注）当該国との共同研究や、当該国を主な対象とした研究開発課題を中心に抽出した。</a:t>
            </a:r>
            <a:endParaRPr lang="en-US" altLang="ja-JP" sz="800" dirty="0"/>
          </a:p>
        </p:txBody>
      </p:sp>
    </p:spTree>
    <p:extLst>
      <p:ext uri="{BB962C8B-B14F-4D97-AF65-F5344CB8AC3E}">
        <p14:creationId xmlns:p14="http://schemas.microsoft.com/office/powerpoint/2010/main" val="14203542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CEAFF9D-1C42-4F48-BFC0-A2EFC1370AD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5" name="Object 4" hidden="1">
                        <a:extLst>
                          <a:ext uri="{FF2B5EF4-FFF2-40B4-BE49-F238E27FC236}">
                            <a16:creationId xmlns:a16="http://schemas.microsoft.com/office/drawing/2014/main" id="{2CEAFF9D-1C42-4F48-BFC0-A2EFC1370AD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ナイジェリア／日本との関わり</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dirty="0"/>
              <a:t>JETRO</a:t>
            </a:r>
            <a:r>
              <a:rPr lang="ja-JP" altLang="en-US" dirty="0"/>
              <a:t>の主な医療国際化関連事業</a:t>
            </a:r>
          </a:p>
        </p:txBody>
      </p:sp>
      <p:sp>
        <p:nvSpPr>
          <p:cNvPr id="4" name="テキスト ボックス 3"/>
          <p:cNvSpPr txBox="1"/>
          <p:nvPr/>
        </p:nvSpPr>
        <p:spPr>
          <a:xfrm>
            <a:off x="200472" y="1124744"/>
            <a:ext cx="9505056" cy="22166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下記のほか</a:t>
            </a:r>
            <a:r>
              <a:rPr lang="ja-JP" altLang="en-US" sz="1400" b="0" i="0" dirty="0">
                <a:solidFill>
                  <a:srgbClr val="000000"/>
                </a:solidFill>
                <a:effectLst/>
                <a:latin typeface="ヒラギノ角ゴ Pro W3"/>
              </a:rPr>
              <a:t>輸出入や海外進出の実務の相談を無料で行うことが可能（</a:t>
            </a:r>
            <a:r>
              <a:rPr kumimoji="1" lang="zh-TW" altLang="en-US" sz="1400" dirty="0">
                <a:latin typeface="Arial" panose="020B0604020202020204" pitchFamily="34" charset="0"/>
                <a:ea typeface="ＭＳ Ｐゴシック" panose="020B0600070205080204" pitchFamily="50" charset="-128"/>
                <a:cs typeface="Arial" panose="020B0604020202020204" pitchFamily="34" charset="0"/>
              </a:rPr>
              <a:t>貿易投資相談</a:t>
            </a:r>
            <a:r>
              <a:rPr lang="ja-JP" altLang="en-US" sz="1400" b="0" i="0" dirty="0">
                <a:solidFill>
                  <a:srgbClr val="000000"/>
                </a:solidFill>
                <a:effectLst/>
                <a:latin typeface="ヒラギノ角ゴ Pro W3"/>
              </a:rPr>
              <a:t>）</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0" name="正方形/長方形 9"/>
          <p:cNvSpPr/>
          <p:nvPr/>
        </p:nvSpPr>
        <p:spPr>
          <a:xfrm>
            <a:off x="5248786" y="2038794"/>
            <a:ext cx="4168709" cy="3500958"/>
          </a:xfrm>
          <a:prstGeom prst="rect">
            <a:avLst/>
          </a:prstGeom>
        </p:spPr>
        <p:txBody>
          <a:bodyPr wrap="square">
            <a:spAutoFit/>
          </a:bodyPr>
          <a:lstStyle/>
          <a:p>
            <a:pPr marL="195263" indent="-195263" fontAlgn="ctr">
              <a:lnSpc>
                <a:spcPct val="114000"/>
              </a:lnSpc>
              <a:spcBef>
                <a:spcPts val="600"/>
              </a:spcBef>
              <a:buClr>
                <a:srgbClr val="5F8AC3"/>
              </a:buClr>
              <a:buSzPct val="9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調査レポート「</a:t>
            </a:r>
            <a:r>
              <a:rPr lang="ja-JP" altLang="en-US" sz="1400" b="0" i="0" dirty="0">
                <a:solidFill>
                  <a:srgbClr val="000000"/>
                </a:solidFill>
                <a:effectLst/>
                <a:latin typeface="ヒラギノ角ゴ Pro W3"/>
              </a:rPr>
              <a:t>アフリカ主要企業リスト－西アフリカ英語圏編</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5263" indent="-195263" fontAlgn="ctr">
              <a:lnSpc>
                <a:spcPct val="114000"/>
              </a:lnSpc>
              <a:spcBef>
                <a:spcPts val="600"/>
              </a:spcBef>
              <a:buClr>
                <a:srgbClr val="5F8AC3"/>
              </a:buClr>
              <a:buSzPct val="9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セミナー「</a:t>
            </a:r>
            <a:r>
              <a:rPr lang="ja-JP" altLang="en-US" sz="1400" b="0" i="0" dirty="0">
                <a:solidFill>
                  <a:srgbClr val="000000"/>
                </a:solidFill>
                <a:effectLst/>
                <a:latin typeface="ヒラギノ角ゴ Pro W3"/>
              </a:rPr>
              <a:t>医療機器市場開拓セミナー</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5263" indent="-195263" fontAlgn="ctr">
              <a:lnSpc>
                <a:spcPct val="114000"/>
              </a:lnSpc>
              <a:spcBef>
                <a:spcPts val="600"/>
              </a:spcBef>
              <a:buClr>
                <a:srgbClr val="5F8AC3"/>
              </a:buClr>
              <a:buSzPct val="9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セミナー「</a:t>
            </a:r>
            <a:r>
              <a:rPr lang="ja-JP" altLang="en-US" sz="1400" b="0" i="0" dirty="0">
                <a:solidFill>
                  <a:srgbClr val="000000"/>
                </a:solidFill>
                <a:effectLst/>
                <a:latin typeface="ヒラギノ角ゴ Pro W3"/>
              </a:rPr>
              <a:t>アフリカ市場開拓セミナー（北部・西部アフリカ編）</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5263" indent="-195263" fontAlgn="ctr">
              <a:lnSpc>
                <a:spcPct val="114000"/>
              </a:lnSpc>
              <a:spcBef>
                <a:spcPts val="600"/>
              </a:spcBef>
              <a:buClr>
                <a:srgbClr val="5F8AC3"/>
              </a:buClr>
              <a:buSzPct val="9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調査レポート「アフリカにおける医療機器ビジネスの可能性」－（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5263" indent="-195263" fontAlgn="ctr">
              <a:lnSpc>
                <a:spcPct val="114000"/>
              </a:lnSpc>
              <a:spcBef>
                <a:spcPts val="600"/>
              </a:spcBef>
              <a:buClr>
                <a:srgbClr val="5F8AC3"/>
              </a:buClr>
              <a:buSzPct val="9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調査レポート「アフリカ主要国の医療機器登録制度情報」－（</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5263" indent="-195263" fontAlgn="ctr">
              <a:lnSpc>
                <a:spcPct val="114000"/>
              </a:lnSpc>
              <a:spcBef>
                <a:spcPts val="600"/>
              </a:spcBef>
              <a:buClr>
                <a:srgbClr val="5F8AC3"/>
              </a:buClr>
              <a:buSzPct val="9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調査レポート「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年度　アフリカ投資関連コスト比較調査」</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fontAlgn="ctr">
              <a:lnSpc>
                <a:spcPct val="114000"/>
              </a:lnSpc>
              <a:spcBef>
                <a:spcPts val="600"/>
              </a:spcBef>
              <a:buClr>
                <a:srgbClr val="5F8AC3"/>
              </a:buClr>
              <a:buSzPct val="90000"/>
            </a:pP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1" name="グループ化 7"/>
          <p:cNvGrpSpPr/>
          <p:nvPr/>
        </p:nvGrpSpPr>
        <p:grpSpPr>
          <a:xfrm>
            <a:off x="5241032" y="1606746"/>
            <a:ext cx="4176465" cy="288032"/>
            <a:chOff x="4803500" y="2113806"/>
            <a:chExt cx="2954133" cy="288032"/>
          </a:xfrm>
        </p:grpSpPr>
        <p:cxnSp>
          <p:nvCxnSpPr>
            <p:cNvPr id="12" name="直線コネクタ 11"/>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3"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各種セミナー・レポートの公開（以下例示）</a:t>
              </a:r>
              <a:endParaRPr lang="zh-TW" altLang="en-US" sz="1400" dirty="0">
                <a:solidFill>
                  <a:srgbClr val="000000"/>
                </a:solidFill>
                <a:latin typeface="Arial Black" pitchFamily="34" charset="0"/>
                <a:ea typeface="HGP創英角ｺﾞｼｯｸUB" pitchFamily="50" charset="-128"/>
              </a:endParaRPr>
            </a:p>
          </p:txBody>
        </p:sp>
      </p:grpSp>
      <p:sp>
        <p:nvSpPr>
          <p:cNvPr id="14" name="正方形/長方形 13"/>
          <p:cNvSpPr>
            <a:spLocks/>
          </p:cNvSpPr>
          <p:nvPr/>
        </p:nvSpPr>
        <p:spPr>
          <a:xfrm>
            <a:off x="768783" y="3550962"/>
            <a:ext cx="3888432" cy="829073"/>
          </a:xfrm>
          <a:prstGeom prst="rect">
            <a:avLst/>
          </a:prstGeom>
        </p:spPr>
        <p:txBody>
          <a:bodyPr wrap="square">
            <a:noAutofit/>
          </a:bodyPr>
          <a:lstStyle/>
          <a:p>
            <a:pPr marL="195263" indent="-195263" fontAlgn="ctr">
              <a:lnSpc>
                <a:spcPct val="114000"/>
              </a:lnSpc>
              <a:spcBef>
                <a:spcPts val="600"/>
              </a:spcBef>
              <a:buClr>
                <a:srgbClr val="5F8AC3"/>
              </a:buClr>
              <a:buSzPct val="90000"/>
              <a:buFont typeface="Wingdings" panose="05000000000000000000" pitchFamily="2" charset="2"/>
              <a:buChar char="l"/>
            </a:pPr>
            <a:r>
              <a:rPr lang="ja-JP" altLang="en-US" sz="1400" b="0" i="0" dirty="0">
                <a:solidFill>
                  <a:srgbClr val="000000"/>
                </a:solidFill>
                <a:effectLst/>
                <a:latin typeface="ヒラギノ角ゴ Pro W3"/>
              </a:rPr>
              <a:t>アフリカ対象国の現地コーディネーターが連携して、現地市場の情報提供からパートナー候補リストアップ・アポイントメント取得までを支援</a:t>
            </a:r>
            <a:endParaRPr lang="ja-JP" altLang="en-US" sz="1400" dirty="0"/>
          </a:p>
        </p:txBody>
      </p:sp>
      <p:grpSp>
        <p:nvGrpSpPr>
          <p:cNvPr id="15" name="グループ化 7"/>
          <p:cNvGrpSpPr/>
          <p:nvPr/>
        </p:nvGrpSpPr>
        <p:grpSpPr>
          <a:xfrm>
            <a:off x="624767" y="3118914"/>
            <a:ext cx="4176465" cy="288032"/>
            <a:chOff x="4803500" y="2113806"/>
            <a:chExt cx="2954133" cy="288032"/>
          </a:xfrm>
        </p:grpSpPr>
        <p:cxnSp>
          <p:nvCxnSpPr>
            <p:cNvPr id="16" name="直線コネクタ 1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アフリカビジネスデスクによる市場開拓支援</a:t>
              </a:r>
              <a:endParaRPr lang="zh-TW" altLang="en-US" sz="1400" dirty="0">
                <a:solidFill>
                  <a:srgbClr val="000000"/>
                </a:solidFill>
                <a:latin typeface="Arial Black" pitchFamily="34" charset="0"/>
                <a:ea typeface="HGP創英角ｺﾞｼｯｸUB" pitchFamily="50" charset="-128"/>
              </a:endParaRPr>
            </a:p>
          </p:txBody>
        </p:sp>
      </p:grpSp>
      <p:sp>
        <p:nvSpPr>
          <p:cNvPr id="18" name="テキスト ボックス 17"/>
          <p:cNvSpPr txBox="1"/>
          <p:nvPr/>
        </p:nvSpPr>
        <p:spPr>
          <a:xfrm>
            <a:off x="200472" y="6597352"/>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ホームページ</a:t>
            </a:r>
          </a:p>
        </p:txBody>
      </p:sp>
      <p:sp>
        <p:nvSpPr>
          <p:cNvPr id="20" name="正方形/長方形 13">
            <a:extLst>
              <a:ext uri="{FF2B5EF4-FFF2-40B4-BE49-F238E27FC236}">
                <a16:creationId xmlns:a16="http://schemas.microsoft.com/office/drawing/2014/main" id="{ACB729A5-4000-408C-8543-695E05605EBD}"/>
              </a:ext>
            </a:extLst>
          </p:cNvPr>
          <p:cNvSpPr/>
          <p:nvPr/>
        </p:nvSpPr>
        <p:spPr>
          <a:xfrm>
            <a:off x="768783" y="5047940"/>
            <a:ext cx="3888432" cy="1320233"/>
          </a:xfrm>
          <a:prstGeom prst="rect">
            <a:avLst/>
          </a:prstGeom>
        </p:spPr>
        <p:txBody>
          <a:bodyPr wrap="square">
            <a:spAutoFit/>
          </a:bodyPr>
          <a:lstStyle/>
          <a:p>
            <a:pPr marL="195263" indent="-195263" fontAlgn="ctr">
              <a:lnSpc>
                <a:spcPct val="114000"/>
              </a:lnSpc>
              <a:spcBef>
                <a:spcPts val="600"/>
              </a:spcBef>
              <a:buClr>
                <a:srgbClr val="5F8AC3"/>
              </a:buClr>
              <a:buSzPct val="90000"/>
              <a:buFont typeface="Wingdings" panose="05000000000000000000" pitchFamily="2" charset="2"/>
              <a:buChar char="l"/>
            </a:pPr>
            <a:r>
              <a:rPr lang="ja-JP" altLang="en-US" sz="1400" b="0" i="0" dirty="0">
                <a:solidFill>
                  <a:srgbClr val="000000"/>
                </a:solidFill>
                <a:effectLst/>
                <a:latin typeface="ヒラギノ角ゴ Pro W3"/>
              </a:rPr>
              <a:t>海外ビジネスの基礎的なスキルとして、海外展開戦略の策定や効果的な商談資料の作りに関する研修に加えて、アフリカ地域へのビジネス展開を行っていくための基礎的な知識や戦略策定のノウハウに関する研修を行う</a:t>
            </a:r>
            <a:endParaRPr lang="ja-JP" altLang="en-US" sz="1400" dirty="0"/>
          </a:p>
        </p:txBody>
      </p:sp>
      <p:grpSp>
        <p:nvGrpSpPr>
          <p:cNvPr id="21" name="グループ化 7">
            <a:extLst>
              <a:ext uri="{FF2B5EF4-FFF2-40B4-BE49-F238E27FC236}">
                <a16:creationId xmlns:a16="http://schemas.microsoft.com/office/drawing/2014/main" id="{E96AB536-1280-4CAE-B13D-94F0F7BE8592}"/>
              </a:ext>
            </a:extLst>
          </p:cNvPr>
          <p:cNvGrpSpPr/>
          <p:nvPr/>
        </p:nvGrpSpPr>
        <p:grpSpPr>
          <a:xfrm>
            <a:off x="624767" y="4615892"/>
            <a:ext cx="4176465" cy="288032"/>
            <a:chOff x="4803500" y="2113806"/>
            <a:chExt cx="2954133" cy="288032"/>
          </a:xfrm>
        </p:grpSpPr>
        <p:cxnSp>
          <p:nvCxnSpPr>
            <p:cNvPr id="22" name="直線コネクタ 15">
              <a:extLst>
                <a:ext uri="{FF2B5EF4-FFF2-40B4-BE49-F238E27FC236}">
                  <a16:creationId xmlns:a16="http://schemas.microsoft.com/office/drawing/2014/main" id="{CDD7F5B4-FAA0-4F3D-B523-F5C55C2EA5B9}"/>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3" name="Rectangle 6">
              <a:extLst>
                <a:ext uri="{FF2B5EF4-FFF2-40B4-BE49-F238E27FC236}">
                  <a16:creationId xmlns:a16="http://schemas.microsoft.com/office/drawing/2014/main" id="{9647BA19-DAA8-4946-B154-8543B85DA2CD}"/>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中小企業海外ビジネス人材育成塾アフリカコース事業</a:t>
              </a:r>
              <a:endParaRPr lang="zh-TW" altLang="en-US" sz="1400" dirty="0">
                <a:solidFill>
                  <a:srgbClr val="000000"/>
                </a:solidFill>
                <a:latin typeface="Arial Black" pitchFamily="34" charset="0"/>
                <a:ea typeface="HGP創英角ｺﾞｼｯｸUB" pitchFamily="50" charset="-128"/>
              </a:endParaRPr>
            </a:p>
          </p:txBody>
        </p:sp>
      </p:grpSp>
      <p:sp>
        <p:nvSpPr>
          <p:cNvPr id="26" name="TextBox 25">
            <a:extLst>
              <a:ext uri="{FF2B5EF4-FFF2-40B4-BE49-F238E27FC236}">
                <a16:creationId xmlns:a16="http://schemas.microsoft.com/office/drawing/2014/main" id="{9CA0BDD5-157A-4A0C-9953-4463B9BE8F0C}"/>
              </a:ext>
            </a:extLst>
          </p:cNvPr>
          <p:cNvSpPr txBox="1">
            <a:spLocks/>
          </p:cNvSpPr>
          <p:nvPr/>
        </p:nvSpPr>
        <p:spPr>
          <a:xfrm>
            <a:off x="768783" y="1894778"/>
            <a:ext cx="3888432" cy="1074653"/>
          </a:xfrm>
          <a:prstGeom prst="rect">
            <a:avLst/>
          </a:prstGeom>
          <a:noFill/>
        </p:spPr>
        <p:txBody>
          <a:bodyPr wrap="square">
            <a:spAutoFit/>
          </a:bodyPr>
          <a:lstStyle/>
          <a:p>
            <a:pPr marL="195263" indent="-195263" fontAlgn="ctr">
              <a:lnSpc>
                <a:spcPct val="114000"/>
              </a:lnSpc>
              <a:spcBef>
                <a:spcPts val="600"/>
              </a:spcBef>
              <a:buClr>
                <a:srgbClr val="5F8AC3"/>
              </a:buClr>
              <a:buSzPct val="90000"/>
              <a:buFont typeface="Wingdings" panose="05000000000000000000" pitchFamily="2" charset="2"/>
              <a:buChar char="l"/>
            </a:pPr>
            <a:r>
              <a:rPr lang="en-US" altLang="ja-JP" sz="1400" dirty="0"/>
              <a:t>2022</a:t>
            </a:r>
            <a:r>
              <a:rPr lang="ja-JP" altLang="en-US" sz="1400" dirty="0"/>
              <a:t>年度は、アフリカ</a:t>
            </a:r>
            <a:r>
              <a:rPr lang="en-US" altLang="ja-JP" sz="1400" dirty="0"/>
              <a:t>9</a:t>
            </a:r>
            <a:r>
              <a:rPr lang="ja-JP" altLang="en-US" sz="1400" dirty="0"/>
              <a:t>カ国（アルジェリア、エジプト、コートジボワール、ガーナ、ケニア、モロッコ、モザンビーク、トーゴ、チュニジア</a:t>
            </a:r>
            <a:r>
              <a:rPr lang="en-US" altLang="ja-JP" sz="1400" dirty="0"/>
              <a:t>)</a:t>
            </a:r>
            <a:r>
              <a:rPr lang="ja-JP" altLang="en-US" sz="1400" dirty="0"/>
              <a:t>から</a:t>
            </a:r>
            <a:r>
              <a:rPr lang="en-US" altLang="ja-JP" sz="1400" dirty="0"/>
              <a:t>14</a:t>
            </a:r>
            <a:r>
              <a:rPr lang="ja-JP" altLang="en-US" sz="1400" dirty="0"/>
              <a:t>社が参加</a:t>
            </a:r>
            <a:endParaRPr lang="en-US" sz="1400" dirty="0"/>
          </a:p>
        </p:txBody>
      </p:sp>
      <p:grpSp>
        <p:nvGrpSpPr>
          <p:cNvPr id="30" name="グループ化 7">
            <a:extLst>
              <a:ext uri="{FF2B5EF4-FFF2-40B4-BE49-F238E27FC236}">
                <a16:creationId xmlns:a16="http://schemas.microsoft.com/office/drawing/2014/main" id="{FCFC66AE-E394-4634-86CD-39E311B33338}"/>
              </a:ext>
            </a:extLst>
          </p:cNvPr>
          <p:cNvGrpSpPr/>
          <p:nvPr/>
        </p:nvGrpSpPr>
        <p:grpSpPr>
          <a:xfrm>
            <a:off x="624767" y="1556792"/>
            <a:ext cx="4176465" cy="288032"/>
            <a:chOff x="4803500" y="2113806"/>
            <a:chExt cx="2954133" cy="288032"/>
          </a:xfrm>
        </p:grpSpPr>
        <p:cxnSp>
          <p:nvCxnSpPr>
            <p:cNvPr id="31" name="直線コネクタ 15">
              <a:extLst>
                <a:ext uri="{FF2B5EF4-FFF2-40B4-BE49-F238E27FC236}">
                  <a16:creationId xmlns:a16="http://schemas.microsoft.com/office/drawing/2014/main" id="{3DA12030-4988-41F5-83AD-EB412FFD81D0}"/>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2" name="Rectangle 6">
              <a:extLst>
                <a:ext uri="{FF2B5EF4-FFF2-40B4-BE49-F238E27FC236}">
                  <a16:creationId xmlns:a16="http://schemas.microsoft.com/office/drawing/2014/main" id="{FDB42E81-6014-48C5-874E-17CDFE9F48AF}"/>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solidFill>
                    <a:srgbClr val="000000"/>
                  </a:solidFill>
                  <a:latin typeface="Arial Black" pitchFamily="34" charset="0"/>
                  <a:ea typeface="HGP創英角ｺﾞｼｯｸUB" pitchFamily="50" charset="-128"/>
                </a:rPr>
                <a:t>アフリカ医療機器 オンライン個別商談会 </a:t>
              </a:r>
              <a:endParaRPr lang="en-US" altLang="ja-JP" sz="1400" dirty="0">
                <a:solidFill>
                  <a:srgbClr val="000000"/>
                </a:solidFill>
                <a:latin typeface="Arial Black" pitchFamily="34" charset="0"/>
                <a:ea typeface="HGP創英角ｺﾞｼｯｸUB" pitchFamily="50" charset="-128"/>
              </a:endParaRPr>
            </a:p>
          </p:txBody>
        </p:sp>
      </p:grpSp>
    </p:spTree>
    <p:extLst>
      <p:ext uri="{BB962C8B-B14F-4D97-AF65-F5344CB8AC3E}">
        <p14:creationId xmlns:p14="http://schemas.microsoft.com/office/powerpoint/2010/main" val="2857865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extLst>
              <p:ext uri="{D42A27DB-BD31-4B8C-83A1-F6EECF244321}">
                <p14:modId xmlns:p14="http://schemas.microsoft.com/office/powerpoint/2010/main" val="292358785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8" imgW="360" imgH="360" progId="TCLayout.ActiveDocument.1">
                  <p:embed/>
                </p:oleObj>
              </mc:Choice>
              <mc:Fallback>
                <p:oleObj name="think-cell Slide" r:id="rId58" imgW="360" imgH="360" progId="TCLayout.ActiveDocument.1">
                  <p:embed/>
                  <p:pic>
                    <p:nvPicPr>
                      <p:cNvPr id="8" name="Object 7" hidden="1"/>
                      <p:cNvPicPr>
                        <a:picLocks noChangeAspect="1" noChangeArrowheads="1"/>
                      </p:cNvPicPr>
                      <p:nvPr/>
                    </p:nvPicPr>
                    <p:blipFill>
                      <a:blip r:embed="rId5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ナイジェリア／一般概況／経済</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dirty="0"/>
              <a:t>GDP</a:t>
            </a:r>
            <a:r>
              <a:rPr lang="ja-JP" altLang="en-US" dirty="0" err="1"/>
              <a:t>、</a:t>
            </a:r>
            <a:r>
              <a:rPr lang="en-US" altLang="ja-JP" dirty="0"/>
              <a:t>GDP</a:t>
            </a:r>
            <a:r>
              <a:rPr lang="ja-JP" altLang="en-US" dirty="0"/>
              <a:t>成長率、一人当たり</a:t>
            </a:r>
            <a:r>
              <a:rPr lang="en-US" altLang="ja-JP" dirty="0"/>
              <a:t>GDP</a:t>
            </a:r>
          </a:p>
        </p:txBody>
      </p:sp>
      <p:sp>
        <p:nvSpPr>
          <p:cNvPr id="60" name="テキスト ボックス 59"/>
          <p:cNvSpPr txBox="1"/>
          <p:nvPr/>
        </p:nvSpPr>
        <p:spPr>
          <a:xfrm>
            <a:off x="200472" y="1052736"/>
            <a:ext cx="9505056"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ナイジェリアの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GDP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年に史上最高の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5,740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億米ドルに達した。</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COVID-19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の流行により、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年の成長率はマイナス</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に低下した。しかし、</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年にサービス、貿易、製造業が牽引し成長すると思われる。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2008</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年に</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2,000</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米ドルを超えた一人当たり名目</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GDP</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も、</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2020</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年には</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2,000</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米ドルを超えると予想される。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5" name="テキスト ボックス 24"/>
          <p:cNvSpPr txBox="1"/>
          <p:nvPr/>
        </p:nvSpPr>
        <p:spPr>
          <a:xfrm>
            <a:off x="200472" y="6669360"/>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国際通貨基金（</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IMF</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World Economic Outlook Database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9" name="フリーフォーム 43">
            <a:extLst>
              <a:ext uri="{FF2B5EF4-FFF2-40B4-BE49-F238E27FC236}">
                <a16:creationId xmlns:a16="http://schemas.microsoft.com/office/drawing/2014/main" id="{C3C70443-AC9E-24DF-96D4-7AA71B10CABF}"/>
              </a:ext>
            </a:extLst>
          </p:cNvPr>
          <p:cNvSpPr/>
          <p:nvPr/>
        </p:nvSpPr>
        <p:spPr>
          <a:xfrm>
            <a:off x="7870655" y="2231057"/>
            <a:ext cx="1605854" cy="1635831"/>
          </a:xfrm>
          <a:custGeom>
            <a:avLst/>
            <a:gdLst>
              <a:gd name="connsiteX0" fmla="*/ 576262 w 2033587"/>
              <a:gd name="connsiteY0" fmla="*/ 0 h 1885950"/>
              <a:gd name="connsiteX1" fmla="*/ 0 w 2033587"/>
              <a:gd name="connsiteY1" fmla="*/ 209550 h 1885950"/>
              <a:gd name="connsiteX2" fmla="*/ 0 w 2033587"/>
              <a:gd name="connsiteY2" fmla="*/ 1885950 h 1885950"/>
              <a:gd name="connsiteX3" fmla="*/ 2033587 w 2033587"/>
              <a:gd name="connsiteY3" fmla="*/ 1128712 h 1885950"/>
              <a:gd name="connsiteX0" fmla="*/ 576262 w 1733549"/>
              <a:gd name="connsiteY0" fmla="*/ 0 h 1885950"/>
              <a:gd name="connsiteX1" fmla="*/ 0 w 1733549"/>
              <a:gd name="connsiteY1" fmla="*/ 209550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405492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368169 h 1885950"/>
              <a:gd name="connsiteX2" fmla="*/ 0 w 1733549"/>
              <a:gd name="connsiteY2" fmla="*/ 1885950 h 1885950"/>
              <a:gd name="connsiteX3" fmla="*/ 1733549 w 1733549"/>
              <a:gd name="connsiteY3" fmla="*/ 1138237 h 1885950"/>
              <a:gd name="connsiteX0" fmla="*/ 585592 w 1742879"/>
              <a:gd name="connsiteY0" fmla="*/ 0 h 1662015"/>
              <a:gd name="connsiteX1" fmla="*/ 9330 w 1742879"/>
              <a:gd name="connsiteY1" fmla="*/ 368169 h 1662015"/>
              <a:gd name="connsiteX2" fmla="*/ 0 w 1742879"/>
              <a:gd name="connsiteY2" fmla="*/ 1662015 h 1662015"/>
              <a:gd name="connsiteX3" fmla="*/ 1742879 w 1742879"/>
              <a:gd name="connsiteY3" fmla="*/ 1138237 h 1662015"/>
              <a:gd name="connsiteX0" fmla="*/ 585655 w 1742942"/>
              <a:gd name="connsiteY0" fmla="*/ 0 h 1662034"/>
              <a:gd name="connsiteX1" fmla="*/ 9393 w 1742942"/>
              <a:gd name="connsiteY1" fmla="*/ 368169 h 1662034"/>
              <a:gd name="connsiteX2" fmla="*/ 63 w 1742942"/>
              <a:gd name="connsiteY2" fmla="*/ 1662015 h 1662034"/>
              <a:gd name="connsiteX3" fmla="*/ 1742942 w 1742942"/>
              <a:gd name="connsiteY3" fmla="*/ 1138237 h 1662034"/>
              <a:gd name="connsiteX0" fmla="*/ 585635 w 1742922"/>
              <a:gd name="connsiteY0" fmla="*/ 0 h 1662025"/>
              <a:gd name="connsiteX1" fmla="*/ 9373 w 1742922"/>
              <a:gd name="connsiteY1" fmla="*/ 368169 h 1662025"/>
              <a:gd name="connsiteX2" fmla="*/ 43 w 1742922"/>
              <a:gd name="connsiteY2" fmla="*/ 1662015 h 1662025"/>
              <a:gd name="connsiteX3" fmla="*/ 1742922 w 1742922"/>
              <a:gd name="connsiteY3" fmla="*/ 1138237 h 1662025"/>
              <a:gd name="connsiteX0" fmla="*/ 411804 w 1742922"/>
              <a:gd name="connsiteY0" fmla="*/ 0 h 1635831"/>
              <a:gd name="connsiteX1" fmla="*/ 9373 w 1742922"/>
              <a:gd name="connsiteY1" fmla="*/ 341975 h 1635831"/>
              <a:gd name="connsiteX2" fmla="*/ 43 w 1742922"/>
              <a:gd name="connsiteY2" fmla="*/ 1635821 h 1635831"/>
              <a:gd name="connsiteX3" fmla="*/ 1742922 w 1742922"/>
              <a:gd name="connsiteY3" fmla="*/ 1112043 h 1635831"/>
              <a:gd name="connsiteX0" fmla="*/ 411804 w 1735778"/>
              <a:gd name="connsiteY0" fmla="*/ 0 h 1635831"/>
              <a:gd name="connsiteX1" fmla="*/ 9373 w 1735778"/>
              <a:gd name="connsiteY1" fmla="*/ 341975 h 1635831"/>
              <a:gd name="connsiteX2" fmla="*/ 43 w 1735778"/>
              <a:gd name="connsiteY2" fmla="*/ 1635821 h 1635831"/>
              <a:gd name="connsiteX3" fmla="*/ 1735778 w 1735778"/>
              <a:gd name="connsiteY3" fmla="*/ 1119186 h 1635831"/>
            </a:gdLst>
            <a:ahLst/>
            <a:cxnLst>
              <a:cxn ang="0">
                <a:pos x="connsiteX0" y="connsiteY0"/>
              </a:cxn>
              <a:cxn ang="0">
                <a:pos x="connsiteX1" y="connsiteY1"/>
              </a:cxn>
              <a:cxn ang="0">
                <a:pos x="connsiteX2" y="connsiteY2"/>
              </a:cxn>
              <a:cxn ang="0">
                <a:pos x="connsiteX3" y="connsiteY3"/>
              </a:cxn>
            </a:cxnLst>
            <a:rect l="l" t="t" r="r" b="b"/>
            <a:pathLst>
              <a:path w="1735778" h="1635831">
                <a:moveTo>
                  <a:pt x="411804" y="0"/>
                </a:moveTo>
                <a:lnTo>
                  <a:pt x="9373" y="341975"/>
                </a:lnTo>
                <a:lnTo>
                  <a:pt x="43" y="1635821"/>
                </a:lnTo>
                <a:cubicBezTo>
                  <a:pt x="-9936" y="1638510"/>
                  <a:pt x="1727096" y="1125828"/>
                  <a:pt x="1735778" y="1119186"/>
                </a:cubicBezTo>
              </a:path>
            </a:pathLst>
          </a:custGeom>
          <a:gradFill flip="none" rotWithShape="1">
            <a:gsLst>
              <a:gs pos="0">
                <a:srgbClr val="83A4D1"/>
              </a:gs>
              <a:gs pos="100000">
                <a:schemeClr val="bg1"/>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S PGothic" panose="020B0600070205080204" pitchFamily="34" charset="-128"/>
              <a:ea typeface="MS PGothic" panose="020B0600070205080204" pitchFamily="34" charset="-128"/>
            </a:endParaRPr>
          </a:p>
        </p:txBody>
      </p:sp>
      <p:sp>
        <p:nvSpPr>
          <p:cNvPr id="10" name="フリーフォーム 50">
            <a:extLst>
              <a:ext uri="{FF2B5EF4-FFF2-40B4-BE49-F238E27FC236}">
                <a16:creationId xmlns:a16="http://schemas.microsoft.com/office/drawing/2014/main" id="{F6FA5D53-590F-BDBF-8C52-4EF7A6961B87}"/>
              </a:ext>
            </a:extLst>
          </p:cNvPr>
          <p:cNvSpPr/>
          <p:nvPr/>
        </p:nvSpPr>
        <p:spPr>
          <a:xfrm>
            <a:off x="7833321" y="4725144"/>
            <a:ext cx="1615480" cy="1659247"/>
          </a:xfrm>
          <a:custGeom>
            <a:avLst/>
            <a:gdLst>
              <a:gd name="connsiteX0" fmla="*/ 576262 w 2033587"/>
              <a:gd name="connsiteY0" fmla="*/ 0 h 1885950"/>
              <a:gd name="connsiteX1" fmla="*/ 0 w 2033587"/>
              <a:gd name="connsiteY1" fmla="*/ 209550 h 1885950"/>
              <a:gd name="connsiteX2" fmla="*/ 0 w 2033587"/>
              <a:gd name="connsiteY2" fmla="*/ 1885950 h 1885950"/>
              <a:gd name="connsiteX3" fmla="*/ 2033587 w 2033587"/>
              <a:gd name="connsiteY3" fmla="*/ 1128712 h 1885950"/>
              <a:gd name="connsiteX0" fmla="*/ 576262 w 1733549"/>
              <a:gd name="connsiteY0" fmla="*/ 0 h 1885950"/>
              <a:gd name="connsiteX1" fmla="*/ 0 w 1733549"/>
              <a:gd name="connsiteY1" fmla="*/ 209550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405492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368169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228210 h 1885950"/>
              <a:gd name="connsiteX2" fmla="*/ 0 w 1733549"/>
              <a:gd name="connsiteY2" fmla="*/ 1885950 h 1885950"/>
              <a:gd name="connsiteX3" fmla="*/ 1733549 w 1733549"/>
              <a:gd name="connsiteY3" fmla="*/ 1138237 h 1885950"/>
              <a:gd name="connsiteX0" fmla="*/ 576262 w 1733549"/>
              <a:gd name="connsiteY0" fmla="*/ 0 h 1680677"/>
              <a:gd name="connsiteX1" fmla="*/ 0 w 1733549"/>
              <a:gd name="connsiteY1" fmla="*/ 228210 h 1680677"/>
              <a:gd name="connsiteX2" fmla="*/ 0 w 1733549"/>
              <a:gd name="connsiteY2" fmla="*/ 1680677 h 1680677"/>
              <a:gd name="connsiteX3" fmla="*/ 1733549 w 1733549"/>
              <a:gd name="connsiteY3" fmla="*/ 1138237 h 1680677"/>
              <a:gd name="connsiteX0" fmla="*/ 576262 w 1733549"/>
              <a:gd name="connsiteY0" fmla="*/ 1223 h 1681900"/>
              <a:gd name="connsiteX1" fmla="*/ 0 w 1733549"/>
              <a:gd name="connsiteY1" fmla="*/ 229433 h 1681900"/>
              <a:gd name="connsiteX2" fmla="*/ 0 w 1733549"/>
              <a:gd name="connsiteY2" fmla="*/ 1681900 h 1681900"/>
              <a:gd name="connsiteX3" fmla="*/ 1733549 w 1733549"/>
              <a:gd name="connsiteY3" fmla="*/ 1139460 h 1681900"/>
              <a:gd name="connsiteX0" fmla="*/ 576262 w 1709737"/>
              <a:gd name="connsiteY0" fmla="*/ 1223 h 1681900"/>
              <a:gd name="connsiteX1" fmla="*/ 0 w 1709737"/>
              <a:gd name="connsiteY1" fmla="*/ 229433 h 1681900"/>
              <a:gd name="connsiteX2" fmla="*/ 0 w 1709737"/>
              <a:gd name="connsiteY2" fmla="*/ 1681900 h 1681900"/>
              <a:gd name="connsiteX3" fmla="*/ 1709737 w 1709737"/>
              <a:gd name="connsiteY3" fmla="*/ 1222804 h 1681900"/>
              <a:gd name="connsiteX0" fmla="*/ 576262 w 1709737"/>
              <a:gd name="connsiteY0" fmla="*/ 719 h 1681396"/>
              <a:gd name="connsiteX1" fmla="*/ 0 w 1709737"/>
              <a:gd name="connsiteY1" fmla="*/ 357516 h 1681396"/>
              <a:gd name="connsiteX2" fmla="*/ 0 w 1709737"/>
              <a:gd name="connsiteY2" fmla="*/ 1681396 h 1681396"/>
              <a:gd name="connsiteX3" fmla="*/ 1709737 w 1709737"/>
              <a:gd name="connsiteY3" fmla="*/ 1222300 h 1681396"/>
              <a:gd name="connsiteX0" fmla="*/ 576262 w 1709737"/>
              <a:gd name="connsiteY0" fmla="*/ 758 h 1681435"/>
              <a:gd name="connsiteX1" fmla="*/ 0 w 1709737"/>
              <a:gd name="connsiteY1" fmla="*/ 357555 h 1681435"/>
              <a:gd name="connsiteX2" fmla="*/ 0 w 1709737"/>
              <a:gd name="connsiteY2" fmla="*/ 1681435 h 1681435"/>
              <a:gd name="connsiteX3" fmla="*/ 1709737 w 1709737"/>
              <a:gd name="connsiteY3" fmla="*/ 1222339 h 1681435"/>
              <a:gd name="connsiteX0" fmla="*/ 402430 w 1709737"/>
              <a:gd name="connsiteY0" fmla="*/ 856 h 1648196"/>
              <a:gd name="connsiteX1" fmla="*/ 0 w 1709737"/>
              <a:gd name="connsiteY1" fmla="*/ 324316 h 1648196"/>
              <a:gd name="connsiteX2" fmla="*/ 0 w 1709737"/>
              <a:gd name="connsiteY2" fmla="*/ 1648196 h 1648196"/>
              <a:gd name="connsiteX3" fmla="*/ 1709737 w 1709737"/>
              <a:gd name="connsiteY3" fmla="*/ 1189100 h 1648196"/>
              <a:gd name="connsiteX0" fmla="*/ 402430 w 1709737"/>
              <a:gd name="connsiteY0" fmla="*/ 0 h 1647340"/>
              <a:gd name="connsiteX1" fmla="*/ 0 w 1709737"/>
              <a:gd name="connsiteY1" fmla="*/ 323460 h 1647340"/>
              <a:gd name="connsiteX2" fmla="*/ 0 w 1709737"/>
              <a:gd name="connsiteY2" fmla="*/ 1647340 h 1647340"/>
              <a:gd name="connsiteX3" fmla="*/ 1709737 w 1709737"/>
              <a:gd name="connsiteY3" fmla="*/ 1188244 h 1647340"/>
              <a:gd name="connsiteX0" fmla="*/ 402430 w 1709737"/>
              <a:gd name="connsiteY0" fmla="*/ 0 h 1647340"/>
              <a:gd name="connsiteX1" fmla="*/ 0 w 1709737"/>
              <a:gd name="connsiteY1" fmla="*/ 323460 h 1647340"/>
              <a:gd name="connsiteX2" fmla="*/ 0 w 1709737"/>
              <a:gd name="connsiteY2" fmla="*/ 1647340 h 1647340"/>
              <a:gd name="connsiteX3" fmla="*/ 1709737 w 1709737"/>
              <a:gd name="connsiteY3" fmla="*/ 1188244 h 1647340"/>
              <a:gd name="connsiteX0" fmla="*/ 407193 w 1709737"/>
              <a:gd name="connsiteY0" fmla="*/ 0 h 1659247"/>
              <a:gd name="connsiteX1" fmla="*/ 0 w 1709737"/>
              <a:gd name="connsiteY1" fmla="*/ 335367 h 1659247"/>
              <a:gd name="connsiteX2" fmla="*/ 0 w 1709737"/>
              <a:gd name="connsiteY2" fmla="*/ 1659247 h 1659247"/>
              <a:gd name="connsiteX3" fmla="*/ 1709737 w 1709737"/>
              <a:gd name="connsiteY3" fmla="*/ 1200151 h 1659247"/>
              <a:gd name="connsiteX0" fmla="*/ 407193 w 1709737"/>
              <a:gd name="connsiteY0" fmla="*/ 0 h 1659247"/>
              <a:gd name="connsiteX1" fmla="*/ 0 w 1709737"/>
              <a:gd name="connsiteY1" fmla="*/ 321080 h 1659247"/>
              <a:gd name="connsiteX2" fmla="*/ 0 w 1709737"/>
              <a:gd name="connsiteY2" fmla="*/ 1659247 h 1659247"/>
              <a:gd name="connsiteX3" fmla="*/ 1709737 w 1709737"/>
              <a:gd name="connsiteY3" fmla="*/ 1200151 h 1659247"/>
            </a:gdLst>
            <a:ahLst/>
            <a:cxnLst>
              <a:cxn ang="0">
                <a:pos x="connsiteX0" y="connsiteY0"/>
              </a:cxn>
              <a:cxn ang="0">
                <a:pos x="connsiteX1" y="connsiteY1"/>
              </a:cxn>
              <a:cxn ang="0">
                <a:pos x="connsiteX2" y="connsiteY2"/>
              </a:cxn>
              <a:cxn ang="0">
                <a:pos x="connsiteX3" y="connsiteY3"/>
              </a:cxn>
            </a:cxnLst>
            <a:rect l="l" t="t" r="r" b="b"/>
            <a:pathLst>
              <a:path w="1709737" h="1659247">
                <a:moveTo>
                  <a:pt x="407193" y="0"/>
                </a:moveTo>
                <a:cubicBezTo>
                  <a:pt x="406091" y="4196"/>
                  <a:pt x="123031" y="228341"/>
                  <a:pt x="0" y="321080"/>
                </a:cubicBezTo>
                <a:lnTo>
                  <a:pt x="0" y="1659247"/>
                </a:lnTo>
                <a:cubicBezTo>
                  <a:pt x="577850" y="1478434"/>
                  <a:pt x="1131887" y="1380964"/>
                  <a:pt x="1709737" y="1200151"/>
                </a:cubicBezTo>
              </a:path>
            </a:pathLst>
          </a:custGeom>
          <a:gradFill flip="none" rotWithShape="1">
            <a:gsLst>
              <a:gs pos="0">
                <a:srgbClr val="83A4D1"/>
              </a:gs>
              <a:gs pos="100000">
                <a:schemeClr val="bg1"/>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S PGothic" panose="020B0600070205080204" pitchFamily="34" charset="-128"/>
              <a:ea typeface="MS PGothic" panose="020B0600070205080204" pitchFamily="34" charset="-128"/>
            </a:endParaRPr>
          </a:p>
        </p:txBody>
      </p:sp>
      <p:sp>
        <p:nvSpPr>
          <p:cNvPr id="11" name="テキスト ボックス 10">
            <a:extLst>
              <a:ext uri="{FF2B5EF4-FFF2-40B4-BE49-F238E27FC236}">
                <a16:creationId xmlns:a16="http://schemas.microsoft.com/office/drawing/2014/main" id="{C7E5F0A8-1644-B48F-1D02-F308364C0229}"/>
              </a:ext>
            </a:extLst>
          </p:cNvPr>
          <p:cNvSpPr txBox="1"/>
          <p:nvPr/>
        </p:nvSpPr>
        <p:spPr>
          <a:xfrm>
            <a:off x="8265368" y="2204864"/>
            <a:ext cx="1296000" cy="576064"/>
          </a:xfrm>
          <a:prstGeom prst="round2SameRect">
            <a:avLst>
              <a:gd name="adj1" fmla="val 12536"/>
              <a:gd name="adj2" fmla="val 0"/>
            </a:avLst>
          </a:prstGeom>
          <a:solidFill>
            <a:srgbClr val="3D6AA7"/>
          </a:solidFill>
          <a:ln w="9525" cap="flat" cmpd="sng" algn="ctr">
            <a:noFill/>
            <a:prstDash val="solid"/>
            <a:round/>
            <a:headEnd type="none" w="med" len="med"/>
            <a:tailEnd type="none" w="med" len="med"/>
          </a:ln>
        </p:spPr>
        <p:txBody>
          <a:bodyPr wrap="square" lIns="0" tIns="0" rIns="0" bIns="0" rtlCol="0" anchor="ctr">
            <a:noAutofit/>
          </a:bodyPr>
          <a:lstStyle/>
          <a:p>
            <a:pPr algn="ctr"/>
            <a:r>
              <a:rPr kumimoji="1"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2023</a:t>
            </a:r>
            <a:r>
              <a:rPr kumimoji="1" lang="ja-JP" altLang="en-US"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年</a:t>
            </a:r>
            <a:br>
              <a:rPr kumimoji="1"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kumimoji="1"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GDP</a:t>
            </a:r>
            <a:r>
              <a:rPr kumimoji="1" lang="ja-JP" altLang="en-US"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予測</a:t>
            </a:r>
          </a:p>
        </p:txBody>
      </p:sp>
      <p:sp>
        <p:nvSpPr>
          <p:cNvPr id="12" name="片側の 2 つの角を丸めた四角形 49">
            <a:extLst>
              <a:ext uri="{FF2B5EF4-FFF2-40B4-BE49-F238E27FC236}">
                <a16:creationId xmlns:a16="http://schemas.microsoft.com/office/drawing/2014/main" id="{CD3E20A1-23E4-AF84-0FE1-9DFC549EA609}"/>
              </a:ext>
            </a:extLst>
          </p:cNvPr>
          <p:cNvSpPr/>
          <p:nvPr/>
        </p:nvSpPr>
        <p:spPr>
          <a:xfrm>
            <a:off x="8265368" y="2780928"/>
            <a:ext cx="1296000" cy="576064"/>
          </a:xfrm>
          <a:prstGeom prst="round2SameRect">
            <a:avLst>
              <a:gd name="adj1" fmla="val 0"/>
              <a:gd name="adj2" fmla="val 10181"/>
            </a:avLst>
          </a:prstGeom>
          <a:solidFill>
            <a:srgbClr val="77D4ED"/>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108000" rIns="108000" rtlCol="0" anchor="ctr"/>
          <a:lstStyle/>
          <a:p>
            <a:pPr algn="ctr"/>
            <a:r>
              <a:rPr lang="en-US" altLang="ja-JP" sz="2000" b="1" spc="-50" noProof="1">
                <a:solidFill>
                  <a:schemeClr val="tx1"/>
                </a:solidFill>
                <a:latin typeface="MS PGothic" panose="020B0600070205080204" pitchFamily="34" charset="-128"/>
                <a:ea typeface="MS PGothic" panose="020B0600070205080204" pitchFamily="34" charset="-128"/>
                <a:cs typeface="Arial" panose="020B0604020202020204" pitchFamily="34" charset="0"/>
              </a:rPr>
              <a:t>506.6</a:t>
            </a:r>
            <a:endParaRPr lang="ja-JP" altLang="en-US" sz="2000" b="1" spc="-50" dirty="0">
              <a:solidFill>
                <a:schemeClr val="tx1"/>
              </a:solidFill>
              <a:latin typeface="MS PGothic" panose="020B0600070205080204" pitchFamily="34" charset="-128"/>
              <a:ea typeface="MS PGothic" panose="020B0600070205080204" pitchFamily="34" charset="-128"/>
              <a:cs typeface="Arial" panose="020B0604020202020204" pitchFamily="34" charset="0"/>
            </a:endParaRPr>
          </a:p>
          <a:p>
            <a:pPr algn="ctr"/>
            <a:r>
              <a:rPr lang="ja-JP" altLang="en-US" sz="1400" b="1" noProof="1">
                <a:solidFill>
                  <a:srgbClr val="000000"/>
                </a:solidFill>
                <a:latin typeface="MS PGothic" panose="020B0600070205080204" pitchFamily="34" charset="-128"/>
                <a:ea typeface="MS PGothic" panose="020B0600070205080204" pitchFamily="34" charset="-128"/>
                <a:cs typeface="Arial" panose="020B0604020202020204" pitchFamily="34" charset="0"/>
              </a:rPr>
              <a:t>(</a:t>
            </a:r>
            <a:r>
              <a:rPr lang="en-US" altLang="ja-JP"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10</a:t>
            </a:r>
            <a:r>
              <a:rPr lang="ja-JP" altLang="en-US"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億</a:t>
            </a:r>
            <a:r>
              <a:rPr lang="en-US" altLang="ja-JP"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US$</a:t>
            </a:r>
            <a:r>
              <a:rPr lang="ja-JP" altLang="en-US" sz="1400" b="1" noProof="1">
                <a:solidFill>
                  <a:srgbClr val="000000"/>
                </a:solidFill>
                <a:latin typeface="MS PGothic" panose="020B0600070205080204" pitchFamily="34" charset="-128"/>
                <a:ea typeface="MS PGothic" panose="020B0600070205080204" pitchFamily="34" charset="-128"/>
                <a:cs typeface="Arial" panose="020B0604020202020204" pitchFamily="34" charset="0"/>
              </a:rPr>
              <a:t>)</a:t>
            </a:r>
            <a:endParaRPr lang="ja-JP" altLang="en-US" sz="1200" b="1" noProof="1">
              <a:solidFill>
                <a:srgbClr val="000000"/>
              </a:solidFill>
              <a:latin typeface="MS PGothic" panose="020B0600070205080204" pitchFamily="34" charset="-128"/>
              <a:ea typeface="MS PGothic" panose="020B0600070205080204" pitchFamily="34" charset="-128"/>
              <a:cs typeface="Arial" panose="020B0604020202020204" pitchFamily="34" charset="0"/>
            </a:endParaRPr>
          </a:p>
        </p:txBody>
      </p:sp>
      <p:sp>
        <p:nvSpPr>
          <p:cNvPr id="13" name="テキスト ボックス 12">
            <a:extLst>
              <a:ext uri="{FF2B5EF4-FFF2-40B4-BE49-F238E27FC236}">
                <a16:creationId xmlns:a16="http://schemas.microsoft.com/office/drawing/2014/main" id="{129240F7-F46C-2468-D421-20523C7D858E}"/>
              </a:ext>
            </a:extLst>
          </p:cNvPr>
          <p:cNvSpPr txBox="1"/>
          <p:nvPr/>
        </p:nvSpPr>
        <p:spPr>
          <a:xfrm>
            <a:off x="8218660" y="4703170"/>
            <a:ext cx="1296000" cy="648618"/>
          </a:xfrm>
          <a:prstGeom prst="round2SameRect">
            <a:avLst>
              <a:gd name="adj1" fmla="val 9599"/>
              <a:gd name="adj2" fmla="val 0"/>
            </a:avLst>
          </a:prstGeom>
          <a:solidFill>
            <a:srgbClr val="3D6AA7"/>
          </a:solidFill>
          <a:ln w="9525" cap="flat" cmpd="sng" algn="ctr">
            <a:noFill/>
            <a:prstDash val="solid"/>
            <a:round/>
            <a:headEnd type="none" w="med" len="med"/>
            <a:tailEnd type="none" w="med" len="med"/>
          </a:ln>
        </p:spPr>
        <p:txBody>
          <a:bodyPr wrap="square" lIns="0" tIns="0" rIns="0" bIns="0" rtlCol="0" anchor="ctr">
            <a:noAutofit/>
          </a:bodyPr>
          <a:lstStyle/>
          <a:p>
            <a:pPr algn="ctr"/>
            <a:r>
              <a:rPr kumimoji="1"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2023</a:t>
            </a:r>
            <a:r>
              <a:rPr kumimoji="1" lang="ja-JP" altLang="en-US"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年</a:t>
            </a:r>
            <a:br>
              <a:rPr kumimoji="1"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一人当たり</a:t>
            </a:r>
            <a:b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GDP</a:t>
            </a:r>
            <a:r>
              <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予測</a:t>
            </a:r>
          </a:p>
        </p:txBody>
      </p:sp>
      <p:sp>
        <p:nvSpPr>
          <p:cNvPr id="15" name="片側の 2 つの角を丸めた四角形 52">
            <a:extLst>
              <a:ext uri="{FF2B5EF4-FFF2-40B4-BE49-F238E27FC236}">
                <a16:creationId xmlns:a16="http://schemas.microsoft.com/office/drawing/2014/main" id="{398DD055-F17C-5CF3-1451-0B60C6EF83DA}"/>
              </a:ext>
            </a:extLst>
          </p:cNvPr>
          <p:cNvSpPr/>
          <p:nvPr/>
        </p:nvSpPr>
        <p:spPr>
          <a:xfrm>
            <a:off x="8218660" y="5351788"/>
            <a:ext cx="1296000" cy="576064"/>
          </a:xfrm>
          <a:prstGeom prst="round2SameRect">
            <a:avLst>
              <a:gd name="adj1" fmla="val 0"/>
              <a:gd name="adj2" fmla="val 10181"/>
            </a:avLst>
          </a:prstGeom>
          <a:solidFill>
            <a:srgbClr val="77D4ED"/>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108000" rIns="108000" rtlCol="0" anchor="ctr"/>
          <a:lstStyle/>
          <a:p>
            <a:pPr algn="ctr"/>
            <a:r>
              <a:rPr lang="ja-JP" altLang="en-US" sz="2000" b="1" spc="-50" noProof="1">
                <a:solidFill>
                  <a:schemeClr val="tx1"/>
                </a:solidFill>
                <a:latin typeface="MS PGothic" panose="020B0600070205080204" pitchFamily="34" charset="-128"/>
                <a:ea typeface="MS PGothic" panose="020B0600070205080204" pitchFamily="34" charset="-128"/>
                <a:cs typeface="Arial" panose="020B0604020202020204" pitchFamily="34" charset="0"/>
              </a:rPr>
              <a:t>2,</a:t>
            </a:r>
            <a:r>
              <a:rPr lang="en-US" altLang="ja-JP" sz="2000" b="1" spc="-50" noProof="1">
                <a:solidFill>
                  <a:schemeClr val="tx1"/>
                </a:solidFill>
                <a:latin typeface="MS PGothic" panose="020B0600070205080204" pitchFamily="34" charset="-128"/>
                <a:ea typeface="MS PGothic" panose="020B0600070205080204" pitchFamily="34" charset="-128"/>
                <a:cs typeface="Arial" panose="020B0604020202020204" pitchFamily="34" charset="0"/>
              </a:rPr>
              <a:t>280.1</a:t>
            </a:r>
            <a:r>
              <a:rPr lang="en-US" altLang="ja-JP" sz="1200" b="1" spc="-50" noProof="1">
                <a:solidFill>
                  <a:schemeClr val="tx1"/>
                </a:solidFill>
                <a:latin typeface="MS PGothic" panose="020B0600070205080204" pitchFamily="34" charset="-128"/>
                <a:ea typeface="MS PGothic" panose="020B0600070205080204" pitchFamily="34" charset="-128"/>
                <a:cs typeface="Arial" panose="020B0604020202020204" pitchFamily="34" charset="0"/>
              </a:rPr>
              <a:t> </a:t>
            </a:r>
          </a:p>
          <a:p>
            <a:pPr algn="ctr"/>
            <a:r>
              <a:rPr lang="ja-JP" altLang="en-US" sz="1400" b="1" spc="-50" noProof="1">
                <a:solidFill>
                  <a:schemeClr val="tx1"/>
                </a:solidFill>
                <a:latin typeface="MS PGothic" panose="020B0600070205080204" pitchFamily="34" charset="-128"/>
                <a:ea typeface="MS PGothic" panose="020B0600070205080204" pitchFamily="34" charset="-128"/>
                <a:cs typeface="Arial" panose="020B0604020202020204" pitchFamily="34" charset="0"/>
              </a:rPr>
              <a:t>(</a:t>
            </a:r>
            <a:r>
              <a:rPr lang="en-US" altLang="ja-JP" sz="14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US$</a:t>
            </a:r>
            <a:r>
              <a:rPr lang="ja-JP" altLang="en-US" sz="1400" b="1" spc="-50" noProof="1">
                <a:solidFill>
                  <a:schemeClr val="tx1"/>
                </a:solidFill>
                <a:latin typeface="MS PGothic" panose="020B0600070205080204" pitchFamily="34" charset="-128"/>
                <a:ea typeface="MS PGothic" panose="020B0600070205080204" pitchFamily="34" charset="-128"/>
                <a:cs typeface="Arial" panose="020B0604020202020204" pitchFamily="34" charset="0"/>
              </a:rPr>
              <a:t>)</a:t>
            </a:r>
            <a:endParaRPr lang="ja-JP" altLang="en-US" sz="2400" b="1" spc="-50" noProof="1">
              <a:solidFill>
                <a:schemeClr val="tx1"/>
              </a:solidFill>
              <a:latin typeface="MS PGothic" panose="020B0600070205080204" pitchFamily="34" charset="-128"/>
              <a:ea typeface="MS PGothic" panose="020B0600070205080204" pitchFamily="34" charset="-128"/>
              <a:cs typeface="Arial" panose="020B0604020202020204" pitchFamily="34" charset="0"/>
            </a:endParaRPr>
          </a:p>
        </p:txBody>
      </p:sp>
      <p:grpSp>
        <p:nvGrpSpPr>
          <p:cNvPr id="16" name="グループ化 7">
            <a:extLst>
              <a:ext uri="{FF2B5EF4-FFF2-40B4-BE49-F238E27FC236}">
                <a16:creationId xmlns:a16="http://schemas.microsoft.com/office/drawing/2014/main" id="{EB6ED13A-F0EB-94F5-9C8E-208FAE870C25}"/>
              </a:ext>
            </a:extLst>
          </p:cNvPr>
          <p:cNvGrpSpPr/>
          <p:nvPr/>
        </p:nvGrpSpPr>
        <p:grpSpPr>
          <a:xfrm>
            <a:off x="632520" y="1844824"/>
            <a:ext cx="8640960" cy="288032"/>
            <a:chOff x="4803500" y="2113806"/>
            <a:chExt cx="5626916" cy="288032"/>
          </a:xfrm>
        </p:grpSpPr>
        <p:cxnSp>
          <p:nvCxnSpPr>
            <p:cNvPr id="17" name="直線コネクタ 16">
              <a:extLst>
                <a:ext uri="{FF2B5EF4-FFF2-40B4-BE49-F238E27FC236}">
                  <a16:creationId xmlns:a16="http://schemas.microsoft.com/office/drawing/2014/main" id="{BE8F765D-4EF5-C9E0-FCD1-D81AF47402BF}"/>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2" name="Rectangle 6">
              <a:extLst>
                <a:ext uri="{FF2B5EF4-FFF2-40B4-BE49-F238E27FC236}">
                  <a16:creationId xmlns:a16="http://schemas.microsoft.com/office/drawing/2014/main" id="{00A3F82F-4E37-389E-4A44-BE9586EAC4B0}"/>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200" dirty="0">
                  <a:solidFill>
                    <a:srgbClr val="000000"/>
                  </a:solidFill>
                  <a:latin typeface="Arial Black" pitchFamily="34" charset="0"/>
                  <a:ea typeface="HGP創英角ｺﾞｼｯｸUB" pitchFamily="50" charset="-128"/>
                </a:rPr>
                <a:t>名目</a:t>
              </a:r>
              <a:r>
                <a:rPr lang="en-US" altLang="ja-JP" sz="1200" dirty="0">
                  <a:solidFill>
                    <a:srgbClr val="000000"/>
                  </a:solidFill>
                  <a:latin typeface="Arial Black" pitchFamily="34" charset="0"/>
                  <a:ea typeface="HGP創英角ｺﾞｼｯｸUB" pitchFamily="50" charset="-128"/>
                </a:rPr>
                <a:t>GDP</a:t>
              </a:r>
              <a:r>
                <a:rPr lang="ja-JP" altLang="en-US" sz="1200" dirty="0">
                  <a:solidFill>
                    <a:srgbClr val="000000"/>
                  </a:solidFill>
                  <a:latin typeface="Arial Black" pitchFamily="34" charset="0"/>
                  <a:ea typeface="HGP創英角ｺﾞｼｯｸUB" pitchFamily="50" charset="-128"/>
                </a:rPr>
                <a:t>および実質</a:t>
              </a:r>
              <a:r>
                <a:rPr lang="en-US" altLang="ja-JP" sz="1200" dirty="0">
                  <a:solidFill>
                    <a:srgbClr val="000000"/>
                  </a:solidFill>
                  <a:latin typeface="Arial Black" pitchFamily="34" charset="0"/>
                  <a:ea typeface="HGP創英角ｺﾞｼｯｸUB" pitchFamily="50" charset="-128"/>
                </a:rPr>
                <a:t>GDP</a:t>
              </a:r>
              <a:r>
                <a:rPr lang="ja-JP" altLang="en-US" sz="1200" dirty="0">
                  <a:solidFill>
                    <a:srgbClr val="000000"/>
                  </a:solidFill>
                  <a:latin typeface="Arial Black" pitchFamily="34" charset="0"/>
                  <a:ea typeface="HGP創英角ｺﾞｼｯｸUB" pitchFamily="50" charset="-128"/>
                </a:rPr>
                <a:t>成長率</a:t>
              </a:r>
            </a:p>
          </p:txBody>
        </p:sp>
      </p:grpSp>
      <p:grpSp>
        <p:nvGrpSpPr>
          <p:cNvPr id="23" name="グループ化 7">
            <a:extLst>
              <a:ext uri="{FF2B5EF4-FFF2-40B4-BE49-F238E27FC236}">
                <a16:creationId xmlns:a16="http://schemas.microsoft.com/office/drawing/2014/main" id="{C1A2608D-FFDF-A7B2-2098-C61F5C6E15BA}"/>
              </a:ext>
            </a:extLst>
          </p:cNvPr>
          <p:cNvGrpSpPr/>
          <p:nvPr/>
        </p:nvGrpSpPr>
        <p:grpSpPr>
          <a:xfrm>
            <a:off x="632520" y="4293096"/>
            <a:ext cx="8640960" cy="288032"/>
            <a:chOff x="4803500" y="2113806"/>
            <a:chExt cx="5626916" cy="288032"/>
          </a:xfrm>
        </p:grpSpPr>
        <p:cxnSp>
          <p:nvCxnSpPr>
            <p:cNvPr id="43" name="直線コネクタ 42">
              <a:extLst>
                <a:ext uri="{FF2B5EF4-FFF2-40B4-BE49-F238E27FC236}">
                  <a16:creationId xmlns:a16="http://schemas.microsoft.com/office/drawing/2014/main" id="{AB5B243A-8BD7-A8AF-513B-78F28886965E}"/>
                </a:ext>
              </a:extLst>
            </p:cNvPr>
            <p:cNvCxnSpPr/>
            <p:nvPr/>
          </p:nvCxnSpPr>
          <p:spPr>
            <a:xfrm>
              <a:off x="4808984" y="2401838"/>
              <a:ext cx="5621432"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
          <p:nvSpPr>
            <p:cNvPr id="45" name="Rectangle 6">
              <a:extLst>
                <a:ext uri="{FF2B5EF4-FFF2-40B4-BE49-F238E27FC236}">
                  <a16:creationId xmlns:a16="http://schemas.microsoft.com/office/drawing/2014/main" id="{1B660DDF-3631-87E2-7F96-4AB3C9F01BED}"/>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zh-TW" altLang="en-US" sz="1200" dirty="0">
                  <a:solidFill>
                    <a:srgbClr val="000000"/>
                  </a:solidFill>
                  <a:latin typeface="Arial Black" pitchFamily="34" charset="0"/>
                  <a:ea typeface="HGP創英角ｺﾞｼｯｸUB" pitchFamily="50" charset="-128"/>
                </a:rPr>
                <a:t>一人</a:t>
              </a:r>
              <a:r>
                <a:rPr lang="ja-JP" altLang="en-US" sz="1200" dirty="0">
                  <a:solidFill>
                    <a:srgbClr val="000000"/>
                  </a:solidFill>
                  <a:latin typeface="Arial Black" pitchFamily="34" charset="0"/>
                  <a:ea typeface="HGP創英角ｺﾞｼｯｸUB" pitchFamily="50" charset="-128"/>
                </a:rPr>
                <a:t>当たり名目</a:t>
              </a:r>
              <a:r>
                <a:rPr lang="en-US" altLang="zh-TW" sz="1200" dirty="0">
                  <a:solidFill>
                    <a:srgbClr val="000000"/>
                  </a:solidFill>
                  <a:latin typeface="Arial Black" pitchFamily="34" charset="0"/>
                  <a:ea typeface="HGP創英角ｺﾞｼｯｸUB" pitchFamily="50" charset="-128"/>
                </a:rPr>
                <a:t>GDP</a:t>
              </a:r>
            </a:p>
          </p:txBody>
        </p:sp>
      </p:grpSp>
      <p:graphicFrame>
        <p:nvGraphicFramePr>
          <p:cNvPr id="46" name="Chart 100">
            <a:extLst>
              <a:ext uri="{FF2B5EF4-FFF2-40B4-BE49-F238E27FC236}">
                <a16:creationId xmlns:a16="http://schemas.microsoft.com/office/drawing/2014/main" id="{C5CE0E4D-909D-524A-37D1-F078E333B311}"/>
              </a:ext>
            </a:extLst>
          </p:cNvPr>
          <p:cNvGraphicFramePr/>
          <p:nvPr>
            <p:custDataLst>
              <p:tags r:id="rId3"/>
            </p:custDataLst>
            <p:extLst>
              <p:ext uri="{D42A27DB-BD31-4B8C-83A1-F6EECF244321}">
                <p14:modId xmlns:p14="http://schemas.microsoft.com/office/powerpoint/2010/main" val="2461744124"/>
              </p:ext>
            </p:extLst>
          </p:nvPr>
        </p:nvGraphicFramePr>
        <p:xfrm>
          <a:off x="338138" y="2395091"/>
          <a:ext cx="7959725" cy="1733550"/>
        </p:xfrm>
        <a:graphic>
          <a:graphicData uri="http://schemas.openxmlformats.org/drawingml/2006/chart">
            <c:chart xmlns:c="http://schemas.openxmlformats.org/drawingml/2006/chart" xmlns:r="http://schemas.openxmlformats.org/officeDocument/2006/relationships" r:id="rId60"/>
          </a:graphicData>
        </a:graphic>
      </p:graphicFrame>
      <p:sp>
        <p:nvSpPr>
          <p:cNvPr id="47" name="Text Placeholder 12">
            <a:extLst>
              <a:ext uri="{FF2B5EF4-FFF2-40B4-BE49-F238E27FC236}">
                <a16:creationId xmlns:a16="http://schemas.microsoft.com/office/drawing/2014/main" id="{E20A8B84-7275-FD54-A963-04F6FA4F15B0}"/>
              </a:ext>
            </a:extLst>
          </p:cNvPr>
          <p:cNvSpPr>
            <a:spLocks noGrp="1"/>
          </p:cNvSpPr>
          <p:nvPr>
            <p:custDataLst>
              <p:tags r:id="rId4"/>
            </p:custDataLst>
          </p:nvPr>
        </p:nvSpPr>
        <p:spPr bwMode="auto">
          <a:xfrm>
            <a:off x="1173163" y="4115941"/>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F9E59A78-71EE-444C-BA1B-1071F6327E9D}" type="datetime'''''''0''''''''''''''''''''''''''''''''1'''''">
              <a:rPr lang="ja-JP" altLang="en-US" sz="1000" b="0">
                <a:latin typeface="MS PGothic" panose="020B0600070205080204" pitchFamily="34" charset="-128"/>
                <a:ea typeface="MS PGothic" panose="020B0600070205080204" pitchFamily="34" charset="-128"/>
              </a:rPr>
              <a:pPr algn="ctr">
                <a:spcBef>
                  <a:spcPct val="0"/>
                </a:spcBef>
                <a:spcAft>
                  <a:spcPct val="0"/>
                </a:spcAft>
              </a:pPr>
              <a:t>01</a:t>
            </a:fld>
            <a:endParaRPr kumimoji="0" lang="ja-JP" altLang="en-US" sz="800" b="0" dirty="0">
              <a:latin typeface="MS PGothic" panose="020B0600070205080204" pitchFamily="34" charset="-128"/>
              <a:ea typeface="MS PGothic" panose="020B0600070205080204" pitchFamily="34" charset="-128"/>
              <a:sym typeface="+mn-lt"/>
            </a:endParaRPr>
          </a:p>
        </p:txBody>
      </p:sp>
      <p:sp>
        <p:nvSpPr>
          <p:cNvPr id="48" name="Text Placeholder 12">
            <a:extLst>
              <a:ext uri="{FF2B5EF4-FFF2-40B4-BE49-F238E27FC236}">
                <a16:creationId xmlns:a16="http://schemas.microsoft.com/office/drawing/2014/main" id="{492EBB95-F543-05C4-1CB8-7EF749540CBD}"/>
              </a:ext>
            </a:extLst>
          </p:cNvPr>
          <p:cNvSpPr>
            <a:spLocks noGrp="1"/>
          </p:cNvSpPr>
          <p:nvPr>
            <p:custDataLst>
              <p:tags r:id="rId5"/>
            </p:custDataLst>
          </p:nvPr>
        </p:nvSpPr>
        <p:spPr bwMode="auto">
          <a:xfrm>
            <a:off x="3741738" y="4115941"/>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EA61B9E3-2CE9-4E6A-95AA-A64E3F97018E}" type="datetime'''''''0''''''9'''''''''''''''''''''''''''''''''''''''''''''">
              <a:rPr lang="ja-JP" altLang="en-US" sz="1000" b="0">
                <a:latin typeface="MS PGothic" panose="020B0600070205080204" pitchFamily="34" charset="-128"/>
                <a:ea typeface="MS PGothic" panose="020B0600070205080204" pitchFamily="34" charset="-128"/>
              </a:rPr>
              <a:pPr algn="ctr">
                <a:spcBef>
                  <a:spcPct val="0"/>
                </a:spcBef>
                <a:spcAft>
                  <a:spcPct val="0"/>
                </a:spcAft>
              </a:pPr>
              <a:t>09</a:t>
            </a:fld>
            <a:endParaRPr kumimoji="0" lang="ja-JP" altLang="en-US" sz="800" b="0" dirty="0">
              <a:latin typeface="MS PGothic" panose="020B0600070205080204" pitchFamily="34" charset="-128"/>
              <a:ea typeface="MS PGothic" panose="020B0600070205080204" pitchFamily="34" charset="-128"/>
              <a:sym typeface="+mn-lt"/>
            </a:endParaRPr>
          </a:p>
        </p:txBody>
      </p:sp>
      <p:sp>
        <p:nvSpPr>
          <p:cNvPr id="61" name="Text Placeholder 12">
            <a:extLst>
              <a:ext uri="{FF2B5EF4-FFF2-40B4-BE49-F238E27FC236}">
                <a16:creationId xmlns:a16="http://schemas.microsoft.com/office/drawing/2014/main" id="{2841B7EF-9D7E-8884-D6E8-0E1F1F89CC38}"/>
              </a:ext>
            </a:extLst>
          </p:cNvPr>
          <p:cNvSpPr>
            <a:spLocks noGrp="1"/>
          </p:cNvSpPr>
          <p:nvPr>
            <p:custDataLst>
              <p:tags r:id="rId6"/>
            </p:custDataLst>
          </p:nvPr>
        </p:nvSpPr>
        <p:spPr bwMode="auto">
          <a:xfrm>
            <a:off x="430213" y="2163316"/>
            <a:ext cx="6397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spcBef>
                <a:spcPct val="0"/>
              </a:spcBef>
              <a:spcAft>
                <a:spcPct val="0"/>
              </a:spcAft>
            </a:pPr>
            <a:r>
              <a:rPr kumimoji="0" lang="ja-JP" altLang="en-US" sz="800" b="0" dirty="0">
                <a:sym typeface="+mn-lt"/>
              </a:rPr>
              <a:t>（</a:t>
            </a:r>
            <a:r>
              <a:rPr kumimoji="0" lang="en-US" altLang="ja-JP" sz="800" b="0" dirty="0">
                <a:sym typeface="+mn-lt"/>
              </a:rPr>
              <a:t>10</a:t>
            </a:r>
            <a:r>
              <a:rPr kumimoji="0" lang="ja-JP" altLang="en-US" sz="800" b="0" dirty="0">
                <a:sym typeface="+mn-lt"/>
              </a:rPr>
              <a:t>億</a:t>
            </a:r>
            <a:r>
              <a:rPr kumimoji="0" lang="en-US" altLang="ja-JP" sz="800" b="0" dirty="0">
                <a:sym typeface="+mn-lt"/>
              </a:rPr>
              <a:t>US$</a:t>
            </a:r>
            <a:r>
              <a:rPr kumimoji="0" lang="ja-JP" altLang="en-US" sz="800" b="0" dirty="0">
                <a:sym typeface="+mn-lt"/>
              </a:rPr>
              <a:t>）</a:t>
            </a:r>
          </a:p>
        </p:txBody>
      </p:sp>
      <p:sp>
        <p:nvSpPr>
          <p:cNvPr id="62" name="Text Placeholder 12">
            <a:extLst>
              <a:ext uri="{FF2B5EF4-FFF2-40B4-BE49-F238E27FC236}">
                <a16:creationId xmlns:a16="http://schemas.microsoft.com/office/drawing/2014/main" id="{FE19AFFE-8FD7-14E3-1A6D-3107EA4EE370}"/>
              </a:ext>
            </a:extLst>
          </p:cNvPr>
          <p:cNvSpPr>
            <a:spLocks noGrp="1"/>
          </p:cNvSpPr>
          <p:nvPr>
            <p:custDataLst>
              <p:tags r:id="rId7"/>
            </p:custDataLst>
          </p:nvPr>
        </p:nvSpPr>
        <p:spPr bwMode="auto">
          <a:xfrm>
            <a:off x="781050" y="4115941"/>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457D1FAB-6CD7-49A3-B6E4-072E6475572F}" type="datetime'''''''2''''''''''''''''00''''0'''''''''''''''''">
              <a:rPr lang="ja-JP" altLang="en-US" sz="1000" b="0">
                <a:latin typeface="MS PGothic" panose="020B0600070205080204" pitchFamily="34" charset="-128"/>
                <a:ea typeface="MS PGothic" panose="020B0600070205080204" pitchFamily="34" charset="-128"/>
              </a:rPr>
              <a:pPr algn="ctr">
                <a:spcBef>
                  <a:spcPct val="0"/>
                </a:spcBef>
                <a:spcAft>
                  <a:spcPct val="0"/>
                </a:spcAft>
              </a:pPr>
              <a:t>2000</a:t>
            </a:fld>
            <a:endParaRPr kumimoji="0" lang="ja-JP" altLang="en-US" sz="800" b="0" dirty="0">
              <a:latin typeface="MS PGothic" panose="020B0600070205080204" pitchFamily="34" charset="-128"/>
              <a:ea typeface="MS PGothic" panose="020B0600070205080204" pitchFamily="34" charset="-128"/>
              <a:sym typeface="+mn-lt"/>
            </a:endParaRPr>
          </a:p>
        </p:txBody>
      </p:sp>
      <p:sp>
        <p:nvSpPr>
          <p:cNvPr id="85" name="Text Placeholder 12">
            <a:extLst>
              <a:ext uri="{FF2B5EF4-FFF2-40B4-BE49-F238E27FC236}">
                <a16:creationId xmlns:a16="http://schemas.microsoft.com/office/drawing/2014/main" id="{654077E3-011B-1EB0-CA70-0E34C94ABBC8}"/>
              </a:ext>
            </a:extLst>
          </p:cNvPr>
          <p:cNvSpPr>
            <a:spLocks noGrp="1"/>
          </p:cNvSpPr>
          <p:nvPr>
            <p:custDataLst>
              <p:tags r:id="rId8"/>
            </p:custDataLst>
          </p:nvPr>
        </p:nvSpPr>
        <p:spPr bwMode="auto">
          <a:xfrm>
            <a:off x="2457450" y="4115941"/>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4EE42F83-4A3C-4C33-949C-8C95AFFC46F0}" type="datetime'''''''''''0''''5'''''''''''''''''">
              <a:rPr lang="ja-JP" altLang="en-US" sz="1000" b="0">
                <a:latin typeface="MS PGothic" panose="020B0600070205080204" pitchFamily="34" charset="-128"/>
                <a:ea typeface="MS PGothic" panose="020B0600070205080204" pitchFamily="34" charset="-128"/>
              </a:rPr>
              <a:pPr algn="ctr">
                <a:spcBef>
                  <a:spcPct val="0"/>
                </a:spcBef>
                <a:spcAft>
                  <a:spcPct val="0"/>
                </a:spcAft>
              </a:pPr>
              <a:t>05</a:t>
            </a:fld>
            <a:endParaRPr kumimoji="0" lang="ja-JP" altLang="en-US" sz="800" b="0" dirty="0">
              <a:latin typeface="MS PGothic" panose="020B0600070205080204" pitchFamily="34" charset="-128"/>
              <a:ea typeface="MS PGothic" panose="020B0600070205080204" pitchFamily="34" charset="-128"/>
              <a:sym typeface="+mn-lt"/>
            </a:endParaRPr>
          </a:p>
        </p:txBody>
      </p:sp>
      <p:sp>
        <p:nvSpPr>
          <p:cNvPr id="92" name="Text Placeholder 12">
            <a:extLst>
              <a:ext uri="{FF2B5EF4-FFF2-40B4-BE49-F238E27FC236}">
                <a16:creationId xmlns:a16="http://schemas.microsoft.com/office/drawing/2014/main" id="{FDDB9D0B-813F-DCD4-FBD8-F56AF2229FD3}"/>
              </a:ext>
            </a:extLst>
          </p:cNvPr>
          <p:cNvSpPr>
            <a:spLocks noGrp="1"/>
          </p:cNvSpPr>
          <p:nvPr>
            <p:custDataLst>
              <p:tags r:id="rId9"/>
            </p:custDataLst>
          </p:nvPr>
        </p:nvSpPr>
        <p:spPr bwMode="auto">
          <a:xfrm>
            <a:off x="1493838" y="4115941"/>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A0F8B8B-DC28-4481-BC44-0B8329098133}" type="datetime'''''''''''''''''''0''''''''''''''''''''''''''''''''''2'''">
              <a:rPr lang="ja-JP" altLang="en-US" sz="1000" b="0">
                <a:latin typeface="MS PGothic" panose="020B0600070205080204" pitchFamily="34" charset="-128"/>
                <a:ea typeface="MS PGothic" panose="020B0600070205080204" pitchFamily="34" charset="-128"/>
              </a:rPr>
              <a:pPr algn="ctr">
                <a:spcBef>
                  <a:spcPct val="0"/>
                </a:spcBef>
                <a:spcAft>
                  <a:spcPct val="0"/>
                </a:spcAft>
              </a:pPr>
              <a:t>02</a:t>
            </a:fld>
            <a:endParaRPr kumimoji="0" lang="ja-JP" altLang="en-US" sz="800" b="0" dirty="0">
              <a:latin typeface="MS PGothic" panose="020B0600070205080204" pitchFamily="34" charset="-128"/>
              <a:ea typeface="MS PGothic" panose="020B0600070205080204" pitchFamily="34" charset="-128"/>
              <a:sym typeface="+mn-lt"/>
            </a:endParaRPr>
          </a:p>
        </p:txBody>
      </p:sp>
      <p:sp>
        <p:nvSpPr>
          <p:cNvPr id="93" name="Text Placeholder 12">
            <a:extLst>
              <a:ext uri="{FF2B5EF4-FFF2-40B4-BE49-F238E27FC236}">
                <a16:creationId xmlns:a16="http://schemas.microsoft.com/office/drawing/2014/main" id="{DB1FF188-DDCF-C1B9-254E-EC45D534AE44}"/>
              </a:ext>
            </a:extLst>
          </p:cNvPr>
          <p:cNvSpPr>
            <a:spLocks noGrp="1"/>
          </p:cNvSpPr>
          <p:nvPr>
            <p:custDataLst>
              <p:tags r:id="rId10"/>
            </p:custDataLst>
          </p:nvPr>
        </p:nvSpPr>
        <p:spPr bwMode="auto">
          <a:xfrm>
            <a:off x="1814513" y="4115941"/>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36CB8413-86EA-4E18-80CF-C4773EDFB8BE}" type="datetime'''''0''''''3'''''''''">
              <a:rPr lang="ja-JP" altLang="en-US" sz="1000" b="0">
                <a:latin typeface="MS PGothic" panose="020B0600070205080204" pitchFamily="34" charset="-128"/>
                <a:ea typeface="MS PGothic" panose="020B0600070205080204" pitchFamily="34" charset="-128"/>
              </a:rPr>
              <a:pPr algn="ctr">
                <a:spcBef>
                  <a:spcPct val="0"/>
                </a:spcBef>
                <a:spcAft>
                  <a:spcPct val="0"/>
                </a:spcAft>
              </a:pPr>
              <a:t>03</a:t>
            </a:fld>
            <a:endParaRPr kumimoji="0" lang="ja-JP" altLang="en-US" sz="800" b="0" dirty="0">
              <a:latin typeface="MS PGothic" panose="020B0600070205080204" pitchFamily="34" charset="-128"/>
              <a:ea typeface="MS PGothic" panose="020B0600070205080204" pitchFamily="34" charset="-128"/>
              <a:sym typeface="+mn-lt"/>
            </a:endParaRPr>
          </a:p>
        </p:txBody>
      </p:sp>
      <p:sp>
        <p:nvSpPr>
          <p:cNvPr id="94" name="Text Placeholder 12">
            <a:extLst>
              <a:ext uri="{FF2B5EF4-FFF2-40B4-BE49-F238E27FC236}">
                <a16:creationId xmlns:a16="http://schemas.microsoft.com/office/drawing/2014/main" id="{2631327B-61E1-EEE1-B01D-D2373D977183}"/>
              </a:ext>
            </a:extLst>
          </p:cNvPr>
          <p:cNvSpPr>
            <a:spLocks noGrp="1"/>
          </p:cNvSpPr>
          <p:nvPr>
            <p:custDataLst>
              <p:tags r:id="rId11"/>
            </p:custDataLst>
          </p:nvPr>
        </p:nvSpPr>
        <p:spPr bwMode="auto">
          <a:xfrm>
            <a:off x="2778125" y="4115941"/>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5AF145C9-0490-42F9-A25F-225595C1ED6A}" type="datetime'''''''''''0''''''''''''''''''6'''''">
              <a:rPr lang="ja-JP" altLang="en-US" sz="1000" b="0">
                <a:latin typeface="MS PGothic" panose="020B0600070205080204" pitchFamily="34" charset="-128"/>
                <a:ea typeface="MS PGothic" panose="020B0600070205080204" pitchFamily="34" charset="-128"/>
              </a:rPr>
              <a:pPr algn="ctr">
                <a:spcBef>
                  <a:spcPct val="0"/>
                </a:spcBef>
                <a:spcAft>
                  <a:spcPct val="0"/>
                </a:spcAft>
              </a:pPr>
              <a:t>06</a:t>
            </a:fld>
            <a:endParaRPr kumimoji="0" lang="ja-JP" altLang="en-US" sz="800" b="0" dirty="0">
              <a:latin typeface="MS PGothic" panose="020B0600070205080204" pitchFamily="34" charset="-128"/>
              <a:ea typeface="MS PGothic" panose="020B0600070205080204" pitchFamily="34" charset="-128"/>
              <a:sym typeface="+mn-lt"/>
            </a:endParaRPr>
          </a:p>
        </p:txBody>
      </p:sp>
      <p:sp>
        <p:nvSpPr>
          <p:cNvPr id="96" name="Text Placeholder 12">
            <a:extLst>
              <a:ext uri="{FF2B5EF4-FFF2-40B4-BE49-F238E27FC236}">
                <a16:creationId xmlns:a16="http://schemas.microsoft.com/office/drawing/2014/main" id="{0EDC0DC4-07C0-D931-7257-B69087AE59BE}"/>
              </a:ext>
            </a:extLst>
          </p:cNvPr>
          <p:cNvSpPr>
            <a:spLocks noGrp="1"/>
          </p:cNvSpPr>
          <p:nvPr>
            <p:custDataLst>
              <p:tags r:id="rId12"/>
            </p:custDataLst>
          </p:nvPr>
        </p:nvSpPr>
        <p:spPr bwMode="auto">
          <a:xfrm>
            <a:off x="3098800" y="4115941"/>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00F25E8D-F34D-408F-845A-B834E399DFA4}" type="datetime'''''''''''''''''0''''''''''''''''''''''''''7'''''''''''''''">
              <a:rPr lang="ja-JP" altLang="en-US" sz="1000" b="0">
                <a:latin typeface="MS PGothic" panose="020B0600070205080204" pitchFamily="34" charset="-128"/>
                <a:ea typeface="MS PGothic" panose="020B0600070205080204" pitchFamily="34" charset="-128"/>
              </a:rPr>
              <a:pPr algn="ctr">
                <a:spcBef>
                  <a:spcPct val="0"/>
                </a:spcBef>
                <a:spcAft>
                  <a:spcPct val="0"/>
                </a:spcAft>
              </a:pPr>
              <a:t>07</a:t>
            </a:fld>
            <a:endParaRPr kumimoji="0" lang="ja-JP" altLang="en-US" sz="800" b="0" dirty="0">
              <a:latin typeface="MS PGothic" panose="020B0600070205080204" pitchFamily="34" charset="-128"/>
              <a:ea typeface="MS PGothic" panose="020B0600070205080204" pitchFamily="34" charset="-128"/>
              <a:sym typeface="+mn-lt"/>
            </a:endParaRPr>
          </a:p>
        </p:txBody>
      </p:sp>
      <p:sp>
        <p:nvSpPr>
          <p:cNvPr id="99" name="Text Placeholder 12">
            <a:extLst>
              <a:ext uri="{FF2B5EF4-FFF2-40B4-BE49-F238E27FC236}">
                <a16:creationId xmlns:a16="http://schemas.microsoft.com/office/drawing/2014/main" id="{711BEC2D-8B29-6047-CA4B-B87D67A350A8}"/>
              </a:ext>
            </a:extLst>
          </p:cNvPr>
          <p:cNvSpPr>
            <a:spLocks noGrp="1"/>
          </p:cNvSpPr>
          <p:nvPr>
            <p:custDataLst>
              <p:tags r:id="rId13"/>
            </p:custDataLst>
          </p:nvPr>
        </p:nvSpPr>
        <p:spPr bwMode="auto">
          <a:xfrm>
            <a:off x="3419475" y="4115941"/>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80F95C94-8CF6-4824-A77B-97D531979910}" type="datetime'0''''''''''''''''''''''''''''''''''''8'''''''''''''''">
              <a:rPr lang="ja-JP" altLang="en-US" sz="1000" b="0">
                <a:latin typeface="MS PGothic" panose="020B0600070205080204" pitchFamily="34" charset="-128"/>
                <a:ea typeface="MS PGothic" panose="020B0600070205080204" pitchFamily="34" charset="-128"/>
              </a:rPr>
              <a:pPr algn="ctr">
                <a:spcBef>
                  <a:spcPct val="0"/>
                </a:spcBef>
                <a:spcAft>
                  <a:spcPct val="0"/>
                </a:spcAft>
              </a:pPr>
              <a:t>08</a:t>
            </a:fld>
            <a:endParaRPr kumimoji="0" lang="ja-JP" altLang="en-US" sz="800" b="0" dirty="0">
              <a:latin typeface="MS PGothic" panose="020B0600070205080204" pitchFamily="34" charset="-128"/>
              <a:ea typeface="MS PGothic" panose="020B0600070205080204" pitchFamily="34" charset="-128"/>
              <a:sym typeface="+mn-lt"/>
            </a:endParaRPr>
          </a:p>
        </p:txBody>
      </p:sp>
      <p:sp>
        <p:nvSpPr>
          <p:cNvPr id="100" name="Text Placeholder 12">
            <a:extLst>
              <a:ext uri="{FF2B5EF4-FFF2-40B4-BE49-F238E27FC236}">
                <a16:creationId xmlns:a16="http://schemas.microsoft.com/office/drawing/2014/main" id="{B5D27DCA-BECB-8170-B1F2-C25FC979B069}"/>
              </a:ext>
            </a:extLst>
          </p:cNvPr>
          <p:cNvSpPr>
            <a:spLocks noGrp="1"/>
          </p:cNvSpPr>
          <p:nvPr>
            <p:custDataLst>
              <p:tags r:id="rId14"/>
            </p:custDataLst>
          </p:nvPr>
        </p:nvSpPr>
        <p:spPr bwMode="auto">
          <a:xfrm>
            <a:off x="7524750" y="4115941"/>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5CEC5CFF-E2A9-49AF-80A7-FD30C88FA601}" type="datetime'''2''''''''''0''''''2''''''''''''''''''''''''''''1'''''''''''">
              <a:rPr kumimoji="0" lang="en-US" altLang="en-US" sz="1000" b="0" smtClean="0">
                <a:latin typeface="MS PGothic" panose="020B0600070205080204" pitchFamily="34" charset="-128"/>
                <a:ea typeface="MS PGothic" panose="020B0600070205080204" pitchFamily="34" charset="-128"/>
              </a:rPr>
              <a:pPr/>
              <a:t>2021</a:t>
            </a:fld>
            <a:endParaRPr kumimoji="0" lang="ja-JP" altLang="en-US" sz="800" b="0" dirty="0">
              <a:latin typeface="MS PGothic" panose="020B0600070205080204" pitchFamily="34" charset="-128"/>
              <a:ea typeface="MS PGothic" panose="020B0600070205080204" pitchFamily="34" charset="-128"/>
              <a:sym typeface="+mn-lt"/>
            </a:endParaRPr>
          </a:p>
        </p:txBody>
      </p:sp>
      <p:sp>
        <p:nvSpPr>
          <p:cNvPr id="103" name="Text Placeholder 12">
            <a:extLst>
              <a:ext uri="{FF2B5EF4-FFF2-40B4-BE49-F238E27FC236}">
                <a16:creationId xmlns:a16="http://schemas.microsoft.com/office/drawing/2014/main" id="{2BEBC58A-1CAF-EC31-960E-ADE22A161BD2}"/>
              </a:ext>
            </a:extLst>
          </p:cNvPr>
          <p:cNvSpPr>
            <a:spLocks noGrp="1"/>
          </p:cNvSpPr>
          <p:nvPr>
            <p:custDataLst>
              <p:tags r:id="rId15"/>
            </p:custDataLst>
          </p:nvPr>
        </p:nvSpPr>
        <p:spPr bwMode="auto">
          <a:xfrm>
            <a:off x="6630988" y="4115941"/>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ABF9202-85C1-497C-8D30-E4B71FC76F49}" type="datetime'''1''''''''''''''''''''''''''''8'''''''''''''''''''''''''">
              <a:rPr kumimoji="0" lang="en-US" altLang="en-US" sz="1000" b="0" smtClean="0">
                <a:latin typeface="MS PGothic" panose="020B0600070205080204" pitchFamily="34" charset="-128"/>
                <a:ea typeface="MS PGothic" panose="020B0600070205080204" pitchFamily="34" charset="-128"/>
              </a:rPr>
              <a:pPr/>
              <a:t>18</a:t>
            </a:fld>
            <a:endParaRPr kumimoji="0" lang="ja-JP" altLang="en-US" sz="800" b="0" dirty="0">
              <a:latin typeface="MS PGothic" panose="020B0600070205080204" pitchFamily="34" charset="-128"/>
              <a:ea typeface="MS PGothic" panose="020B0600070205080204" pitchFamily="34" charset="-128"/>
              <a:sym typeface="+mn-lt"/>
            </a:endParaRPr>
          </a:p>
        </p:txBody>
      </p:sp>
      <p:sp>
        <p:nvSpPr>
          <p:cNvPr id="105" name="Text Placeholder 12">
            <a:extLst>
              <a:ext uri="{FF2B5EF4-FFF2-40B4-BE49-F238E27FC236}">
                <a16:creationId xmlns:a16="http://schemas.microsoft.com/office/drawing/2014/main" id="{A872D68A-6234-BF7E-5462-D298F99EA47D}"/>
              </a:ext>
            </a:extLst>
          </p:cNvPr>
          <p:cNvSpPr>
            <a:spLocks noGrp="1"/>
          </p:cNvSpPr>
          <p:nvPr>
            <p:custDataLst>
              <p:tags r:id="rId16"/>
            </p:custDataLst>
          </p:nvPr>
        </p:nvSpPr>
        <p:spPr bwMode="auto">
          <a:xfrm>
            <a:off x="4062413" y="4115941"/>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4FEEC1AE-3CBC-4472-A01A-1DEF9888DE26}" type="datetime'''''''''''''1''''''''''0'''''''''">
              <a:rPr lang="ja-JP" altLang="en-US" sz="1000" b="0">
                <a:latin typeface="MS PGothic" panose="020B0600070205080204" pitchFamily="34" charset="-128"/>
                <a:ea typeface="MS PGothic" panose="020B0600070205080204" pitchFamily="34" charset="-128"/>
              </a:rPr>
              <a:pPr algn="ctr">
                <a:spcBef>
                  <a:spcPct val="0"/>
                </a:spcBef>
                <a:spcAft>
                  <a:spcPct val="0"/>
                </a:spcAft>
              </a:pPr>
              <a:t>10</a:t>
            </a:fld>
            <a:endParaRPr kumimoji="0" lang="ja-JP" altLang="en-US" sz="800" b="0" dirty="0">
              <a:latin typeface="MS PGothic" panose="020B0600070205080204" pitchFamily="34" charset="-128"/>
              <a:ea typeface="MS PGothic" panose="020B0600070205080204" pitchFamily="34" charset="-128"/>
              <a:sym typeface="+mn-lt"/>
            </a:endParaRPr>
          </a:p>
        </p:txBody>
      </p:sp>
      <p:sp>
        <p:nvSpPr>
          <p:cNvPr id="107" name="Text Placeholder 12">
            <a:extLst>
              <a:ext uri="{FF2B5EF4-FFF2-40B4-BE49-F238E27FC236}">
                <a16:creationId xmlns:a16="http://schemas.microsoft.com/office/drawing/2014/main" id="{B8435DF8-7233-EE16-658B-468FED7669B5}"/>
              </a:ext>
            </a:extLst>
          </p:cNvPr>
          <p:cNvSpPr>
            <a:spLocks noGrp="1"/>
          </p:cNvSpPr>
          <p:nvPr>
            <p:custDataLst>
              <p:tags r:id="rId17"/>
            </p:custDataLst>
          </p:nvPr>
        </p:nvSpPr>
        <p:spPr bwMode="auto">
          <a:xfrm>
            <a:off x="4383088" y="4115941"/>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F18DD295-7783-4CD0-B68F-BEBEBB340394}" type="datetime'''''''''1''''''1'''''''''''''''''">
              <a:rPr lang="ja-JP" altLang="en-US" sz="1000" b="0">
                <a:latin typeface="MS PGothic" panose="020B0600070205080204" pitchFamily="34" charset="-128"/>
                <a:ea typeface="MS PGothic" panose="020B0600070205080204" pitchFamily="34" charset="-128"/>
              </a:rPr>
              <a:pPr algn="ctr">
                <a:spcBef>
                  <a:spcPct val="0"/>
                </a:spcBef>
                <a:spcAft>
                  <a:spcPct val="0"/>
                </a:spcAft>
              </a:pPr>
              <a:t>11</a:t>
            </a:fld>
            <a:endParaRPr kumimoji="0" lang="ja-JP" altLang="en-US" sz="800" b="0" dirty="0">
              <a:latin typeface="MS PGothic" panose="020B0600070205080204" pitchFamily="34" charset="-128"/>
              <a:ea typeface="MS PGothic" panose="020B0600070205080204" pitchFamily="34" charset="-128"/>
              <a:sym typeface="+mn-lt"/>
            </a:endParaRPr>
          </a:p>
        </p:txBody>
      </p:sp>
      <p:sp>
        <p:nvSpPr>
          <p:cNvPr id="108" name="Text Placeholder 12">
            <a:extLst>
              <a:ext uri="{FF2B5EF4-FFF2-40B4-BE49-F238E27FC236}">
                <a16:creationId xmlns:a16="http://schemas.microsoft.com/office/drawing/2014/main" id="{43D1AEE2-BD2C-AC00-48E8-58D1417BF0C6}"/>
              </a:ext>
            </a:extLst>
          </p:cNvPr>
          <p:cNvSpPr>
            <a:spLocks noGrp="1"/>
          </p:cNvSpPr>
          <p:nvPr>
            <p:custDataLst>
              <p:tags r:id="rId18"/>
            </p:custDataLst>
          </p:nvPr>
        </p:nvSpPr>
        <p:spPr bwMode="auto">
          <a:xfrm>
            <a:off x="4705350" y="4115941"/>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78D2A3B0-2CCC-4E7B-AB3E-EAF745271A9F}" type="datetime'''''''''''''''''1''''''''''2'''''''''''''''''''''''''''">
              <a:rPr lang="ja-JP" altLang="en-US" sz="1000" b="0">
                <a:latin typeface="MS PGothic" panose="020B0600070205080204" pitchFamily="34" charset="-128"/>
                <a:ea typeface="MS PGothic" panose="020B0600070205080204" pitchFamily="34" charset="-128"/>
              </a:rPr>
              <a:pPr algn="ctr">
                <a:spcBef>
                  <a:spcPct val="0"/>
                </a:spcBef>
                <a:spcAft>
                  <a:spcPct val="0"/>
                </a:spcAft>
              </a:pPr>
              <a:t>12</a:t>
            </a:fld>
            <a:endParaRPr kumimoji="0" lang="ja-JP" altLang="en-US" sz="800" b="0" dirty="0">
              <a:latin typeface="MS PGothic" panose="020B0600070205080204" pitchFamily="34" charset="-128"/>
              <a:ea typeface="MS PGothic" panose="020B0600070205080204" pitchFamily="34" charset="-128"/>
              <a:sym typeface="+mn-lt"/>
            </a:endParaRPr>
          </a:p>
        </p:txBody>
      </p:sp>
      <p:sp>
        <p:nvSpPr>
          <p:cNvPr id="110" name="Text Placeholder 12">
            <a:extLst>
              <a:ext uri="{FF2B5EF4-FFF2-40B4-BE49-F238E27FC236}">
                <a16:creationId xmlns:a16="http://schemas.microsoft.com/office/drawing/2014/main" id="{C3134C53-4C24-534D-EE67-39C9AD91097F}"/>
              </a:ext>
            </a:extLst>
          </p:cNvPr>
          <p:cNvSpPr>
            <a:spLocks noGrp="1"/>
          </p:cNvSpPr>
          <p:nvPr>
            <p:custDataLst>
              <p:tags r:id="rId19"/>
            </p:custDataLst>
          </p:nvPr>
        </p:nvSpPr>
        <p:spPr bwMode="auto">
          <a:xfrm>
            <a:off x="5026025" y="4115941"/>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6150507E-391E-4C64-B6F9-FF72E9BB0259}" type="datetime'''''1''''''''''''''''''''''3'''''''''''''''''">
              <a:rPr lang="ja-JP" altLang="en-US" sz="1000" b="0">
                <a:latin typeface="MS PGothic" panose="020B0600070205080204" pitchFamily="34" charset="-128"/>
                <a:ea typeface="MS PGothic" panose="020B0600070205080204" pitchFamily="34" charset="-128"/>
              </a:rPr>
              <a:pPr algn="ctr">
                <a:spcBef>
                  <a:spcPct val="0"/>
                </a:spcBef>
                <a:spcAft>
                  <a:spcPct val="0"/>
                </a:spcAft>
              </a:pPr>
              <a:t>13</a:t>
            </a:fld>
            <a:endParaRPr kumimoji="0" lang="ja-JP" altLang="en-US" sz="800" b="0" dirty="0">
              <a:latin typeface="MS PGothic" panose="020B0600070205080204" pitchFamily="34" charset="-128"/>
              <a:ea typeface="MS PGothic" panose="020B0600070205080204" pitchFamily="34" charset="-128"/>
              <a:sym typeface="+mn-lt"/>
            </a:endParaRPr>
          </a:p>
        </p:txBody>
      </p:sp>
      <p:sp>
        <p:nvSpPr>
          <p:cNvPr id="111" name="Text Placeholder 12">
            <a:extLst>
              <a:ext uri="{FF2B5EF4-FFF2-40B4-BE49-F238E27FC236}">
                <a16:creationId xmlns:a16="http://schemas.microsoft.com/office/drawing/2014/main" id="{90818B76-9A33-820F-7FB9-56DE0DBA89B8}"/>
              </a:ext>
            </a:extLst>
          </p:cNvPr>
          <p:cNvSpPr>
            <a:spLocks noGrp="1"/>
          </p:cNvSpPr>
          <p:nvPr>
            <p:custDataLst>
              <p:tags r:id="rId20"/>
            </p:custDataLst>
          </p:nvPr>
        </p:nvSpPr>
        <p:spPr bwMode="auto">
          <a:xfrm>
            <a:off x="5346700" y="4115941"/>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04380FE1-1935-4611-8C66-E103BB7984F9}" type="datetime'''''1''''''''''''''''''''''''''''4'''''''''''''">
              <a:rPr lang="ja-JP" altLang="en-US" sz="1000" b="0">
                <a:latin typeface="MS PGothic" panose="020B0600070205080204" pitchFamily="34" charset="-128"/>
                <a:ea typeface="MS PGothic" panose="020B0600070205080204" pitchFamily="34" charset="-128"/>
              </a:rPr>
              <a:pPr algn="ctr">
                <a:spcBef>
                  <a:spcPct val="0"/>
                </a:spcBef>
                <a:spcAft>
                  <a:spcPct val="0"/>
                </a:spcAft>
              </a:pPr>
              <a:t>14</a:t>
            </a:fld>
            <a:endParaRPr kumimoji="0" lang="ja-JP" altLang="en-US" sz="800" b="0" dirty="0">
              <a:latin typeface="MS PGothic" panose="020B0600070205080204" pitchFamily="34" charset="-128"/>
              <a:ea typeface="MS PGothic" panose="020B0600070205080204" pitchFamily="34" charset="-128"/>
              <a:sym typeface="+mn-lt"/>
            </a:endParaRPr>
          </a:p>
        </p:txBody>
      </p:sp>
      <p:sp>
        <p:nvSpPr>
          <p:cNvPr id="113" name="Text Placeholder 12">
            <a:extLst>
              <a:ext uri="{FF2B5EF4-FFF2-40B4-BE49-F238E27FC236}">
                <a16:creationId xmlns:a16="http://schemas.microsoft.com/office/drawing/2014/main" id="{31171197-2F90-D0AC-6913-2556DAF9CB99}"/>
              </a:ext>
            </a:extLst>
          </p:cNvPr>
          <p:cNvSpPr>
            <a:spLocks noGrp="1"/>
          </p:cNvSpPr>
          <p:nvPr>
            <p:custDataLst>
              <p:tags r:id="rId21"/>
            </p:custDataLst>
          </p:nvPr>
        </p:nvSpPr>
        <p:spPr bwMode="auto">
          <a:xfrm>
            <a:off x="5667375" y="4115941"/>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6B9B59EC-1DF0-45A2-B6ED-E52C9F111144}" type="datetime'1''''''''''''''''''''''''''''''''''''''''5'''''''''''''">
              <a:rPr lang="ja-JP" altLang="en-US" sz="1000" b="0">
                <a:latin typeface="MS PGothic" panose="020B0600070205080204" pitchFamily="34" charset="-128"/>
                <a:ea typeface="MS PGothic" panose="020B0600070205080204" pitchFamily="34" charset="-128"/>
              </a:rPr>
              <a:pPr algn="ctr">
                <a:spcBef>
                  <a:spcPct val="0"/>
                </a:spcBef>
                <a:spcAft>
                  <a:spcPct val="0"/>
                </a:spcAft>
              </a:pPr>
              <a:t>15</a:t>
            </a:fld>
            <a:endParaRPr kumimoji="0" lang="ja-JP" altLang="en-US" sz="800" b="0" dirty="0">
              <a:latin typeface="MS PGothic" panose="020B0600070205080204" pitchFamily="34" charset="-128"/>
              <a:ea typeface="MS PGothic" panose="020B0600070205080204" pitchFamily="34" charset="-128"/>
              <a:sym typeface="+mn-lt"/>
            </a:endParaRPr>
          </a:p>
        </p:txBody>
      </p:sp>
      <p:sp>
        <p:nvSpPr>
          <p:cNvPr id="114" name="Text Placeholder 12">
            <a:extLst>
              <a:ext uri="{FF2B5EF4-FFF2-40B4-BE49-F238E27FC236}">
                <a16:creationId xmlns:a16="http://schemas.microsoft.com/office/drawing/2014/main" id="{F1E661C2-846B-BE2E-D764-3DC675BA2564}"/>
              </a:ext>
            </a:extLst>
          </p:cNvPr>
          <p:cNvSpPr>
            <a:spLocks noGrp="1"/>
          </p:cNvSpPr>
          <p:nvPr>
            <p:custDataLst>
              <p:tags r:id="rId22"/>
            </p:custDataLst>
          </p:nvPr>
        </p:nvSpPr>
        <p:spPr bwMode="auto">
          <a:xfrm>
            <a:off x="5989638" y="4115941"/>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F8246BA-6AE9-41B6-8302-875B89AA43A0}" type="datetime'''''''''1''''''''''''''''''''''''''6'''''''''''''''''''''''">
              <a:rPr lang="ja-JP" altLang="en-US" sz="1000" b="0" smtClean="0">
                <a:latin typeface="MS PGothic" panose="020B0600070205080204" pitchFamily="34" charset="-128"/>
                <a:ea typeface="MS PGothic" panose="020B0600070205080204" pitchFamily="34" charset="-128"/>
              </a:rPr>
              <a:pPr algn="ctr">
                <a:spcBef>
                  <a:spcPct val="0"/>
                </a:spcBef>
                <a:spcAft>
                  <a:spcPct val="0"/>
                </a:spcAft>
              </a:pPr>
              <a:t>16</a:t>
            </a:fld>
            <a:endParaRPr kumimoji="0" lang="ja-JP" altLang="en-US" sz="800" b="0" dirty="0">
              <a:latin typeface="MS PGothic" panose="020B0600070205080204" pitchFamily="34" charset="-128"/>
              <a:ea typeface="MS PGothic" panose="020B0600070205080204" pitchFamily="34" charset="-128"/>
              <a:sym typeface="+mn-lt"/>
            </a:endParaRPr>
          </a:p>
        </p:txBody>
      </p:sp>
      <p:sp>
        <p:nvSpPr>
          <p:cNvPr id="115" name="Text Placeholder 12">
            <a:extLst>
              <a:ext uri="{FF2B5EF4-FFF2-40B4-BE49-F238E27FC236}">
                <a16:creationId xmlns:a16="http://schemas.microsoft.com/office/drawing/2014/main" id="{F1C75A8B-DC44-4ACA-EFBD-A9CF35E829F6}"/>
              </a:ext>
            </a:extLst>
          </p:cNvPr>
          <p:cNvSpPr>
            <a:spLocks noGrp="1"/>
          </p:cNvSpPr>
          <p:nvPr>
            <p:custDataLst>
              <p:tags r:id="rId23"/>
            </p:custDataLst>
          </p:nvPr>
        </p:nvSpPr>
        <p:spPr bwMode="auto">
          <a:xfrm>
            <a:off x="6951663" y="4115941"/>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A7A7578-FACE-4CB3-9133-D20A8E7FA107}" type="datetime'''''''''''''''''''''''1''''''''''''''''9'''">
              <a:rPr kumimoji="0" lang="en-US" altLang="en-US" sz="1000" b="0" smtClean="0">
                <a:latin typeface="MS PGothic" panose="020B0600070205080204" pitchFamily="34" charset="-128"/>
                <a:ea typeface="MS PGothic" panose="020B0600070205080204" pitchFamily="34" charset="-128"/>
              </a:rPr>
              <a:pPr/>
              <a:t>19</a:t>
            </a:fld>
            <a:endParaRPr kumimoji="0" lang="ja-JP" altLang="en-US" sz="800" b="0" dirty="0">
              <a:latin typeface="MS PGothic" panose="020B0600070205080204" pitchFamily="34" charset="-128"/>
              <a:ea typeface="MS PGothic" panose="020B0600070205080204" pitchFamily="34" charset="-128"/>
              <a:sym typeface="+mn-lt"/>
            </a:endParaRPr>
          </a:p>
        </p:txBody>
      </p:sp>
      <p:sp>
        <p:nvSpPr>
          <p:cNvPr id="117" name="Text Placeholder 12">
            <a:extLst>
              <a:ext uri="{FF2B5EF4-FFF2-40B4-BE49-F238E27FC236}">
                <a16:creationId xmlns:a16="http://schemas.microsoft.com/office/drawing/2014/main" id="{41DDC206-286D-0F6B-9842-25852B4AAB01}"/>
              </a:ext>
            </a:extLst>
          </p:cNvPr>
          <p:cNvSpPr>
            <a:spLocks noGrp="1"/>
          </p:cNvSpPr>
          <p:nvPr>
            <p:custDataLst>
              <p:tags r:id="rId24"/>
            </p:custDataLst>
          </p:nvPr>
        </p:nvSpPr>
        <p:spPr bwMode="auto">
          <a:xfrm>
            <a:off x="2135188" y="4115941"/>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98122F03-87E9-44A4-B61D-AEDDE6B397BA}" type="datetime'''''''''''''0''''''''''''''''''''4'''''''''''''''''''''''">
              <a:rPr lang="ja-JP" altLang="en-US" sz="1000" b="0">
                <a:latin typeface="MS PGothic" panose="020B0600070205080204" pitchFamily="34" charset="-128"/>
                <a:ea typeface="MS PGothic" panose="020B0600070205080204" pitchFamily="34" charset="-128"/>
              </a:rPr>
              <a:pPr algn="ctr">
                <a:spcBef>
                  <a:spcPct val="0"/>
                </a:spcBef>
                <a:spcAft>
                  <a:spcPct val="0"/>
                </a:spcAft>
              </a:pPr>
              <a:t>04</a:t>
            </a:fld>
            <a:endParaRPr kumimoji="0" lang="ja-JP" altLang="en-US" sz="800" b="0" dirty="0">
              <a:latin typeface="MS PGothic" panose="020B0600070205080204" pitchFamily="34" charset="-128"/>
              <a:ea typeface="MS PGothic" panose="020B0600070205080204" pitchFamily="34" charset="-128"/>
              <a:sym typeface="+mn-lt"/>
            </a:endParaRPr>
          </a:p>
        </p:txBody>
      </p:sp>
      <p:sp>
        <p:nvSpPr>
          <p:cNvPr id="118" name="Text Placeholder 12">
            <a:extLst>
              <a:ext uri="{FF2B5EF4-FFF2-40B4-BE49-F238E27FC236}">
                <a16:creationId xmlns:a16="http://schemas.microsoft.com/office/drawing/2014/main" id="{63A7E58E-B078-BD48-B758-02BCE86C49A6}"/>
              </a:ext>
            </a:extLst>
          </p:cNvPr>
          <p:cNvSpPr>
            <a:spLocks noGrp="1"/>
          </p:cNvSpPr>
          <p:nvPr>
            <p:custDataLst>
              <p:tags r:id="rId25"/>
            </p:custDataLst>
          </p:nvPr>
        </p:nvSpPr>
        <p:spPr bwMode="auto">
          <a:xfrm>
            <a:off x="7273925" y="4115941"/>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C47B10BE-1B9E-4C9E-8731-5A5D97D229C2}" type="datetime'''''''''''''''''''''''''''2''''''''0'''''''">
              <a:rPr kumimoji="0" lang="en-US" altLang="en-US" sz="1000" b="0" smtClean="0">
                <a:latin typeface="MS PGothic" panose="020B0600070205080204" pitchFamily="34" charset="-128"/>
                <a:ea typeface="MS PGothic" panose="020B0600070205080204" pitchFamily="34" charset="-128"/>
              </a:rPr>
              <a:pPr/>
              <a:t>20</a:t>
            </a:fld>
            <a:endParaRPr kumimoji="0" lang="ja-JP" altLang="en-US" sz="800" b="0" dirty="0">
              <a:latin typeface="MS PGothic" panose="020B0600070205080204" pitchFamily="34" charset="-128"/>
              <a:ea typeface="MS PGothic" panose="020B0600070205080204" pitchFamily="34" charset="-128"/>
              <a:sym typeface="+mn-lt"/>
            </a:endParaRPr>
          </a:p>
        </p:txBody>
      </p:sp>
      <p:sp>
        <p:nvSpPr>
          <p:cNvPr id="119" name="Text Placeholder 12">
            <a:extLst>
              <a:ext uri="{FF2B5EF4-FFF2-40B4-BE49-F238E27FC236}">
                <a16:creationId xmlns:a16="http://schemas.microsoft.com/office/drawing/2014/main" id="{6C43E514-7B84-E601-E691-DBE1BF1CB008}"/>
              </a:ext>
            </a:extLst>
          </p:cNvPr>
          <p:cNvSpPr>
            <a:spLocks noGrp="1"/>
          </p:cNvSpPr>
          <p:nvPr>
            <p:custDataLst>
              <p:tags r:id="rId26"/>
            </p:custDataLst>
          </p:nvPr>
        </p:nvSpPr>
        <p:spPr bwMode="auto">
          <a:xfrm>
            <a:off x="6310313" y="4115941"/>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B30152B8-EBD8-4B73-BB55-A0D26378150C}" type="datetime'1''''''''7'''''''''''''''''''''''''''''''''''''''''''''''''''">
              <a:rPr lang="en-US" altLang="en-US" sz="1000" b="0" smtClean="0">
                <a:latin typeface="MS PGothic" panose="020B0600070205080204" pitchFamily="34" charset="-128"/>
                <a:ea typeface="MS PGothic" panose="020B0600070205080204" pitchFamily="34" charset="-128"/>
              </a:rPr>
              <a:pPr algn="ctr">
                <a:spcBef>
                  <a:spcPct val="0"/>
                </a:spcBef>
                <a:spcAft>
                  <a:spcPct val="0"/>
                </a:spcAft>
              </a:pPr>
              <a:t>17</a:t>
            </a:fld>
            <a:endParaRPr kumimoji="0" lang="ja-JP" altLang="en-US" sz="800" b="0" dirty="0">
              <a:latin typeface="MS PGothic" panose="020B0600070205080204" pitchFamily="34" charset="-128"/>
              <a:ea typeface="MS PGothic" panose="020B0600070205080204" pitchFamily="34" charset="-128"/>
              <a:sym typeface="+mn-lt"/>
            </a:endParaRPr>
          </a:p>
        </p:txBody>
      </p:sp>
      <p:sp>
        <p:nvSpPr>
          <p:cNvPr id="120" name="Text Placeholder 12">
            <a:extLst>
              <a:ext uri="{FF2B5EF4-FFF2-40B4-BE49-F238E27FC236}">
                <a16:creationId xmlns:a16="http://schemas.microsoft.com/office/drawing/2014/main" id="{8D535DFC-282F-6ECC-5413-13C74A426108}"/>
              </a:ext>
            </a:extLst>
          </p:cNvPr>
          <p:cNvSpPr>
            <a:spLocks noGrp="1"/>
          </p:cNvSpPr>
          <p:nvPr>
            <p:custDataLst>
              <p:tags r:id="rId27"/>
            </p:custDataLst>
          </p:nvPr>
        </p:nvSpPr>
        <p:spPr bwMode="auto">
          <a:xfrm>
            <a:off x="7743655" y="215351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r">
              <a:spcBef>
                <a:spcPct val="0"/>
              </a:spcBef>
              <a:spcAft>
                <a:spcPct val="0"/>
              </a:spcAft>
            </a:pPr>
            <a:r>
              <a:rPr kumimoji="0" lang="ja-JP" altLang="en-US" sz="800" b="0" noProof="1">
                <a:latin typeface="MS PGothic" panose="020B0600070205080204" pitchFamily="34" charset="-128"/>
                <a:ea typeface="MS PGothic" panose="020B0600070205080204" pitchFamily="34" charset="-128"/>
                <a:sym typeface="+mn-lt"/>
              </a:rPr>
              <a:t>(%)</a:t>
            </a:r>
          </a:p>
        </p:txBody>
      </p:sp>
      <p:graphicFrame>
        <p:nvGraphicFramePr>
          <p:cNvPr id="123" name="Chart 115">
            <a:extLst>
              <a:ext uri="{FF2B5EF4-FFF2-40B4-BE49-F238E27FC236}">
                <a16:creationId xmlns:a16="http://schemas.microsoft.com/office/drawing/2014/main" id="{900F0AD4-C1DE-E1AF-24E8-EBF593EBAB7A}"/>
              </a:ext>
            </a:extLst>
          </p:cNvPr>
          <p:cNvGraphicFramePr/>
          <p:nvPr>
            <p:custDataLst>
              <p:tags r:id="rId28"/>
            </p:custDataLst>
            <p:extLst>
              <p:ext uri="{D42A27DB-BD31-4B8C-83A1-F6EECF244321}">
                <p14:modId xmlns:p14="http://schemas.microsoft.com/office/powerpoint/2010/main" val="1537271295"/>
              </p:ext>
            </p:extLst>
          </p:nvPr>
        </p:nvGraphicFramePr>
        <p:xfrm>
          <a:off x="200025" y="4841266"/>
          <a:ext cx="7753350" cy="1568450"/>
        </p:xfrm>
        <a:graphic>
          <a:graphicData uri="http://schemas.openxmlformats.org/drawingml/2006/chart">
            <c:chart xmlns:c="http://schemas.openxmlformats.org/drawingml/2006/chart" xmlns:r="http://schemas.openxmlformats.org/officeDocument/2006/relationships" r:id="rId61"/>
          </a:graphicData>
        </a:graphic>
      </p:graphicFrame>
      <p:sp>
        <p:nvSpPr>
          <p:cNvPr id="124" name="Text Placeholder 12">
            <a:extLst>
              <a:ext uri="{FF2B5EF4-FFF2-40B4-BE49-F238E27FC236}">
                <a16:creationId xmlns:a16="http://schemas.microsoft.com/office/drawing/2014/main" id="{4E4EE3CC-A31B-EBB9-5597-89EA401F76C2}"/>
              </a:ext>
            </a:extLst>
          </p:cNvPr>
          <p:cNvSpPr>
            <a:spLocks noGrp="1"/>
          </p:cNvSpPr>
          <p:nvPr>
            <p:custDataLst>
              <p:tags r:id="rId29"/>
            </p:custDataLst>
          </p:nvPr>
        </p:nvSpPr>
        <p:spPr bwMode="auto">
          <a:xfrm>
            <a:off x="292100" y="4608066"/>
            <a:ext cx="3730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spcBef>
                <a:spcPct val="0"/>
              </a:spcBef>
              <a:spcAft>
                <a:spcPct val="0"/>
              </a:spcAft>
            </a:pPr>
            <a:r>
              <a:rPr kumimoji="0" lang="ja-JP" altLang="en-US" sz="800" b="0" dirty="0">
                <a:sym typeface="+mn-lt"/>
              </a:rPr>
              <a:t>（</a:t>
            </a:r>
            <a:r>
              <a:rPr kumimoji="0" lang="en-US" altLang="ja-JP" sz="800" b="0" dirty="0">
                <a:sym typeface="+mn-lt"/>
              </a:rPr>
              <a:t>US$</a:t>
            </a:r>
            <a:r>
              <a:rPr kumimoji="0" lang="ja-JP" altLang="en-US" sz="800" b="0" dirty="0">
                <a:sym typeface="+mn-lt"/>
              </a:rPr>
              <a:t>）</a:t>
            </a:r>
          </a:p>
        </p:txBody>
      </p:sp>
      <p:sp>
        <p:nvSpPr>
          <p:cNvPr id="125" name="Text Placeholder 12">
            <a:extLst>
              <a:ext uri="{FF2B5EF4-FFF2-40B4-BE49-F238E27FC236}">
                <a16:creationId xmlns:a16="http://schemas.microsoft.com/office/drawing/2014/main" id="{166614B7-D427-167D-09B0-E9AC24E14EEE}"/>
              </a:ext>
            </a:extLst>
          </p:cNvPr>
          <p:cNvSpPr>
            <a:spLocks noGrp="1"/>
          </p:cNvSpPr>
          <p:nvPr>
            <p:custDataLst>
              <p:tags r:id="rId30"/>
            </p:custDataLst>
          </p:nvPr>
        </p:nvSpPr>
        <p:spPr bwMode="auto">
          <a:xfrm>
            <a:off x="2443163" y="6395591"/>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95B8B526-E51C-4EE1-B859-B784D83B34AE}" type="datetime'''''''''''''''''''''''''''''''''''''05'''''''''''''''">
              <a:rPr lang="ja-JP" altLang="en-US" sz="1000" b="0">
                <a:latin typeface="MS PGothic" panose="020B0600070205080204" pitchFamily="34" charset="-128"/>
                <a:ea typeface="MS PGothic" panose="020B0600070205080204" pitchFamily="34" charset="-128"/>
              </a:rPr>
              <a:pPr algn="ctr">
                <a:spcBef>
                  <a:spcPct val="0"/>
                </a:spcBef>
                <a:spcAft>
                  <a:spcPct val="0"/>
                </a:spcAft>
              </a:pPr>
              <a:t>05</a:t>
            </a:fld>
            <a:endParaRPr kumimoji="0" lang="ja-JP" altLang="en-US" sz="800" b="0" dirty="0">
              <a:latin typeface="MS PGothic" panose="020B0600070205080204" pitchFamily="34" charset="-128"/>
              <a:ea typeface="MS PGothic" panose="020B0600070205080204" pitchFamily="34" charset="-128"/>
              <a:sym typeface="+mn-lt"/>
            </a:endParaRPr>
          </a:p>
        </p:txBody>
      </p:sp>
      <p:sp>
        <p:nvSpPr>
          <p:cNvPr id="126" name="Text Placeholder 12">
            <a:extLst>
              <a:ext uri="{FF2B5EF4-FFF2-40B4-BE49-F238E27FC236}">
                <a16:creationId xmlns:a16="http://schemas.microsoft.com/office/drawing/2014/main" id="{B81390DD-F2B4-1117-0A4B-3B8B742A7717}"/>
              </a:ext>
            </a:extLst>
          </p:cNvPr>
          <p:cNvSpPr>
            <a:spLocks noGrp="1"/>
          </p:cNvSpPr>
          <p:nvPr>
            <p:custDataLst>
              <p:tags r:id="rId31"/>
            </p:custDataLst>
          </p:nvPr>
        </p:nvSpPr>
        <p:spPr bwMode="auto">
          <a:xfrm>
            <a:off x="750888" y="6395591"/>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984B9863-92CB-4E7F-A5CC-D490F8CA5D59}" type="datetime'''2''''''''''''''''0''''0''''''''''''''''''''''''''''''''0'''">
              <a:rPr lang="ja-JP" altLang="en-US" sz="1000" b="0">
                <a:latin typeface="MS PGothic" panose="020B0600070205080204" pitchFamily="34" charset="-128"/>
                <a:ea typeface="MS PGothic" panose="020B0600070205080204" pitchFamily="34" charset="-128"/>
              </a:rPr>
              <a:pPr algn="ctr">
                <a:spcBef>
                  <a:spcPct val="0"/>
                </a:spcBef>
                <a:spcAft>
                  <a:spcPct val="0"/>
                </a:spcAft>
              </a:pPr>
              <a:t>2000</a:t>
            </a:fld>
            <a:endParaRPr kumimoji="0" lang="ja-JP" altLang="en-US" sz="800" b="0" dirty="0">
              <a:latin typeface="MS PGothic" panose="020B0600070205080204" pitchFamily="34" charset="-128"/>
              <a:ea typeface="MS PGothic" panose="020B0600070205080204" pitchFamily="34" charset="-128"/>
              <a:sym typeface="+mn-lt"/>
            </a:endParaRPr>
          </a:p>
        </p:txBody>
      </p:sp>
      <p:sp>
        <p:nvSpPr>
          <p:cNvPr id="127" name="Text Placeholder 12">
            <a:extLst>
              <a:ext uri="{FF2B5EF4-FFF2-40B4-BE49-F238E27FC236}">
                <a16:creationId xmlns:a16="http://schemas.microsoft.com/office/drawing/2014/main" id="{AC75FAF9-59A6-033D-0245-34B7A989CC9E}"/>
              </a:ext>
            </a:extLst>
          </p:cNvPr>
          <p:cNvSpPr>
            <a:spLocks noGrp="1"/>
          </p:cNvSpPr>
          <p:nvPr>
            <p:custDataLst>
              <p:tags r:id="rId32"/>
            </p:custDataLst>
          </p:nvPr>
        </p:nvSpPr>
        <p:spPr bwMode="auto">
          <a:xfrm>
            <a:off x="1144588" y="6395591"/>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E37389C2-5F5A-480F-8913-6D0F7E15B479}" type="datetime'''''''''''''''''''''''''''''''''''''''''0''''''1'">
              <a:rPr lang="ja-JP" altLang="en-US" sz="1000" b="0">
                <a:latin typeface="MS PGothic" panose="020B0600070205080204" pitchFamily="34" charset="-128"/>
                <a:ea typeface="MS PGothic" panose="020B0600070205080204" pitchFamily="34" charset="-128"/>
              </a:rPr>
              <a:pPr algn="ctr">
                <a:spcBef>
                  <a:spcPct val="0"/>
                </a:spcBef>
                <a:spcAft>
                  <a:spcPct val="0"/>
                </a:spcAft>
              </a:pPr>
              <a:t>01</a:t>
            </a:fld>
            <a:endParaRPr kumimoji="0" lang="ja-JP" altLang="en-US" sz="800" b="0" dirty="0">
              <a:latin typeface="MS PGothic" panose="020B0600070205080204" pitchFamily="34" charset="-128"/>
              <a:ea typeface="MS PGothic" panose="020B0600070205080204" pitchFamily="34" charset="-128"/>
              <a:sym typeface="+mn-lt"/>
            </a:endParaRPr>
          </a:p>
        </p:txBody>
      </p:sp>
      <p:sp>
        <p:nvSpPr>
          <p:cNvPr id="128" name="Text Placeholder 12">
            <a:extLst>
              <a:ext uri="{FF2B5EF4-FFF2-40B4-BE49-F238E27FC236}">
                <a16:creationId xmlns:a16="http://schemas.microsoft.com/office/drawing/2014/main" id="{D841120E-79C0-AD13-8E51-374D20ECBC00}"/>
              </a:ext>
            </a:extLst>
          </p:cNvPr>
          <p:cNvSpPr>
            <a:spLocks noGrp="1"/>
          </p:cNvSpPr>
          <p:nvPr>
            <p:custDataLst>
              <p:tags r:id="rId33"/>
            </p:custDataLst>
          </p:nvPr>
        </p:nvSpPr>
        <p:spPr bwMode="auto">
          <a:xfrm>
            <a:off x="1470025" y="6395591"/>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26774A7E-EE78-42F3-A63C-8FED0DAE6E00}" type="datetime'''''''''''''''''0''''''''''''''''''''''''''''''''''''2'''">
              <a:rPr lang="ja-JP" altLang="en-US" sz="1000" b="0">
                <a:latin typeface="MS PGothic" panose="020B0600070205080204" pitchFamily="34" charset="-128"/>
                <a:ea typeface="MS PGothic" panose="020B0600070205080204" pitchFamily="34" charset="-128"/>
              </a:rPr>
              <a:pPr algn="ctr">
                <a:spcBef>
                  <a:spcPct val="0"/>
                </a:spcBef>
                <a:spcAft>
                  <a:spcPct val="0"/>
                </a:spcAft>
              </a:pPr>
              <a:t>02</a:t>
            </a:fld>
            <a:endParaRPr kumimoji="0" lang="ja-JP" altLang="en-US" sz="800" b="0" dirty="0">
              <a:latin typeface="MS PGothic" panose="020B0600070205080204" pitchFamily="34" charset="-128"/>
              <a:ea typeface="MS PGothic" panose="020B0600070205080204" pitchFamily="34" charset="-128"/>
              <a:sym typeface="+mn-lt"/>
            </a:endParaRPr>
          </a:p>
        </p:txBody>
      </p:sp>
      <p:sp>
        <p:nvSpPr>
          <p:cNvPr id="129" name="Text Placeholder 12">
            <a:extLst>
              <a:ext uri="{FF2B5EF4-FFF2-40B4-BE49-F238E27FC236}">
                <a16:creationId xmlns:a16="http://schemas.microsoft.com/office/drawing/2014/main" id="{1B778128-7131-44B7-C305-81E2CDF24C58}"/>
              </a:ext>
            </a:extLst>
          </p:cNvPr>
          <p:cNvSpPr>
            <a:spLocks noGrp="1"/>
          </p:cNvSpPr>
          <p:nvPr>
            <p:custDataLst>
              <p:tags r:id="rId34"/>
            </p:custDataLst>
          </p:nvPr>
        </p:nvSpPr>
        <p:spPr bwMode="auto">
          <a:xfrm>
            <a:off x="1793875" y="6395591"/>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826D4C44-3323-4E9C-9EC3-0820FD7CBD22}" type="datetime'''''''0''''''''''3'''''''''''''''''''''''''''''''''''''">
              <a:rPr lang="ja-JP" altLang="en-US" sz="1000" b="0">
                <a:latin typeface="MS PGothic" panose="020B0600070205080204" pitchFamily="34" charset="-128"/>
                <a:ea typeface="MS PGothic" panose="020B0600070205080204" pitchFamily="34" charset="-128"/>
              </a:rPr>
              <a:pPr algn="ctr">
                <a:spcBef>
                  <a:spcPct val="0"/>
                </a:spcBef>
                <a:spcAft>
                  <a:spcPct val="0"/>
                </a:spcAft>
              </a:pPr>
              <a:t>03</a:t>
            </a:fld>
            <a:endParaRPr kumimoji="0" lang="ja-JP" altLang="en-US" sz="800" b="0" dirty="0">
              <a:latin typeface="MS PGothic" panose="020B0600070205080204" pitchFamily="34" charset="-128"/>
              <a:ea typeface="MS PGothic" panose="020B0600070205080204" pitchFamily="34" charset="-128"/>
              <a:sym typeface="+mn-lt"/>
            </a:endParaRPr>
          </a:p>
        </p:txBody>
      </p:sp>
      <p:sp>
        <p:nvSpPr>
          <p:cNvPr id="130" name="Text Placeholder 12">
            <a:extLst>
              <a:ext uri="{FF2B5EF4-FFF2-40B4-BE49-F238E27FC236}">
                <a16:creationId xmlns:a16="http://schemas.microsoft.com/office/drawing/2014/main" id="{9E162A23-7A31-D945-9825-8F76C1B21D6C}"/>
              </a:ext>
            </a:extLst>
          </p:cNvPr>
          <p:cNvSpPr>
            <a:spLocks noGrp="1"/>
          </p:cNvSpPr>
          <p:nvPr>
            <p:custDataLst>
              <p:tags r:id="rId35"/>
            </p:custDataLst>
          </p:nvPr>
        </p:nvSpPr>
        <p:spPr bwMode="auto">
          <a:xfrm>
            <a:off x="2117725" y="6395591"/>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A4061DC8-6FD5-473E-AD3C-5C7FBE78207B}" type="datetime'''''''''''''''0''''''''''4'''''''''''''''">
              <a:rPr lang="ja-JP" altLang="en-US" sz="1000" b="0">
                <a:latin typeface="MS PGothic" panose="020B0600070205080204" pitchFamily="34" charset="-128"/>
                <a:ea typeface="MS PGothic" panose="020B0600070205080204" pitchFamily="34" charset="-128"/>
              </a:rPr>
              <a:pPr algn="ctr">
                <a:spcBef>
                  <a:spcPct val="0"/>
                </a:spcBef>
                <a:spcAft>
                  <a:spcPct val="0"/>
                </a:spcAft>
              </a:pPr>
              <a:t>04</a:t>
            </a:fld>
            <a:endParaRPr kumimoji="0" lang="ja-JP" altLang="en-US" sz="800" b="0" dirty="0">
              <a:latin typeface="MS PGothic" panose="020B0600070205080204" pitchFamily="34" charset="-128"/>
              <a:ea typeface="MS PGothic" panose="020B0600070205080204" pitchFamily="34" charset="-128"/>
              <a:sym typeface="+mn-lt"/>
            </a:endParaRPr>
          </a:p>
        </p:txBody>
      </p:sp>
      <p:sp>
        <p:nvSpPr>
          <p:cNvPr id="131" name="Text Placeholder 12">
            <a:extLst>
              <a:ext uri="{FF2B5EF4-FFF2-40B4-BE49-F238E27FC236}">
                <a16:creationId xmlns:a16="http://schemas.microsoft.com/office/drawing/2014/main" id="{52F31FB8-91E2-C4A2-C400-7B72947F24B6}"/>
              </a:ext>
            </a:extLst>
          </p:cNvPr>
          <p:cNvSpPr>
            <a:spLocks noGrp="1"/>
          </p:cNvSpPr>
          <p:nvPr>
            <p:custDataLst>
              <p:tags r:id="rId36"/>
            </p:custDataLst>
          </p:nvPr>
        </p:nvSpPr>
        <p:spPr bwMode="auto">
          <a:xfrm>
            <a:off x="2767013" y="6395591"/>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A1D352DD-DF2E-4B25-A5C8-C1F15C9270BB}" type="datetime'''''''''''''''''''''''''''''''''''''''''''''0''''6'">
              <a:rPr lang="ja-JP" altLang="en-US" sz="1000" b="0">
                <a:latin typeface="MS PGothic" panose="020B0600070205080204" pitchFamily="34" charset="-128"/>
                <a:ea typeface="MS PGothic" panose="020B0600070205080204" pitchFamily="34" charset="-128"/>
              </a:rPr>
              <a:pPr algn="ctr">
                <a:spcBef>
                  <a:spcPct val="0"/>
                </a:spcBef>
                <a:spcAft>
                  <a:spcPct val="0"/>
                </a:spcAft>
              </a:pPr>
              <a:t>06</a:t>
            </a:fld>
            <a:endParaRPr kumimoji="0" lang="ja-JP" altLang="en-US" sz="800" b="0" dirty="0">
              <a:latin typeface="MS PGothic" panose="020B0600070205080204" pitchFamily="34" charset="-128"/>
              <a:ea typeface="MS PGothic" panose="020B0600070205080204" pitchFamily="34" charset="-128"/>
              <a:sym typeface="+mn-lt"/>
            </a:endParaRPr>
          </a:p>
        </p:txBody>
      </p:sp>
      <p:sp>
        <p:nvSpPr>
          <p:cNvPr id="132" name="Text Placeholder 12">
            <a:extLst>
              <a:ext uri="{FF2B5EF4-FFF2-40B4-BE49-F238E27FC236}">
                <a16:creationId xmlns:a16="http://schemas.microsoft.com/office/drawing/2014/main" id="{B340BA52-E166-B790-C5BC-4815F2C58741}"/>
              </a:ext>
            </a:extLst>
          </p:cNvPr>
          <p:cNvSpPr>
            <a:spLocks noGrp="1"/>
          </p:cNvSpPr>
          <p:nvPr>
            <p:custDataLst>
              <p:tags r:id="rId37"/>
            </p:custDataLst>
          </p:nvPr>
        </p:nvSpPr>
        <p:spPr bwMode="auto">
          <a:xfrm>
            <a:off x="3090863" y="6395591"/>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6C78E3E8-7102-42BF-B0BC-FA1E5CB5949D}" type="datetime'''''''''''''''''0''''''''''''''''''''''7'">
              <a:rPr lang="ja-JP" altLang="en-US" sz="1000" b="0">
                <a:latin typeface="MS PGothic" panose="020B0600070205080204" pitchFamily="34" charset="-128"/>
                <a:ea typeface="MS PGothic" panose="020B0600070205080204" pitchFamily="34" charset="-128"/>
              </a:rPr>
              <a:pPr algn="ctr">
                <a:spcBef>
                  <a:spcPct val="0"/>
                </a:spcBef>
                <a:spcAft>
                  <a:spcPct val="0"/>
                </a:spcAft>
              </a:pPr>
              <a:t>07</a:t>
            </a:fld>
            <a:endParaRPr kumimoji="0" lang="ja-JP" altLang="en-US" sz="800" b="0" dirty="0">
              <a:latin typeface="MS PGothic" panose="020B0600070205080204" pitchFamily="34" charset="-128"/>
              <a:ea typeface="MS PGothic" panose="020B0600070205080204" pitchFamily="34" charset="-128"/>
              <a:sym typeface="+mn-lt"/>
            </a:endParaRPr>
          </a:p>
        </p:txBody>
      </p:sp>
      <p:sp>
        <p:nvSpPr>
          <p:cNvPr id="133" name="Text Placeholder 12">
            <a:extLst>
              <a:ext uri="{FF2B5EF4-FFF2-40B4-BE49-F238E27FC236}">
                <a16:creationId xmlns:a16="http://schemas.microsoft.com/office/drawing/2014/main" id="{8549932D-A3F2-C6E5-CE9A-D30E053211C9}"/>
              </a:ext>
            </a:extLst>
          </p:cNvPr>
          <p:cNvSpPr>
            <a:spLocks noGrp="1"/>
          </p:cNvSpPr>
          <p:nvPr>
            <p:custDataLst>
              <p:tags r:id="rId38"/>
            </p:custDataLst>
          </p:nvPr>
        </p:nvSpPr>
        <p:spPr bwMode="auto">
          <a:xfrm>
            <a:off x="3416300" y="6395591"/>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204DF5EB-60E2-425F-887F-5A7A4E1F7368}" type="datetime'''''''''''''''0''''''''''''8'">
              <a:rPr lang="ja-JP" altLang="en-US" sz="1000" b="0">
                <a:latin typeface="MS PGothic" panose="020B0600070205080204" pitchFamily="34" charset="-128"/>
                <a:ea typeface="MS PGothic" panose="020B0600070205080204" pitchFamily="34" charset="-128"/>
              </a:rPr>
              <a:pPr algn="ctr">
                <a:spcBef>
                  <a:spcPct val="0"/>
                </a:spcBef>
                <a:spcAft>
                  <a:spcPct val="0"/>
                </a:spcAft>
              </a:pPr>
              <a:t>08</a:t>
            </a:fld>
            <a:endParaRPr kumimoji="0" lang="ja-JP" altLang="en-US" sz="800" b="0" dirty="0">
              <a:latin typeface="MS PGothic" panose="020B0600070205080204" pitchFamily="34" charset="-128"/>
              <a:ea typeface="MS PGothic" panose="020B0600070205080204" pitchFamily="34" charset="-128"/>
              <a:sym typeface="+mn-lt"/>
            </a:endParaRPr>
          </a:p>
        </p:txBody>
      </p:sp>
      <p:sp>
        <p:nvSpPr>
          <p:cNvPr id="134" name="Text Placeholder 12">
            <a:extLst>
              <a:ext uri="{FF2B5EF4-FFF2-40B4-BE49-F238E27FC236}">
                <a16:creationId xmlns:a16="http://schemas.microsoft.com/office/drawing/2014/main" id="{2C908C71-43B7-2E4A-8FE8-EABD45F8B405}"/>
              </a:ext>
            </a:extLst>
          </p:cNvPr>
          <p:cNvSpPr>
            <a:spLocks noGrp="1"/>
          </p:cNvSpPr>
          <p:nvPr>
            <p:custDataLst>
              <p:tags r:id="rId39"/>
            </p:custDataLst>
          </p:nvPr>
        </p:nvSpPr>
        <p:spPr bwMode="auto">
          <a:xfrm>
            <a:off x="3740150" y="6395591"/>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38001A92-9F3B-4E1A-AE6B-609B86E40DBC}" type="datetime'''''''''''''''''''''''''''''''''''''''0''9'''''''''''''''''''">
              <a:rPr lang="ja-JP" altLang="en-US" sz="1000" b="0">
                <a:latin typeface="MS PGothic" panose="020B0600070205080204" pitchFamily="34" charset="-128"/>
                <a:ea typeface="MS PGothic" panose="020B0600070205080204" pitchFamily="34" charset="-128"/>
              </a:rPr>
              <a:pPr algn="ctr">
                <a:spcBef>
                  <a:spcPct val="0"/>
                </a:spcBef>
                <a:spcAft>
                  <a:spcPct val="0"/>
                </a:spcAft>
              </a:pPr>
              <a:t>09</a:t>
            </a:fld>
            <a:endParaRPr kumimoji="0" lang="ja-JP" altLang="en-US" sz="800" b="0" dirty="0">
              <a:latin typeface="MS PGothic" panose="020B0600070205080204" pitchFamily="34" charset="-128"/>
              <a:ea typeface="MS PGothic" panose="020B0600070205080204" pitchFamily="34" charset="-128"/>
              <a:sym typeface="+mn-lt"/>
            </a:endParaRPr>
          </a:p>
        </p:txBody>
      </p:sp>
      <p:sp>
        <p:nvSpPr>
          <p:cNvPr id="135" name="Text Placeholder 12">
            <a:extLst>
              <a:ext uri="{FF2B5EF4-FFF2-40B4-BE49-F238E27FC236}">
                <a16:creationId xmlns:a16="http://schemas.microsoft.com/office/drawing/2014/main" id="{1140AA03-97BF-7A31-6CB9-6735CBD21308}"/>
              </a:ext>
            </a:extLst>
          </p:cNvPr>
          <p:cNvSpPr>
            <a:spLocks noGrp="1"/>
          </p:cNvSpPr>
          <p:nvPr>
            <p:custDataLst>
              <p:tags r:id="rId40"/>
            </p:custDataLst>
          </p:nvPr>
        </p:nvSpPr>
        <p:spPr bwMode="auto">
          <a:xfrm>
            <a:off x="4064000" y="6395591"/>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92C19DD4-A886-4CD4-A276-45F6AEBA937D}" type="datetime'''''''''''''1''''''''''''''''0'''''''''''">
              <a:rPr lang="ja-JP" altLang="en-US" sz="1000" b="0">
                <a:latin typeface="MS PGothic" panose="020B0600070205080204" pitchFamily="34" charset="-128"/>
                <a:ea typeface="MS PGothic" panose="020B0600070205080204" pitchFamily="34" charset="-128"/>
              </a:rPr>
              <a:pPr algn="ctr">
                <a:spcBef>
                  <a:spcPct val="0"/>
                </a:spcBef>
                <a:spcAft>
                  <a:spcPct val="0"/>
                </a:spcAft>
              </a:pPr>
              <a:t>10</a:t>
            </a:fld>
            <a:endParaRPr kumimoji="0" lang="ja-JP" altLang="en-US" sz="800" b="0" dirty="0">
              <a:latin typeface="MS PGothic" panose="020B0600070205080204" pitchFamily="34" charset="-128"/>
              <a:ea typeface="MS PGothic" panose="020B0600070205080204" pitchFamily="34" charset="-128"/>
              <a:sym typeface="+mn-lt"/>
            </a:endParaRPr>
          </a:p>
        </p:txBody>
      </p:sp>
      <p:sp>
        <p:nvSpPr>
          <p:cNvPr id="136" name="Text Placeholder 12">
            <a:extLst>
              <a:ext uri="{FF2B5EF4-FFF2-40B4-BE49-F238E27FC236}">
                <a16:creationId xmlns:a16="http://schemas.microsoft.com/office/drawing/2014/main" id="{F0DEFAA1-28E4-1701-BD3A-BF63A2A49440}"/>
              </a:ext>
            </a:extLst>
          </p:cNvPr>
          <p:cNvSpPr>
            <a:spLocks noGrp="1"/>
          </p:cNvSpPr>
          <p:nvPr>
            <p:custDataLst>
              <p:tags r:id="rId41"/>
            </p:custDataLst>
          </p:nvPr>
        </p:nvSpPr>
        <p:spPr bwMode="auto">
          <a:xfrm>
            <a:off x="6010275" y="6395591"/>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1FAC1101-2511-4BA8-9D4D-7A8F3C6FC7F4}" type="datetime'''1''6'''''''''''''''''''''''''''''''''''''''''''''''''''''">
              <a:rPr lang="ja-JP" altLang="en-US" sz="1000" b="0" smtClean="0">
                <a:latin typeface="MS PGothic" panose="020B0600070205080204" pitchFamily="34" charset="-128"/>
                <a:ea typeface="MS PGothic" panose="020B0600070205080204" pitchFamily="34" charset="-128"/>
              </a:rPr>
              <a:pPr algn="ctr">
                <a:spcBef>
                  <a:spcPct val="0"/>
                </a:spcBef>
                <a:spcAft>
                  <a:spcPct val="0"/>
                </a:spcAft>
              </a:pPr>
              <a:t>16</a:t>
            </a:fld>
            <a:endParaRPr kumimoji="0" lang="ja-JP" altLang="en-US" sz="800" b="0" dirty="0">
              <a:latin typeface="MS PGothic" panose="020B0600070205080204" pitchFamily="34" charset="-128"/>
              <a:ea typeface="MS PGothic" panose="020B0600070205080204" pitchFamily="34" charset="-128"/>
              <a:sym typeface="+mn-lt"/>
            </a:endParaRPr>
          </a:p>
        </p:txBody>
      </p:sp>
      <p:sp>
        <p:nvSpPr>
          <p:cNvPr id="137" name="Text Placeholder 12">
            <a:extLst>
              <a:ext uri="{FF2B5EF4-FFF2-40B4-BE49-F238E27FC236}">
                <a16:creationId xmlns:a16="http://schemas.microsoft.com/office/drawing/2014/main" id="{3C6224DA-A89D-E251-0D10-F8C38CE11B29}"/>
              </a:ext>
            </a:extLst>
          </p:cNvPr>
          <p:cNvSpPr>
            <a:spLocks noGrp="1"/>
          </p:cNvSpPr>
          <p:nvPr>
            <p:custDataLst>
              <p:tags r:id="rId42"/>
            </p:custDataLst>
          </p:nvPr>
        </p:nvSpPr>
        <p:spPr bwMode="auto">
          <a:xfrm>
            <a:off x="4389438" y="6395591"/>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D7FD87E4-8858-4291-9F63-BBB50041C8D7}" type="datetime'''''''''''''''''''''''''''1''1'''''">
              <a:rPr lang="ja-JP" altLang="en-US" sz="1000" b="0">
                <a:latin typeface="MS PGothic" panose="020B0600070205080204" pitchFamily="34" charset="-128"/>
                <a:ea typeface="MS PGothic" panose="020B0600070205080204" pitchFamily="34" charset="-128"/>
              </a:rPr>
              <a:pPr algn="ctr">
                <a:spcBef>
                  <a:spcPct val="0"/>
                </a:spcBef>
                <a:spcAft>
                  <a:spcPct val="0"/>
                </a:spcAft>
              </a:pPr>
              <a:t>11</a:t>
            </a:fld>
            <a:endParaRPr kumimoji="0" lang="ja-JP" altLang="en-US" sz="800" b="0" dirty="0">
              <a:latin typeface="MS PGothic" panose="020B0600070205080204" pitchFamily="34" charset="-128"/>
              <a:ea typeface="MS PGothic" panose="020B0600070205080204" pitchFamily="34" charset="-128"/>
              <a:sym typeface="+mn-lt"/>
            </a:endParaRPr>
          </a:p>
        </p:txBody>
      </p:sp>
      <p:sp>
        <p:nvSpPr>
          <p:cNvPr id="138" name="Text Placeholder 12">
            <a:extLst>
              <a:ext uri="{FF2B5EF4-FFF2-40B4-BE49-F238E27FC236}">
                <a16:creationId xmlns:a16="http://schemas.microsoft.com/office/drawing/2014/main" id="{035D6584-5874-6141-2A9D-6695DB9FF7A3}"/>
              </a:ext>
            </a:extLst>
          </p:cNvPr>
          <p:cNvSpPr>
            <a:spLocks noGrp="1"/>
          </p:cNvSpPr>
          <p:nvPr>
            <p:custDataLst>
              <p:tags r:id="rId43"/>
            </p:custDataLst>
          </p:nvPr>
        </p:nvSpPr>
        <p:spPr bwMode="auto">
          <a:xfrm>
            <a:off x="4713288" y="6395591"/>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FE62BFF4-ED1C-4C50-9387-F46F0A7DE98A}" type="datetime'''''''''''''''''''''''''''''''''''1''''''''''2'''''''''''''''">
              <a:rPr lang="ja-JP" altLang="en-US" sz="1000" b="0">
                <a:latin typeface="MS PGothic" panose="020B0600070205080204" pitchFamily="34" charset="-128"/>
                <a:ea typeface="MS PGothic" panose="020B0600070205080204" pitchFamily="34" charset="-128"/>
              </a:rPr>
              <a:pPr algn="ctr">
                <a:spcBef>
                  <a:spcPct val="0"/>
                </a:spcBef>
                <a:spcAft>
                  <a:spcPct val="0"/>
                </a:spcAft>
              </a:pPr>
              <a:t>12</a:t>
            </a:fld>
            <a:endParaRPr kumimoji="0" lang="ja-JP" altLang="en-US" sz="800" b="0" dirty="0">
              <a:latin typeface="MS PGothic" panose="020B0600070205080204" pitchFamily="34" charset="-128"/>
              <a:ea typeface="MS PGothic" panose="020B0600070205080204" pitchFamily="34" charset="-128"/>
              <a:sym typeface="+mn-lt"/>
            </a:endParaRPr>
          </a:p>
        </p:txBody>
      </p:sp>
      <p:sp>
        <p:nvSpPr>
          <p:cNvPr id="139" name="Text Placeholder 12">
            <a:extLst>
              <a:ext uri="{FF2B5EF4-FFF2-40B4-BE49-F238E27FC236}">
                <a16:creationId xmlns:a16="http://schemas.microsoft.com/office/drawing/2014/main" id="{A789B96B-07F2-4524-6619-BC58D8C8C204}"/>
              </a:ext>
            </a:extLst>
          </p:cNvPr>
          <p:cNvSpPr>
            <a:spLocks noGrp="1"/>
          </p:cNvSpPr>
          <p:nvPr>
            <p:custDataLst>
              <p:tags r:id="rId44"/>
            </p:custDataLst>
          </p:nvPr>
        </p:nvSpPr>
        <p:spPr bwMode="auto">
          <a:xfrm>
            <a:off x="6334125" y="6395591"/>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481FBC31-52FC-485A-9C4C-89BEF09D51B8}" type="datetime'''''1''''7'''''''''''''''''''''">
              <a:rPr lang="en-US" altLang="en-US" sz="1000" b="0" smtClean="0">
                <a:latin typeface="MS PGothic" panose="020B0600070205080204" pitchFamily="34" charset="-128"/>
                <a:ea typeface="MS PGothic" panose="020B0600070205080204" pitchFamily="34" charset="-128"/>
              </a:rPr>
              <a:pPr algn="ctr">
                <a:spcBef>
                  <a:spcPct val="0"/>
                </a:spcBef>
                <a:spcAft>
                  <a:spcPct val="0"/>
                </a:spcAft>
              </a:pPr>
              <a:t>17</a:t>
            </a:fld>
            <a:endParaRPr kumimoji="0" lang="ja-JP" altLang="en-US" sz="800" b="0" dirty="0">
              <a:latin typeface="MS PGothic" panose="020B0600070205080204" pitchFamily="34" charset="-128"/>
              <a:ea typeface="MS PGothic" panose="020B0600070205080204" pitchFamily="34" charset="-128"/>
              <a:sym typeface="+mn-lt"/>
            </a:endParaRPr>
          </a:p>
        </p:txBody>
      </p:sp>
      <p:sp>
        <p:nvSpPr>
          <p:cNvPr id="140" name="Text Placeholder 12">
            <a:extLst>
              <a:ext uri="{FF2B5EF4-FFF2-40B4-BE49-F238E27FC236}">
                <a16:creationId xmlns:a16="http://schemas.microsoft.com/office/drawing/2014/main" id="{BD098CF6-280F-AACA-3BFC-944DB9DEC8F7}"/>
              </a:ext>
            </a:extLst>
          </p:cNvPr>
          <p:cNvSpPr>
            <a:spLocks noGrp="1"/>
          </p:cNvSpPr>
          <p:nvPr>
            <p:custDataLst>
              <p:tags r:id="rId45"/>
            </p:custDataLst>
          </p:nvPr>
        </p:nvSpPr>
        <p:spPr bwMode="auto">
          <a:xfrm>
            <a:off x="5037138" y="6395591"/>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B732CAEE-A5DE-4841-94E9-D13FB4264FF9}" type="datetime'''''''''''''1''''''''''''3'''''''''">
              <a:rPr lang="ja-JP" altLang="en-US" sz="1000" b="0">
                <a:latin typeface="MS PGothic" panose="020B0600070205080204" pitchFamily="34" charset="-128"/>
                <a:ea typeface="MS PGothic" panose="020B0600070205080204" pitchFamily="34" charset="-128"/>
              </a:rPr>
              <a:pPr algn="ctr">
                <a:spcBef>
                  <a:spcPct val="0"/>
                </a:spcBef>
                <a:spcAft>
                  <a:spcPct val="0"/>
                </a:spcAft>
              </a:pPr>
              <a:t>13</a:t>
            </a:fld>
            <a:endParaRPr kumimoji="0" lang="ja-JP" altLang="en-US" sz="800" b="0" dirty="0">
              <a:latin typeface="MS PGothic" panose="020B0600070205080204" pitchFamily="34" charset="-128"/>
              <a:ea typeface="MS PGothic" panose="020B0600070205080204" pitchFamily="34" charset="-128"/>
              <a:sym typeface="+mn-lt"/>
            </a:endParaRPr>
          </a:p>
        </p:txBody>
      </p:sp>
      <p:sp>
        <p:nvSpPr>
          <p:cNvPr id="141" name="Text Placeholder 12">
            <a:extLst>
              <a:ext uri="{FF2B5EF4-FFF2-40B4-BE49-F238E27FC236}">
                <a16:creationId xmlns:a16="http://schemas.microsoft.com/office/drawing/2014/main" id="{471F6EDF-F2A5-2C9A-905F-E98850469083}"/>
              </a:ext>
            </a:extLst>
          </p:cNvPr>
          <p:cNvSpPr>
            <a:spLocks noGrp="1"/>
          </p:cNvSpPr>
          <p:nvPr>
            <p:custDataLst>
              <p:tags r:id="rId46"/>
            </p:custDataLst>
          </p:nvPr>
        </p:nvSpPr>
        <p:spPr bwMode="auto">
          <a:xfrm>
            <a:off x="5360988" y="6395591"/>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A49559D3-009A-411B-8485-FD47EC7EA168}" type="datetime'''''''''''''''''''''''1''''''''''''4'''''''''''">
              <a:rPr lang="ja-JP" altLang="en-US" sz="1000" b="0">
                <a:latin typeface="MS PGothic" panose="020B0600070205080204" pitchFamily="34" charset="-128"/>
                <a:ea typeface="MS PGothic" panose="020B0600070205080204" pitchFamily="34" charset="-128"/>
              </a:rPr>
              <a:pPr algn="ctr">
                <a:spcBef>
                  <a:spcPct val="0"/>
                </a:spcBef>
                <a:spcAft>
                  <a:spcPct val="0"/>
                </a:spcAft>
              </a:pPr>
              <a:t>14</a:t>
            </a:fld>
            <a:endParaRPr kumimoji="0" lang="ja-JP" altLang="en-US" sz="800" b="0" dirty="0">
              <a:latin typeface="MS PGothic" panose="020B0600070205080204" pitchFamily="34" charset="-128"/>
              <a:ea typeface="MS PGothic" panose="020B0600070205080204" pitchFamily="34" charset="-128"/>
              <a:sym typeface="+mn-lt"/>
            </a:endParaRPr>
          </a:p>
        </p:txBody>
      </p:sp>
      <p:sp>
        <p:nvSpPr>
          <p:cNvPr id="142" name="Text Placeholder 12">
            <a:extLst>
              <a:ext uri="{FF2B5EF4-FFF2-40B4-BE49-F238E27FC236}">
                <a16:creationId xmlns:a16="http://schemas.microsoft.com/office/drawing/2014/main" id="{66FE284D-975F-1EB1-31C0-D275D083DE93}"/>
              </a:ext>
            </a:extLst>
          </p:cNvPr>
          <p:cNvSpPr>
            <a:spLocks noGrp="1"/>
          </p:cNvSpPr>
          <p:nvPr>
            <p:custDataLst>
              <p:tags r:id="rId47"/>
            </p:custDataLst>
          </p:nvPr>
        </p:nvSpPr>
        <p:spPr bwMode="auto">
          <a:xfrm>
            <a:off x="5686425" y="6395591"/>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4D2C0248-983B-4CE5-9787-91F38EED57D3}" type="datetime'''''''''''1''''''''''''''''''''''''''5'''''''''''''">
              <a:rPr lang="ja-JP" altLang="en-US" sz="1000" b="0">
                <a:latin typeface="MS PGothic" panose="020B0600070205080204" pitchFamily="34" charset="-128"/>
                <a:ea typeface="MS PGothic" panose="020B0600070205080204" pitchFamily="34" charset="-128"/>
              </a:rPr>
              <a:pPr algn="ctr">
                <a:spcBef>
                  <a:spcPct val="0"/>
                </a:spcBef>
                <a:spcAft>
                  <a:spcPct val="0"/>
                </a:spcAft>
              </a:pPr>
              <a:t>15</a:t>
            </a:fld>
            <a:endParaRPr kumimoji="0" lang="ja-JP" altLang="en-US" sz="800" b="0" dirty="0">
              <a:latin typeface="MS PGothic" panose="020B0600070205080204" pitchFamily="34" charset="-128"/>
              <a:ea typeface="MS PGothic" panose="020B0600070205080204" pitchFamily="34" charset="-128"/>
              <a:sym typeface="+mn-lt"/>
            </a:endParaRPr>
          </a:p>
        </p:txBody>
      </p:sp>
      <p:sp>
        <p:nvSpPr>
          <p:cNvPr id="143" name="Text Placeholder 12">
            <a:extLst>
              <a:ext uri="{FF2B5EF4-FFF2-40B4-BE49-F238E27FC236}">
                <a16:creationId xmlns:a16="http://schemas.microsoft.com/office/drawing/2014/main" id="{DBC30244-F06F-1453-E17D-1F28C0D36F95}"/>
              </a:ext>
            </a:extLst>
          </p:cNvPr>
          <p:cNvSpPr>
            <a:spLocks noGrp="1"/>
          </p:cNvSpPr>
          <p:nvPr>
            <p:custDataLst>
              <p:tags r:id="rId48"/>
            </p:custDataLst>
          </p:nvPr>
        </p:nvSpPr>
        <p:spPr bwMode="auto">
          <a:xfrm>
            <a:off x="6659563" y="6395591"/>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12049D9A-6A22-4A73-A082-7EF724D67CFC}" type="datetime'''''''''1''''''''''''''''''''''''''''''''''8'''''''''''''">
              <a:rPr kumimoji="0" lang="en-US" altLang="en-US" sz="1000" b="0" smtClean="0">
                <a:latin typeface="MS PGothic" panose="020B0600070205080204" pitchFamily="34" charset="-128"/>
                <a:ea typeface="MS PGothic" panose="020B0600070205080204" pitchFamily="34" charset="-128"/>
              </a:rPr>
              <a:pPr/>
              <a:t>18</a:t>
            </a:fld>
            <a:endParaRPr kumimoji="0" lang="ja-JP" altLang="en-US" sz="800" b="0" dirty="0">
              <a:latin typeface="MS PGothic" panose="020B0600070205080204" pitchFamily="34" charset="-128"/>
              <a:ea typeface="MS PGothic" panose="020B0600070205080204" pitchFamily="34" charset="-128"/>
              <a:sym typeface="+mn-lt"/>
            </a:endParaRPr>
          </a:p>
        </p:txBody>
      </p:sp>
      <p:sp>
        <p:nvSpPr>
          <p:cNvPr id="144" name="Text Placeholder 12">
            <a:extLst>
              <a:ext uri="{FF2B5EF4-FFF2-40B4-BE49-F238E27FC236}">
                <a16:creationId xmlns:a16="http://schemas.microsoft.com/office/drawing/2014/main" id="{98DE1458-88B2-12B9-6BB2-3580FB740495}"/>
              </a:ext>
            </a:extLst>
          </p:cNvPr>
          <p:cNvSpPr>
            <a:spLocks noGrp="1"/>
          </p:cNvSpPr>
          <p:nvPr>
            <p:custDataLst>
              <p:tags r:id="rId49"/>
            </p:custDataLst>
          </p:nvPr>
        </p:nvSpPr>
        <p:spPr bwMode="auto">
          <a:xfrm>
            <a:off x="6983413" y="6395591"/>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972B748C-EE66-45D8-8DF7-1A080960C48D}" type="datetime'''''''''1''''''''''''''''''''9'''''''''''''''''''''''''''''">
              <a:rPr kumimoji="0" lang="en-US" altLang="en-US" sz="1000" b="0" smtClean="0">
                <a:latin typeface="MS PGothic" panose="020B0600070205080204" pitchFamily="34" charset="-128"/>
                <a:ea typeface="MS PGothic" panose="020B0600070205080204" pitchFamily="34" charset="-128"/>
              </a:rPr>
              <a:pPr/>
              <a:t>19</a:t>
            </a:fld>
            <a:endParaRPr kumimoji="0" lang="ja-JP" altLang="en-US" sz="800" b="0" dirty="0">
              <a:latin typeface="MS PGothic" panose="020B0600070205080204" pitchFamily="34" charset="-128"/>
              <a:ea typeface="MS PGothic" panose="020B0600070205080204" pitchFamily="34" charset="-128"/>
              <a:sym typeface="+mn-lt"/>
            </a:endParaRPr>
          </a:p>
        </p:txBody>
      </p:sp>
      <p:sp>
        <p:nvSpPr>
          <p:cNvPr id="145" name="Text Placeholder 12">
            <a:extLst>
              <a:ext uri="{FF2B5EF4-FFF2-40B4-BE49-F238E27FC236}">
                <a16:creationId xmlns:a16="http://schemas.microsoft.com/office/drawing/2014/main" id="{0A41B9A4-1BE9-5578-5CF4-462DBD0646FA}"/>
              </a:ext>
            </a:extLst>
          </p:cNvPr>
          <p:cNvSpPr>
            <a:spLocks noGrp="1"/>
          </p:cNvSpPr>
          <p:nvPr>
            <p:custDataLst>
              <p:tags r:id="rId50"/>
            </p:custDataLst>
          </p:nvPr>
        </p:nvSpPr>
        <p:spPr bwMode="auto">
          <a:xfrm>
            <a:off x="7307263" y="6395591"/>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23815770-0CD2-45C6-B72B-746BC0D0A00B}" type="datetime'''''''''''''''''''''''''''2''''''''''0'''''''''''''''''">
              <a:rPr kumimoji="0" lang="en-US" altLang="en-US" sz="1000" b="0" smtClean="0">
                <a:latin typeface="MS PGothic" panose="020B0600070205080204" pitchFamily="34" charset="-128"/>
                <a:ea typeface="MS PGothic" panose="020B0600070205080204" pitchFamily="34" charset="-128"/>
              </a:rPr>
              <a:pPr/>
              <a:t>20</a:t>
            </a:fld>
            <a:endParaRPr kumimoji="0" lang="ja-JP" altLang="en-US" sz="800" b="0" dirty="0">
              <a:latin typeface="MS PGothic" panose="020B0600070205080204" pitchFamily="34" charset="-128"/>
              <a:ea typeface="MS PGothic" panose="020B0600070205080204" pitchFamily="34" charset="-128"/>
              <a:sym typeface="+mn-lt"/>
            </a:endParaRPr>
          </a:p>
        </p:txBody>
      </p:sp>
      <p:sp>
        <p:nvSpPr>
          <p:cNvPr id="146" name="Text Placeholder 12">
            <a:extLst>
              <a:ext uri="{FF2B5EF4-FFF2-40B4-BE49-F238E27FC236}">
                <a16:creationId xmlns:a16="http://schemas.microsoft.com/office/drawing/2014/main" id="{3C7414A0-EAAC-CEAB-5534-3A88C3BE5B14}"/>
              </a:ext>
            </a:extLst>
          </p:cNvPr>
          <p:cNvSpPr>
            <a:spLocks noGrp="1"/>
          </p:cNvSpPr>
          <p:nvPr>
            <p:custDataLst>
              <p:tags r:id="rId51"/>
            </p:custDataLst>
          </p:nvPr>
        </p:nvSpPr>
        <p:spPr bwMode="auto">
          <a:xfrm>
            <a:off x="7562850" y="6395591"/>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lgn="ctr">
              <a:spcBef>
                <a:spcPct val="0"/>
              </a:spcBef>
              <a:spcAft>
                <a:spcPct val="0"/>
              </a:spcAft>
            </a:pPr>
            <a:fld id="{5B962D43-AC7E-4C5B-AA7C-556E3CFEBA6E}" type="datetime'''''''''''2''''''''''''''''0''21'''''''''''''''''''''''">
              <a:rPr kumimoji="0" lang="en-US" altLang="en-US" sz="1000" b="0" smtClean="0">
                <a:latin typeface="MS PGothic" panose="020B0600070205080204" pitchFamily="34" charset="-128"/>
                <a:ea typeface="MS PGothic" panose="020B0600070205080204" pitchFamily="34" charset="-128"/>
              </a:rPr>
              <a:pPr/>
              <a:t>2021</a:t>
            </a:fld>
            <a:endParaRPr kumimoji="0" lang="ja-JP" altLang="en-US" sz="800" b="0" dirty="0">
              <a:latin typeface="MS PGothic" panose="020B0600070205080204" pitchFamily="34" charset="-128"/>
              <a:ea typeface="MS PGothic" panose="020B0600070205080204" pitchFamily="34" charset="-128"/>
              <a:sym typeface="+mn-lt"/>
            </a:endParaRPr>
          </a:p>
        </p:txBody>
      </p:sp>
      <p:sp>
        <p:nvSpPr>
          <p:cNvPr id="147" name="Rectangle 2">
            <a:extLst>
              <a:ext uri="{FF2B5EF4-FFF2-40B4-BE49-F238E27FC236}">
                <a16:creationId xmlns:a16="http://schemas.microsoft.com/office/drawing/2014/main" id="{14DDDAD7-5C54-DA90-F9B6-4111B30F9B2E}"/>
              </a:ext>
            </a:extLst>
          </p:cNvPr>
          <p:cNvSpPr/>
          <p:nvPr>
            <p:custDataLst>
              <p:tags r:id="rId52"/>
            </p:custDataLst>
          </p:nvPr>
        </p:nvSpPr>
        <p:spPr bwMode="gray">
          <a:xfrm>
            <a:off x="8315325" y="3628579"/>
            <a:ext cx="179388" cy="133350"/>
          </a:xfrm>
          <a:prstGeom prst="rect">
            <a:avLst/>
          </a:prstGeom>
          <a:solidFill>
            <a:srgbClr val="80CCE8"/>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960" dirty="0">
              <a:latin typeface="MS PGothic" panose="020B0600070205080204" pitchFamily="34" charset="-128"/>
              <a:ea typeface="MS PGothic" panose="020B0600070205080204" pitchFamily="34" charset="-128"/>
            </a:endParaRPr>
          </a:p>
        </p:txBody>
      </p:sp>
      <p:cxnSp>
        <p:nvCxnSpPr>
          <p:cNvPr id="148" name="Straight Connector 3">
            <a:extLst>
              <a:ext uri="{FF2B5EF4-FFF2-40B4-BE49-F238E27FC236}">
                <a16:creationId xmlns:a16="http://schemas.microsoft.com/office/drawing/2014/main" id="{333C3886-F7A4-34D9-7DC7-DC965E2BCF24}"/>
              </a:ext>
            </a:extLst>
          </p:cNvPr>
          <p:cNvCxnSpPr/>
          <p:nvPr>
            <p:custDataLst>
              <p:tags r:id="rId53"/>
            </p:custDataLst>
          </p:nvPr>
        </p:nvCxnSpPr>
        <p:spPr bwMode="gray">
          <a:xfrm>
            <a:off x="8234362" y="3898454"/>
            <a:ext cx="255588" cy="0"/>
          </a:xfrm>
          <a:prstGeom prst="line">
            <a:avLst/>
          </a:prstGeom>
          <a:ln w="9525" cap="rnd"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149" name="Oval 6">
            <a:extLst>
              <a:ext uri="{FF2B5EF4-FFF2-40B4-BE49-F238E27FC236}">
                <a16:creationId xmlns:a16="http://schemas.microsoft.com/office/drawing/2014/main" id="{65C92058-7ACE-1515-462D-698BA2A73ED2}"/>
              </a:ext>
            </a:extLst>
          </p:cNvPr>
          <p:cNvSpPr/>
          <p:nvPr>
            <p:custDataLst>
              <p:tags r:id="rId54"/>
            </p:custDataLst>
          </p:nvPr>
        </p:nvSpPr>
        <p:spPr bwMode="gray">
          <a:xfrm>
            <a:off x="8323263" y="3860354"/>
            <a:ext cx="76200" cy="76200"/>
          </a:xfrm>
          <a:prstGeom prst="ellipse">
            <a:avLst/>
          </a:prstGeom>
          <a:solidFill>
            <a:srgbClr val="1F497D"/>
          </a:solidFill>
          <a:ln w="9525">
            <a:solidFill>
              <a:srgbClr val="1F497D"/>
            </a:solidFill>
          </a:ln>
        </p:spPr>
        <p:txBody>
          <a:bodyPr wrap="square" rtlCol="0" anchor="ctr">
            <a:noAutofit/>
          </a:bodyPr>
          <a:lstStyle/>
          <a:p>
            <a:pPr marL="0" algn="ctr" fontAlgn="ctr">
              <a:lnSpc>
                <a:spcPct val="114000"/>
              </a:lnSpc>
              <a:spcAft>
                <a:spcPts val="400"/>
              </a:spcAft>
            </a:pPr>
            <a:endParaRPr kumimoji="1" lang="ja-JP" altLang="en-US" sz="960" dirty="0">
              <a:latin typeface="MS PGothic" panose="020B0600070205080204" pitchFamily="34" charset="-128"/>
              <a:ea typeface="MS PGothic" panose="020B0600070205080204" pitchFamily="34" charset="-128"/>
            </a:endParaRPr>
          </a:p>
        </p:txBody>
      </p:sp>
      <p:sp>
        <p:nvSpPr>
          <p:cNvPr id="150" name="テキスト プレースホルダ 9">
            <a:extLst>
              <a:ext uri="{FF2B5EF4-FFF2-40B4-BE49-F238E27FC236}">
                <a16:creationId xmlns:a16="http://schemas.microsoft.com/office/drawing/2014/main" id="{66113EDA-1929-AB4F-9DB7-8EE51D4BE013}"/>
              </a:ext>
            </a:extLst>
          </p:cNvPr>
          <p:cNvSpPr>
            <a:spLocks noGrp="1"/>
          </p:cNvSpPr>
          <p:nvPr>
            <p:custDataLst>
              <p:tags r:id="rId55"/>
            </p:custDataLst>
          </p:nvPr>
        </p:nvSpPr>
        <p:spPr bwMode="auto">
          <a:xfrm>
            <a:off x="8545513" y="3623816"/>
            <a:ext cx="1168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fld id="{C072E489-822F-492E-A948-1E20BDB24D7D}" type="datetime'''名''目G''''''''''''D''''''P''''''（''10''''億''U''''''S$）'''">
              <a:rPr kumimoji="0" lang="ja-JP" altLang="en-US" sz="1000" smtClean="0">
                <a:sym typeface="+mn-lt"/>
              </a:rPr>
              <a:pPr/>
              <a:t>名目GDP（10億US$）</a:t>
            </a:fld>
            <a:endParaRPr kumimoji="0" lang="ja-JP" altLang="en-US" sz="800" dirty="0">
              <a:latin typeface="MS PGothic" panose="020B0600070205080204" pitchFamily="34" charset="-128"/>
              <a:ea typeface="MS PGothic" panose="020B0600070205080204" pitchFamily="34" charset="-128"/>
              <a:sym typeface="+mn-lt"/>
            </a:endParaRPr>
          </a:p>
        </p:txBody>
      </p:sp>
      <p:sp>
        <p:nvSpPr>
          <p:cNvPr id="151" name="テキスト プレースホルダ 9">
            <a:extLst>
              <a:ext uri="{FF2B5EF4-FFF2-40B4-BE49-F238E27FC236}">
                <a16:creationId xmlns:a16="http://schemas.microsoft.com/office/drawing/2014/main" id="{F4BCBB6A-D988-F261-8641-01008C1F0432}"/>
              </a:ext>
            </a:extLst>
          </p:cNvPr>
          <p:cNvSpPr>
            <a:spLocks noGrp="1"/>
          </p:cNvSpPr>
          <p:nvPr>
            <p:custDataLst>
              <p:tags r:id="rId56"/>
            </p:custDataLst>
          </p:nvPr>
        </p:nvSpPr>
        <p:spPr bwMode="auto">
          <a:xfrm>
            <a:off x="8545513" y="3827015"/>
            <a:ext cx="727967" cy="237233"/>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28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12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12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96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96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marL="0" indent="0">
              <a:spcBef>
                <a:spcPct val="0"/>
              </a:spcBef>
              <a:buNone/>
            </a:pPr>
            <a:fld id="{9D2B3C44-C5E4-47BB-BBBE-ED97E2E81B8B}" type="datetime'''''''''''''''''''''実''''''''質''''''''''G''DP成長''''''''率''（％）'">
              <a:rPr kumimoji="0" lang="ja-JP" altLang="en-US" sz="1000" smtClean="0">
                <a:sym typeface="+mn-lt"/>
              </a:rPr>
              <a:pPr/>
              <a:t>実質GDP成長率（％）</a:t>
            </a:fld>
            <a:endParaRPr kumimoji="0" lang="ja-JP" altLang="en-US" sz="800" dirty="0">
              <a:latin typeface="MS PGothic" panose="020B0600070205080204" pitchFamily="34" charset="-128"/>
              <a:ea typeface="MS PGothic" panose="020B0600070205080204" pitchFamily="34" charset="-128"/>
              <a:sym typeface="+mn-lt"/>
            </a:endParaRPr>
          </a:p>
        </p:txBody>
      </p:sp>
    </p:spTree>
    <p:extLst>
      <p:ext uri="{BB962C8B-B14F-4D97-AF65-F5344CB8AC3E}">
        <p14:creationId xmlns:p14="http://schemas.microsoft.com/office/powerpoint/2010/main" val="10640806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6" imgW="360" imgH="360" progId="TCLayout.ActiveDocument.1">
                  <p:embed/>
                </p:oleObj>
              </mc:Choice>
              <mc:Fallback>
                <p:oleObj name="think-cell Slide" r:id="rId6" imgW="360" imgH="360" progId="TCLayout.ActiveDocument.1">
                  <p:embed/>
                  <p:pic>
                    <p:nvPicPr>
                      <p:cNvPr id="7" name="Object 6" hidden="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p:cNvSpPr/>
          <p:nvPr>
            <p:custDataLst>
              <p:tags r:id="rId2"/>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ナイジェリア／一般概況／経済</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インフレ率</a:t>
            </a:r>
          </a:p>
        </p:txBody>
      </p:sp>
      <p:sp>
        <p:nvSpPr>
          <p:cNvPr id="33" name="テキスト ボックス 32"/>
          <p:cNvSpPr txBox="1"/>
          <p:nvPr/>
        </p:nvSpPr>
        <p:spPr>
          <a:xfrm>
            <a:off x="200472" y="1124744"/>
            <a:ext cx="9505056" cy="71821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ナイジェリアのインフレ率は、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年に低下した後、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年まで再び上昇し始めた。これは、ナイジェリアの</a:t>
            </a:r>
            <a:br>
              <a:rPr lang="en-US" altLang="ja-JP" sz="1400" dirty="0">
                <a:latin typeface="Arial" panose="020B0604020202020204" pitchFamily="34" charset="0"/>
                <a:ea typeface="ＭＳ Ｐゴシック" panose="020B0600070205080204" pitchFamily="50" charset="-128"/>
                <a:cs typeface="Arial" panose="020B0604020202020204" pitchFamily="34" charset="0"/>
              </a:rPr>
            </a:b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インフラ問題と、人々が消費する品目の多くが輸入品であるという事実に関連している。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インフレ率は、製品の需要と供給の安定化により、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年以降</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14.5%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程度で安定すると予測されている。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42" name="テキスト ボックス 24">
            <a:extLst>
              <a:ext uri="{FF2B5EF4-FFF2-40B4-BE49-F238E27FC236}">
                <a16:creationId xmlns:a16="http://schemas.microsoft.com/office/drawing/2014/main" id="{D8960FF5-557D-4AFC-A1AA-B4BE8EB663C7}"/>
              </a:ext>
            </a:extLst>
          </p:cNvPr>
          <p:cNvSpPr txBox="1"/>
          <p:nvPr/>
        </p:nvSpPr>
        <p:spPr>
          <a:xfrm>
            <a:off x="344488" y="6669360"/>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国際通貨基金（</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IMF</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World Economic Outlook Database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14" name="グループ化 13">
            <a:extLst>
              <a:ext uri="{FF2B5EF4-FFF2-40B4-BE49-F238E27FC236}">
                <a16:creationId xmlns:a16="http://schemas.microsoft.com/office/drawing/2014/main" id="{FD125CAC-79A4-8711-CBBB-B179593A34D3}"/>
              </a:ext>
            </a:extLst>
          </p:cNvPr>
          <p:cNvGrpSpPr/>
          <p:nvPr/>
        </p:nvGrpSpPr>
        <p:grpSpPr>
          <a:xfrm>
            <a:off x="7185248" y="2323440"/>
            <a:ext cx="1152130" cy="4165679"/>
            <a:chOff x="6342493" y="-215875"/>
            <a:chExt cx="1484517" cy="4196021"/>
          </a:xfrm>
        </p:grpSpPr>
        <p:sp>
          <p:nvSpPr>
            <p:cNvPr id="15" name="フリーフォーム 40">
              <a:extLst>
                <a:ext uri="{FF2B5EF4-FFF2-40B4-BE49-F238E27FC236}">
                  <a16:creationId xmlns:a16="http://schemas.microsoft.com/office/drawing/2014/main" id="{35EA00EB-EE1F-959A-EDAF-88EA6A07E318}"/>
                </a:ext>
              </a:extLst>
            </p:cNvPr>
            <p:cNvSpPr/>
            <p:nvPr/>
          </p:nvSpPr>
          <p:spPr>
            <a:xfrm>
              <a:off x="6610985" y="-215875"/>
              <a:ext cx="1216025" cy="4088079"/>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 </a:t>
              </a:r>
              <a:endParaRPr kumimoji="1" lang="ja-JP" altLang="en-US" dirty="0"/>
            </a:p>
          </p:txBody>
        </p:sp>
        <p:sp>
          <p:nvSpPr>
            <p:cNvPr id="16" name="角丸四角形 41">
              <a:extLst>
                <a:ext uri="{FF2B5EF4-FFF2-40B4-BE49-F238E27FC236}">
                  <a16:creationId xmlns:a16="http://schemas.microsoft.com/office/drawing/2014/main" id="{3194C965-3580-E896-72EA-496AB09781B0}"/>
                </a:ext>
              </a:extLst>
            </p:cNvPr>
            <p:cNvSpPr/>
            <p:nvPr/>
          </p:nvSpPr>
          <p:spPr>
            <a:xfrm>
              <a:off x="6342493" y="3773413"/>
              <a:ext cx="1287478" cy="206733"/>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64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2022</a:t>
              </a:r>
              <a:r>
                <a:rPr lang="ja-JP" altLang="en-US" sz="64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年以降は予測値</a:t>
              </a:r>
              <a:endParaRPr lang="en-US" altLang="ja-JP" sz="64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graphicFrame>
        <p:nvGraphicFramePr>
          <p:cNvPr id="17" name="Chart 146">
            <a:extLst>
              <a:ext uri="{FF2B5EF4-FFF2-40B4-BE49-F238E27FC236}">
                <a16:creationId xmlns:a16="http://schemas.microsoft.com/office/drawing/2014/main" id="{ABEBFE1C-D3A9-40FD-AC22-CF55EE918109}"/>
              </a:ext>
            </a:extLst>
          </p:cNvPr>
          <p:cNvGraphicFramePr/>
          <p:nvPr>
            <p:custDataLst>
              <p:tags r:id="rId3"/>
            </p:custDataLst>
            <p:extLst>
              <p:ext uri="{D42A27DB-BD31-4B8C-83A1-F6EECF244321}">
                <p14:modId xmlns:p14="http://schemas.microsoft.com/office/powerpoint/2010/main" val="168573023"/>
              </p:ext>
            </p:extLst>
          </p:nvPr>
        </p:nvGraphicFramePr>
        <p:xfrm>
          <a:off x="-151390" y="2489224"/>
          <a:ext cx="9505056" cy="3748088"/>
        </p:xfrm>
        <a:graphic>
          <a:graphicData uri="http://schemas.openxmlformats.org/drawingml/2006/chart">
            <c:chart xmlns:c="http://schemas.openxmlformats.org/drawingml/2006/chart" xmlns:r="http://schemas.openxmlformats.org/officeDocument/2006/relationships" r:id="rId8"/>
          </a:graphicData>
        </a:graphic>
      </p:graphicFrame>
      <p:sp>
        <p:nvSpPr>
          <p:cNvPr id="18" name="Text Placeholder 12">
            <a:extLst>
              <a:ext uri="{FF2B5EF4-FFF2-40B4-BE49-F238E27FC236}">
                <a16:creationId xmlns:a16="http://schemas.microsoft.com/office/drawing/2014/main" id="{44753DBE-1E00-EF75-765E-51DBC7574B58}"/>
              </a:ext>
            </a:extLst>
          </p:cNvPr>
          <p:cNvSpPr>
            <a:spLocks noGrp="1"/>
          </p:cNvSpPr>
          <p:nvPr>
            <p:custDataLst>
              <p:tags r:id="rId4"/>
            </p:custDataLst>
          </p:nvPr>
        </p:nvSpPr>
        <p:spPr bwMode="auto">
          <a:xfrm>
            <a:off x="412433" y="2300094"/>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28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28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1600" kern="1200">
                <a:solidFill>
                  <a:schemeClr val="tx1"/>
                </a:solidFill>
                <a:latin typeface="+mn-lt"/>
                <a:ea typeface="+mn-ea"/>
                <a:cs typeface="+mn-cs"/>
              </a:defRPr>
            </a:lvl9pPr>
          </a:lstStyle>
          <a:p>
            <a:pPr>
              <a:spcBef>
                <a:spcPct val="0"/>
              </a:spcBef>
              <a:spcAft>
                <a:spcPct val="0"/>
              </a:spcAft>
            </a:pPr>
            <a:r>
              <a:rPr kumimoji="0" lang="ja-JP" altLang="en-US" sz="800" b="0" noProof="1">
                <a:sym typeface="+mn-lt"/>
              </a:rPr>
              <a:t>(%)</a:t>
            </a:r>
          </a:p>
        </p:txBody>
      </p:sp>
      <p:grpSp>
        <p:nvGrpSpPr>
          <p:cNvPr id="20" name="グループ化 7">
            <a:extLst>
              <a:ext uri="{FF2B5EF4-FFF2-40B4-BE49-F238E27FC236}">
                <a16:creationId xmlns:a16="http://schemas.microsoft.com/office/drawing/2014/main" id="{7D0431F8-456B-61BF-98A0-2DF4995AFFAB}"/>
              </a:ext>
            </a:extLst>
          </p:cNvPr>
          <p:cNvGrpSpPr/>
          <p:nvPr/>
        </p:nvGrpSpPr>
        <p:grpSpPr>
          <a:xfrm>
            <a:off x="200025" y="1988840"/>
            <a:ext cx="9505055" cy="288032"/>
            <a:chOff x="4803500" y="2113806"/>
            <a:chExt cx="2954133" cy="288032"/>
          </a:xfrm>
        </p:grpSpPr>
        <p:cxnSp>
          <p:nvCxnSpPr>
            <p:cNvPr id="21" name="直線コネクタ 26">
              <a:extLst>
                <a:ext uri="{FF2B5EF4-FFF2-40B4-BE49-F238E27FC236}">
                  <a16:creationId xmlns:a16="http://schemas.microsoft.com/office/drawing/2014/main" id="{47482AA6-72B6-712B-39F6-108A40009BCC}"/>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2" name="Rectangle 6">
              <a:extLst>
                <a:ext uri="{FF2B5EF4-FFF2-40B4-BE49-F238E27FC236}">
                  <a16:creationId xmlns:a16="http://schemas.microsoft.com/office/drawing/2014/main" id="{893B8383-EF00-DA6F-A7B8-41B24AA2B244}"/>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96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96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96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96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96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noProof="1">
                  <a:solidFill>
                    <a:srgbClr val="000000"/>
                  </a:solidFill>
                  <a:latin typeface="Arial Black" pitchFamily="34" charset="0"/>
                  <a:ea typeface="HGP創英角ｺﾞｼｯｸUB" pitchFamily="50" charset="-128"/>
                </a:rPr>
                <a:t>インフレ率</a:t>
              </a:r>
            </a:p>
          </p:txBody>
        </p:sp>
      </p:grpSp>
    </p:spTree>
    <p:extLst>
      <p:ext uri="{BB962C8B-B14F-4D97-AF65-F5344CB8AC3E}">
        <p14:creationId xmlns:p14="http://schemas.microsoft.com/office/powerpoint/2010/main" val="89552465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e378f461-5c73-46ec-9281-d7e45e6a2893"/>
  <p:tag name="TSCLIENT" val="True"/>
  <p:tag name="THINKCELLPRESENTATIONDONOTDELETE" val="&lt;?xml version=&quot;1.0&quot; encoding=&quot;UTF-16&quot; standalone=&quot;yes&quot;?&gt;&lt;root reqver=&quot;27037&quot;&gt;&lt;version val=&quot;32970&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6&quot;&gt;&lt;elem m_fUsage=&quot;4.47449039442726093085E+00&quot;&gt;&lt;m_msothmcolidx val=&quot;0&quot;/&gt;&lt;m_rgb r=&quot;80&quot; g=&quot;CC&quot; b=&quot;E8&quot;/&gt;&lt;/elem&gt;&lt;elem m_fUsage=&quot;2.07452829189028475909E+00&quot;&gt;&lt;m_msothmcolidx val=&quot;0&quot;/&gt;&lt;m_rgb r=&quot;1F&quot; g=&quot;49&quot; b=&quot;7D&quot;/&gt;&lt;/elem&gt;&lt;elem m_fUsage=&quot;1.75322888389322728564E+00&quot;&gt;&lt;m_msothmcolidx val=&quot;0&quot;/&gt;&lt;m_rgb r=&quot;C0&quot; g=&quot;E6&quot; b=&quot;F4&quot;/&gt;&lt;/elem&gt;&lt;elem m_fUsage=&quot;1.64486303909999986850E+00&quot;&gt;&lt;m_msothmcolidx val=&quot;0&quot;/&gt;&lt;m_rgb r=&quot;33&quot; g=&quot;99&quot; b=&quot;CC&quot;/&gt;&lt;/elem&gt;&lt;elem m_fUsage=&quot;2.78128389443693807559E-02&quot;&gt;&lt;m_msothmcolidx val=&quot;0&quot;/&gt;&lt;m_rgb r=&quot;F3&quot; g=&quot;F3&quot; b=&quot;F3&quot;/&gt;&lt;/elem&gt;&lt;elem m_fUsage=&quot;2.50442592846800288209E-02&quot;&gt;&lt;m_msothmcolidx val=&quot;0&quot;/&gt;&lt;m_rgb r=&quot;EC&quot; g=&quot;E5&quot; b=&quot;F4&quot;/&gt;&lt;/elem&gt;&lt;/m_vecMRU&gt;&lt;/m_mruColor&gt;&lt;m_eweekdayFirstOfWeek val=&quot;1&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lLLjY83mI_.bfUsgPSuRew"/>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ryby5Yi7DOUGE2K6fuT0A"/>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bVxGopR6bykekR2m9CJrgQ"/>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dtKoQa8bxugUGO3NYshAA"/>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4oaZXjWbHWiyoWdaJjnJIA"/>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kPggc6xQ2bJwcbSmSCM12w"/>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XAr0OXXEqjR4WGKcaZAV1A"/>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3SRHUpRQxHuU5dyS_N4bww"/>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XH3pSrmPAojHWklHbLQHYg"/>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R4oQyJIkU3rmYCPegbgtJQ"/>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oB6jbNfLSdO47plpCBUX4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R2abOB3c2lBp_iJF0pzvqw"/>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XmLwOteyVyIROpa3mRp2bQ"/>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YsQEvFGMTGubaefTBivKVg"/>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ua6YNwMBq6oLQ8Hf0O2G8A"/>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1eXBZZihezKiRVncEn5U_w"/>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eDjDMg4Th_K9ltvwLT7k.g"/>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bTPEChs5ewUwyn1oRTueqQ"/>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PNC7PwPwSEVt5LEHtQ.tMg"/>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XBw6exkL9VsV7Q44k37xqA"/>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Urp2w8HbhtlmTTz.g7Q40A"/>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8znkInCqwGZZdkLlrpB2e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geA4OfiUROeb1Jl9NjUy.g"/>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LjxU7m5ORMKM6gNKaWY8tg"/>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9PUa_m24RGGNMjwpZfmlWA"/>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alYtVMbCSLKs3IchFW0hGg"/>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C3i4JC_uStGNlc5eUTlZPg"/>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ZRFDzGYCRhKZjZE8WIK2Mw"/>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0XaGWV0mRkOKmgi9q2eKMg"/>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oB1yWPRSQhiYf.LIcwgj.w"/>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z_pyAByJQnWSmkExhCJL0g"/>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ZN0QPCstTQ2w0qkzSSTIog"/>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hCFT2JWSR26wjd5x0CEr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agNQPtaASLiBUS6T3o4JZw"/>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ps3bg.0pQJ.m_8IQe2Un0g"/>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mzdC56YUQ8WEH2nxr3ehoA"/>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yZhlSBnWRcOp8ov9C63jYg"/>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2zevgGLWTyqCjEtmePfFFw"/>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ASQ4aojOSDOLdlS_vtASqQ"/>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IPDCMVupQNChJ8jPFpbUnQ"/>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Up0yNwBLSYObGYgP90whYw"/>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99vdqbO5STehHmjSXns5Jw"/>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Y0HtPXrBTTGxmEwiTXMEgw"/>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utHEXimUT7KKV2J5uFF_f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A8RDJY.rT8iUduXqOoOmBg"/>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Sm5AtZbuSa6t.olOFaNAmQ"/>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HYShH8oLWPqB2DAlXIkouA"/>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N7wb97obRXWXmesMv_atPw"/>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3bVTXLsLSfyTOLatSHo1ug"/>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r2h90e5eTauV3VIvkpJDfg"/>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wrRLzUqVQhmXXJbrhX38vA"/>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hhCFT2JWSR26wjd5x0CErQ"/>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qV.IWzEwRT65WPpulO14Pw"/>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9I8CDsXsTkGsCB2NsZrt.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RvVGERnTR1ueiZ8He7oO5A"/>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02x3pnCyQeq0CAkQKEmSBQ"/>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EFiY8R74QZOHfVKoxNUQ4w"/>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GBLcBEeWTqWv1znSmATh0Q"/>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HO_ZIkl7SyS0jSnccZvRhA"/>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3YAydI2dRCuPdErsvtak.w"/>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NnVo0eGGQy6GUWPyV1vuiw"/>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ZiNn5rmoRIqdgiSX8sW6rw"/>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ffz1bJwMSiC.4q1bBxoGPg"/>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b4izZPlhSbWtiTxFfsQ9Aw"/>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Txmc.wN7Ri6GQwinUQKSR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3PQPSbPSQca9uc5_.2jYcA"/>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WUsV.LM6RDahxZL2.I_GBQ"/>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LAy7QJ_tTV6KxbzBWzQYTA"/>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HO_ZIkl7SyS0jSnccZvRhA"/>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ffz1bJwMSiC.4q1bBxoGPg"/>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OruErhAsSH..QdwAJPc8_g"/>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OKoNO1WdQNeFcUpA5MeJyA"/>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_Nzjvcs4Sd6W6AcCOnkQPQ"/>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cPoKWhr1QeiQPq3lmn7fwg"/>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LAy7QJ_tTV6KxbzBWzQYTA"/>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J_HQ0mBKQdSoHe2iywQLJ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w41idhCKSoq2Z3eUcvN4ww"/>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dWth5t7PQrSQ23k2Be7mBQ"/>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B02ZbHP7SEeDc5jA5GuWbw"/>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de2LtWX9RqatVRQcHQWA_Q"/>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ZBRvo7KlS6uvb0tWEizq5Q"/>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xRhGFdBlTFuv1qrurkJgtg"/>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Af8ncw.nQeq3XTNCZR8dSQ"/>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CTecs601QJWQ2o56c3YjZA"/>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f0xbCmm7Q7CBMk9PL6uRhQ"/>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BaAdXpiAR1mOynjl0y4m1A"/>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QK_y1g.HRreD6bhhL7Xo1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uHdPQ56vTROYf8XJPkS9rw"/>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ZQBfUsASTJiAtNhqUYAOZA"/>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j6_5u43dS32gULXTTBCwWQ"/>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V7y_V0u5TrOXxEVziytE8g"/>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WNGk1E6eR_GHE2worUJ6zw"/>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8NDsnm1VfptFRUXvHAcueQ"/>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NwageCD5SmyWrSl58SGyAA"/>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USixJSGjQASnNLIabsQf6Q"/>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0sD4nhp3TsOuyt_gApW0JA"/>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zCKY4bqdSOmdSdyiWlFJ8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8XI7zN9gTFSlgbwagszsyw"/>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gy9l0iiIS9anftSD__Cf7g"/>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QqXVdVl8TAS3dTPELTFj4Q"/>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NVbpZsmGQBe6oZttjxK8oA"/>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Nt9VuZkfTQ639D5zfsfKSw"/>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7fx9iBYAQQOGuviIks_N7g"/>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j9wyQzozT9edddBor0nbOg"/>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w34UBPb0jq4umfDL3xURoA"/>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f2dqPaY2GLwIr.D99ipX7w"/>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ih4a4QvuRg6rOdelhpAY.g"/>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AtJFqjbkTWO894sEE55Ku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z2qqs7wlQVa.ZB.kK3xblQ"/>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7jUbbOJcS7CEBhoKb6234A"/>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9f2nizNqR7OCjct68VnPEA"/>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GVgi1gl2ROC8KKYkgTWb5g"/>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iEfek8pmQ.GlgfdftqcLaw"/>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lBN7tIhxTpqzu0F1KTCaiA"/>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0dEX.BfLGWzZnEXrRtBm3w"/>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bC5KezbASbGYDz_yjEr_Ow"/>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k7IZbMbT8MqdIoaODchKrQ"/>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xDH8w0TTPztKWxyotUQEoA"/>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gWk1.aDoTXKBgs0XIWMJl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fjuD1HM1Si.tsnh5ZNMKmw"/>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03I9PLNAnuffSUue_vF_9A"/>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1lpQmPXIT5iF47kdRNDatg"/>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W5hsAmFITWiXLpDsggixLg"/>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KJSuNy6aQ6qmo3g8CWRoeQ"/>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rN5554npS7.HDs4gZDTC5Q"/>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4ICs8jxfSje39IngqYuU5Q"/>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u0OZG5tnTpisnTFp35Vo1g"/>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z1VbMeTPQ5CIV9GT2qcPiQ"/>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rDoV85nQwy7.SCMqm5SVQ"/>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WWBXTrLkRDCjYNFfWA_MX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O_yBdEfaSHCkOzZTyc0PyQ"/>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VCjd66zcTtClUzYVl_JR1g"/>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dzyKwrlXTzac3mv6Uv9PPw"/>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Y4UQGFeTRJmn53VnVOujGw"/>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ty0TUeg.QZ6O84YcIEucyw"/>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dfXYGDqjR7WQt6K3Ur1rsA"/>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0XNc5FI.TciEt9GhOSWuRQ"/>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AVS2dQryzeXEQy2OVeDxDg"/>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vOsYZ_XhScecoWMqQRlqpg"/>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M0IbG7t.T_C2eqHeIGNcDA"/>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em0aGw_TSY6YmYWjX4H4I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NwtytWA7R2OKRMUXjS1dnA"/>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V12oxHYABVQo0zF7ttEA9A"/>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5454l8PyeYOSKmpN7pRxyg"/>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Udzezsmk5wHGqHoKV22ypQ"/>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WnW3nIzZ1L.7kdnluIZCgw"/>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Yjwva3ZXRMK9zMr0T8Hv3g"/>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izswoXX0QI6yUsZH4PXqqA"/>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69P.Vv.oQE2UO9prUCA1FA"/>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TUIXiAAdS2..l6n8Gp6ccA"/>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G_eece33TQq0OmV16LYjQg"/>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KiygPIQfT76nKxDCSO_QGg"/>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Y2zPaeb6QxCaRcQxaRggig"/>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3hp5OkwXWZHSbIIWKUqdfw"/>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wRsTq3laRnirXU_1._QaoQ"/>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Y2zPaeb6QxCaRcQxaRggig"/>
</p:tagLst>
</file>

<file path=ppt/tags/tag245.xml><?xml version="1.0" encoding="utf-8"?>
<p:tagLst xmlns:a="http://schemas.openxmlformats.org/drawingml/2006/main" xmlns:r="http://schemas.openxmlformats.org/officeDocument/2006/relationships" xmlns:p="http://schemas.openxmlformats.org/presentationml/2006/main">
  <p:tag name="NAME" val="4. Footnote"/>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YXZax.bcT6Wk5JdCIXRVqw"/>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HIBlf28GRZ2at_IkFnXcAA"/>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sY2p92WoRpSC4kU_7CJKuQ"/>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tBVCPzcmReyI8mXCn7qdpg"/>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DaP9m50JQZuodzPQ7Nlz9A"/>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I4ETzk7aRmCv86VRsLrlhQ"/>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3j1Jv4UWTWWtRFGP1Sd1dg"/>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hEFiIfIJSh6OQlI_HFKFv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z6hOSA2yToecF9abH1550w"/>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vRqS3SZzzrjCphwnSyljQw"/>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Pxg9HVZ0TN2x9jJ0EX9Y0Q"/>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DsNftynbTSCYi3RbhRijMw"/>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AZu1feSmTJK7F.xMyM.Swg"/>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2QfSAnO5RzGGgpt0c3uV4g"/>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Tck3LjweR3id.vZVw3sUCA"/>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MA9h451WR8.wKsIIl1g14g"/>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3wX5g4AyDQVf499k.SSrQ"/>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JnPnxDt7T1m2PiEJDsk3zA"/>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H6HqSB.zTw2Kjugsd1yp1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GgPKNOWsCewIiYxA4Hxedg"/>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tEw5Eml01SJ.VY0hhCvoIsw"/>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tw3JkyKf3RFKkFffU_YNJyQ"/>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qSReY4FuRw2skU_teJBilA"/>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tQOeZboTDqH2DZEFMNtPbJw"/>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SjyXG6ceHg0LEH2xzSnWqg"/>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MYKiNHqETwG1dNcVoZnXMw"/>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jx4va6o0T6Sez940NsKcyg"/>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W17kA0E9RpK9HGa7xUcyLQ"/>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jkbf5VywQGKfxXnIaUlJ6w"/>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qK9NL4tOTCieAL50vDIJ1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yuPjfSB6TvOADzSm4Tgs4w"/>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mhmFdJgaQWWdDo_ltB6vfg"/>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W17kA0E9RpK9HGa7xUcyLQ"/>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jkbf5VywQGKfxXnIaUlJ6w"/>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qK9NL4tOTCieAL50vDIJ1A"/>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mhmFdJgaQWWdDo_ltB6vfg"/>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ePl6OxaTSq.SradgE1QrMw"/>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lZ00kc8sQ.6q3VYXncMvCA"/>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mhmFdJgaQWWdDo_ltB6vfg"/>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3wX5g4AyDQVf499k.SSrQ"/>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jx4va6o0T6Sez940NsKcy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yXI0mMqFivJSw6euCwH6og"/>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jx4va6o0T6Sez940NsKcyg"/>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jx4va6o0T6Sez940NsKcyg"/>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jx4va6o0T6Sez940NsKcyg"/>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jx4va6o0T6Sez940NsKcyg"/>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jx4va6o0T6Sez940NsKcyg"/>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jx4va6o0T6Sez940NsKcyg"/>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jx4va6o0T6Sez940NsKcyg"/>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jx4va6o0T6Sez940NsKcyg"/>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jx4va6o0T6Sez940NsKcyg"/>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jx4va6o0T6Sez940NsKcy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nEJxnsAS2gUGrPqsgO_hf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JCw0Y4pxS2Ou0PwZKsA9xw"/>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jx4va6o0T6Sez940NsKcyg"/>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jx4va6o0T6Sez940NsKcyg"/>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tjx4va6o0T6Sez940NsKcyg"/>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tjx4va6o0T6Sez940NsKcyg"/>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tjx4va6o0T6Sez940NsKcyg"/>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jx4va6o0T6Sez940NsKcyg"/>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tjx4va6o0T6Sez940NsKcyg"/>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tjx4va6o0T6Sez940NsKcyg"/>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tEWqxvArlT6.bnRhKEiDqS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F.kexmBCjLFsuY9TbwGe5Q"/>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tIVaBE6SGTlaxF3tgyhP7LQ"/>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tctlddKQBQMGTOFC_g4QO3w"/>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tLNEs7ks_RPGs.EZnrB3.kA"/>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th3PCbkeySaC94lLYp1ApgA"/>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tWCIO77KjwsmU6mNnMgrIcA"/>
</p:tagLst>
</file>

<file path=ppt/tags/tag315.xml><?xml version="1.0" encoding="utf-8"?>
<p:tagLst xmlns:a="http://schemas.openxmlformats.org/drawingml/2006/main" xmlns:r="http://schemas.openxmlformats.org/officeDocument/2006/relationships" xmlns:p="http://schemas.openxmlformats.org/presentationml/2006/main">
  <p:tag name="NAME" val="4. Footnote"/>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tctlddKQBQMGTOFC_g4QO3w"/>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th3PCbkeySaC94lLYp1ApgA"/>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tLNEs7ks_RPGs.EZnrB3.kA"/>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eiBovaIHQnOVpZzIhZlq0g"/>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tRJqnUzGSRTazpzZWWqd4_Q"/>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tZX1s73Iq8IYhCNX2LAYy5w"/>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t2ZfWFdF9Ukv7MCcHfnzU7Q"/>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tX.MjLnW_8V39aQNjiNVTNg"/>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tjh62Brg85Ysz98GesOvlmQ"/>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tdPQy86yEPdQvHQ5Ih090cw"/>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tKuqK9rS6Tq98.PSjG2Oxcg"/>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tfThuITIN3hxiZiTfK9L.lQ"/>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tshfzT9BGfMCcuuMzds9elQ"/>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txX3kK5s.Ro_RmPcREaGKv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9uUwUvUzRviiUvudZtEjow"/>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tSszH0sK46d5ZxIfXf3.eeQ"/>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tN_oVGE0Z.ONY2c9GrGiV7Q"/>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tvGcRyV8HMxZR5rTHa6vSrw"/>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tHhrNjoYf_ire85.SyMYhVw"/>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trsEVBm54.4FlZkqJgAu6hw"/>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tu6w1UNLR7fGrwwgk4uSmDA"/>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twNA653dYu0JG_skGPHHw1A"/>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tYRhy6g6MgR1nwFoFJiuYmw"/>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tVgWtEXTDiYG6BI0VHI8Rdw"/>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tnLH5k0UlK9l_Av_P0D4gp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WcE4uxVoRJecYNLmnYcnSw"/>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t25mHekkKS1AQ5DrWaU4YpQ"/>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tEDLxEtUXITEiH61tqXu7VA"/>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tnTJpv_WmBjLQ_tv_mQ961Q"/>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tgXX7YafInQw_nsm3zxTvMw"/>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t_nbeomOjPCi0iIu1vfT_Ww"/>
</p:tagLst>
</file>

<file path=ppt/tags/tag345.xml><?xml version="1.0" encoding="utf-8"?>
<p:tagLst xmlns:a="http://schemas.openxmlformats.org/drawingml/2006/main" xmlns:r="http://schemas.openxmlformats.org/officeDocument/2006/relationships" xmlns:p="http://schemas.openxmlformats.org/presentationml/2006/main">
  <p:tag name="NAME" val="4. Footnote"/>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thnoEzvo3v7oYpaPR1WVb9w"/>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tvOzvBv.Is_HiouKIaC4ZsQ"/>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tDGO8ultkSNpdlU7dmPhr7A"/>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t76xf3SJr_FJ0XF96qb37A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EFj5HWH_RMmiS9NlMPTc3A"/>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tj2cc0CScImpuUVCu1OQk3A"/>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tIe1xAdd3JfdjJlGgh2x1tw"/>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t2VIzjpmzNaAMrAliWZgJmA"/>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trVyv4GbCa5nUkarnFHq0Vg"/>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t_nbeomOjPCi0iIu1vfT_Ww"/>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te5is.fMTarwZ4k1bfhXD6g"/>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te5is.fMTarwZ4k1bfhXD6g"/>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te5is.fMTarwZ4k1bfhXD6g"/>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te5is.fMTarwZ4k1bfhXD6g"/>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te5is.fMTarwZ4k1bfhXD6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asQlButuTMWcrhpjB7Qg4Q"/>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te5is.fMTarwZ4k1bfhXD6g"/>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te5is.fMTarwZ4k1bfhXD6g"/>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te5is.fMTarwZ4k1bfhXD6g"/>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te5is.fMTarwZ4k1bfhXD6g"/>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te5is.fMTarwZ4k1bfhXD6g"/>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te5is.fMTarwZ4k1bfhXD6g"/>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te5is.fMTarwZ4k1bfhXD6g"/>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te5is.fMTarwZ4k1bfhXD6g"/>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te5is.fMTarwZ4k1bfhXD6g"/>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te5is.fMTarwZ4k1bfhXD6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erGPQoo3RkSgbEFfuPnw1Q"/>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te5is.fMTarwZ4k1bfhXD6g"/>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te5is.fMTarwZ4k1bfhXD6g"/>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te5is.fMTarwZ4k1bfhXD6g"/>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te5is.fMTarwZ4k1bfhXD6g"/>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te5is.fMTarwZ4k1bfhXD6g"/>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te5is.fMTarwZ4k1bfhXD6g"/>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te5is.fMTarwZ4k1bfhXD6g"/>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te5is.fMTarwZ4k1bfhXD6g"/>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te5is.fMTarwZ4k1bfhXD6g"/>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te5is.fMTarwZ4k1bfhXD6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qIGnEUarSWCGPLBR3zWTfQ"/>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te5is.fMTarwZ4k1bfhXD6g"/>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te5is.fMTarwZ4k1bfhXD6g"/>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te5is.fMTarwZ4k1bfhXD6g"/>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te5is.fMTarwZ4k1bfhXD6g"/>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te5is.fMTarwZ4k1bfhXD6g"/>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te5is.fMTarwZ4k1bfhXD6g"/>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te5is.fMTarwZ4k1bfhXD6g"/>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te5is.fMTarwZ4k1bfhXD6g"/>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te5is.fMTarwZ4k1bfhXD6g"/>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trVyv4GbCa5nUkarnFHq0V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FYmX1tISQE.bHwL9HrjnDA"/>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trVyv4GbCa5nUkarnFHq0Vg"/>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2.xml><?xml version="1.0" encoding="utf-8"?>
<p:tagLst xmlns:a="http://schemas.openxmlformats.org/drawingml/2006/main" xmlns:r="http://schemas.openxmlformats.org/officeDocument/2006/relationships" xmlns:p="http://schemas.openxmlformats.org/presentationml/2006/main">
  <p:tag name="NAME" val="4. Footnote"/>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tDxWMwIBTgio0T7Gq1hISQ"/>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tsPkG02.UQE2X7J3FZdkuHA"/>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tuUZVJNwMfzYBmny0uYE7tQ"/>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tkdROuaDmVT9Y5kNYi31ndw"/>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tCqMnlbxvn0vUbaVI062oFw"/>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tANHEhpnVhdf._Xr2t3PJzw"/>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taOJkM3O6GLX2FXoNNjdK1g"/>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tBRwtcuYYR2KiSWnaUzCz0g"/>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tE__R4bRrQDijUVoFhrFfDQ"/>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tGk8heQfxRAmcA8aG76lPZg"/>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tOEcefj8YT9.r5GFALZ5YU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I.2W4hSWRW2VfKg8RNewGg"/>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t5cfsdBPiRACwX7ZUQUSZQQ"/>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t4AWUQGQXTOOyDq3Pg_DQPQ"/>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tXTB4zQduCq2qZCkZer28Ww"/>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tqW2NP3AZQ2mokBYFep6I9g"/>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tkngNgSa1QJqhojHIeg7ZeQ"/>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t2LJowSfCjGoQ9GW4pSI5ow"/>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tJrYgqeQfQkKvBWCs87Ij3w"/>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tJQ6zmdO2f99ppPZjQUWu0Q"/>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tCqMnlbxvn0vUbaVI062oFw"/>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trO8jbHGUH81EaEIEZrhb0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oJr0cq63SfSTE3ZM9cLOsg"/>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tANHEhpnVhdf._Xr2t3PJzw"/>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tBRwtcuYYR2KiSWnaUzCz0g"/>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tE__R4bRrQDijUVoFhrFfDQ"/>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tOEcefj8YT9.r5GFALZ5YUQ"/>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t5cfsdBPiRACwX7ZUQUSZQQ"/>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tqW2NP3AZQ2mokBYFep6I9g"/>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tJrYgqeQfQkKvBWCs87Ij3w"/>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to7rbkcMNA6y23GiCyJomwg"/>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tBRwtcuYYR2KiSWnaUzCz0g"/>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tkngNgSa1QJqhojHIeg7Ze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ZrsUDdq2Qga6pMQpxHko3A"/>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tkngNgSa1QJqhojHIeg7ZeQ"/>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tBRwtcuYYR2KiSWnaUzCz0g"/>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t2LJowSfCjGoQ9GW4pSI5ow"/>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taOJkM3O6GLX2FXoNNjdK1g"/>
</p:tagLst>
</file>

<file path=ppt/tags/tag434.xml><?xml version="1.0" encoding="utf-8"?>
<p:tagLst xmlns:a="http://schemas.openxmlformats.org/drawingml/2006/main" xmlns:r="http://schemas.openxmlformats.org/officeDocument/2006/relationships" xmlns:p="http://schemas.openxmlformats.org/presentationml/2006/main">
  <p:tag name="THINKCELLSHAPEDONOTDELETE" val="tXTB4zQduCq2qZCkZer28Ww"/>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tuUZVJNwMfzYBmny0uYE7tQ"/>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Q07WZ_YNnINXIOrR0BbsAw"/>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9.xml><?xml version="1.0" encoding="utf-8"?>
<p:tagLst xmlns:a="http://schemas.openxmlformats.org/drawingml/2006/main" xmlns:r="http://schemas.openxmlformats.org/officeDocument/2006/relationships" xmlns:p="http://schemas.openxmlformats.org/presentationml/2006/main">
  <p:tag name="THINKCELLSHAPEDONOTDELETE" val="t.zosIQuKReip6WU3RcgwG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WeE_gpiRLC.o.pJyDwmbBw"/>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t5VLbP31zQMSr_IAP19_AZQ"/>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tOZh_0ncrQOChJDmu0UVMrQ"/>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tTxR7HhqTQlSNCutECaPFmA"/>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tCgY4d.NYSdydnG9kSP4oJw"/>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t53E10B6PQpCg9HWuV1UwSQ"/>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txJ6Jt7WORb7jNOoOS9CUFQ"/>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t_rvaCVTJSsypfbBg.mN3tw"/>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teTlILkuqRjiaLdbFj4c_dA"/>
</p:tagLst>
</file>

<file path=ppt/tags/tag458.xml><?xml version="1.0" encoding="utf-8"?>
<p:tagLst xmlns:a="http://schemas.openxmlformats.org/drawingml/2006/main" xmlns:r="http://schemas.openxmlformats.org/officeDocument/2006/relationships" xmlns:p="http://schemas.openxmlformats.org/presentationml/2006/main">
  <p:tag name="THINKCELLSHAPEDONOTDELETE" val="t_0bqEXLoR22RFDAC4Cabuw"/>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tO7opQGcwR.iQiHhOlho0X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XdXBUXDZwX18Iri98MeovA"/>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tuqp3ySuoSfa2OAx8KIXE9A"/>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tSQBh4EBeRoqP0Z_vAf5_qQ"/>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t1.6_enLQR22x.Vn_lOnmXw"/>
</p:tagLst>
</file>

<file path=ppt/tags/tag463.xml><?xml version="1.0" encoding="utf-8"?>
<p:tagLst xmlns:a="http://schemas.openxmlformats.org/drawingml/2006/main" xmlns:r="http://schemas.openxmlformats.org/officeDocument/2006/relationships" xmlns:p="http://schemas.openxmlformats.org/presentationml/2006/main">
  <p:tag name="THINKCELLSHAPEDONOTDELETE" val="tkDMDWkXZR06FH4W.lGKVPQ"/>
</p:tagLst>
</file>

<file path=ppt/tags/tag464.xml><?xml version="1.0" encoding="utf-8"?>
<p:tagLst xmlns:a="http://schemas.openxmlformats.org/drawingml/2006/main" xmlns:r="http://schemas.openxmlformats.org/officeDocument/2006/relationships" xmlns:p="http://schemas.openxmlformats.org/presentationml/2006/main">
  <p:tag name="THINKCELLSHAPEDONOTDELETE" val="tsQSrsd7KRkq6ojHPVb4yqg"/>
</p:tagLst>
</file>

<file path=ppt/tags/tag465.xml><?xml version="1.0" encoding="utf-8"?>
<p:tagLst xmlns:a="http://schemas.openxmlformats.org/drawingml/2006/main" xmlns:r="http://schemas.openxmlformats.org/officeDocument/2006/relationships" xmlns:p="http://schemas.openxmlformats.org/presentationml/2006/main">
  <p:tag name="THINKCELLSHAPEDONOTDELETE" val="twUqLrbm2TuWn01q00vjUYg"/>
</p:tagLst>
</file>

<file path=ppt/tags/tag466.xml><?xml version="1.0" encoding="utf-8"?>
<p:tagLst xmlns:a="http://schemas.openxmlformats.org/drawingml/2006/main" xmlns:r="http://schemas.openxmlformats.org/officeDocument/2006/relationships" xmlns:p="http://schemas.openxmlformats.org/presentationml/2006/main">
  <p:tag name="THINKCELLSHAPEDONOTDELETE" val="t784wksSsQUqZpw9w3sSBpA"/>
</p:tagLst>
</file>

<file path=ppt/tags/tag467.xml><?xml version="1.0" encoding="utf-8"?>
<p:tagLst xmlns:a="http://schemas.openxmlformats.org/drawingml/2006/main" xmlns:r="http://schemas.openxmlformats.org/officeDocument/2006/relationships" xmlns:p="http://schemas.openxmlformats.org/presentationml/2006/main">
  <p:tag name="THINKCELLSHAPEDONOTDELETE" val="tEn7jfvpATLKDFTv8uvnSgw"/>
</p:tagLst>
</file>

<file path=ppt/tags/tag468.xml><?xml version="1.0" encoding="utf-8"?>
<p:tagLst xmlns:a="http://schemas.openxmlformats.org/drawingml/2006/main" xmlns:r="http://schemas.openxmlformats.org/officeDocument/2006/relationships" xmlns:p="http://schemas.openxmlformats.org/presentationml/2006/main">
  <p:tag name="THINKCELLSHAPEDONOTDELETE" val="ter710nYf_rOt7UsAZUqB8g"/>
</p:tagLst>
</file>

<file path=ppt/tags/tag469.xml><?xml version="1.0" encoding="utf-8"?>
<p:tagLst xmlns:a="http://schemas.openxmlformats.org/drawingml/2006/main" xmlns:r="http://schemas.openxmlformats.org/officeDocument/2006/relationships" xmlns:p="http://schemas.openxmlformats.org/presentationml/2006/main">
  <p:tag name="THINKCELLSHAPEDONOTDELETE" val="tomPnmqDEhIYthULrnqyaw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1xjVU1dI4jQqSAEt_ErPWw"/>
</p:tagLst>
</file>

<file path=ppt/tags/tag470.xml><?xml version="1.0" encoding="utf-8"?>
<p:tagLst xmlns:a="http://schemas.openxmlformats.org/drawingml/2006/main" xmlns:r="http://schemas.openxmlformats.org/officeDocument/2006/relationships" xmlns:p="http://schemas.openxmlformats.org/presentationml/2006/main">
  <p:tag name="THINKCELLSHAPEDONOTDELETE" val="tOk5HAzySSAAyhI6NNXDAcQ"/>
</p:tagLst>
</file>

<file path=ppt/tags/tag471.xml><?xml version="1.0" encoding="utf-8"?>
<p:tagLst xmlns:a="http://schemas.openxmlformats.org/drawingml/2006/main" xmlns:r="http://schemas.openxmlformats.org/officeDocument/2006/relationships" xmlns:p="http://schemas.openxmlformats.org/presentationml/2006/main">
  <p:tag name="THINKCELLSHAPEDONOTDELETE" val="tOk5HAzySSAAyhI6NNXDAcQ"/>
</p:tagLst>
</file>

<file path=ppt/tags/tag4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3.xml><?xml version="1.0" encoding="utf-8"?>
<p:tagLst xmlns:a="http://schemas.openxmlformats.org/drawingml/2006/main" xmlns:r="http://schemas.openxmlformats.org/officeDocument/2006/relationships" xmlns:p="http://schemas.openxmlformats.org/presentationml/2006/main">
  <p:tag name="THINKCELLSHAPEDONOTDELETE" val="twgk0lXovRlemtziMEaO36A"/>
</p:tagLst>
</file>

<file path=ppt/tags/tag474.xml><?xml version="1.0" encoding="utf-8"?>
<p:tagLst xmlns:a="http://schemas.openxmlformats.org/drawingml/2006/main" xmlns:r="http://schemas.openxmlformats.org/officeDocument/2006/relationships" xmlns:p="http://schemas.openxmlformats.org/presentationml/2006/main">
  <p:tag name="THINKCELLSHAPEDONOTDELETE" val="ttp8xs43h6CZhGgRxZE4hng"/>
</p:tagLst>
</file>

<file path=ppt/tags/tag475.xml><?xml version="1.0" encoding="utf-8"?>
<p:tagLst xmlns:a="http://schemas.openxmlformats.org/drawingml/2006/main" xmlns:r="http://schemas.openxmlformats.org/officeDocument/2006/relationships" xmlns:p="http://schemas.openxmlformats.org/presentationml/2006/main">
  <p:tag name="THINKCELLSHAPEDONOTDELETE" val="t0FrnJS9BSRGpBsJTANHqHw"/>
</p:tagLst>
</file>

<file path=ppt/tags/tag476.xml><?xml version="1.0" encoding="utf-8"?>
<p:tagLst xmlns:a="http://schemas.openxmlformats.org/drawingml/2006/main" xmlns:r="http://schemas.openxmlformats.org/officeDocument/2006/relationships" xmlns:p="http://schemas.openxmlformats.org/presentationml/2006/main">
  <p:tag name="THINKCELLSHAPEDONOTDELETE" val="tXgXNrFKWTYWroY5yC2Angg"/>
</p:tagLst>
</file>

<file path=ppt/tags/tag477.xml><?xml version="1.0" encoding="utf-8"?>
<p:tagLst xmlns:a="http://schemas.openxmlformats.org/drawingml/2006/main" xmlns:r="http://schemas.openxmlformats.org/officeDocument/2006/relationships" xmlns:p="http://schemas.openxmlformats.org/presentationml/2006/main">
  <p:tag name="THINKCELLSHAPEDONOTDELETE" val="tU62eN.xsQeqsSPdV1v6n.g"/>
</p:tagLst>
</file>

<file path=ppt/tags/tag478.xml><?xml version="1.0" encoding="utf-8"?>
<p:tagLst xmlns:a="http://schemas.openxmlformats.org/drawingml/2006/main" xmlns:r="http://schemas.openxmlformats.org/officeDocument/2006/relationships" xmlns:p="http://schemas.openxmlformats.org/presentationml/2006/main">
  <p:tag name="THINKCELLSHAPEDONOTDELETE" val="tXHUOCmkjSmuPN_t2drnnWw"/>
</p:tagLst>
</file>

<file path=ppt/tags/tag479.xml><?xml version="1.0" encoding="utf-8"?>
<p:tagLst xmlns:a="http://schemas.openxmlformats.org/drawingml/2006/main" xmlns:r="http://schemas.openxmlformats.org/officeDocument/2006/relationships" xmlns:p="http://schemas.openxmlformats.org/presentationml/2006/main">
  <p:tag name="THINKCELLSHAPEDONOTDELETE" val="tGgymP6L6RryQf19r81JqVg"/>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iVMI7uZnMubp22tv3oHPRQ"/>
</p:tagLst>
</file>

<file path=ppt/tags/tag480.xml><?xml version="1.0" encoding="utf-8"?>
<p:tagLst xmlns:a="http://schemas.openxmlformats.org/drawingml/2006/main" xmlns:r="http://schemas.openxmlformats.org/officeDocument/2006/relationships" xmlns:p="http://schemas.openxmlformats.org/presentationml/2006/main">
  <p:tag name="THINKCELLSHAPEDONOTDELETE" val="tC4VFHPcGSqWZTjkOrvgRCQ"/>
</p:tagLst>
</file>

<file path=ppt/tags/tag4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2.xml><?xml version="1.0" encoding="utf-8"?>
<p:tagLst xmlns:a="http://schemas.openxmlformats.org/drawingml/2006/main" xmlns:r="http://schemas.openxmlformats.org/officeDocument/2006/relationships" xmlns:p="http://schemas.openxmlformats.org/presentationml/2006/main">
  <p:tag name="THINKCELLSHAPEDONOTDELETE" val="tHwmUms76S..Kdv.Pq0QhSA"/>
</p:tagLst>
</file>

<file path=ppt/tags/tag483.xml><?xml version="1.0" encoding="utf-8"?>
<p:tagLst xmlns:a="http://schemas.openxmlformats.org/drawingml/2006/main" xmlns:r="http://schemas.openxmlformats.org/officeDocument/2006/relationships" xmlns:p="http://schemas.openxmlformats.org/presentationml/2006/main">
  <p:tag name="THINKCELLSHAPEDONOTDELETE" val="tiWQ6FxPMyjQ5Zj8vPONN2g"/>
</p:tagLst>
</file>

<file path=ppt/tags/tag484.xml><?xml version="1.0" encoding="utf-8"?>
<p:tagLst xmlns:a="http://schemas.openxmlformats.org/drawingml/2006/main" xmlns:r="http://schemas.openxmlformats.org/officeDocument/2006/relationships" xmlns:p="http://schemas.openxmlformats.org/presentationml/2006/main">
  <p:tag name="THINKCELLSHAPEDONOTDELETE" val="tKy1AV4ChSt6SxUjFiiFAzQ"/>
</p:tagLst>
</file>

<file path=ppt/tags/tag485.xml><?xml version="1.0" encoding="utf-8"?>
<p:tagLst xmlns:a="http://schemas.openxmlformats.org/drawingml/2006/main" xmlns:r="http://schemas.openxmlformats.org/officeDocument/2006/relationships" xmlns:p="http://schemas.openxmlformats.org/presentationml/2006/main">
  <p:tag name="THINKCELLSHAPEDONOTDELETE" val="tPRgSoQu9RGiLaxU8fDNPJQ"/>
</p:tagLst>
</file>

<file path=ppt/tags/tag486.xml><?xml version="1.0" encoding="utf-8"?>
<p:tagLst xmlns:a="http://schemas.openxmlformats.org/drawingml/2006/main" xmlns:r="http://schemas.openxmlformats.org/officeDocument/2006/relationships" xmlns:p="http://schemas.openxmlformats.org/presentationml/2006/main">
  <p:tag name="THINKCELLSHAPEDONOTDELETE" val="totPuOLVgTfyP9tB9G9qYPA"/>
</p:tagLst>
</file>

<file path=ppt/tags/tag487.xml><?xml version="1.0" encoding="utf-8"?>
<p:tagLst xmlns:a="http://schemas.openxmlformats.org/drawingml/2006/main" xmlns:r="http://schemas.openxmlformats.org/officeDocument/2006/relationships" xmlns:p="http://schemas.openxmlformats.org/presentationml/2006/main">
  <p:tag name="THINKCELLSHAPEDONOTDELETE" val="tK0chulcWT.ag12KTa8dcXw"/>
</p:tagLst>
</file>

<file path=ppt/tags/tag488.xml><?xml version="1.0" encoding="utf-8"?>
<p:tagLst xmlns:a="http://schemas.openxmlformats.org/drawingml/2006/main" xmlns:r="http://schemas.openxmlformats.org/officeDocument/2006/relationships" xmlns:p="http://schemas.openxmlformats.org/presentationml/2006/main">
  <p:tag name="THINKCELLSHAPEDONOTDELETE" val="tM7WdCpN_Q9uolJvsGGi5Kw"/>
</p:tagLst>
</file>

<file path=ppt/tags/tag489.xml><?xml version="1.0" encoding="utf-8"?>
<p:tagLst xmlns:a="http://schemas.openxmlformats.org/drawingml/2006/main" xmlns:r="http://schemas.openxmlformats.org/officeDocument/2006/relationships" xmlns:p="http://schemas.openxmlformats.org/presentationml/2006/main">
  <p:tag name="THINKCELLSHAPEDONOTDELETE" val="tvwipPbilRQasNzAehWx8W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WzBvjNQegne_gNT_J0U4Tw"/>
</p:tagLst>
</file>

<file path=ppt/tags/tag490.xml><?xml version="1.0" encoding="utf-8"?>
<p:tagLst xmlns:a="http://schemas.openxmlformats.org/drawingml/2006/main" xmlns:r="http://schemas.openxmlformats.org/officeDocument/2006/relationships" xmlns:p="http://schemas.openxmlformats.org/presentationml/2006/main">
  <p:tag name="THINKCELLSHAPEDONOTDELETE" val="tnOlWmpfpQfCdFVovp1s9fw"/>
</p:tagLst>
</file>

<file path=ppt/tags/tag491.xml><?xml version="1.0" encoding="utf-8"?>
<p:tagLst xmlns:a="http://schemas.openxmlformats.org/drawingml/2006/main" xmlns:r="http://schemas.openxmlformats.org/officeDocument/2006/relationships" xmlns:p="http://schemas.openxmlformats.org/presentationml/2006/main">
  <p:tag name="THINKCELLSHAPEDONOTDELETE" val="tWYv6H3rXSq.ZxVfEpSfbmQ"/>
</p:tagLst>
</file>

<file path=ppt/tags/tag492.xml><?xml version="1.0" encoding="utf-8"?>
<p:tagLst xmlns:a="http://schemas.openxmlformats.org/drawingml/2006/main" xmlns:r="http://schemas.openxmlformats.org/officeDocument/2006/relationships" xmlns:p="http://schemas.openxmlformats.org/presentationml/2006/main">
  <p:tag name="THINKCELLSHAPEDONOTDELETE" val="to05T.q.hQbuAM7G_DRKyRQ"/>
</p:tagLst>
</file>

<file path=ppt/tags/tag493.xml><?xml version="1.0" encoding="utf-8"?>
<p:tagLst xmlns:a="http://schemas.openxmlformats.org/drawingml/2006/main" xmlns:r="http://schemas.openxmlformats.org/officeDocument/2006/relationships" xmlns:p="http://schemas.openxmlformats.org/presentationml/2006/main">
  <p:tag name="THINKCELLSHAPEDONOTDELETE" val="tzD8xjG.sRzCnGY.lnrntMQ"/>
</p:tagLst>
</file>

<file path=ppt/tags/tag4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5.xml><?xml version="1.0" encoding="utf-8"?>
<p:tagLst xmlns:a="http://schemas.openxmlformats.org/drawingml/2006/main" xmlns:r="http://schemas.openxmlformats.org/officeDocument/2006/relationships" xmlns:p="http://schemas.openxmlformats.org/presentationml/2006/main">
  <p:tag name="THINKCELLSHAPEDONOTDELETE" val="tDnrNb6DBRpOc1Zdm_dhZ4Q"/>
</p:tagLst>
</file>

<file path=ppt/tags/tag4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8.xml><?xml version="1.0" encoding="utf-8"?>
<p:tagLst xmlns:a="http://schemas.openxmlformats.org/drawingml/2006/main" xmlns:r="http://schemas.openxmlformats.org/officeDocument/2006/relationships" xmlns:p="http://schemas.openxmlformats.org/presentationml/2006/main">
  <p:tag name="NAME" val="4. Footnote"/>
</p:tagLst>
</file>

<file path=ppt/tags/tag4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NH6lxTWvEzZq.UfNpRr8.A"/>
</p:tagLst>
</file>

<file path=ppt/tags/tag5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2.xml><?xml version="1.0" encoding="utf-8"?>
<p:tagLst xmlns:a="http://schemas.openxmlformats.org/drawingml/2006/main" xmlns:r="http://schemas.openxmlformats.org/officeDocument/2006/relationships" xmlns:p="http://schemas.openxmlformats.org/presentationml/2006/main">
  <p:tag name="THINKCELLSHAPEDONOTDELETE" val="tHwmUms76S..Kdv.Pq0QhSA"/>
</p:tagLst>
</file>

<file path=ppt/tags/tag503.xml><?xml version="1.0" encoding="utf-8"?>
<p:tagLst xmlns:a="http://schemas.openxmlformats.org/drawingml/2006/main" xmlns:r="http://schemas.openxmlformats.org/officeDocument/2006/relationships" xmlns:p="http://schemas.openxmlformats.org/presentationml/2006/main">
  <p:tag name="THINKCELLSHAPEDONOTDELETE" val="tbSZn14I2eathiQd5OonPyw"/>
</p:tagLst>
</file>

<file path=ppt/tags/tag504.xml><?xml version="1.0" encoding="utf-8"?>
<p:tagLst xmlns:a="http://schemas.openxmlformats.org/drawingml/2006/main" xmlns:r="http://schemas.openxmlformats.org/officeDocument/2006/relationships" xmlns:p="http://schemas.openxmlformats.org/presentationml/2006/main">
  <p:tag name="THINKCELLSHAPEDONOTDELETE" val="totPuOLVgTfyP9tB9G9qYPA"/>
</p:tagLst>
</file>

<file path=ppt/tags/tag505.xml><?xml version="1.0" encoding="utf-8"?>
<p:tagLst xmlns:a="http://schemas.openxmlformats.org/drawingml/2006/main" xmlns:r="http://schemas.openxmlformats.org/officeDocument/2006/relationships" xmlns:p="http://schemas.openxmlformats.org/presentationml/2006/main">
  <p:tag name="THINKCELLSHAPEDONOTDELETE" val="tK0chulcWT.ag12KTa8dcXw"/>
</p:tagLst>
</file>

<file path=ppt/tags/tag506.xml><?xml version="1.0" encoding="utf-8"?>
<p:tagLst xmlns:a="http://schemas.openxmlformats.org/drawingml/2006/main" xmlns:r="http://schemas.openxmlformats.org/officeDocument/2006/relationships" xmlns:p="http://schemas.openxmlformats.org/presentationml/2006/main">
  <p:tag name="THINKCELLSHAPEDONOTDELETE" val="tPRgSoQu9RGiLaxU8fDNPJQ"/>
</p:tagLst>
</file>

<file path=ppt/tags/tag507.xml><?xml version="1.0" encoding="utf-8"?>
<p:tagLst xmlns:a="http://schemas.openxmlformats.org/drawingml/2006/main" xmlns:r="http://schemas.openxmlformats.org/officeDocument/2006/relationships" xmlns:p="http://schemas.openxmlformats.org/presentationml/2006/main">
  <p:tag name="THINKCELLSHAPEDONOTDELETE" val="tKy1AV4ChSt6SxUjFiiFAzQ"/>
</p:tagLst>
</file>

<file path=ppt/tags/tag508.xml><?xml version="1.0" encoding="utf-8"?>
<p:tagLst xmlns:a="http://schemas.openxmlformats.org/drawingml/2006/main" xmlns:r="http://schemas.openxmlformats.org/officeDocument/2006/relationships" xmlns:p="http://schemas.openxmlformats.org/presentationml/2006/main">
  <p:tag name="THINKCELLSHAPEDONOTDELETE" val="tM7WdCpN_Q9uolJvsGGi5Kw"/>
</p:tagLst>
</file>

<file path=ppt/tags/tag509.xml><?xml version="1.0" encoding="utf-8"?>
<p:tagLst xmlns:a="http://schemas.openxmlformats.org/drawingml/2006/main" xmlns:r="http://schemas.openxmlformats.org/officeDocument/2006/relationships" xmlns:p="http://schemas.openxmlformats.org/presentationml/2006/main">
  <p:tag name="THINKCELLSHAPEDONOTDELETE" val="tw.9Hp8ISSsudV.mHWTxh6g"/>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f.h7fjnwC29FuSQLcab_Gw"/>
</p:tagLst>
</file>

<file path=ppt/tags/tag510.xml><?xml version="1.0" encoding="utf-8"?>
<p:tagLst xmlns:a="http://schemas.openxmlformats.org/drawingml/2006/main" xmlns:r="http://schemas.openxmlformats.org/officeDocument/2006/relationships" xmlns:p="http://schemas.openxmlformats.org/presentationml/2006/main">
  <p:tag name="THINKCELLSHAPEDONOTDELETE" val="tBBRAhfeqRce7MtoKMtmsOQ"/>
</p:tagLst>
</file>

<file path=ppt/tags/tag511.xml><?xml version="1.0" encoding="utf-8"?>
<p:tagLst xmlns:a="http://schemas.openxmlformats.org/drawingml/2006/main" xmlns:r="http://schemas.openxmlformats.org/officeDocument/2006/relationships" xmlns:p="http://schemas.openxmlformats.org/presentationml/2006/main">
  <p:tag name="THINKCELLSHAPEDONOTDELETE" val="tl6p.9aDDT6aLjEY37ZG.5A"/>
</p:tagLst>
</file>

<file path=ppt/tags/tag512.xml><?xml version="1.0" encoding="utf-8"?>
<p:tagLst xmlns:a="http://schemas.openxmlformats.org/drawingml/2006/main" xmlns:r="http://schemas.openxmlformats.org/officeDocument/2006/relationships" xmlns:p="http://schemas.openxmlformats.org/presentationml/2006/main">
  <p:tag name="THINKCELLSHAPEDONOTDELETE" val="t0GHjk77dScaZgKmG4TxWUg"/>
</p:tagLst>
</file>

<file path=ppt/tags/tag5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5.xml><?xml version="1.0" encoding="utf-8"?>
<p:tagLst xmlns:a="http://schemas.openxmlformats.org/drawingml/2006/main" xmlns:r="http://schemas.openxmlformats.org/officeDocument/2006/relationships" xmlns:p="http://schemas.openxmlformats.org/presentationml/2006/main">
  <p:tag name="NAME" val="4. Footnote"/>
</p:tagLst>
</file>

<file path=ppt/tags/tag5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9.xml><?xml version="1.0" encoding="utf-8"?>
<p:tagLst xmlns:a="http://schemas.openxmlformats.org/drawingml/2006/main" xmlns:r="http://schemas.openxmlformats.org/officeDocument/2006/relationships" xmlns:p="http://schemas.openxmlformats.org/presentationml/2006/main">
  <p:tag name="THINKCELLSHAPEDONOTDELETE" val="twgk0lXovRlemtziMEaO36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vagYkky69H9C9FFeAfcdBQ"/>
</p:tagLst>
</file>

<file path=ppt/tags/tag5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7.xml><?xml version="1.0" encoding="utf-8"?>
<p:tagLst xmlns:a="http://schemas.openxmlformats.org/drawingml/2006/main" xmlns:r="http://schemas.openxmlformats.org/officeDocument/2006/relationships" xmlns:p="http://schemas.openxmlformats.org/presentationml/2006/main">
  <p:tag name="THINKCELLSHAPEDONOTDELETE" val="tX0u8Q178RZOMsHYMr5Adww"/>
</p:tagLst>
</file>

<file path=ppt/tags/tag528.xml><?xml version="1.0" encoding="utf-8"?>
<p:tagLst xmlns:a="http://schemas.openxmlformats.org/drawingml/2006/main" xmlns:r="http://schemas.openxmlformats.org/officeDocument/2006/relationships" xmlns:p="http://schemas.openxmlformats.org/presentationml/2006/main">
  <p:tag name="THINKCELLSHAPEDONOTDELETE" val="t.MeysbwDYLhlK7cwmRcpjw"/>
</p:tagLst>
</file>

<file path=ppt/tags/tag529.xml><?xml version="1.0" encoding="utf-8"?>
<p:tagLst xmlns:a="http://schemas.openxmlformats.org/drawingml/2006/main" xmlns:r="http://schemas.openxmlformats.org/officeDocument/2006/relationships" xmlns:p="http://schemas.openxmlformats.org/presentationml/2006/main">
  <p:tag name="THINKCELLSHAPEDONOTDELETE" val="thUHi_r3tNZOg2mz5Fno3OA"/>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ebvpFlxynnWiXq.0d0.fTw"/>
</p:tagLst>
</file>

<file path=ppt/tags/tag530.xml><?xml version="1.0" encoding="utf-8"?>
<p:tagLst xmlns:a="http://schemas.openxmlformats.org/drawingml/2006/main" xmlns:r="http://schemas.openxmlformats.org/officeDocument/2006/relationships" xmlns:p="http://schemas.openxmlformats.org/presentationml/2006/main">
  <p:tag name="THINKCELLSHAPEDONOTDELETE" val="t34P3ektIdQ64k..1Ig.yRA"/>
</p:tagLst>
</file>

<file path=ppt/tags/tag531.xml><?xml version="1.0" encoding="utf-8"?>
<p:tagLst xmlns:a="http://schemas.openxmlformats.org/drawingml/2006/main" xmlns:r="http://schemas.openxmlformats.org/officeDocument/2006/relationships" xmlns:p="http://schemas.openxmlformats.org/presentationml/2006/main">
  <p:tag name="THINKCELLSHAPEDONOTDELETE" val="tt5b3iK_EFyIB1TbKlTLJTQ"/>
</p:tagLst>
</file>

<file path=ppt/tags/tag532.xml><?xml version="1.0" encoding="utf-8"?>
<p:tagLst xmlns:a="http://schemas.openxmlformats.org/drawingml/2006/main" xmlns:r="http://schemas.openxmlformats.org/officeDocument/2006/relationships" xmlns:p="http://schemas.openxmlformats.org/presentationml/2006/main">
  <p:tag name="THINKCELLSHAPEDONOTDELETE" val="tqcoICWAGk9CfQB1UUKRTXg"/>
</p:tagLst>
</file>

<file path=ppt/tags/tag533.xml><?xml version="1.0" encoding="utf-8"?>
<p:tagLst xmlns:a="http://schemas.openxmlformats.org/drawingml/2006/main" xmlns:r="http://schemas.openxmlformats.org/officeDocument/2006/relationships" xmlns:p="http://schemas.openxmlformats.org/presentationml/2006/main">
  <p:tag name="THINKCELLSHAPEDONOTDELETE" val="tr6NljZGU27MY57Tg6W.xwA"/>
</p:tagLst>
</file>

<file path=ppt/tags/tag534.xml><?xml version="1.0" encoding="utf-8"?>
<p:tagLst xmlns:a="http://schemas.openxmlformats.org/drawingml/2006/main" xmlns:r="http://schemas.openxmlformats.org/officeDocument/2006/relationships" xmlns:p="http://schemas.openxmlformats.org/presentationml/2006/main">
  <p:tag name="THINKCELLSHAPEDONOTDELETE" val="tXhZVYeRABY6RYTQNg4p03A"/>
</p:tagLst>
</file>

<file path=ppt/tags/tag535.xml><?xml version="1.0" encoding="utf-8"?>
<p:tagLst xmlns:a="http://schemas.openxmlformats.org/drawingml/2006/main" xmlns:r="http://schemas.openxmlformats.org/officeDocument/2006/relationships" xmlns:p="http://schemas.openxmlformats.org/presentationml/2006/main">
  <p:tag name="THINKCELLSHAPEDONOTDELETE" val="tXhZVYeRABY6RYTQNg4p03A"/>
</p:tagLst>
</file>

<file path=ppt/tags/tag536.xml><?xml version="1.0" encoding="utf-8"?>
<p:tagLst xmlns:a="http://schemas.openxmlformats.org/drawingml/2006/main" xmlns:r="http://schemas.openxmlformats.org/officeDocument/2006/relationships" xmlns:p="http://schemas.openxmlformats.org/presentationml/2006/main">
  <p:tag name="THINKCELLSHAPEDONOTDELETE" val="tXhZVYeRABY6RYTQNg4p03A"/>
</p:tagLst>
</file>

<file path=ppt/tags/tag5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IzKwFHwFDKY23q9mc9aZNQ"/>
</p:tagLst>
</file>

<file path=ppt/tags/tag5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v4AIShCMYVIsNiuMSv.in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arix7z_gvS1k.5Xqy3Cd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8HSlHW6W.2aJtTcPJYsom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3DZn8ZJn8t6tIxZ.JW.J0g"/>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OpWZJUuXHAgUIgQ5niiyq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1pF73hU87hLwMbyeaj5nN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d9NOv0BXAgwnMeYpEtqGg"/>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uk5LioALJ.k2oKqrVsDGsA"/>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fO5HNKRu8SNeX0W09llx9Q"/>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uIr5m5LOITDhqBEYUBChVg"/>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q9lxCFA93sbb8gVwKxgim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Kz85QFFKQxWb8QSQvr0.K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Q1LmsGSR7kCkf04lgaIISQ"/>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wegZsuVtg7l228y2MUPNbA"/>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xXSPKQkcQDvZxxHsNWXSZ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UA_De0hxHPNpgP398PlfIA"/>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Ahb0VKtUjSkkcj73NM1.MQ"/>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EMOjUz_SwdHEHepItF4wFQ"/>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Dp6Lw13qYFJYw73S3ZWD0A"/>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7FcGiopPb2pKNDgFSTbFEg"/>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CamHypxKS6xG0g7sgUVrMQ"/>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pbOjwvECJQb6zB4vp0wo9w"/>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74tS8GFUY5NuxzaE5u8uS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aI395.x.pHxCTPrQ8WP_Ag"/>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g37c26lAzOCHzfeVkw_Rt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2o.CM6g5FaRuBkXKZnTXjw"/>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IRBau5MUN.8tf_Jn9PC.ew"/>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8_8CZtvnzz.ntsiTcVfBVg"/>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8bdPDmWQPThkXL0GYCIDqA"/>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u31bBpOFE8MC1QhN2DqyUQ"/>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moriLTAQ9LnqiWwM7ISZzQ"/>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9RNU9U0txrWLlFFNnl7vzA"/>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3OtKbljUXtBPpic54PRD.w"/>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asV0dJLrClLTfM.2EpFixQ"/>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7Cf_LR4LrWPntKYWzOoFt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VM2yD88iTHygF9UKB1F9LQ"/>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FDUtt5dwnbwO5OFNIIMqjg"/>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BeHC5EknaZaAoCDoJbj1XQ"/>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OjMb9Su6lLrDDFQ3cLe5iw"/>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GJu.Uxe4gRskZ3MUL80D4Q"/>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W45Zuxd4h.tWybcatngVFg"/>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BB7bA58LUYrCJSv9o_wA0w"/>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vcke0ldrbmMpl_ID67asMA"/>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sFFI44OMBXyztaqm2oE_bA"/>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F1Hue2EKJ4ZVistzRB2HVA"/>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dw920nXkgMNGuNwEhePEjg"/>
</p:tagLst>
</file>

<file path=ppt/theme/theme1.xml><?xml version="1.0" encoding="utf-8"?>
<a:theme xmlns:a="http://schemas.openxmlformats.org/drawingml/2006/main" name="NRI Template">
  <a:themeElements>
    <a:clrScheme name="NRI Template">
      <a:dk1>
        <a:srgbClr val="000000"/>
      </a:dk1>
      <a:lt1>
        <a:srgbClr val="FFFFFF"/>
      </a:lt1>
      <a:dk2>
        <a:srgbClr val="CCCCCC"/>
      </a:dk2>
      <a:lt2>
        <a:srgbClr val="7F7F7F"/>
      </a:lt2>
      <a:accent1>
        <a:srgbClr val="40647F"/>
      </a:accent1>
      <a:accent2>
        <a:srgbClr val="7AABCC"/>
      </a:accent2>
      <a:accent3>
        <a:srgbClr val="B5D1E2"/>
      </a:accent3>
      <a:accent4>
        <a:srgbClr val="E57E17"/>
      </a:accent4>
      <a:accent5>
        <a:srgbClr val="BF1313"/>
      </a:accent5>
      <a:accent6>
        <a:srgbClr val="005BAC"/>
      </a:accent6>
      <a:hlink>
        <a:srgbClr val="E57E17"/>
      </a:hlink>
      <a:folHlink>
        <a:srgbClr val="BF1313"/>
      </a:folHlink>
    </a:clrScheme>
    <a:fontScheme name="Nomura Research Institu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A2BBDC"/>
        </a:solidFill>
      </a:spPr>
      <a:bodyPr wrap="square" rtlCol="0" anchor="ctr">
        <a:noAutofit/>
      </a:bodyPr>
      <a:lstStyle>
        <a:defPPr marL="0" algn="ctr" fontAlgn="ctr">
          <a:lnSpc>
            <a:spcPct val="114000"/>
          </a:lnSpc>
          <a:spcAft>
            <a:spcPts val="400"/>
          </a:spcAft>
          <a:defRPr kumimoji="1" sz="1200" dirty="0" smtClean="0"/>
        </a:defPPr>
      </a:lst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kumimoji="1" sz="1600" dirty="0" smtClean="0">
            <a:latin typeface="Arial" panose="020B0604020202020204" pitchFamily="34" charset="0"/>
            <a:ea typeface="ＭＳ Ｐゴシック" panose="020B0600070205080204" pitchFamily="50" charset="-128"/>
            <a:cs typeface="Arial" panose="020B0604020202020204" pitchFamily="34" charset="0"/>
          </a:defRPr>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21718</Words>
  <Application>Microsoft Office PowerPoint</Application>
  <PresentationFormat>A4 210 x 297 mm</PresentationFormat>
  <Paragraphs>2046</Paragraphs>
  <Slides>77</Slides>
  <Notes>14</Notes>
  <HiddenSlides>0</HiddenSlides>
  <MMClips>0</MMClips>
  <ScaleCrop>false</ScaleCrop>
  <HeadingPairs>
    <vt:vector size="8" baseType="variant">
      <vt:variant>
        <vt:lpstr>使用されているフォント</vt:lpstr>
      </vt:variant>
      <vt:variant>
        <vt:i4>13</vt:i4>
      </vt:variant>
      <vt:variant>
        <vt:lpstr>テーマ</vt:lpstr>
      </vt:variant>
      <vt:variant>
        <vt:i4>1</vt:i4>
      </vt:variant>
      <vt:variant>
        <vt:lpstr>埋め込まれた OLE サーバー</vt:lpstr>
      </vt:variant>
      <vt:variant>
        <vt:i4>1</vt:i4>
      </vt:variant>
      <vt:variant>
        <vt:lpstr>スライド タイトル</vt:lpstr>
      </vt:variant>
      <vt:variant>
        <vt:i4>77</vt:i4>
      </vt:variant>
    </vt:vector>
  </HeadingPairs>
  <TitlesOfParts>
    <vt:vector size="92" baseType="lpstr">
      <vt:lpstr>Avenir Next</vt:lpstr>
      <vt:lpstr>HGP創英角ｺﾞｼｯｸUB</vt:lpstr>
      <vt:lpstr>ＭＳ Ｐゴシック</vt:lpstr>
      <vt:lpstr>ＭＳ Ｐゴシック</vt:lpstr>
      <vt:lpstr>ヒラギノ角ゴ Pro W3</vt:lpstr>
      <vt:lpstr>メイリオ</vt:lpstr>
      <vt:lpstr>游ゴシック</vt:lpstr>
      <vt:lpstr>Arial</vt:lpstr>
      <vt:lpstr>Arial Black</vt:lpstr>
      <vt:lpstr>Courier New</vt:lpstr>
      <vt:lpstr>Segoe UI</vt:lpstr>
      <vt:lpstr>Verdana</vt:lpstr>
      <vt:lpstr>Wingdings</vt:lpstr>
      <vt:lpstr>NRI Template</vt:lpstr>
      <vt:lpstr>think-cell Slide</vt:lpstr>
      <vt:lpstr>PowerPoint プレゼンテーション</vt:lpstr>
      <vt:lpstr>PowerPoint プレゼンテーション</vt:lpstr>
      <vt:lpstr>PowerPoint プレゼンテーション</vt:lpstr>
      <vt:lpstr>一般概況</vt:lpstr>
      <vt:lpstr>ナイジェリア／一般概況</vt:lpstr>
      <vt:lpstr>ナイジェリア／一般概況／経済</vt:lpstr>
      <vt:lpstr>ナイジェリア／一般概況／経済</vt:lpstr>
      <vt:lpstr>ナイジェリア／一般概況／経済</vt:lpstr>
      <vt:lpstr>ナイジェリア／一般概況／経済</vt:lpstr>
      <vt:lpstr>ナイジェリア／一般概況／経済</vt:lpstr>
      <vt:lpstr>ナイジェリア／一般概況／規制</vt:lpstr>
      <vt:lpstr>ナイジェリア／一般概況／規制</vt:lpstr>
      <vt:lpstr>ナイジェリア／一般概況／規制</vt:lpstr>
      <vt:lpstr>ナイジェリア／一般概況／規制</vt:lpstr>
      <vt:lpstr>ナイジェリア／一般概況／規制</vt:lpstr>
      <vt:lpstr>医療関連</vt:lpstr>
      <vt:lpstr>ナイジェリア／医療関連／医療・公衆衛生</vt:lpstr>
      <vt:lpstr>ナイジェリア／医療関連／医療・公衆衛生</vt:lpstr>
      <vt:lpstr>ナイジェリア／医療関連／医療・公衆衛生</vt:lpstr>
      <vt:lpstr>ナイジェリア／医療関連／医療・公衆衛生</vt:lpstr>
      <vt:lpstr>ナイジェリア／医療関連／医療・公衆衛生</vt:lpstr>
      <vt:lpstr>ナイジェリア／医療関連／医療・公衆衛生</vt:lpstr>
      <vt:lpstr>ナイジェリア／医療関連／医療・公衆衛生</vt:lpstr>
      <vt:lpstr>ナイジェリア／医療関連／医療・公衆衛生</vt:lpstr>
      <vt:lpstr>ナイジェリア／医療関連／医療・公衆衛生</vt:lpstr>
      <vt:lpstr>ナイジェリア／医療関連／医療・公衆衛生</vt:lpstr>
      <vt:lpstr>ナイジェリア／医療関連／医療・公衆衛生</vt:lpstr>
      <vt:lpstr>ナイジェリア／医療関連／医療・公衆衛生</vt:lpstr>
      <vt:lpstr>ナイジェリア／医療関連／医療・公衆衛生</vt:lpstr>
      <vt:lpstr>ナイジェリア／医療関連／制度</vt:lpstr>
      <vt:lpstr>ナイジェリア／医療関連／制度</vt:lpstr>
      <vt:lpstr>ナイジェリア／医療関連／制度</vt:lpstr>
      <vt:lpstr>ナイジェリア／医療関連／制度</vt:lpstr>
      <vt:lpstr>ナイジェリア／医療関連／制度</vt:lpstr>
      <vt:lpstr>ナイジェリア／医療関連／制度</vt:lpstr>
      <vt:lpstr>ナイジェリア／医療関連／制度</vt:lpstr>
      <vt:lpstr>ナイジェリア／医療関連／制度</vt:lpstr>
      <vt:lpstr>ナイジェリア／医療関連／制度</vt:lpstr>
      <vt:lpstr>ナイジェリア／医療関連／制度</vt:lpstr>
      <vt:lpstr>ナイジェリア／医療関連／制度</vt:lpstr>
      <vt:lpstr>ナイジェリア／医療関連／制度</vt:lpstr>
      <vt:lpstr>ナイジェリア／医療関連／医療サービス</vt:lpstr>
      <vt:lpstr>ナイジェリア／医療関連／医療機器</vt:lpstr>
      <vt:lpstr>ナイジェリア／医療関連／医療機器</vt:lpstr>
      <vt:lpstr>ナイジェリア／医療関連／医療機器</vt:lpstr>
      <vt:lpstr>ナイジェリア／医療関連／医療機器</vt:lpstr>
      <vt:lpstr>ナイジェリア／医療関連／医療機器</vt:lpstr>
      <vt:lpstr>ナイジェリア／医療関連／医療機器</vt:lpstr>
      <vt:lpstr>ナイジェリア／医療関連／医療機器</vt:lpstr>
      <vt:lpstr>ナイジェリア／医療関連／医薬品</vt:lpstr>
      <vt:lpstr>ナイジェリア／医療関連／医薬品</vt:lpstr>
      <vt:lpstr>ナイジェリア／医療関連／医薬品</vt:lpstr>
      <vt:lpstr>ナイジェリア／医療関連／医薬品</vt:lpstr>
      <vt:lpstr>ナイジェリア／医療関連／介護</vt:lpstr>
      <vt:lpstr>ナイジェリア／医療関連／歯科</vt:lpstr>
      <vt:lpstr>その他</vt:lpstr>
      <vt:lpstr>ナイジェリア／医療関連／その他</vt:lpstr>
      <vt:lpstr>ナイジェリア／医療関連／その他</vt:lpstr>
      <vt:lpstr>ナイジェリア／医療関連／その他</vt:lpstr>
      <vt:lpstr>ナイジェリア／医療関連／その他</vt:lpstr>
      <vt:lpstr>政策動向</vt:lpstr>
      <vt:lpstr>ナイジェリア／政策動向</vt:lpstr>
      <vt:lpstr>ナイジェリア／政策動向</vt:lpstr>
      <vt:lpstr>日本との関わり</vt:lpstr>
      <vt:lpstr>ナイジェリア／日本との関わり</vt:lpstr>
      <vt:lpstr>ナイジェリア／日本との関わり</vt:lpstr>
      <vt:lpstr>ナイジェリア／日本との関わり</vt:lpstr>
      <vt:lpstr>ナイジェリア／日本との関わり</vt:lpstr>
      <vt:lpstr>ナイジェリア／日本との関わり</vt:lpstr>
      <vt:lpstr>ナイジェリア／日本との関わり</vt:lpstr>
      <vt:lpstr>ナイジェリア／日本との関わり</vt:lpstr>
      <vt:lpstr>ナイジェリア／日本との関わり</vt:lpstr>
      <vt:lpstr>ナイジェリア／日本との関わり</vt:lpstr>
      <vt:lpstr>ナイジェリア／日本との関わり</vt:lpstr>
      <vt:lpstr>ナイジェリア／日本との関わり</vt:lpstr>
      <vt:lpstr>ナイジェリア／日本との関わり</vt:lpstr>
      <vt:lpstr>ナイジェリア／日本との関わり</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2015-11-09T06:22:56Z</dcterms:created>
  <dcterms:modified xsi:type="dcterms:W3CDTF">2024-05-10T06:05:12Z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a60d57e-af5b-4752-ac57-3e4f28ca11dc_Enabled">
    <vt:lpwstr>true</vt:lpwstr>
  </property>
  <property fmtid="{D5CDD505-2E9C-101B-9397-08002B2CF9AE}" pid="3" name="MSIP_Label_ea60d57e-af5b-4752-ac57-3e4f28ca11dc_SetDate">
    <vt:lpwstr>2023-08-08T03:35:04Z</vt:lpwstr>
  </property>
  <property fmtid="{D5CDD505-2E9C-101B-9397-08002B2CF9AE}" pid="4" name="MSIP_Label_ea60d57e-af5b-4752-ac57-3e4f28ca11dc_Method">
    <vt:lpwstr>Standard</vt:lpwstr>
  </property>
  <property fmtid="{D5CDD505-2E9C-101B-9397-08002B2CF9AE}" pid="5" name="MSIP_Label_ea60d57e-af5b-4752-ac57-3e4f28ca11dc_Name">
    <vt:lpwstr>ea60d57e-af5b-4752-ac57-3e4f28ca11dc</vt:lpwstr>
  </property>
  <property fmtid="{D5CDD505-2E9C-101B-9397-08002B2CF9AE}" pid="6" name="MSIP_Label_ea60d57e-af5b-4752-ac57-3e4f28ca11dc_SiteId">
    <vt:lpwstr>36da45f1-dd2c-4d1f-af13-5abe46b99921</vt:lpwstr>
  </property>
  <property fmtid="{D5CDD505-2E9C-101B-9397-08002B2CF9AE}" pid="7" name="MSIP_Label_ea60d57e-af5b-4752-ac57-3e4f28ca11dc_ActionId">
    <vt:lpwstr>22676675-7a25-4248-950a-5453d31aee33</vt:lpwstr>
  </property>
  <property fmtid="{D5CDD505-2E9C-101B-9397-08002B2CF9AE}" pid="8" name="MSIP_Label_ea60d57e-af5b-4752-ac57-3e4f28ca11dc_ContentBits">
    <vt:lpwstr>0</vt:lpwstr>
  </property>
</Properties>
</file>