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notesSlides/notesSlide9.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notesSlides/notesSlide1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charts/chart18.xml" ContentType="application/vnd.openxmlformats-officedocument.drawingml.chart+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charts/chart19.xml" ContentType="application/vnd.openxmlformats-officedocument.drawingml.chart+xml"/>
  <Override PartName="/ppt/tags/tag899.xml" ContentType="application/vnd.openxmlformats-officedocument.presentationml.tags+xml"/>
  <Override PartName="/ppt/charts/chart20.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00.xml" ContentType="application/vnd.openxmlformats-officedocument.presentationml.tags+xml"/>
  <Override PartName="/ppt/tags/tag901.xml" ContentType="application/vnd.openxmlformats-officedocument.presentationml.tags+xml"/>
  <Override PartName="/ppt/notesSlides/notesSlide20.xml" ContentType="application/vnd.openxmlformats-officedocument.presentationml.notesSlide+xml"/>
  <Override PartName="/ppt/tags/tag902.xml" ContentType="application/vnd.openxmlformats-officedocument.presentationml.tags+xml"/>
  <Override PartName="/ppt/tags/tag903.xml" ContentType="application/vnd.openxmlformats-officedocument.presentationml.tags+xml"/>
  <Override PartName="/ppt/notesSlides/notesSlide21.xml" ContentType="application/vnd.openxmlformats-officedocument.presentationml.notesSlide+xml"/>
  <Override PartName="/ppt/tags/tag904.xml" ContentType="application/vnd.openxmlformats-officedocument.presentationml.tags+xml"/>
  <Override PartName="/ppt/notesSlides/notesSlide22.xml" ContentType="application/vnd.openxmlformats-officedocument.presentationml.notesSlide+xml"/>
  <Override PartName="/ppt/tags/tag905.xml" ContentType="application/vnd.openxmlformats-officedocument.presentationml.tags+xml"/>
  <Override PartName="/ppt/notesSlides/notesSlide23.xml" ContentType="application/vnd.openxmlformats-officedocument.presentationml.notesSlide+xml"/>
  <Override PartName="/ppt/tags/tag906.xml" ContentType="application/vnd.openxmlformats-officedocument.presentationml.tags+xml"/>
  <Override PartName="/ppt/notesSlides/notesSlide24.xml" ContentType="application/vnd.openxmlformats-officedocument.presentationml.notesSlide+xml"/>
  <Override PartName="/ppt/tags/tag907.xml" ContentType="application/vnd.openxmlformats-officedocument.presentationml.tags+xml"/>
  <Override PartName="/ppt/notesSlides/notesSlide25.xml" ContentType="application/vnd.openxmlformats-officedocument.presentationml.notesSlide+xml"/>
  <Override PartName="/ppt/tags/tag908.xml" ContentType="application/vnd.openxmlformats-officedocument.presentationml.tags+xml"/>
  <Override PartName="/ppt/charts/chart21.xml" ContentType="application/vnd.openxmlformats-officedocument.drawingml.chart+xml"/>
  <Override PartName="/ppt/tags/tag909.xml" ContentType="application/vnd.openxmlformats-officedocument.presentationml.tags+xml"/>
  <Override PartName="/ppt/notesSlides/notesSlide26.xml" ContentType="application/vnd.openxmlformats-officedocument.presentationml.notesSlide+xml"/>
  <Override PartName="/ppt/tags/tag910.xml" ContentType="application/vnd.openxmlformats-officedocument.presentationml.tags+xml"/>
  <Override PartName="/ppt/notesSlides/notesSlide27.xml" ContentType="application/vnd.openxmlformats-officedocument.presentationml.notesSlide+xml"/>
  <Override PartName="/ppt/tags/tag911.xml" ContentType="application/vnd.openxmlformats-officedocument.presentationml.tags+xml"/>
  <Override PartName="/ppt/notesSlides/notesSlide28.xml" ContentType="application/vnd.openxmlformats-officedocument.presentationml.notesSlide+xml"/>
  <Override PartName="/ppt/tags/tag912.xml" ContentType="application/vnd.openxmlformats-officedocument.presentationml.tags+xml"/>
  <Override PartName="/ppt/notesSlides/notesSlide29.xml" ContentType="application/vnd.openxmlformats-officedocument.presentationml.notesSlide+xml"/>
  <Override PartName="/ppt/tags/tag913.xml" ContentType="application/vnd.openxmlformats-officedocument.presentationml.tags+xml"/>
  <Override PartName="/ppt/notesSlides/notesSlide30.xml" ContentType="application/vnd.openxmlformats-officedocument.presentationml.notesSlide+xml"/>
  <Override PartName="/ppt/tags/tag914.xml" ContentType="application/vnd.openxmlformats-officedocument.presentationml.tags+xml"/>
  <Override PartName="/ppt/notesSlides/notesSlide31.xml" ContentType="application/vnd.openxmlformats-officedocument.presentationml.notesSlide+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notesSlides/notesSlide32.xml" ContentType="application/vnd.openxmlformats-officedocument.presentationml.notesSlide+xml"/>
  <Override PartName="/ppt/charts/chart22.xml" ContentType="application/vnd.openxmlformats-officedocument.drawingml.chart+xml"/>
  <Override PartName="/ppt/notesSlides/notesSlide33.xml" ContentType="application/vnd.openxmlformats-officedocument.presentationml.notesSlide+xml"/>
  <Override PartName="/ppt/tags/tag995.xml" ContentType="application/vnd.openxmlformats-officedocument.presentationml.tags+xml"/>
  <Override PartName="/ppt/notesSlides/notesSlide34.xml" ContentType="application/vnd.openxmlformats-officedocument.presentationml.notesSlide+xml"/>
  <Override PartName="/ppt/tags/tag996.xml" ContentType="application/vnd.openxmlformats-officedocument.presentationml.tags+xml"/>
  <Override PartName="/ppt/notesSlides/notesSlide35.xml" ContentType="application/vnd.openxmlformats-officedocument.presentationml.notesSlide+xml"/>
  <Override PartName="/ppt/tags/tag997.xml" ContentType="application/vnd.openxmlformats-officedocument.presentationml.tags+xml"/>
  <Override PartName="/ppt/notesSlides/notesSlide36.xml" ContentType="application/vnd.openxmlformats-officedocument.presentationml.notesSlide+xml"/>
  <Override PartName="/ppt/tags/tag998.xml" ContentType="application/vnd.openxmlformats-officedocument.presentationml.tags+xml"/>
  <Override PartName="/ppt/notesSlides/notesSlide37.xml" ContentType="application/vnd.openxmlformats-officedocument.presentationml.notesSlide+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notesSlides/notesSlide38.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tags/tag1021.xml" ContentType="application/vnd.openxmlformats-officedocument.presentationml.tags+xml"/>
  <Override PartName="/ppt/notesSlides/notesSlide39.xml" ContentType="application/vnd.openxmlformats-officedocument.presentationml.notesSlide+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notesSlides/notesSlide40.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tags/tag1044.xml" ContentType="application/vnd.openxmlformats-officedocument.presentationml.tags+xml"/>
  <Override PartName="/ppt/tags/tag1045.xml" ContentType="application/vnd.openxmlformats-officedocument.presentationml.tags+xml"/>
  <Override PartName="/ppt/notesSlides/notesSlide41.xml" ContentType="application/vnd.openxmlformats-officedocument.presentationml.notesSlide+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notesSlides/notesSlide42.xml" ContentType="application/vnd.openxmlformats-officedocument.presentationml.notesSlide+xml"/>
  <Override PartName="/ppt/tags/tag1049.xml" ContentType="application/vnd.openxmlformats-officedocument.presentationml.tags+xml"/>
  <Override PartName="/ppt/tags/tag1050.xml" ContentType="application/vnd.openxmlformats-officedocument.presentationml.tags+xml"/>
  <Override PartName="/ppt/notesSlides/notesSlide43.xml" ContentType="application/vnd.openxmlformats-officedocument.presentationml.notesSlide+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tags/tag1054.xml" ContentType="application/vnd.openxmlformats-officedocument.presentationml.tags+xml"/>
  <Override PartName="/ppt/notesSlides/notesSlide44.xml" ContentType="application/vnd.openxmlformats-officedocument.presentationml.notesSlide+xml"/>
  <Override PartName="/ppt/tags/tag1055.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056.xml" ContentType="application/vnd.openxmlformats-officedocument.presentationml.tags+xml"/>
  <Override PartName="/ppt/notesSlides/notesSlide47.xml" ContentType="application/vnd.openxmlformats-officedocument.presentationml.notesSlide+xml"/>
  <Override PartName="/ppt/tags/tag1057.xml" ContentType="application/vnd.openxmlformats-officedocument.presentationml.tags+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125"/>
  </p:notesMasterIdLst>
  <p:handoutMasterIdLst>
    <p:handoutMasterId r:id="rId126"/>
  </p:handoutMasterIdLst>
  <p:sldIdLst>
    <p:sldId id="482" r:id="rId2"/>
    <p:sldId id="641" r:id="rId3"/>
    <p:sldId id="2147470412" r:id="rId4"/>
    <p:sldId id="338" r:id="rId5"/>
    <p:sldId id="2147470388" r:id="rId6"/>
    <p:sldId id="2147470436" r:id="rId7"/>
    <p:sldId id="509" r:id="rId8"/>
    <p:sldId id="2147470438" r:id="rId9"/>
    <p:sldId id="2147470439" r:id="rId10"/>
    <p:sldId id="2147470389" r:id="rId11"/>
    <p:sldId id="2147470390" r:id="rId12"/>
    <p:sldId id="2147470391" r:id="rId13"/>
    <p:sldId id="339" r:id="rId14"/>
    <p:sldId id="519" r:id="rId15"/>
    <p:sldId id="2147472423" r:id="rId16"/>
    <p:sldId id="2147470440" r:id="rId17"/>
    <p:sldId id="2147472416" r:id="rId18"/>
    <p:sldId id="2147472415" r:id="rId19"/>
    <p:sldId id="548" r:id="rId20"/>
    <p:sldId id="2147472424" r:id="rId21"/>
    <p:sldId id="435" r:id="rId22"/>
    <p:sldId id="377" r:id="rId23"/>
    <p:sldId id="436" r:id="rId24"/>
    <p:sldId id="379" r:id="rId25"/>
    <p:sldId id="2147472426" r:id="rId26"/>
    <p:sldId id="2147470410" r:id="rId27"/>
    <p:sldId id="651" r:id="rId28"/>
    <p:sldId id="382" r:id="rId29"/>
    <p:sldId id="383" r:id="rId30"/>
    <p:sldId id="2147470342" r:id="rId31"/>
    <p:sldId id="2147472428" r:id="rId32"/>
    <p:sldId id="384" r:id="rId33"/>
    <p:sldId id="363" r:id="rId34"/>
    <p:sldId id="2147470427" r:id="rId35"/>
    <p:sldId id="2147470428" r:id="rId36"/>
    <p:sldId id="2147470429" r:id="rId37"/>
    <p:sldId id="2147470430" r:id="rId38"/>
    <p:sldId id="2147470432" r:id="rId39"/>
    <p:sldId id="2147470433" r:id="rId40"/>
    <p:sldId id="2147470431" r:id="rId41"/>
    <p:sldId id="571" r:id="rId42"/>
    <p:sldId id="572" r:id="rId43"/>
    <p:sldId id="391" r:id="rId44"/>
    <p:sldId id="426" r:id="rId45"/>
    <p:sldId id="728" r:id="rId46"/>
    <p:sldId id="2147472402" r:id="rId47"/>
    <p:sldId id="2147472417" r:id="rId48"/>
    <p:sldId id="2147472418" r:id="rId49"/>
    <p:sldId id="2147472419" r:id="rId50"/>
    <p:sldId id="2147472420" r:id="rId51"/>
    <p:sldId id="648" r:id="rId52"/>
    <p:sldId id="392" r:id="rId53"/>
    <p:sldId id="393" r:id="rId54"/>
    <p:sldId id="394" r:id="rId55"/>
    <p:sldId id="681" r:id="rId56"/>
    <p:sldId id="659" r:id="rId57"/>
    <p:sldId id="656" r:id="rId58"/>
    <p:sldId id="682" r:id="rId59"/>
    <p:sldId id="2147470434" r:id="rId60"/>
    <p:sldId id="2147472427" r:id="rId61"/>
    <p:sldId id="693" r:id="rId62"/>
    <p:sldId id="754" r:id="rId63"/>
    <p:sldId id="755" r:id="rId64"/>
    <p:sldId id="683" r:id="rId65"/>
    <p:sldId id="684" r:id="rId66"/>
    <p:sldId id="724" r:id="rId67"/>
    <p:sldId id="2147470419" r:id="rId68"/>
    <p:sldId id="2147470420" r:id="rId69"/>
    <p:sldId id="2147470421" r:id="rId70"/>
    <p:sldId id="2147470422" r:id="rId71"/>
    <p:sldId id="2147470423" r:id="rId72"/>
    <p:sldId id="664" r:id="rId73"/>
    <p:sldId id="404" r:id="rId74"/>
    <p:sldId id="726" r:id="rId75"/>
    <p:sldId id="405" r:id="rId76"/>
    <p:sldId id="2147470424" r:id="rId77"/>
    <p:sldId id="2147470425" r:id="rId78"/>
    <p:sldId id="2147470426" r:id="rId79"/>
    <p:sldId id="407" r:id="rId80"/>
    <p:sldId id="685" r:id="rId81"/>
    <p:sldId id="562" r:id="rId82"/>
    <p:sldId id="653" r:id="rId83"/>
    <p:sldId id="340" r:id="rId84"/>
    <p:sldId id="2147470319" r:id="rId85"/>
    <p:sldId id="647" r:id="rId86"/>
    <p:sldId id="662" r:id="rId87"/>
    <p:sldId id="425" r:id="rId88"/>
    <p:sldId id="466" r:id="rId89"/>
    <p:sldId id="409" r:id="rId90"/>
    <p:sldId id="2147470411" r:id="rId91"/>
    <p:sldId id="665" r:id="rId92"/>
    <p:sldId id="649" r:id="rId93"/>
    <p:sldId id="411" r:id="rId94"/>
    <p:sldId id="412" r:id="rId95"/>
    <p:sldId id="413" r:id="rId96"/>
    <p:sldId id="658" r:id="rId97"/>
    <p:sldId id="2147472413" r:id="rId98"/>
    <p:sldId id="341" r:id="rId99"/>
    <p:sldId id="540" r:id="rId100"/>
    <p:sldId id="468" r:id="rId101"/>
    <p:sldId id="469" r:id="rId102"/>
    <p:sldId id="470" r:id="rId103"/>
    <p:sldId id="517" r:id="rId104"/>
    <p:sldId id="524" r:id="rId105"/>
    <p:sldId id="2147470413" r:id="rId106"/>
    <p:sldId id="480" r:id="rId107"/>
    <p:sldId id="2147470414" r:id="rId108"/>
    <p:sldId id="507" r:id="rId109"/>
    <p:sldId id="472" r:id="rId110"/>
    <p:sldId id="508" r:id="rId111"/>
    <p:sldId id="568" r:id="rId112"/>
    <p:sldId id="541" r:id="rId113"/>
    <p:sldId id="542" r:id="rId114"/>
    <p:sldId id="543" r:id="rId115"/>
    <p:sldId id="2147470416" r:id="rId116"/>
    <p:sldId id="2147470417" r:id="rId117"/>
    <p:sldId id="2147470418" r:id="rId118"/>
    <p:sldId id="434" r:id="rId119"/>
    <p:sldId id="545" r:id="rId120"/>
    <p:sldId id="544" r:id="rId121"/>
    <p:sldId id="2147470415" r:id="rId122"/>
    <p:sldId id="565" r:id="rId123"/>
    <p:sldId id="475" r:id="rId124"/>
  </p:sldIdLst>
  <p:sldSz cx="9906000" cy="6858000" type="A4"/>
  <p:notesSz cx="6735763" cy="9866313"/>
  <p:custDataLst>
    <p:tags r:id="rId12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92" userDrawn="1">
          <p15:clr>
            <a:srgbClr val="A4A3A4"/>
          </p15:clr>
        </p15:guide>
        <p15:guide id="7" pos="3800" userDrawn="1">
          <p15:clr>
            <a:srgbClr val="A4A3A4"/>
          </p15:clr>
        </p15:guide>
        <p15:guide id="8" orient="horz" pos="1434" userDrawn="1">
          <p15:clr>
            <a:srgbClr val="A4A3A4"/>
          </p15:clr>
        </p15:guide>
        <p15:guide id="10" pos="852" userDrawn="1">
          <p15:clr>
            <a:srgbClr val="A4A3A4"/>
          </p15:clr>
        </p15:guide>
        <p15:guide id="11" pos="126" userDrawn="1">
          <p15:clr>
            <a:srgbClr val="A4A3A4"/>
          </p15:clr>
        </p15:guide>
        <p15:guide id="13" orient="horz" pos="1117" userDrawn="1">
          <p15:clr>
            <a:srgbClr val="A4A3A4"/>
          </p15:clr>
        </p15:guide>
        <p15:guide id="14" orient="horz" pos="2432" userDrawn="1">
          <p15:clr>
            <a:srgbClr val="A4A3A4"/>
          </p15:clr>
        </p15:guide>
        <p15:guide id="15" pos="316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0" name="作成者" initials="A" lastIdx="0"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8B8"/>
    <a:srgbClr val="E8E8E8"/>
    <a:srgbClr val="9CE8D8"/>
    <a:srgbClr val="1E806B"/>
    <a:srgbClr val="FF33CC"/>
    <a:srgbClr val="F3F3F3"/>
    <a:srgbClr val="ECE5F4"/>
    <a:srgbClr val="D2E0E6"/>
    <a:srgbClr val="C0E6F4"/>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64" autoAdjust="0"/>
    <p:restoredTop sz="97692" autoAdjust="0"/>
  </p:normalViewPr>
  <p:slideViewPr>
    <p:cSldViewPr>
      <p:cViewPr varScale="1">
        <p:scale>
          <a:sx n="95" d="100"/>
          <a:sy n="95" d="100"/>
        </p:scale>
        <p:origin x="2358" y="306"/>
      </p:cViewPr>
      <p:guideLst>
        <p:guide orient="horz" pos="4292"/>
        <p:guide pos="3800"/>
        <p:guide orient="horz" pos="1434"/>
        <p:guide pos="852"/>
        <p:guide pos="126"/>
        <p:guide orient="horz" pos="1117"/>
        <p:guide orient="horz" pos="2432"/>
        <p:guide pos="3165"/>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p:cViewPr varScale="1">
        <p:scale>
          <a:sx n="83" d="100"/>
          <a:sy n="83" d="100"/>
        </p:scale>
        <p:origin x="3240"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31421619742788E-2"/>
          <c:y val="0.10733844468784227"/>
          <c:w val="0.94264859228362874"/>
          <c:h val="0.78532311062431548"/>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Sheet1!$A$1:$AC$1</c:f>
              <c:numCache>
                <c:formatCode>General</c:formatCode>
                <c:ptCount val="29"/>
                <c:pt idx="0">
                  <c:v>77.154010499999998</c:v>
                </c:pt>
                <c:pt idx="1">
                  <c:v>77.969361000000006</c:v>
                </c:pt>
                <c:pt idx="2">
                  <c:v>78.772223999999994</c:v>
                </c:pt>
                <c:pt idx="3">
                  <c:v>79.563777000000002</c:v>
                </c:pt>
                <c:pt idx="4">
                  <c:v>80.3389715</c:v>
                </c:pt>
                <c:pt idx="5">
                  <c:v>81.088312999999999</c:v>
                </c:pt>
                <c:pt idx="6">
                  <c:v>82.167896499999998</c:v>
                </c:pt>
                <c:pt idx="7">
                  <c:v>83.6333755</c:v>
                </c:pt>
                <c:pt idx="8">
                  <c:v>85.175787499999998</c:v>
                </c:pt>
                <c:pt idx="9">
                  <c:v>86.460017500000006</c:v>
                </c:pt>
                <c:pt idx="10">
                  <c:v>87.455151499999999</c:v>
                </c:pt>
                <c:pt idx="11">
                  <c:v>88.468314000000007</c:v>
                </c:pt>
                <c:pt idx="12">
                  <c:v>89.510355500000003</c:v>
                </c:pt>
                <c:pt idx="13">
                  <c:v>90.573104000000001</c:v>
                </c:pt>
                <c:pt idx="14">
                  <c:v>91.679578000000006</c:v>
                </c:pt>
                <c:pt idx="15">
                  <c:v>92.823254000000006</c:v>
                </c:pt>
                <c:pt idx="16">
                  <c:v>94.000116500000004</c:v>
                </c:pt>
                <c:pt idx="17">
                  <c:v>95.176976999999994</c:v>
                </c:pt>
                <c:pt idx="18">
                  <c:v>96.237319499999998</c:v>
                </c:pt>
                <c:pt idx="19">
                  <c:v>97.173775500000005</c:v>
                </c:pt>
                <c:pt idx="20">
                  <c:v>98.079190999999994</c:v>
                </c:pt>
                <c:pt idx="21">
                  <c:v>98.935098499999995</c:v>
                </c:pt>
                <c:pt idx="22">
                  <c:v>99.680655000000002</c:v>
                </c:pt>
                <c:pt idx="23">
                  <c:v>100.3521915</c:v>
                </c:pt>
                <c:pt idx="24">
                  <c:v>100.9</c:v>
                </c:pt>
                <c:pt idx="25">
                  <c:v>101.5</c:v>
                </c:pt>
                <c:pt idx="26">
                  <c:v>104.2549025</c:v>
                </c:pt>
                <c:pt idx="27">
                  <c:v>108.4376345</c:v>
                </c:pt>
                <c:pt idx="28">
                  <c:v>110.00890750000001</c:v>
                </c:pt>
              </c:numCache>
            </c:numRef>
          </c:val>
          <c:extLst>
            <c:ext xmlns:c16="http://schemas.microsoft.com/office/drawing/2014/chart" uri="{C3380CC4-5D6E-409C-BE32-E72D297353CC}">
              <c16:uniqueId val="{00000000-06A0-4B69-A86D-4A6F0794F42F}"/>
            </c:ext>
          </c:extLst>
        </c:ser>
        <c:dLbls>
          <c:showLegendKey val="0"/>
          <c:showVal val="0"/>
          <c:showCatName val="0"/>
          <c:showSerName val="0"/>
          <c:showPercent val="0"/>
          <c:showBubbleSize val="0"/>
        </c:dLbls>
        <c:gapWidth val="60"/>
        <c:overlap val="100"/>
        <c:axId val="1517108592"/>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val>
            <c:numRef>
              <c:f>Sheet1!$A$2:$AC$2</c:f>
              <c:numCache>
                <c:formatCode>General</c:formatCode>
                <c:ptCount val="29"/>
                <c:pt idx="0">
                  <c:v>1.0660000000000001</c:v>
                </c:pt>
                <c:pt idx="1">
                  <c:v>1.036</c:v>
                </c:pt>
                <c:pt idx="2">
                  <c:v>1.0129999999999999</c:v>
                </c:pt>
                <c:pt idx="3">
                  <c:v>0.98699999999999999</c:v>
                </c:pt>
                <c:pt idx="4">
                  <c:v>0.95199999999999996</c:v>
                </c:pt>
                <c:pt idx="5">
                  <c:v>0.90500000000000003</c:v>
                </c:pt>
                <c:pt idx="6">
                  <c:v>1.7350000000000001</c:v>
                </c:pt>
                <c:pt idx="7">
                  <c:v>1.8</c:v>
                </c:pt>
                <c:pt idx="8">
                  <c:v>1.8540000000000001</c:v>
                </c:pt>
                <c:pt idx="9">
                  <c:v>1.1439999999999999</c:v>
                </c:pt>
                <c:pt idx="10">
                  <c:v>1.145</c:v>
                </c:pt>
                <c:pt idx="11">
                  <c:v>1.159</c:v>
                </c:pt>
                <c:pt idx="12">
                  <c:v>1.1830000000000001</c:v>
                </c:pt>
                <c:pt idx="13">
                  <c:v>1.1779999999999999</c:v>
                </c:pt>
                <c:pt idx="14">
                  <c:v>1.25</c:v>
                </c:pt>
                <c:pt idx="15">
                  <c:v>1.2290000000000001</c:v>
                </c:pt>
                <c:pt idx="16">
                  <c:v>1.29</c:v>
                </c:pt>
                <c:pt idx="17">
                  <c:v>1.1990000000000001</c:v>
                </c:pt>
                <c:pt idx="18">
                  <c:v>1.018</c:v>
                </c:pt>
                <c:pt idx="19">
                  <c:v>0.91900000000000004</c:v>
                </c:pt>
                <c:pt idx="20">
                  <c:v>0.93600000000000005</c:v>
                </c:pt>
                <c:pt idx="21">
                  <c:v>0.80300000000000005</c:v>
                </c:pt>
                <c:pt idx="22">
                  <c:v>0.69899999999999995</c:v>
                </c:pt>
                <c:pt idx="23">
                  <c:v>0.64400000000000002</c:v>
                </c:pt>
                <c:pt idx="24">
                  <c:v>0.61899999999999999</c:v>
                </c:pt>
                <c:pt idx="25">
                  <c:v>0.58799999999999997</c:v>
                </c:pt>
                <c:pt idx="26">
                  <c:v>0.47399999999999998</c:v>
                </c:pt>
                <c:pt idx="27">
                  <c:v>0.29899999999999999</c:v>
                </c:pt>
                <c:pt idx="28">
                  <c:v>-2.1000000000000001E-2</c:v>
                </c:pt>
              </c:numCache>
            </c:numRef>
          </c:val>
          <c:smooth val="0"/>
          <c:extLst>
            <c:ext xmlns:c16="http://schemas.microsoft.com/office/drawing/2014/chart" uri="{C3380CC4-5D6E-409C-BE32-E72D297353CC}">
              <c16:uniqueId val="{00000001-06A0-4B69-A86D-4A6F0794F42F}"/>
            </c:ext>
          </c:extLst>
        </c:ser>
        <c:dLbls>
          <c:showLegendKey val="0"/>
          <c:showVal val="0"/>
          <c:showCatName val="0"/>
          <c:showSerName val="0"/>
          <c:showPercent val="0"/>
          <c:showBubbleSize val="0"/>
        </c:dLbls>
        <c:marker val="1"/>
        <c:smooth val="0"/>
        <c:axId val="2"/>
        <c:axId val="3"/>
      </c:lineChart>
      <c:catAx>
        <c:axId val="151710859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517108592"/>
        <c:crosses val="min"/>
        <c:crossBetween val="between"/>
        <c:majorUnit val="2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2"/>
          <c:min val="-0.5"/>
        </c:scaling>
        <c:delete val="0"/>
        <c:axPos val="r"/>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698924731182794E-2"/>
          <c:y val="0.18135376756066413"/>
          <c:w val="0.96860215053763443"/>
          <c:h val="0.63729246487867175"/>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448-4170-8BD5-66D1B78AE546}"/>
                </c:ext>
              </c:extLst>
            </c:dLbl>
            <c:dLbl>
              <c:idx val="1"/>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448-4170-8BD5-66D1B78AE546}"/>
                </c:ext>
              </c:extLst>
            </c:dLbl>
            <c:dLbl>
              <c:idx val="2"/>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448-4170-8BD5-66D1B78AE546}"/>
                </c:ext>
              </c:extLst>
            </c:dLbl>
            <c:dLbl>
              <c:idx val="3"/>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448-4170-8BD5-66D1B78AE546}"/>
                </c:ext>
              </c:extLst>
            </c:dLbl>
            <c:dLbl>
              <c:idx val="4"/>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448-4170-8BD5-66D1B78AE546}"/>
                </c:ext>
              </c:extLst>
            </c:dLbl>
            <c:dLbl>
              <c:idx val="5"/>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448-4170-8BD5-66D1B78AE546}"/>
                </c:ext>
              </c:extLst>
            </c:dLbl>
            <c:dLbl>
              <c:idx val="6"/>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448-4170-8BD5-66D1B78AE546}"/>
                </c:ext>
              </c:extLst>
            </c:dLbl>
            <c:dLbl>
              <c:idx val="7"/>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448-4170-8BD5-66D1B78AE546}"/>
                </c:ext>
              </c:extLst>
            </c:dLbl>
            <c:dLbl>
              <c:idx val="8"/>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448-4170-8BD5-66D1B78AE546}"/>
                </c:ext>
              </c:extLst>
            </c:dLbl>
            <c:dLbl>
              <c:idx val="9"/>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448-4170-8BD5-66D1B78AE546}"/>
                </c:ext>
              </c:extLst>
            </c:dLbl>
            <c:dLbl>
              <c:idx val="10"/>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448-4170-8BD5-66D1B78AE546}"/>
                </c:ext>
              </c:extLst>
            </c:dLbl>
            <c:dLbl>
              <c:idx val="11"/>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448-4170-8BD5-66D1B78AE546}"/>
                </c:ext>
              </c:extLst>
            </c:dLbl>
            <c:dLbl>
              <c:idx val="12"/>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448-4170-8BD5-66D1B78AE546}"/>
                </c:ext>
              </c:extLst>
            </c:dLbl>
            <c:dLbl>
              <c:idx val="13"/>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448-4170-8BD5-66D1B78AE546}"/>
                </c:ext>
              </c:extLst>
            </c:dLbl>
            <c:dLbl>
              <c:idx val="14"/>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448-4170-8BD5-66D1B78AE546}"/>
                </c:ext>
              </c:extLst>
            </c:dLbl>
            <c:dLbl>
              <c:idx val="15"/>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448-4170-8BD5-66D1B78AE546}"/>
                </c:ext>
              </c:extLst>
            </c:dLbl>
            <c:dLbl>
              <c:idx val="16"/>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448-4170-8BD5-66D1B78AE546}"/>
                </c:ext>
              </c:extLst>
            </c:dLbl>
            <c:dLbl>
              <c:idx val="17"/>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448-4170-8BD5-66D1B78AE546}"/>
                </c:ext>
              </c:extLst>
            </c:dLbl>
            <c:dLbl>
              <c:idx val="18"/>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448-4170-8BD5-66D1B78AE546}"/>
                </c:ext>
              </c:extLst>
            </c:dLbl>
            <c:dLbl>
              <c:idx val="19"/>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448-4170-8BD5-66D1B78AE546}"/>
                </c:ext>
              </c:extLst>
            </c:dLbl>
            <c:dLbl>
              <c:idx val="20"/>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448-4170-8BD5-66D1B78AE546}"/>
                </c:ext>
              </c:extLst>
            </c:dLbl>
            <c:dLbl>
              <c:idx val="21"/>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448-4170-8BD5-66D1B78AE546}"/>
                </c:ext>
              </c:extLst>
            </c:dLbl>
            <c:dLbl>
              <c:idx val="22"/>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448-4170-8BD5-66D1B78AE546}"/>
                </c:ext>
              </c:extLst>
            </c:dLbl>
            <c:dLbl>
              <c:idx val="23"/>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448-4170-8BD5-66D1B78AE54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41.06440353</c:v>
                </c:pt>
                <c:pt idx="1">
                  <c:v>32.787460330000002</c:v>
                </c:pt>
                <c:pt idx="2">
                  <c:v>43.975868230000003</c:v>
                </c:pt>
                <c:pt idx="3">
                  <c:v>40.314327239999997</c:v>
                </c:pt>
                <c:pt idx="4">
                  <c:v>41.322795869999993</c:v>
                </c:pt>
                <c:pt idx="5">
                  <c:v>41.407634739999992</c:v>
                </c:pt>
                <c:pt idx="6">
                  <c:v>39.393394469999997</c:v>
                </c:pt>
                <c:pt idx="7">
                  <c:v>38.228488919999997</c:v>
                </c:pt>
                <c:pt idx="8">
                  <c:v>39.817604060000001</c:v>
                </c:pt>
                <c:pt idx="9">
                  <c:v>38.160839079999995</c:v>
                </c:pt>
                <c:pt idx="10">
                  <c:v>40.251319890000005</c:v>
                </c:pt>
                <c:pt idx="11">
                  <c:v>38.854663849999994</c:v>
                </c:pt>
                <c:pt idx="12">
                  <c:v>44.640953060000001</c:v>
                </c:pt>
                <c:pt idx="13">
                  <c:v>45.236625669999995</c:v>
                </c:pt>
                <c:pt idx="14">
                  <c:v>44.25667953</c:v>
                </c:pt>
                <c:pt idx="15">
                  <c:v>43.580787660000006</c:v>
                </c:pt>
                <c:pt idx="16">
                  <c:v>43.807163239999987</c:v>
                </c:pt>
                <c:pt idx="17">
                  <c:v>43.545894619999991</c:v>
                </c:pt>
                <c:pt idx="18">
                  <c:v>41.62820816</c:v>
                </c:pt>
                <c:pt idx="19">
                  <c:v>40.619991300000002</c:v>
                </c:pt>
                <c:pt idx="20">
                  <c:v>41.333442689999991</c:v>
                </c:pt>
                <c:pt idx="21">
                  <c:v>43.198078160000009</c:v>
                </c:pt>
                <c:pt idx="22">
                  <c:v>43.42373276</c:v>
                </c:pt>
                <c:pt idx="23">
                  <c:v>44.303012849999995</c:v>
                </c:pt>
              </c:numCache>
            </c:numRef>
          </c:val>
          <c:smooth val="0"/>
          <c:extLst>
            <c:ext xmlns:c16="http://schemas.microsoft.com/office/drawing/2014/chart" uri="{C3380CC4-5D6E-409C-BE32-E72D297353CC}">
              <c16:uniqueId val="{00000018-E448-4170-8BD5-66D1B78AE546}"/>
            </c:ext>
          </c:extLst>
        </c:ser>
        <c:dLbls>
          <c:showLegendKey val="0"/>
          <c:showVal val="0"/>
          <c:showCatName val="0"/>
          <c:showSerName val="0"/>
          <c:showPercent val="0"/>
          <c:showBubbleSize val="0"/>
        </c:dLbls>
        <c:marker val="1"/>
        <c:smooth val="0"/>
        <c:axId val="1644735696"/>
        <c:axId val="1"/>
      </c:lineChart>
      <c:catAx>
        <c:axId val="1644735696"/>
        <c:scaling>
          <c:orientation val="minMax"/>
        </c:scaling>
        <c:delete val="0"/>
        <c:axPos val="b"/>
        <c:majorGridlines>
          <c:spPr>
            <a:ln>
              <a:noFill/>
            </a:ln>
          </c:spPr>
        </c:majorGridlines>
        <c:majorTickMark val="none"/>
        <c:minorTickMark val="none"/>
        <c:tickLblPos val="none"/>
        <c:spPr>
          <a:ln w="9525" cmpd="sng" algn="ctr">
            <a:solidFill>
              <a:schemeClr val="bg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60"/>
          <c:min val="0"/>
        </c:scaling>
        <c:delete val="1"/>
        <c:axPos val="r"/>
        <c:numFmt formatCode="General" sourceLinked="1"/>
        <c:majorTickMark val="out"/>
        <c:minorTickMark val="none"/>
        <c:tickLblPos val="nextTo"/>
        <c:crossAx val="1644735696"/>
        <c:crosses val="max"/>
        <c:crossBetween val="midCat"/>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890631282669884E-2"/>
          <c:y val="8.8770864946889225E-2"/>
          <c:w val="0.93365500603136309"/>
          <c:h val="0.8224582701062215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4"/>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79A-47C0-9A9B-E65B31CBF7DF}"/>
                </c:ext>
              </c:extLst>
            </c:dLbl>
            <c:dLbl>
              <c:idx val="5"/>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79A-47C0-9A9B-E65B31CBF7DF}"/>
                </c:ext>
              </c:extLst>
            </c:dLbl>
            <c:dLbl>
              <c:idx val="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79A-47C0-9A9B-E65B31CBF7DF}"/>
                </c:ext>
              </c:extLst>
            </c:dLbl>
            <c:dLbl>
              <c:idx val="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79A-47C0-9A9B-E65B31CBF7DF}"/>
                </c:ext>
              </c:extLst>
            </c:dLbl>
            <c:dLbl>
              <c:idx val="8"/>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79A-47C0-9A9B-E65B31CBF7DF}"/>
                </c:ext>
              </c:extLst>
            </c:dLbl>
            <c:dLbl>
              <c:idx val="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79A-47C0-9A9B-E65B31CBF7DF}"/>
                </c:ext>
              </c:extLst>
            </c:dLbl>
            <c:dLbl>
              <c:idx val="1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79A-47C0-9A9B-E65B31CBF7DF}"/>
                </c:ext>
              </c:extLst>
            </c:dLbl>
            <c:dLbl>
              <c:idx val="1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79A-47C0-9A9B-E65B31CBF7DF}"/>
                </c:ext>
              </c:extLst>
            </c:dLbl>
            <c:dLbl>
              <c:idx val="1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79A-47C0-9A9B-E65B31CBF7DF}"/>
                </c:ext>
              </c:extLst>
            </c:dLbl>
            <c:dLbl>
              <c:idx val="13"/>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79A-47C0-9A9B-E65B31CBF7DF}"/>
                </c:ext>
              </c:extLst>
            </c:dLbl>
            <c:dLbl>
              <c:idx val="1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79A-47C0-9A9B-E65B31CBF7DF}"/>
                </c:ext>
              </c:extLst>
            </c:dLbl>
            <c:dLbl>
              <c:idx val="1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79A-47C0-9A9B-E65B31CBF7DF}"/>
                </c:ext>
              </c:extLst>
            </c:dLbl>
            <c:dLbl>
              <c:idx val="1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79A-47C0-9A9B-E65B31CBF7DF}"/>
                </c:ext>
              </c:extLst>
            </c:dLbl>
            <c:dLbl>
              <c:idx val="1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79A-47C0-9A9B-E65B31CBF7DF}"/>
                </c:ext>
              </c:extLst>
            </c:dLbl>
            <c:dLbl>
              <c:idx val="18"/>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79A-47C0-9A9B-E65B31CBF7DF}"/>
                </c:ext>
              </c:extLst>
            </c:dLbl>
            <c:dLbl>
              <c:idx val="1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79A-47C0-9A9B-E65B31CBF7DF}"/>
                </c:ext>
              </c:extLst>
            </c:dLbl>
            <c:dLbl>
              <c:idx val="20"/>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79A-47C0-9A9B-E65B31CBF7DF}"/>
                </c:ext>
              </c:extLst>
            </c:dLbl>
            <c:dLbl>
              <c:idx val="21"/>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79A-47C0-9A9B-E65B31CBF7DF}"/>
                </c:ext>
              </c:extLst>
            </c:dLbl>
            <c:dLbl>
              <c:idx val="22"/>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79A-47C0-9A9B-E65B31CBF7DF}"/>
                </c:ext>
              </c:extLst>
            </c:dLbl>
            <c:dLbl>
              <c:idx val="23"/>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79A-47C0-9A9B-E65B31CBF7D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8.6530591600000015</c:v>
                </c:pt>
                <c:pt idx="1">
                  <c:v>8.3788065799999991</c:v>
                </c:pt>
                <c:pt idx="2">
                  <c:v>9.6207503400000007</c:v>
                </c:pt>
                <c:pt idx="3">
                  <c:v>10.031742840000001</c:v>
                </c:pt>
                <c:pt idx="4">
                  <c:v>13.213869150000003</c:v>
                </c:pt>
                <c:pt idx="5">
                  <c:v>16.136450959999998</c:v>
                </c:pt>
                <c:pt idx="6">
                  <c:v>18.463312089999999</c:v>
                </c:pt>
                <c:pt idx="7">
                  <c:v>20.798978340000001</c:v>
                </c:pt>
                <c:pt idx="8">
                  <c:v>25.656000770000002</c:v>
                </c:pt>
                <c:pt idx="9">
                  <c:v>26.646648269999996</c:v>
                </c:pt>
                <c:pt idx="10">
                  <c:v>34.358885880000003</c:v>
                </c:pt>
                <c:pt idx="11">
                  <c:v>37.709376210000002</c:v>
                </c:pt>
                <c:pt idx="12">
                  <c:v>48.790255869999996</c:v>
                </c:pt>
                <c:pt idx="13">
                  <c:v>47.095728849999993</c:v>
                </c:pt>
                <c:pt idx="14">
                  <c:v>52.862613230000008</c:v>
                </c:pt>
                <c:pt idx="15">
                  <c:v>52.924426770000004</c:v>
                </c:pt>
                <c:pt idx="16">
                  <c:v>58.349396580000004</c:v>
                </c:pt>
                <c:pt idx="17">
                  <c:v>64.236399219999996</c:v>
                </c:pt>
                <c:pt idx="18">
                  <c:v>67.428833429999997</c:v>
                </c:pt>
                <c:pt idx="19">
                  <c:v>69.52231544</c:v>
                </c:pt>
                <c:pt idx="20">
                  <c:v>63.282163799999999</c:v>
                </c:pt>
                <c:pt idx="21">
                  <c:v>72.613160120000003</c:v>
                </c:pt>
                <c:pt idx="22">
                  <c:v>81.734974479999991</c:v>
                </c:pt>
                <c:pt idx="23">
                  <c:v>87.362042140000014</c:v>
                </c:pt>
              </c:numCache>
            </c:numRef>
          </c:val>
          <c:extLst>
            <c:ext xmlns:c16="http://schemas.microsoft.com/office/drawing/2014/chart" uri="{C3380CC4-5D6E-409C-BE32-E72D297353CC}">
              <c16:uniqueId val="{00000014-479A-47C0-9A9B-E65B31CBF7DF}"/>
            </c:ext>
          </c:extLst>
        </c:ser>
        <c:ser>
          <c:idx val="1"/>
          <c:order val="1"/>
          <c:spPr>
            <a:solidFill>
              <a:srgbClr val="80CCE8"/>
            </a:solidFill>
            <a:ln w="9525" cmpd="sng" algn="ctr">
              <a:solidFill>
                <a:srgbClr val="808080"/>
              </a:solidFill>
              <a:prstDash val="solid"/>
            </a:ln>
          </c:spPr>
          <c:invertIfNegative val="0"/>
          <c:dLbls>
            <c:dLbl>
              <c:idx val="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79A-47C0-9A9B-E65B31CBF7DF}"/>
                </c:ext>
              </c:extLst>
            </c:dLbl>
            <c:dLbl>
              <c:idx val="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79A-47C0-9A9B-E65B31CBF7DF}"/>
                </c:ext>
              </c:extLst>
            </c:dLbl>
            <c:dLbl>
              <c:idx val="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79A-47C0-9A9B-E65B31CBF7DF}"/>
                </c:ext>
              </c:extLst>
            </c:dLbl>
            <c:dLbl>
              <c:idx val="7"/>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79A-47C0-9A9B-E65B31CBF7DF}"/>
                </c:ext>
              </c:extLst>
            </c:dLbl>
            <c:dLbl>
              <c:idx val="8"/>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79A-47C0-9A9B-E65B31CBF7DF}"/>
                </c:ext>
              </c:extLst>
            </c:dLbl>
            <c:dLbl>
              <c:idx val="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79A-47C0-9A9B-E65B31CBF7DF}"/>
                </c:ext>
              </c:extLst>
            </c:dLbl>
            <c:dLbl>
              <c:idx val="10"/>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479A-47C0-9A9B-E65B31CBF7DF}"/>
                </c:ext>
              </c:extLst>
            </c:dLbl>
            <c:dLbl>
              <c:idx val="1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79A-47C0-9A9B-E65B31CBF7DF}"/>
                </c:ext>
              </c:extLst>
            </c:dLbl>
            <c:dLbl>
              <c:idx val="1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79A-47C0-9A9B-E65B31CBF7DF}"/>
                </c:ext>
              </c:extLst>
            </c:dLbl>
            <c:dLbl>
              <c:idx val="1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79A-47C0-9A9B-E65B31CBF7DF}"/>
                </c:ext>
              </c:extLst>
            </c:dLbl>
            <c:dLbl>
              <c:idx val="14"/>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79A-47C0-9A9B-E65B31CBF7DF}"/>
                </c:ext>
              </c:extLst>
            </c:dLbl>
            <c:dLbl>
              <c:idx val="1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479A-47C0-9A9B-E65B31CBF7DF}"/>
                </c:ext>
              </c:extLst>
            </c:dLbl>
            <c:dLbl>
              <c:idx val="1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479A-47C0-9A9B-E65B31CBF7DF}"/>
                </c:ext>
              </c:extLst>
            </c:dLbl>
            <c:dLbl>
              <c:idx val="17"/>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479A-47C0-9A9B-E65B31CBF7DF}"/>
                </c:ext>
              </c:extLst>
            </c:dLbl>
            <c:dLbl>
              <c:idx val="18"/>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479A-47C0-9A9B-E65B31CBF7DF}"/>
                </c:ext>
              </c:extLst>
            </c:dLbl>
            <c:dLbl>
              <c:idx val="1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479A-47C0-9A9B-E65B31CBF7DF}"/>
                </c:ext>
              </c:extLst>
            </c:dLbl>
            <c:dLbl>
              <c:idx val="2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479A-47C0-9A9B-E65B31CBF7DF}"/>
                </c:ext>
              </c:extLst>
            </c:dLbl>
            <c:dLbl>
              <c:idx val="2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479A-47C0-9A9B-E65B31CBF7DF}"/>
                </c:ext>
              </c:extLst>
            </c:dLbl>
            <c:dLbl>
              <c:idx val="22"/>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479A-47C0-9A9B-E65B31CBF7DF}"/>
                </c:ext>
              </c:extLst>
            </c:dLbl>
            <c:dLbl>
              <c:idx val="2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479A-47C0-9A9B-E65B31CBF7D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11.586753900000001</c:v>
                </c:pt>
                <c:pt idx="1">
                  <c:v>16.234310479999998</c:v>
                </c:pt>
                <c:pt idx="2">
                  <c:v>11.302224809999998</c:v>
                </c:pt>
                <c:pt idx="3">
                  <c:v>13.721537979999999</c:v>
                </c:pt>
                <c:pt idx="4">
                  <c:v>17.128402519999995</c:v>
                </c:pt>
                <c:pt idx="5">
                  <c:v>21.381071230000003</c:v>
                </c:pt>
                <c:pt idx="6">
                  <c:v>26.659791510000002</c:v>
                </c:pt>
                <c:pt idx="7">
                  <c:v>31.788877090000003</c:v>
                </c:pt>
                <c:pt idx="8">
                  <c:v>37.457170779999998</c:v>
                </c:pt>
                <c:pt idx="9">
                  <c:v>41.586824339999993</c:v>
                </c:pt>
                <c:pt idx="10">
                  <c:v>49.226750299999992</c:v>
                </c:pt>
                <c:pt idx="11">
                  <c:v>57.22020886</c:v>
                </c:pt>
                <c:pt idx="12">
                  <c:v>57.858306810000002</c:v>
                </c:pt>
                <c:pt idx="13">
                  <c:v>54.33602222999999</c:v>
                </c:pt>
                <c:pt idx="14">
                  <c:v>62.834384409999998</c:v>
                </c:pt>
                <c:pt idx="15">
                  <c:v>65.972424529999984</c:v>
                </c:pt>
                <c:pt idx="16">
                  <c:v>72.006728949999982</c:v>
                </c:pt>
                <c:pt idx="17">
                  <c:v>81.766440109999976</c:v>
                </c:pt>
                <c:pt idx="18">
                  <c:v>92.903267020000015</c:v>
                </c:pt>
                <c:pt idx="19">
                  <c:v>99.952005939999992</c:v>
                </c:pt>
                <c:pt idx="20">
                  <c:v>87.248851769999987</c:v>
                </c:pt>
                <c:pt idx="21">
                  <c:v>93.482506429999972</c:v>
                </c:pt>
                <c:pt idx="22">
                  <c:v>103.49636657000001</c:v>
                </c:pt>
                <c:pt idx="23">
                  <c:v>107.57005170999999</c:v>
                </c:pt>
              </c:numCache>
            </c:numRef>
          </c:val>
          <c:extLst>
            <c:ext xmlns:c16="http://schemas.microsoft.com/office/drawing/2014/chart" uri="{C3380CC4-5D6E-409C-BE32-E72D297353CC}">
              <c16:uniqueId val="{00000029-479A-47C0-9A9B-E65B31CBF7DF}"/>
            </c:ext>
          </c:extLst>
        </c:ser>
        <c:dLbls>
          <c:showLegendKey val="0"/>
          <c:showVal val="0"/>
          <c:showCatName val="0"/>
          <c:showSerName val="0"/>
          <c:showPercent val="0"/>
          <c:showBubbleSize val="0"/>
        </c:dLbls>
        <c:gapWidth val="60"/>
        <c:overlap val="100"/>
        <c:axId val="1644769776"/>
        <c:axId val="1"/>
      </c:barChart>
      <c:catAx>
        <c:axId val="16447697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44769776"/>
        <c:crosses val="min"/>
        <c:crossBetween val="between"/>
        <c:majorUnit val="5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6AA7-4854-A751-B8B43873AE3E}"/>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6AA7-4854-A751-B8B43873AE3E}"/>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6AA7-4854-A751-B8B43873AE3E}"/>
              </c:ext>
            </c:extLst>
          </c:dPt>
          <c:dLbls>
            <c:dLbl>
              <c:idx val="0"/>
              <c:layout>
                <c:manualLayout>
                  <c:x val="5.1593959731543626E-2"/>
                  <c:y val="3.4129692832764506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A7-4854-A751-B8B43873AE3E}"/>
                </c:ext>
              </c:extLst>
            </c:dLbl>
            <c:dLbl>
              <c:idx val="1"/>
              <c:layout>
                <c:manualLayout>
                  <c:x val="-5.9983221476510064E-2"/>
                  <c:y val="-2.0477815699658703E-3"/>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A7-4854-A751-B8B43873AE3E}"/>
                </c:ext>
              </c:extLst>
            </c:dLbl>
            <c:dLbl>
              <c:idx val="2"/>
              <c:layout>
                <c:manualLayout>
                  <c:x val="-2.7265100671140938E-2"/>
                  <c:y val="-0.11535836177474403"/>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A7-4854-A751-B8B43873AE3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62.3</c:v>
                </c:pt>
                <c:pt idx="1">
                  <c:v>26</c:v>
                </c:pt>
                <c:pt idx="2">
                  <c:v>11.700000000000001</c:v>
                </c:pt>
              </c:numCache>
            </c:numRef>
          </c:val>
          <c:extLst>
            <c:ext xmlns:c16="http://schemas.microsoft.com/office/drawing/2014/chart" uri="{C3380CC4-5D6E-409C-BE32-E72D297353CC}">
              <c16:uniqueId val="{00000006-6AA7-4854-A751-B8B43873AE3E}"/>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0ACB-487F-A04C-2F2D2302C41F}"/>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0ACB-487F-A04C-2F2D2302C41F}"/>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0ACB-487F-A04C-2F2D2302C41F}"/>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0ACB-487F-A04C-2F2D2302C41F}"/>
              </c:ext>
            </c:extLst>
          </c:dPt>
          <c:dLbls>
            <c:dLbl>
              <c:idx val="0"/>
              <c:layout>
                <c:manualLayout>
                  <c:x val="3.942953020134228E-2"/>
                  <c:y val="6.095638465580662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ACB-487F-A04C-2F2D2302C41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78.2</c:v>
                </c:pt>
                <c:pt idx="1">
                  <c:v>12.400000000000002</c:v>
                </c:pt>
                <c:pt idx="2">
                  <c:v>8.5</c:v>
                </c:pt>
                <c:pt idx="3">
                  <c:v>0.89999999999999991</c:v>
                </c:pt>
              </c:numCache>
            </c:numRef>
          </c:val>
          <c:extLst>
            <c:ext xmlns:c16="http://schemas.microsoft.com/office/drawing/2014/chart" uri="{C3380CC4-5D6E-409C-BE32-E72D297353CC}">
              <c16:uniqueId val="{00000004-0ACB-487F-A04C-2F2D2302C41F}"/>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447368421052638E-2"/>
          <c:y val="6.6666666666666666E-2"/>
          <c:w val="0.83157894736842108"/>
          <c:h val="0.87022222222222223"/>
        </c:manualLayout>
      </c:layout>
      <c:barChart>
        <c:barDir val="col"/>
        <c:grouping val="stacked"/>
        <c:varyColors val="0"/>
        <c:ser>
          <c:idx val="0"/>
          <c:order val="0"/>
          <c:spPr>
            <a:solidFill>
              <a:schemeClr val="accent1"/>
            </a:solidFill>
            <a:ln>
              <a:noFill/>
            </a:ln>
          </c:spPr>
          <c:invertIfNegative val="0"/>
          <c:dLbls>
            <c:dLbl>
              <c:idx val="0"/>
              <c:layout>
                <c:manualLayout>
                  <c:x val="0"/>
                  <c:y val="-0.334666666666666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B4C-49BD-AC60-D0BD260270C7}"/>
                </c:ext>
              </c:extLst>
            </c:dLbl>
            <c:dLbl>
              <c:idx val="1"/>
              <c:layout>
                <c:manualLayout>
                  <c:x val="0"/>
                  <c:y val="-0.408888888888888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B4C-49BD-AC60-D0BD260270C7}"/>
                </c:ext>
              </c:extLst>
            </c:dLbl>
            <c:dLbl>
              <c:idx val="2"/>
              <c:layout>
                <c:manualLayout>
                  <c:x val="0"/>
                  <c:y val="-0.4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B4C-49BD-AC60-D0BD260270C7}"/>
                </c:ext>
              </c:extLst>
            </c:dLbl>
            <c:dLbl>
              <c:idx val="3"/>
              <c:layout>
                <c:manualLayout>
                  <c:x val="0"/>
                  <c:y val="-0.4119999999999999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B4C-49BD-AC60-D0BD260270C7}"/>
                </c:ext>
              </c:extLst>
            </c:dLbl>
            <c:dLbl>
              <c:idx val="4"/>
              <c:layout>
                <c:manualLayout>
                  <c:x val="0"/>
                  <c:y val="-0.396444444444444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B4C-49BD-AC60-D0BD260270C7}"/>
                </c:ext>
              </c:extLst>
            </c:dLbl>
            <c:dLbl>
              <c:idx val="5"/>
              <c:layout>
                <c:manualLayout>
                  <c:x val="0"/>
                  <c:y val="-0.4306666666666666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B4C-49BD-AC60-D0BD260270C7}"/>
                </c:ext>
              </c:extLst>
            </c:dLbl>
            <c:dLbl>
              <c:idx val="6"/>
              <c:layout>
                <c:manualLayout>
                  <c:x val="0"/>
                  <c:y val="-0.428444444444444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B4C-49BD-AC60-D0BD260270C7}"/>
                </c:ext>
              </c:extLst>
            </c:dLbl>
            <c:dLbl>
              <c:idx val="7"/>
              <c:layout>
                <c:manualLayout>
                  <c:x val="0"/>
                  <c:y val="-0.4262222222222222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B4C-49BD-AC60-D0BD260270C7}"/>
                </c:ext>
              </c:extLst>
            </c:dLbl>
            <c:dLbl>
              <c:idx val="8"/>
              <c:layout>
                <c:manualLayout>
                  <c:x val="0"/>
                  <c:y val="-0.4288888888888888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B4C-49BD-AC60-D0BD260270C7}"/>
                </c:ext>
              </c:extLst>
            </c:dLbl>
            <c:dLbl>
              <c:idx val="9"/>
              <c:layout>
                <c:manualLayout>
                  <c:x val="0"/>
                  <c:y val="-0.4520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B4C-49BD-AC60-D0BD260270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246.3</c:v>
                </c:pt>
                <c:pt idx="1">
                  <c:v>306.10000000000002</c:v>
                </c:pt>
                <c:pt idx="2">
                  <c:v>315</c:v>
                </c:pt>
                <c:pt idx="3">
                  <c:v>308.39999999999998</c:v>
                </c:pt>
                <c:pt idx="4">
                  <c:v>295.8</c:v>
                </c:pt>
                <c:pt idx="5">
                  <c:v>323.8</c:v>
                </c:pt>
                <c:pt idx="6">
                  <c:v>302.3</c:v>
                </c:pt>
                <c:pt idx="7">
                  <c:v>307.7</c:v>
                </c:pt>
                <c:pt idx="8">
                  <c:v>315.60000000000002</c:v>
                </c:pt>
                <c:pt idx="9">
                  <c:v>339.4</c:v>
                </c:pt>
              </c:numCache>
            </c:numRef>
          </c:val>
          <c:extLst>
            <c:ext xmlns:c16="http://schemas.microsoft.com/office/drawing/2014/chart" uri="{C3380CC4-5D6E-409C-BE32-E72D297353CC}">
              <c16:uniqueId val="{0000000A-BB4C-49BD-AC60-D0BD260270C7}"/>
            </c:ext>
          </c:extLst>
        </c:ser>
        <c:dLbls>
          <c:showLegendKey val="0"/>
          <c:showVal val="0"/>
          <c:showCatName val="0"/>
          <c:showSerName val="0"/>
          <c:showPercent val="0"/>
          <c:showBubbleSize val="0"/>
        </c:dLbls>
        <c:gapWidth val="60"/>
        <c:overlap val="100"/>
        <c:axId val="1705237648"/>
        <c:axId val="1"/>
      </c:barChart>
      <c:lineChart>
        <c:grouping val="standard"/>
        <c:varyColors val="0"/>
        <c:ser>
          <c:idx val="1"/>
          <c:order val="1"/>
          <c:spPr>
            <a:ln w="9525" cmpd="sng" algn="ctr">
              <a:solidFill>
                <a:srgbClr val="1F497D"/>
              </a:solidFill>
              <a:prstDash val="solid"/>
            </a:ln>
          </c:spPr>
          <c:marker>
            <c:symbol val="triangle"/>
            <c:size val="6"/>
            <c:spPr>
              <a:solidFill>
                <a:srgbClr val="1F497D"/>
              </a:solidFill>
              <a:ln w="9525" cmpd="sng"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B-BB4C-49BD-AC60-D0BD260270C7}"/>
              </c:ext>
            </c:extLst>
          </c:dPt>
          <c:dPt>
            <c:idx val="1"/>
            <c:marker>
              <c:symbol val="circle"/>
              <c:size val="6"/>
            </c:marker>
            <c:bubble3D val="0"/>
            <c:extLst>
              <c:ext xmlns:c16="http://schemas.microsoft.com/office/drawing/2014/chart" uri="{C3380CC4-5D6E-409C-BE32-E72D297353CC}">
                <c16:uniqueId val="{0000000C-BB4C-49BD-AC60-D0BD260270C7}"/>
              </c:ext>
            </c:extLst>
          </c:dPt>
          <c:dPt>
            <c:idx val="2"/>
            <c:marker>
              <c:symbol val="circle"/>
              <c:size val="6"/>
            </c:marker>
            <c:bubble3D val="0"/>
            <c:extLst>
              <c:ext xmlns:c16="http://schemas.microsoft.com/office/drawing/2014/chart" uri="{C3380CC4-5D6E-409C-BE32-E72D297353CC}">
                <c16:uniqueId val="{0000000D-BB4C-49BD-AC60-D0BD260270C7}"/>
              </c:ext>
            </c:extLst>
          </c:dPt>
          <c:dPt>
            <c:idx val="3"/>
            <c:marker>
              <c:symbol val="circle"/>
              <c:size val="6"/>
            </c:marker>
            <c:bubble3D val="0"/>
            <c:extLst>
              <c:ext xmlns:c16="http://schemas.microsoft.com/office/drawing/2014/chart" uri="{C3380CC4-5D6E-409C-BE32-E72D297353CC}">
                <c16:uniqueId val="{0000000E-BB4C-49BD-AC60-D0BD260270C7}"/>
              </c:ext>
            </c:extLst>
          </c:dPt>
          <c:dPt>
            <c:idx val="4"/>
            <c:marker>
              <c:symbol val="circle"/>
              <c:size val="6"/>
            </c:marker>
            <c:bubble3D val="0"/>
            <c:extLst>
              <c:ext xmlns:c16="http://schemas.microsoft.com/office/drawing/2014/chart" uri="{C3380CC4-5D6E-409C-BE32-E72D297353CC}">
                <c16:uniqueId val="{0000000F-BB4C-49BD-AC60-D0BD260270C7}"/>
              </c:ext>
            </c:extLst>
          </c:dPt>
          <c:dPt>
            <c:idx val="5"/>
            <c:marker>
              <c:symbol val="circle"/>
              <c:size val="6"/>
            </c:marker>
            <c:bubble3D val="0"/>
            <c:extLst>
              <c:ext xmlns:c16="http://schemas.microsoft.com/office/drawing/2014/chart" uri="{C3380CC4-5D6E-409C-BE32-E72D297353CC}">
                <c16:uniqueId val="{00000010-BB4C-49BD-AC60-D0BD260270C7}"/>
              </c:ext>
            </c:extLst>
          </c:dPt>
          <c:dPt>
            <c:idx val="6"/>
            <c:marker>
              <c:symbol val="circle"/>
              <c:size val="6"/>
            </c:marker>
            <c:bubble3D val="0"/>
            <c:extLst>
              <c:ext xmlns:c16="http://schemas.microsoft.com/office/drawing/2014/chart" uri="{C3380CC4-5D6E-409C-BE32-E72D297353CC}">
                <c16:uniqueId val="{00000011-BB4C-49BD-AC60-D0BD260270C7}"/>
              </c:ext>
            </c:extLst>
          </c:dPt>
          <c:dPt>
            <c:idx val="7"/>
            <c:marker>
              <c:symbol val="circle"/>
              <c:size val="6"/>
            </c:marker>
            <c:bubble3D val="0"/>
            <c:extLst>
              <c:ext xmlns:c16="http://schemas.microsoft.com/office/drawing/2014/chart" uri="{C3380CC4-5D6E-409C-BE32-E72D297353CC}">
                <c16:uniqueId val="{00000012-BB4C-49BD-AC60-D0BD260270C7}"/>
              </c:ext>
            </c:extLst>
          </c:dPt>
          <c:dPt>
            <c:idx val="8"/>
            <c:marker>
              <c:symbol val="circle"/>
              <c:size val="6"/>
            </c:marker>
            <c:bubble3D val="0"/>
            <c:extLst>
              <c:ext xmlns:c16="http://schemas.microsoft.com/office/drawing/2014/chart" uri="{C3380CC4-5D6E-409C-BE32-E72D297353CC}">
                <c16:uniqueId val="{00000013-BB4C-49BD-AC60-D0BD260270C7}"/>
              </c:ext>
            </c:extLst>
          </c:dPt>
          <c:dPt>
            <c:idx val="9"/>
            <c:marker>
              <c:symbol val="circle"/>
              <c:size val="6"/>
            </c:marker>
            <c:bubble3D val="0"/>
            <c:extLst>
              <c:ext xmlns:c16="http://schemas.microsoft.com/office/drawing/2014/chart" uri="{C3380CC4-5D6E-409C-BE32-E72D297353CC}">
                <c16:uniqueId val="{00000014-BB4C-49BD-AC60-D0BD260270C7}"/>
              </c:ext>
            </c:extLst>
          </c:dPt>
          <c:dLbls>
            <c:dLbl>
              <c:idx val="0"/>
              <c:layout>
                <c:manualLayout>
                  <c:x val="0"/>
                  <c:y val="4.8000000000000001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B4C-49BD-AC60-D0BD260270C7}"/>
                </c:ext>
              </c:extLst>
            </c:dLbl>
            <c:dLbl>
              <c:idx val="2"/>
              <c:layout>
                <c:manualLayout>
                  <c:x val="0"/>
                  <c:y val="4.8000000000000001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B4C-49BD-AC60-D0BD260270C7}"/>
                </c:ext>
              </c:extLst>
            </c:dLbl>
            <c:dLbl>
              <c:idx val="3"/>
              <c:layout>
                <c:manualLayout>
                  <c:x val="0"/>
                  <c:y val="4.8000000000000001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B4C-49BD-AC60-D0BD260270C7}"/>
                </c:ext>
              </c:extLst>
            </c:dLbl>
            <c:dLbl>
              <c:idx val="4"/>
              <c:layout>
                <c:manualLayout>
                  <c:x val="0"/>
                  <c:y val="4.8000000000000001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B4C-49BD-AC60-D0BD260270C7}"/>
                </c:ext>
              </c:extLst>
            </c:dLbl>
            <c:dLbl>
              <c:idx val="5"/>
              <c:layout>
                <c:manualLayout>
                  <c:x val="0"/>
                  <c:y val="4.8000000000000001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B4C-49BD-AC60-D0BD260270C7}"/>
                </c:ext>
              </c:extLst>
            </c:dLbl>
            <c:dLbl>
              <c:idx val="6"/>
              <c:layout>
                <c:manualLayout>
                  <c:x val="0"/>
                  <c:y val="4.8000000000000001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B4C-49BD-AC60-D0BD260270C7}"/>
                </c:ext>
              </c:extLst>
            </c:dLbl>
            <c:dLbl>
              <c:idx val="7"/>
              <c:layout>
                <c:manualLayout>
                  <c:x val="0"/>
                  <c:y val="4.8000000000000001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B4C-49BD-AC60-D0BD260270C7}"/>
                </c:ext>
              </c:extLst>
            </c:dLbl>
            <c:dLbl>
              <c:idx val="8"/>
              <c:layout>
                <c:manualLayout>
                  <c:x val="0"/>
                  <c:y val="4.8000000000000001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B4C-49BD-AC60-D0BD260270C7}"/>
                </c:ext>
              </c:extLst>
            </c:dLbl>
            <c:dLbl>
              <c:idx val="9"/>
              <c:layout>
                <c:manualLayout>
                  <c:x val="0"/>
                  <c:y val="4.8000000000000001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B4C-49BD-AC60-D0BD260270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21.9</c:v>
                </c:pt>
                <c:pt idx="1">
                  <c:v>26.5</c:v>
                </c:pt>
                <c:pt idx="2">
                  <c:v>27</c:v>
                </c:pt>
                <c:pt idx="3">
                  <c:v>27.5</c:v>
                </c:pt>
                <c:pt idx="4">
                  <c:v>28</c:v>
                </c:pt>
                <c:pt idx="5">
                  <c:v>28.5</c:v>
                </c:pt>
                <c:pt idx="6">
                  <c:v>31</c:v>
                </c:pt>
                <c:pt idx="7">
                  <c:v>31.2</c:v>
                </c:pt>
                <c:pt idx="8">
                  <c:v>31.7</c:v>
                </c:pt>
                <c:pt idx="9">
                  <c:v>33.799999999999997</c:v>
                </c:pt>
              </c:numCache>
            </c:numRef>
          </c:val>
          <c:smooth val="0"/>
          <c:extLst>
            <c:ext xmlns:c16="http://schemas.microsoft.com/office/drawing/2014/chart" uri="{C3380CC4-5D6E-409C-BE32-E72D297353CC}">
              <c16:uniqueId val="{00000015-BB4C-49BD-AC60-D0BD260270C7}"/>
            </c:ext>
          </c:extLst>
        </c:ser>
        <c:dLbls>
          <c:showLegendKey val="0"/>
          <c:showVal val="0"/>
          <c:showCatName val="0"/>
          <c:showSerName val="0"/>
          <c:showPercent val="0"/>
          <c:showBubbleSize val="0"/>
        </c:dLbls>
        <c:marker val="1"/>
        <c:smooth val="0"/>
        <c:axId val="2"/>
        <c:axId val="3"/>
      </c:lineChart>
      <c:catAx>
        <c:axId val="17052376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05237648"/>
        <c:crosses val="min"/>
        <c:crossBetween val="between"/>
        <c:majorUnit val="5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35"/>
          <c:min val="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05633321952885"/>
          <c:y val="2.7145359019264449E-2"/>
          <c:w val="0.86719016729259135"/>
          <c:h val="0.94570928196147108"/>
        </c:manualLayout>
      </c:layout>
      <c:barChart>
        <c:barDir val="col"/>
        <c:grouping val="stacked"/>
        <c:varyColors val="0"/>
        <c:ser>
          <c:idx val="0"/>
          <c:order val="0"/>
          <c:spPr>
            <a:solidFill>
              <a:schemeClr val="accent2"/>
            </a:solidFill>
            <a:ln>
              <a:noFill/>
            </a:ln>
          </c:spPr>
          <c:invertIfNegative val="0"/>
          <c:dLbls>
            <c:dLbl>
              <c:idx val="0"/>
              <c:layout>
                <c:manualLayout>
                  <c:x val="0"/>
                  <c:y val="-4.378283712784588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980-4BB8-9FE7-C22AD2304467}"/>
                </c:ext>
              </c:extLst>
            </c:dLbl>
            <c:dLbl>
              <c:idx val="1"/>
              <c:layout>
                <c:manualLayout>
                  <c:x val="0"/>
                  <c:y val="-4.378283712784588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980-4BB8-9FE7-C22AD2304467}"/>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980-4BB8-9FE7-C22AD230446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980-4BB8-9FE7-C22AD2304467}"/>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980-4BB8-9FE7-C22AD2304467}"/>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980-4BB8-9FE7-C22AD230446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155</c:v>
                </c:pt>
                <c:pt idx="1">
                  <c:v>183</c:v>
                </c:pt>
                <c:pt idx="2">
                  <c:v>182</c:v>
                </c:pt>
                <c:pt idx="3">
                  <c:v>231</c:v>
                </c:pt>
                <c:pt idx="4">
                  <c:v>228</c:v>
                </c:pt>
                <c:pt idx="5">
                  <c:v>228</c:v>
                </c:pt>
              </c:numCache>
            </c:numRef>
          </c:val>
          <c:extLst>
            <c:ext xmlns:c16="http://schemas.microsoft.com/office/drawing/2014/chart" uri="{C3380CC4-5D6E-409C-BE32-E72D297353CC}">
              <c16:uniqueId val="{00000006-D980-4BB8-9FE7-C22AD2304467}"/>
            </c:ext>
          </c:extLst>
        </c:ser>
        <c:ser>
          <c:idx val="1"/>
          <c:order val="1"/>
          <c:spPr>
            <a:solidFill>
              <a:schemeClr val="accent1"/>
            </a:solidFill>
            <a:ln>
              <a:noFill/>
            </a:ln>
          </c:spPr>
          <c:invertIfNegative val="0"/>
          <c:dLbls>
            <c:dLbl>
              <c:idx val="0"/>
              <c:layout>
                <c:manualLayout>
                  <c:x val="0"/>
                  <c:y val="-4.37828371278458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980-4BB8-9FE7-C22AD2304467}"/>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980-4BB8-9FE7-C22AD2304467}"/>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980-4BB8-9FE7-C22AD2304467}"/>
                </c:ext>
              </c:extLst>
            </c:dLbl>
            <c:dLbl>
              <c:idx val="3"/>
              <c:layout>
                <c:manualLayout>
                  <c:x val="0"/>
                  <c:y val="-4.37828371278458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980-4BB8-9FE7-C22AD2304467}"/>
                </c:ext>
              </c:extLst>
            </c:dLbl>
            <c:dLbl>
              <c:idx val="4"/>
              <c:layout>
                <c:manualLayout>
                  <c:x val="0"/>
                  <c:y val="-4.37828371278458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980-4BB8-9FE7-C22AD2304467}"/>
                </c:ext>
              </c:extLst>
            </c:dLbl>
            <c:dLbl>
              <c:idx val="5"/>
              <c:layout>
                <c:manualLayout>
                  <c:x val="0"/>
                  <c:y val="-4.37828371278458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980-4BB8-9FE7-C22AD230446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1125</c:v>
                </c:pt>
                <c:pt idx="1">
                  <c:v>1122</c:v>
                </c:pt>
                <c:pt idx="2">
                  <c:v>1183</c:v>
                </c:pt>
                <c:pt idx="3">
                  <c:v>1189</c:v>
                </c:pt>
                <c:pt idx="4">
                  <c:v>1176</c:v>
                </c:pt>
                <c:pt idx="5">
                  <c:v>1192</c:v>
                </c:pt>
              </c:numCache>
            </c:numRef>
          </c:val>
          <c:extLst>
            <c:ext xmlns:c16="http://schemas.microsoft.com/office/drawing/2014/chart" uri="{C3380CC4-5D6E-409C-BE32-E72D297353CC}">
              <c16:uniqueId val="{0000000D-D980-4BB8-9FE7-C22AD2304467}"/>
            </c:ext>
          </c:extLst>
        </c:ser>
        <c:dLbls>
          <c:showLegendKey val="0"/>
          <c:showVal val="0"/>
          <c:showCatName val="0"/>
          <c:showSerName val="0"/>
          <c:showPercent val="0"/>
          <c:showBubbleSize val="0"/>
        </c:dLbls>
        <c:gapWidth val="80"/>
        <c:overlap val="100"/>
        <c:axId val="2041046208"/>
        <c:axId val="1"/>
      </c:barChart>
      <c:catAx>
        <c:axId val="2041046208"/>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16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041046208"/>
        <c:crosses val="min"/>
        <c:crossBetween val="between"/>
        <c:majorUnit val="2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35483870967741"/>
          <c:y val="6.4249113125739069E-2"/>
          <c:w val="0.84387096774193548"/>
          <c:h val="0.88963342530547895"/>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1"/>
            <c:marker>
              <c:symbol val="none"/>
            </c:marker>
            <c:bubble3D val="0"/>
            <c:extLst>
              <c:ext xmlns:c16="http://schemas.microsoft.com/office/drawing/2014/chart" uri="{C3380CC4-5D6E-409C-BE32-E72D297353CC}">
                <c16:uniqueId val="{00000000-2AB2-439F-AC38-4A098B173059}"/>
              </c:ext>
            </c:extLst>
          </c:dPt>
          <c:dPt>
            <c:idx val="3"/>
            <c:marker>
              <c:symbol val="none"/>
            </c:marker>
            <c:bubble3D val="0"/>
            <c:extLst>
              <c:ext xmlns:c16="http://schemas.microsoft.com/office/drawing/2014/chart" uri="{C3380CC4-5D6E-409C-BE32-E72D297353CC}">
                <c16:uniqueId val="{00000001-2AB2-439F-AC38-4A098B173059}"/>
              </c:ext>
            </c:extLst>
          </c:dPt>
          <c:dPt>
            <c:idx val="8"/>
            <c:marker>
              <c:symbol val="none"/>
            </c:marker>
            <c:bubble3D val="0"/>
            <c:extLst>
              <c:ext xmlns:c16="http://schemas.microsoft.com/office/drawing/2014/chart" uri="{C3380CC4-5D6E-409C-BE32-E72D297353CC}">
                <c16:uniqueId val="{00000002-2AB2-439F-AC38-4A098B173059}"/>
              </c:ext>
            </c:extLst>
          </c:dPt>
          <c:dPt>
            <c:idx val="9"/>
            <c:marker>
              <c:symbol val="none"/>
            </c:marker>
            <c:bubble3D val="0"/>
            <c:extLst>
              <c:ext xmlns:c16="http://schemas.microsoft.com/office/drawing/2014/chart" uri="{C3380CC4-5D6E-409C-BE32-E72D297353CC}">
                <c16:uniqueId val="{00000003-2AB2-439F-AC38-4A098B173059}"/>
              </c:ext>
            </c:extLst>
          </c:dPt>
          <c:dPt>
            <c:idx val="10"/>
            <c:marker>
              <c:symbol val="none"/>
            </c:marker>
            <c:bubble3D val="0"/>
            <c:extLst>
              <c:ext xmlns:c16="http://schemas.microsoft.com/office/drawing/2014/chart" uri="{C3380CC4-5D6E-409C-BE32-E72D297353CC}">
                <c16:uniqueId val="{00000004-2AB2-439F-AC38-4A098B173059}"/>
              </c:ext>
            </c:extLst>
          </c:dPt>
          <c:dPt>
            <c:idx val="11"/>
            <c:marker>
              <c:symbol val="none"/>
            </c:marker>
            <c:bubble3D val="0"/>
            <c:extLst>
              <c:ext xmlns:c16="http://schemas.microsoft.com/office/drawing/2014/chart" uri="{C3380CC4-5D6E-409C-BE32-E72D297353CC}">
                <c16:uniqueId val="{00000005-2AB2-439F-AC38-4A098B173059}"/>
              </c:ext>
            </c:extLst>
          </c:dPt>
          <c:dPt>
            <c:idx val="12"/>
            <c:marker>
              <c:symbol val="none"/>
            </c:marker>
            <c:bubble3D val="0"/>
            <c:extLst>
              <c:ext xmlns:c16="http://schemas.microsoft.com/office/drawing/2014/chart" uri="{C3380CC4-5D6E-409C-BE32-E72D297353CC}">
                <c16:uniqueId val="{00000006-2AB2-439F-AC38-4A098B173059}"/>
              </c:ext>
            </c:extLst>
          </c:dPt>
          <c:dPt>
            <c:idx val="13"/>
            <c:marker>
              <c:symbol val="none"/>
            </c:marker>
            <c:bubble3D val="0"/>
            <c:extLst>
              <c:ext xmlns:c16="http://schemas.microsoft.com/office/drawing/2014/chart" uri="{C3380CC4-5D6E-409C-BE32-E72D297353CC}">
                <c16:uniqueId val="{00000007-2AB2-439F-AC38-4A098B173059}"/>
              </c:ext>
            </c:extLst>
          </c:dPt>
          <c:dLbls>
            <c:dLbl>
              <c:idx val="2"/>
              <c:layout>
                <c:manualLayout>
                  <c:x val="-1.935483870967742E-2"/>
                  <c:y val="3.468663776113519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AB2-439F-AC38-4A098B173059}"/>
                </c:ext>
              </c:extLst>
            </c:dLbl>
            <c:dLbl>
              <c:idx val="4"/>
              <c:layout>
                <c:manualLayout>
                  <c:x val="-1.935483870967742E-2"/>
                  <c:y val="3.468663776113519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AB2-439F-AC38-4A098B173059}"/>
                </c:ext>
              </c:extLst>
            </c:dLbl>
            <c:dLbl>
              <c:idx val="6"/>
              <c:layout>
                <c:manualLayout>
                  <c:x val="1.1612903225806452E-2"/>
                  <c:y val="2.9562475364603862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AB2-439F-AC38-4A098B173059}"/>
                </c:ext>
              </c:extLst>
            </c:dLbl>
            <c:dLbl>
              <c:idx val="7"/>
              <c:layout>
                <c:manualLayout>
                  <c:x val="0"/>
                  <c:y val="-3.823413480488765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AB2-439F-AC38-4A098B17305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108435</c:v>
                </c:pt>
                <c:pt idx="2">
                  <c:v>130425</c:v>
                </c:pt>
                <c:pt idx="4">
                  <c:v>131141</c:v>
                </c:pt>
                <c:pt idx="5">
                  <c:v>131858</c:v>
                </c:pt>
                <c:pt idx="6">
                  <c:v>135432</c:v>
                </c:pt>
                <c:pt idx="7">
                  <c:v>136902</c:v>
                </c:pt>
              </c:numCache>
            </c:numRef>
          </c:val>
          <c:smooth val="0"/>
          <c:extLst>
            <c:ext xmlns:c16="http://schemas.microsoft.com/office/drawing/2014/chart" uri="{C3380CC4-5D6E-409C-BE32-E72D297353CC}">
              <c16:uniqueId val="{0000000C-2AB2-439F-AC38-4A098B173059}"/>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1"/>
            <c:marker>
              <c:symbol val="none"/>
            </c:marker>
            <c:bubble3D val="0"/>
            <c:extLst>
              <c:ext xmlns:c16="http://schemas.microsoft.com/office/drawing/2014/chart" uri="{C3380CC4-5D6E-409C-BE32-E72D297353CC}">
                <c16:uniqueId val="{0000000D-2AB2-439F-AC38-4A098B173059}"/>
              </c:ext>
            </c:extLst>
          </c:dPt>
          <c:dPt>
            <c:idx val="3"/>
            <c:marker>
              <c:symbol val="none"/>
            </c:marker>
            <c:bubble3D val="0"/>
            <c:extLst>
              <c:ext xmlns:c16="http://schemas.microsoft.com/office/drawing/2014/chart" uri="{C3380CC4-5D6E-409C-BE32-E72D297353CC}">
                <c16:uniqueId val="{0000000E-2AB2-439F-AC38-4A098B173059}"/>
              </c:ext>
            </c:extLst>
          </c:dPt>
          <c:dPt>
            <c:idx val="12"/>
            <c:marker>
              <c:symbol val="none"/>
            </c:marker>
            <c:bubble3D val="0"/>
            <c:extLst>
              <c:ext xmlns:c16="http://schemas.microsoft.com/office/drawing/2014/chart" uri="{C3380CC4-5D6E-409C-BE32-E72D297353CC}">
                <c16:uniqueId val="{0000000F-2AB2-439F-AC38-4A098B173059}"/>
              </c:ext>
            </c:extLst>
          </c:dPt>
          <c:dPt>
            <c:idx val="13"/>
            <c:marker>
              <c:symbol val="none"/>
            </c:marker>
            <c:bubble3D val="0"/>
            <c:extLst>
              <c:ext xmlns:c16="http://schemas.microsoft.com/office/drawing/2014/chart" uri="{C3380CC4-5D6E-409C-BE32-E72D297353CC}">
                <c16:uniqueId val="{00000010-2AB2-439F-AC38-4A098B173059}"/>
              </c:ext>
            </c:extLst>
          </c:dPt>
          <c:dLbls>
            <c:dLbl>
              <c:idx val="0"/>
              <c:layout>
                <c:manualLayout>
                  <c:x val="4.1290322580645161E-2"/>
                  <c:y val="3.783996846669294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AB2-439F-AC38-4A098B173059}"/>
                </c:ext>
              </c:extLst>
            </c:dLbl>
            <c:dLbl>
              <c:idx val="2"/>
              <c:layout>
                <c:manualLayout>
                  <c:x val="0"/>
                  <c:y val="3.783996846669294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AB2-439F-AC38-4A098B173059}"/>
                </c:ext>
              </c:extLst>
            </c:dLbl>
            <c:dLbl>
              <c:idx val="4"/>
              <c:layout>
                <c:manualLayout>
                  <c:x val="-4.8387096774193547E-2"/>
                  <c:y val="-1.5766653527788726E-3"/>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AB2-439F-AC38-4A098B173059}"/>
                </c:ext>
              </c:extLst>
            </c:dLbl>
            <c:dLbl>
              <c:idx val="5"/>
              <c:layout>
                <c:manualLayout>
                  <c:x val="0"/>
                  <c:y val="-3.823413480488765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AB2-439F-AC38-4A098B173059}"/>
                </c:ext>
              </c:extLst>
            </c:dLbl>
            <c:dLbl>
              <c:idx val="6"/>
              <c:layout>
                <c:manualLayout>
                  <c:x val="1.870967741935484E-2"/>
                  <c:y val="-2.286164761529365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AB2-439F-AC38-4A098B173059}"/>
                </c:ext>
              </c:extLst>
            </c:dLbl>
            <c:dLbl>
              <c:idx val="7"/>
              <c:layout>
                <c:manualLayout>
                  <c:x val="2.903225806451613E-2"/>
                  <c:y val="2.916830902640914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AB2-439F-AC38-4A098B173059}"/>
                </c:ext>
              </c:extLst>
            </c:dLbl>
            <c:dLbl>
              <c:idx val="9"/>
              <c:layout>
                <c:manualLayout>
                  <c:x val="-1.870967741935484E-2"/>
                  <c:y val="-2.916830902640914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AB2-439F-AC38-4A098B173059}"/>
                </c:ext>
              </c:extLst>
            </c:dLbl>
            <c:dLbl>
              <c:idx val="10"/>
              <c:layout>
                <c:manualLayout>
                  <c:x val="0"/>
                  <c:y val="3.783996846669294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AB2-439F-AC38-4A098B17305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62458</c:v>
                </c:pt>
                <c:pt idx="2">
                  <c:v>73717</c:v>
                </c:pt>
                <c:pt idx="4">
                  <c:v>71815</c:v>
                </c:pt>
                <c:pt idx="5">
                  <c:v>73797</c:v>
                </c:pt>
                <c:pt idx="6">
                  <c:v>77539</c:v>
                </c:pt>
                <c:pt idx="7">
                  <c:v>74371</c:v>
                </c:pt>
                <c:pt idx="8">
                  <c:v>84788</c:v>
                </c:pt>
                <c:pt idx="9">
                  <c:v>96229</c:v>
                </c:pt>
                <c:pt idx="10">
                  <c:v>83996</c:v>
                </c:pt>
                <c:pt idx="11">
                  <c:v>109535</c:v>
                </c:pt>
              </c:numCache>
            </c:numRef>
          </c:val>
          <c:smooth val="0"/>
          <c:extLst>
            <c:ext xmlns:c16="http://schemas.microsoft.com/office/drawing/2014/chart" uri="{C3380CC4-5D6E-409C-BE32-E72D297353CC}">
              <c16:uniqueId val="{00000019-2AB2-439F-AC38-4A098B173059}"/>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1"/>
            <c:marker>
              <c:symbol val="none"/>
            </c:marker>
            <c:bubble3D val="0"/>
            <c:extLst>
              <c:ext xmlns:c16="http://schemas.microsoft.com/office/drawing/2014/chart" uri="{C3380CC4-5D6E-409C-BE32-E72D297353CC}">
                <c16:uniqueId val="{0000001A-2AB2-439F-AC38-4A098B173059}"/>
              </c:ext>
            </c:extLst>
          </c:dPt>
          <c:dPt>
            <c:idx val="2"/>
            <c:marker>
              <c:symbol val="none"/>
            </c:marker>
            <c:bubble3D val="0"/>
            <c:extLst>
              <c:ext xmlns:c16="http://schemas.microsoft.com/office/drawing/2014/chart" uri="{C3380CC4-5D6E-409C-BE32-E72D297353CC}">
                <c16:uniqueId val="{0000001B-2AB2-439F-AC38-4A098B173059}"/>
              </c:ext>
            </c:extLst>
          </c:dPt>
          <c:dPt>
            <c:idx val="3"/>
            <c:marker>
              <c:symbol val="none"/>
            </c:marker>
            <c:bubble3D val="0"/>
            <c:extLst>
              <c:ext xmlns:c16="http://schemas.microsoft.com/office/drawing/2014/chart" uri="{C3380CC4-5D6E-409C-BE32-E72D297353CC}">
                <c16:uniqueId val="{0000001C-2AB2-439F-AC38-4A098B173059}"/>
              </c:ext>
            </c:extLst>
          </c:dPt>
          <c:dPt>
            <c:idx val="8"/>
            <c:marker>
              <c:symbol val="none"/>
            </c:marker>
            <c:bubble3D val="0"/>
            <c:extLst>
              <c:ext xmlns:c16="http://schemas.microsoft.com/office/drawing/2014/chart" uri="{C3380CC4-5D6E-409C-BE32-E72D297353CC}">
                <c16:uniqueId val="{0000001D-2AB2-439F-AC38-4A098B173059}"/>
              </c:ext>
            </c:extLst>
          </c:dPt>
          <c:dPt>
            <c:idx val="9"/>
            <c:marker>
              <c:symbol val="none"/>
            </c:marker>
            <c:bubble3D val="0"/>
            <c:extLst>
              <c:ext xmlns:c16="http://schemas.microsoft.com/office/drawing/2014/chart" uri="{C3380CC4-5D6E-409C-BE32-E72D297353CC}">
                <c16:uniqueId val="{0000001E-2AB2-439F-AC38-4A098B173059}"/>
              </c:ext>
            </c:extLst>
          </c:dPt>
          <c:dPt>
            <c:idx val="10"/>
            <c:marker>
              <c:symbol val="none"/>
            </c:marker>
            <c:bubble3D val="0"/>
            <c:extLst>
              <c:ext xmlns:c16="http://schemas.microsoft.com/office/drawing/2014/chart" uri="{C3380CC4-5D6E-409C-BE32-E72D297353CC}">
                <c16:uniqueId val="{0000001F-2AB2-439F-AC38-4A098B173059}"/>
              </c:ext>
            </c:extLst>
          </c:dPt>
          <c:dPt>
            <c:idx val="11"/>
            <c:marker>
              <c:symbol val="none"/>
            </c:marker>
            <c:bubble3D val="0"/>
            <c:extLst>
              <c:ext xmlns:c16="http://schemas.microsoft.com/office/drawing/2014/chart" uri="{C3380CC4-5D6E-409C-BE32-E72D297353CC}">
                <c16:uniqueId val="{00000020-2AB2-439F-AC38-4A098B173059}"/>
              </c:ext>
            </c:extLst>
          </c:dPt>
          <c:dPt>
            <c:idx val="12"/>
            <c:marker>
              <c:symbol val="none"/>
            </c:marker>
            <c:bubble3D val="0"/>
            <c:extLst>
              <c:ext xmlns:c16="http://schemas.microsoft.com/office/drawing/2014/chart" uri="{C3380CC4-5D6E-409C-BE32-E72D297353CC}">
                <c16:uniqueId val="{00000021-2AB2-439F-AC38-4A098B173059}"/>
              </c:ext>
            </c:extLst>
          </c:dPt>
          <c:dPt>
            <c:idx val="13"/>
            <c:marker>
              <c:symbol val="none"/>
            </c:marker>
            <c:bubble3D val="0"/>
            <c:extLst>
              <c:ext xmlns:c16="http://schemas.microsoft.com/office/drawing/2014/chart" uri="{C3380CC4-5D6E-409C-BE32-E72D297353CC}">
                <c16:uniqueId val="{00000022-2AB2-439F-AC38-4A098B173059}"/>
              </c:ext>
            </c:extLst>
          </c:dPt>
          <c:dLbls>
            <c:dLbl>
              <c:idx val="0"/>
              <c:layout>
                <c:manualLayout>
                  <c:x val="4.1290322580645161E-2"/>
                  <c:y val="-3.823413480488765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2AB2-439F-AC38-4A098B173059}"/>
                </c:ext>
              </c:extLst>
            </c:dLbl>
            <c:dLbl>
              <c:idx val="4"/>
              <c:layout>
                <c:manualLayout>
                  <c:x val="0"/>
                  <c:y val="-3.823413480488765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2AB2-439F-AC38-4A098B173059}"/>
                </c:ext>
              </c:extLst>
            </c:dLbl>
            <c:dLbl>
              <c:idx val="5"/>
              <c:layout>
                <c:manualLayout>
                  <c:x val="0"/>
                  <c:y val="3.783996846669294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2AB2-439F-AC38-4A098B173059}"/>
                </c:ext>
              </c:extLst>
            </c:dLbl>
            <c:dLbl>
              <c:idx val="6"/>
              <c:layout>
                <c:manualLayout>
                  <c:x val="0"/>
                  <c:y val="-3.823413480488765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2AB2-439F-AC38-4A098B17305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23494</c:v>
                </c:pt>
                <c:pt idx="4">
                  <c:v>31134</c:v>
                </c:pt>
                <c:pt idx="5">
                  <c:v>31535</c:v>
                </c:pt>
                <c:pt idx="6">
                  <c:v>31719</c:v>
                </c:pt>
                <c:pt idx="7">
                  <c:v>31808</c:v>
                </c:pt>
              </c:numCache>
            </c:numRef>
          </c:val>
          <c:smooth val="0"/>
          <c:extLst>
            <c:ext xmlns:c16="http://schemas.microsoft.com/office/drawing/2014/chart" uri="{C3380CC4-5D6E-409C-BE32-E72D297353CC}">
              <c16:uniqueId val="{00000027-2AB2-439F-AC38-4A098B173059}"/>
            </c:ext>
          </c:extLst>
        </c:ser>
        <c:dLbls>
          <c:showLegendKey val="0"/>
          <c:showVal val="0"/>
          <c:showCatName val="0"/>
          <c:showSerName val="0"/>
          <c:showPercent val="0"/>
          <c:showBubbleSize val="0"/>
        </c:dLbls>
        <c:marker val="1"/>
        <c:smooth val="0"/>
        <c:axId val="283833583"/>
        <c:axId val="1"/>
      </c:lineChart>
      <c:catAx>
        <c:axId val="28383358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83833583"/>
        <c:crosses val="min"/>
        <c:crossBetween val="midCat"/>
        <c:majorUnit val="1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278481012658222E-2"/>
          <c:y val="7.1594427244582037E-2"/>
          <c:w val="0.89943741209563999"/>
          <c:h val="0.87345201238390091"/>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3"/>
            <c:marker>
              <c:symbol val="none"/>
            </c:marker>
            <c:bubble3D val="0"/>
            <c:extLst>
              <c:ext xmlns:c16="http://schemas.microsoft.com/office/drawing/2014/chart" uri="{C3380CC4-5D6E-409C-BE32-E72D297353CC}">
                <c16:uniqueId val="{00000000-D40C-4C5C-BA1D-D53D2E5B262B}"/>
              </c:ext>
            </c:extLst>
          </c:dPt>
          <c:dPt>
            <c:idx val="8"/>
            <c:marker>
              <c:symbol val="none"/>
            </c:marker>
            <c:bubble3D val="0"/>
            <c:extLst>
              <c:ext xmlns:c16="http://schemas.microsoft.com/office/drawing/2014/chart" uri="{C3380CC4-5D6E-409C-BE32-E72D297353CC}">
                <c16:uniqueId val="{00000001-D40C-4C5C-BA1D-D53D2E5B262B}"/>
              </c:ext>
            </c:extLst>
          </c:dPt>
          <c:dPt>
            <c:idx val="9"/>
            <c:marker>
              <c:symbol val="none"/>
            </c:marker>
            <c:bubble3D val="0"/>
            <c:extLst>
              <c:ext xmlns:c16="http://schemas.microsoft.com/office/drawing/2014/chart" uri="{C3380CC4-5D6E-409C-BE32-E72D297353CC}">
                <c16:uniqueId val="{00000002-D40C-4C5C-BA1D-D53D2E5B262B}"/>
              </c:ext>
            </c:extLst>
          </c:dPt>
          <c:dPt>
            <c:idx val="10"/>
            <c:marker>
              <c:symbol val="none"/>
            </c:marker>
            <c:bubble3D val="0"/>
            <c:extLst>
              <c:ext xmlns:c16="http://schemas.microsoft.com/office/drawing/2014/chart" uri="{C3380CC4-5D6E-409C-BE32-E72D297353CC}">
                <c16:uniqueId val="{00000003-D40C-4C5C-BA1D-D53D2E5B262B}"/>
              </c:ext>
            </c:extLst>
          </c:dPt>
          <c:dPt>
            <c:idx val="11"/>
            <c:marker>
              <c:symbol val="none"/>
            </c:marker>
            <c:bubble3D val="0"/>
            <c:extLst>
              <c:ext xmlns:c16="http://schemas.microsoft.com/office/drawing/2014/chart" uri="{C3380CC4-5D6E-409C-BE32-E72D297353CC}">
                <c16:uniqueId val="{00000004-D40C-4C5C-BA1D-D53D2E5B262B}"/>
              </c:ext>
            </c:extLst>
          </c:dPt>
          <c:dPt>
            <c:idx val="12"/>
            <c:marker>
              <c:symbol val="none"/>
            </c:marker>
            <c:bubble3D val="0"/>
            <c:extLst>
              <c:ext xmlns:c16="http://schemas.microsoft.com/office/drawing/2014/chart" uri="{C3380CC4-5D6E-409C-BE32-E72D297353CC}">
                <c16:uniqueId val="{00000005-D40C-4C5C-BA1D-D53D2E5B262B}"/>
              </c:ext>
            </c:extLst>
          </c:dPt>
          <c:dPt>
            <c:idx val="13"/>
            <c:marker>
              <c:symbol val="none"/>
            </c:marker>
            <c:bubble3D val="0"/>
            <c:extLst>
              <c:ext xmlns:c16="http://schemas.microsoft.com/office/drawing/2014/chart" uri="{C3380CC4-5D6E-409C-BE32-E72D297353CC}">
                <c16:uniqueId val="{00000006-D40C-4C5C-BA1D-D53D2E5B262B}"/>
              </c:ext>
            </c:extLst>
          </c:dPt>
          <c:dLbls>
            <c:dLbl>
              <c:idx val="1"/>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40C-4C5C-BA1D-D53D2E5B262B}"/>
                </c:ext>
              </c:extLst>
            </c:dLbl>
            <c:dLbl>
              <c:idx val="2"/>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40C-4C5C-BA1D-D53D2E5B262B}"/>
                </c:ext>
              </c:extLst>
            </c:dLbl>
            <c:dLbl>
              <c:idx val="4"/>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40C-4C5C-BA1D-D53D2E5B262B}"/>
                </c:ext>
              </c:extLst>
            </c:dLbl>
            <c:dLbl>
              <c:idx val="5"/>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40C-4C5C-BA1D-D53D2E5B262B}"/>
                </c:ext>
              </c:extLst>
            </c:dLbl>
            <c:dLbl>
              <c:idx val="6"/>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40C-4C5C-BA1D-D53D2E5B262B}"/>
                </c:ext>
              </c:extLst>
            </c:dLbl>
            <c:dLbl>
              <c:idx val="7"/>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40C-4C5C-BA1D-D53D2E5B262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12.4</c:v>
                </c:pt>
                <c:pt idx="1">
                  <c:v>14.23</c:v>
                </c:pt>
                <c:pt idx="2">
                  <c:v>14.57</c:v>
                </c:pt>
                <c:pt idx="4">
                  <c:v>14.3</c:v>
                </c:pt>
                <c:pt idx="5">
                  <c:v>14.21</c:v>
                </c:pt>
                <c:pt idx="6">
                  <c:v>14.41</c:v>
                </c:pt>
                <c:pt idx="7">
                  <c:v>14.38</c:v>
                </c:pt>
              </c:numCache>
            </c:numRef>
          </c:val>
          <c:smooth val="0"/>
          <c:extLst>
            <c:ext xmlns:c16="http://schemas.microsoft.com/office/drawing/2014/chart" uri="{C3380CC4-5D6E-409C-BE32-E72D297353CC}">
              <c16:uniqueId val="{0000000D-D40C-4C5C-BA1D-D53D2E5B262B}"/>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1"/>
            <c:marker>
              <c:symbol val="none"/>
            </c:marker>
            <c:bubble3D val="0"/>
            <c:extLst>
              <c:ext xmlns:c16="http://schemas.microsoft.com/office/drawing/2014/chart" uri="{C3380CC4-5D6E-409C-BE32-E72D297353CC}">
                <c16:uniqueId val="{0000000E-D40C-4C5C-BA1D-D53D2E5B262B}"/>
              </c:ext>
            </c:extLst>
          </c:dPt>
          <c:dPt>
            <c:idx val="3"/>
            <c:marker>
              <c:symbol val="none"/>
            </c:marker>
            <c:bubble3D val="0"/>
            <c:extLst>
              <c:ext xmlns:c16="http://schemas.microsoft.com/office/drawing/2014/chart" uri="{C3380CC4-5D6E-409C-BE32-E72D297353CC}">
                <c16:uniqueId val="{0000000F-D40C-4C5C-BA1D-D53D2E5B262B}"/>
              </c:ext>
            </c:extLst>
          </c:dPt>
          <c:dPt>
            <c:idx val="12"/>
            <c:marker>
              <c:symbol val="none"/>
            </c:marker>
            <c:bubble3D val="0"/>
            <c:extLst>
              <c:ext xmlns:c16="http://schemas.microsoft.com/office/drawing/2014/chart" uri="{C3380CC4-5D6E-409C-BE32-E72D297353CC}">
                <c16:uniqueId val="{00000010-D40C-4C5C-BA1D-D53D2E5B262B}"/>
              </c:ext>
            </c:extLst>
          </c:dPt>
          <c:dPt>
            <c:idx val="13"/>
            <c:marker>
              <c:symbol val="none"/>
            </c:marker>
            <c:bubble3D val="0"/>
            <c:extLst>
              <c:ext xmlns:c16="http://schemas.microsoft.com/office/drawing/2014/chart" uri="{C3380CC4-5D6E-409C-BE32-E72D297353CC}">
                <c16:uniqueId val="{00000011-D40C-4C5C-BA1D-D53D2E5B262B}"/>
              </c:ext>
            </c:extLst>
          </c:dPt>
          <c:dLbls>
            <c:dLbl>
              <c:idx val="0"/>
              <c:layout>
                <c:manualLayout>
                  <c:x val="3.0239099859353025E-2"/>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40C-4C5C-BA1D-D53D2E5B262B}"/>
                </c:ext>
              </c:extLst>
            </c:dLbl>
            <c:dLbl>
              <c:idx val="2"/>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40C-4C5C-BA1D-D53D2E5B262B}"/>
                </c:ext>
              </c:extLst>
            </c:dLbl>
            <c:dLbl>
              <c:idx val="4"/>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40C-4C5C-BA1D-D53D2E5B262B}"/>
                </c:ext>
              </c:extLst>
            </c:dLbl>
            <c:dLbl>
              <c:idx val="5"/>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40C-4C5C-BA1D-D53D2E5B262B}"/>
                </c:ext>
              </c:extLst>
            </c:dLbl>
            <c:dLbl>
              <c:idx val="6"/>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40C-4C5C-BA1D-D53D2E5B262B}"/>
                </c:ext>
              </c:extLst>
            </c:dLbl>
            <c:dLbl>
              <c:idx val="7"/>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40C-4C5C-BA1D-D53D2E5B262B}"/>
                </c:ext>
              </c:extLst>
            </c:dLbl>
            <c:dLbl>
              <c:idx val="8"/>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40C-4C5C-BA1D-D53D2E5B262B}"/>
                </c:ext>
              </c:extLst>
            </c:dLbl>
            <c:dLbl>
              <c:idx val="9"/>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40C-4C5C-BA1D-D53D2E5B262B}"/>
                </c:ext>
              </c:extLst>
            </c:dLbl>
            <c:dLbl>
              <c:idx val="11"/>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40C-4C5C-BA1D-D53D2E5B262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7.14</c:v>
                </c:pt>
                <c:pt idx="2">
                  <c:v>8.24</c:v>
                </c:pt>
                <c:pt idx="4">
                  <c:v>7.83</c:v>
                </c:pt>
                <c:pt idx="5">
                  <c:v>7.95</c:v>
                </c:pt>
                <c:pt idx="6">
                  <c:v>8.25</c:v>
                </c:pt>
                <c:pt idx="7">
                  <c:v>7.81</c:v>
                </c:pt>
                <c:pt idx="8">
                  <c:v>8.81</c:v>
                </c:pt>
                <c:pt idx="9">
                  <c:v>9.9</c:v>
                </c:pt>
                <c:pt idx="10">
                  <c:v>8.56</c:v>
                </c:pt>
                <c:pt idx="11">
                  <c:v>11.07</c:v>
                </c:pt>
              </c:numCache>
            </c:numRef>
          </c:val>
          <c:smooth val="0"/>
          <c:extLst>
            <c:ext xmlns:c16="http://schemas.microsoft.com/office/drawing/2014/chart" uri="{C3380CC4-5D6E-409C-BE32-E72D297353CC}">
              <c16:uniqueId val="{0000001B-D40C-4C5C-BA1D-D53D2E5B262B}"/>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1"/>
            <c:marker>
              <c:symbol val="none"/>
            </c:marker>
            <c:bubble3D val="0"/>
            <c:extLst>
              <c:ext xmlns:c16="http://schemas.microsoft.com/office/drawing/2014/chart" uri="{C3380CC4-5D6E-409C-BE32-E72D297353CC}">
                <c16:uniqueId val="{0000001C-D40C-4C5C-BA1D-D53D2E5B262B}"/>
              </c:ext>
            </c:extLst>
          </c:dPt>
          <c:dPt>
            <c:idx val="2"/>
            <c:marker>
              <c:symbol val="none"/>
            </c:marker>
            <c:bubble3D val="0"/>
            <c:extLst>
              <c:ext xmlns:c16="http://schemas.microsoft.com/office/drawing/2014/chart" uri="{C3380CC4-5D6E-409C-BE32-E72D297353CC}">
                <c16:uniqueId val="{0000001D-D40C-4C5C-BA1D-D53D2E5B262B}"/>
              </c:ext>
            </c:extLst>
          </c:dPt>
          <c:dPt>
            <c:idx val="3"/>
            <c:marker>
              <c:symbol val="none"/>
            </c:marker>
            <c:bubble3D val="0"/>
            <c:extLst>
              <c:ext xmlns:c16="http://schemas.microsoft.com/office/drawing/2014/chart" uri="{C3380CC4-5D6E-409C-BE32-E72D297353CC}">
                <c16:uniqueId val="{0000001E-D40C-4C5C-BA1D-D53D2E5B262B}"/>
              </c:ext>
            </c:extLst>
          </c:dPt>
          <c:dPt>
            <c:idx val="8"/>
            <c:marker>
              <c:symbol val="none"/>
            </c:marker>
            <c:bubble3D val="0"/>
            <c:extLst>
              <c:ext xmlns:c16="http://schemas.microsoft.com/office/drawing/2014/chart" uri="{C3380CC4-5D6E-409C-BE32-E72D297353CC}">
                <c16:uniqueId val="{0000001F-D40C-4C5C-BA1D-D53D2E5B262B}"/>
              </c:ext>
            </c:extLst>
          </c:dPt>
          <c:dPt>
            <c:idx val="9"/>
            <c:marker>
              <c:symbol val="none"/>
            </c:marker>
            <c:bubble3D val="0"/>
            <c:extLst>
              <c:ext xmlns:c16="http://schemas.microsoft.com/office/drawing/2014/chart" uri="{C3380CC4-5D6E-409C-BE32-E72D297353CC}">
                <c16:uniqueId val="{00000020-D40C-4C5C-BA1D-D53D2E5B262B}"/>
              </c:ext>
            </c:extLst>
          </c:dPt>
          <c:dPt>
            <c:idx val="10"/>
            <c:marker>
              <c:symbol val="none"/>
            </c:marker>
            <c:bubble3D val="0"/>
            <c:extLst>
              <c:ext xmlns:c16="http://schemas.microsoft.com/office/drawing/2014/chart" uri="{C3380CC4-5D6E-409C-BE32-E72D297353CC}">
                <c16:uniqueId val="{00000021-D40C-4C5C-BA1D-D53D2E5B262B}"/>
              </c:ext>
            </c:extLst>
          </c:dPt>
          <c:dPt>
            <c:idx val="11"/>
            <c:marker>
              <c:symbol val="none"/>
            </c:marker>
            <c:bubble3D val="0"/>
            <c:extLst>
              <c:ext xmlns:c16="http://schemas.microsoft.com/office/drawing/2014/chart" uri="{C3380CC4-5D6E-409C-BE32-E72D297353CC}">
                <c16:uniqueId val="{00000022-D40C-4C5C-BA1D-D53D2E5B262B}"/>
              </c:ext>
            </c:extLst>
          </c:dPt>
          <c:dPt>
            <c:idx val="12"/>
            <c:marker>
              <c:symbol val="none"/>
            </c:marker>
            <c:bubble3D val="0"/>
            <c:extLst>
              <c:ext xmlns:c16="http://schemas.microsoft.com/office/drawing/2014/chart" uri="{C3380CC4-5D6E-409C-BE32-E72D297353CC}">
                <c16:uniqueId val="{00000023-D40C-4C5C-BA1D-D53D2E5B262B}"/>
              </c:ext>
            </c:extLst>
          </c:dPt>
          <c:dPt>
            <c:idx val="13"/>
            <c:marker>
              <c:symbol val="none"/>
            </c:marker>
            <c:bubble3D val="0"/>
            <c:extLst>
              <c:ext xmlns:c16="http://schemas.microsoft.com/office/drawing/2014/chart" uri="{C3380CC4-5D6E-409C-BE32-E72D297353CC}">
                <c16:uniqueId val="{00000024-D40C-4C5C-BA1D-D53D2E5B262B}"/>
              </c:ext>
            </c:extLst>
          </c:dPt>
          <c:dLbls>
            <c:dLbl>
              <c:idx val="0"/>
              <c:layout>
                <c:manualLayout>
                  <c:x val="3.0239099859353025E-2"/>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40C-4C5C-BA1D-D53D2E5B262B}"/>
                </c:ext>
              </c:extLst>
            </c:dLbl>
            <c:dLbl>
              <c:idx val="4"/>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40C-4C5C-BA1D-D53D2E5B262B}"/>
                </c:ext>
              </c:extLst>
            </c:dLbl>
            <c:dLbl>
              <c:idx val="5"/>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40C-4C5C-BA1D-D53D2E5B262B}"/>
                </c:ext>
              </c:extLst>
            </c:dLbl>
            <c:dLbl>
              <c:idx val="6"/>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D40C-4C5C-BA1D-D53D2E5B262B}"/>
                </c:ext>
              </c:extLst>
            </c:dLbl>
            <c:dLbl>
              <c:idx val="7"/>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D40C-4C5C-BA1D-D53D2E5B262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2.69</c:v>
                </c:pt>
                <c:pt idx="1">
                  <c:v>2.8674999999999997</c:v>
                </c:pt>
                <c:pt idx="2">
                  <c:v>3.0449999999999999</c:v>
                </c:pt>
                <c:pt idx="3">
                  <c:v>3.2225000000000001</c:v>
                </c:pt>
                <c:pt idx="4">
                  <c:v>3.4</c:v>
                </c:pt>
                <c:pt idx="5">
                  <c:v>3.4</c:v>
                </c:pt>
                <c:pt idx="6">
                  <c:v>3.37</c:v>
                </c:pt>
                <c:pt idx="7">
                  <c:v>3.34</c:v>
                </c:pt>
              </c:numCache>
            </c:numRef>
          </c:val>
          <c:smooth val="0"/>
          <c:extLst>
            <c:ext xmlns:c16="http://schemas.microsoft.com/office/drawing/2014/chart" uri="{C3380CC4-5D6E-409C-BE32-E72D297353CC}">
              <c16:uniqueId val="{0000002A-D40C-4C5C-BA1D-D53D2E5B262B}"/>
            </c:ext>
          </c:extLst>
        </c:ser>
        <c:dLbls>
          <c:showLegendKey val="0"/>
          <c:showVal val="0"/>
          <c:showCatName val="0"/>
          <c:showSerName val="0"/>
          <c:showPercent val="0"/>
          <c:showBubbleSize val="0"/>
        </c:dLbls>
        <c:marker val="1"/>
        <c:smooth val="0"/>
        <c:axId val="283815823"/>
        <c:axId val="1"/>
      </c:lineChart>
      <c:catAx>
        <c:axId val="28381582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83815823"/>
        <c:crosses val="min"/>
        <c:crossBetween val="midCat"/>
        <c:majorUnit val="1"/>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4.2563845768652978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8D0-42D0-B069-D3F52935DFD5}"/>
                </c:ext>
              </c:extLst>
            </c:dLbl>
            <c:dLbl>
              <c:idx val="1"/>
              <c:layout>
                <c:manualLayout>
                  <c:x val="0"/>
                  <c:y val="-4.406609914872308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8D0-42D0-B069-D3F52935DFD5}"/>
                </c:ext>
              </c:extLst>
            </c:dLbl>
            <c:dLbl>
              <c:idx val="2"/>
              <c:layout>
                <c:manualLayout>
                  <c:x val="0"/>
                  <c:y val="-4.957436154231346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8D0-42D0-B069-D3F52935DFD5}"/>
                </c:ext>
              </c:extLst>
            </c:dLbl>
            <c:dLbl>
              <c:idx val="3"/>
              <c:layout>
                <c:manualLayout>
                  <c:x val="0"/>
                  <c:y val="-5.358037055583374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8D0-42D0-B069-D3F52935DFD5}"/>
                </c:ext>
              </c:extLst>
            </c:dLbl>
            <c:dLbl>
              <c:idx val="4"/>
              <c:layout>
                <c:manualLayout>
                  <c:x val="0"/>
                  <c:y val="-5.908863294942413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8D0-42D0-B069-D3F52935DFD5}"/>
                </c:ext>
              </c:extLst>
            </c:dLbl>
            <c:dLbl>
              <c:idx val="5"/>
              <c:layout>
                <c:manualLayout>
                  <c:x val="0"/>
                  <c:y val="-6.2593890836254384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8D0-42D0-B069-D3F52935DFD5}"/>
                </c:ext>
              </c:extLst>
            </c:dLbl>
            <c:dLbl>
              <c:idx val="6"/>
              <c:layout>
                <c:manualLayout>
                  <c:x val="0"/>
                  <c:y val="-7.010515773660490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8D0-42D0-B069-D3F52935DFD5}"/>
                </c:ext>
              </c:extLst>
            </c:dLbl>
            <c:dLbl>
              <c:idx val="7"/>
              <c:layout>
                <c:manualLayout>
                  <c:x val="0"/>
                  <c:y val="-8.162243365047570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8D0-42D0-B069-D3F52935DFD5}"/>
                </c:ext>
              </c:extLst>
            </c:dLbl>
            <c:dLbl>
              <c:idx val="8"/>
              <c:layout>
                <c:manualLayout>
                  <c:x val="0"/>
                  <c:y val="-9.7145718577866802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8D0-42D0-B069-D3F52935DFD5}"/>
                </c:ext>
              </c:extLst>
            </c:dLbl>
            <c:dLbl>
              <c:idx val="9"/>
              <c:layout>
                <c:manualLayout>
                  <c:x val="0"/>
                  <c:y val="-0.1136705057586379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8D0-42D0-B069-D3F52935DFD5}"/>
                </c:ext>
              </c:extLst>
            </c:dLbl>
            <c:dLbl>
              <c:idx val="10"/>
              <c:layout>
                <c:manualLayout>
                  <c:x val="0"/>
                  <c:y val="-0.132699048572859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8D0-42D0-B069-D3F52935DFD5}"/>
                </c:ext>
              </c:extLst>
            </c:dLbl>
            <c:dLbl>
              <c:idx val="11"/>
              <c:layout>
                <c:manualLayout>
                  <c:x val="0"/>
                  <c:y val="-0.1567351026539809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8D0-42D0-B069-D3F52935DFD5}"/>
                </c:ext>
              </c:extLst>
            </c:dLbl>
            <c:dLbl>
              <c:idx val="12"/>
              <c:layout>
                <c:manualLayout>
                  <c:x val="0"/>
                  <c:y val="-0.1937906860290435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8D0-42D0-B069-D3F52935DFD5}"/>
                </c:ext>
              </c:extLst>
            </c:dLbl>
            <c:dLbl>
              <c:idx val="13"/>
              <c:layout>
                <c:manualLayout>
                  <c:x val="0"/>
                  <c:y val="-0.1917876815222834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8D0-42D0-B069-D3F52935DFD5}"/>
                </c:ext>
              </c:extLst>
            </c:dLbl>
            <c:dLbl>
              <c:idx val="14"/>
              <c:layout>
                <c:manualLayout>
                  <c:x val="0"/>
                  <c:y val="-0.194291437155733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8D0-42D0-B069-D3F52935DFD5}"/>
                </c:ext>
              </c:extLst>
            </c:dLbl>
            <c:dLbl>
              <c:idx val="15"/>
              <c:layout>
                <c:manualLayout>
                  <c:x val="0"/>
                  <c:y val="-0.2238357536304456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8D0-42D0-B069-D3F52935DFD5}"/>
                </c:ext>
              </c:extLst>
            </c:dLbl>
            <c:dLbl>
              <c:idx val="16"/>
              <c:layout>
                <c:manualLayout>
                  <c:x val="0"/>
                  <c:y val="-0.2744116174261392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8D0-42D0-B069-D3F52935DFD5}"/>
                </c:ext>
              </c:extLst>
            </c:dLbl>
            <c:dLbl>
              <c:idx val="17"/>
              <c:layout>
                <c:manualLayout>
                  <c:x val="0"/>
                  <c:y val="-0.3370055082623936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8D0-42D0-B069-D3F52935DFD5}"/>
                </c:ext>
              </c:extLst>
            </c:dLbl>
            <c:dLbl>
              <c:idx val="18"/>
              <c:layout>
                <c:manualLayout>
                  <c:x val="0"/>
                  <c:y val="-0.3925888833249874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8D0-42D0-B069-D3F52935DFD5}"/>
                </c:ext>
              </c:extLst>
            </c:dLbl>
            <c:dLbl>
              <c:idx val="19"/>
              <c:layout>
                <c:manualLayout>
                  <c:x val="0"/>
                  <c:y val="-0.4631947921882824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8D0-42D0-B069-D3F52935DFD5}"/>
                </c:ext>
              </c:extLst>
            </c:dLbl>
            <c:dLbl>
              <c:idx val="20"/>
              <c:layout>
                <c:manualLayout>
                  <c:x val="0"/>
                  <c:y val="-0.4857285928893340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8D0-42D0-B069-D3F52935DFD5}"/>
                </c:ext>
              </c:extLst>
            </c:dLbl>
            <c:dLbl>
              <c:idx val="21"/>
              <c:layout>
                <c:manualLayout>
                  <c:x val="0"/>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8D0-42D0-B069-D3F52935DFD5}"/>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5.3602999999999996</c:v>
                </c:pt>
                <c:pt idx="1">
                  <c:v>5.9047999999999998</c:v>
                </c:pt>
                <c:pt idx="2">
                  <c:v>8.9661000000000008</c:v>
                </c:pt>
                <c:pt idx="3">
                  <c:v>11.6523</c:v>
                </c:pt>
                <c:pt idx="4">
                  <c:v>15.778400000000001</c:v>
                </c:pt>
                <c:pt idx="5">
                  <c:v>18.149999999999999</c:v>
                </c:pt>
                <c:pt idx="6">
                  <c:v>23.0747</c:v>
                </c:pt>
                <c:pt idx="7">
                  <c:v>31.665700000000001</c:v>
                </c:pt>
                <c:pt idx="8">
                  <c:v>42.6077313680874</c:v>
                </c:pt>
                <c:pt idx="9">
                  <c:v>54.113815631496799</c:v>
                </c:pt>
                <c:pt idx="10">
                  <c:v>67.751337624338106</c:v>
                </c:pt>
                <c:pt idx="11">
                  <c:v>84.609317745157597</c:v>
                </c:pt>
                <c:pt idx="12">
                  <c:v>111.00642765736301</c:v>
                </c:pt>
                <c:pt idx="13">
                  <c:v>109.6290822456</c:v>
                </c:pt>
                <c:pt idx="14">
                  <c:v>111.163883575144</c:v>
                </c:pt>
                <c:pt idx="15">
                  <c:v>131.790808900239</c:v>
                </c:pt>
                <c:pt idx="16">
                  <c:v>167.98638688496399</c:v>
                </c:pt>
                <c:pt idx="17">
                  <c:v>212.32770674821001</c:v>
                </c:pt>
                <c:pt idx="18">
                  <c:v>251.14590098806701</c:v>
                </c:pt>
                <c:pt idx="19">
                  <c:v>301.53139606181401</c:v>
                </c:pt>
                <c:pt idx="20">
                  <c:v>317.31919855131298</c:v>
                </c:pt>
                <c:pt idx="21">
                  <c:v>318.74274284301958</c:v>
                </c:pt>
              </c:numCache>
            </c:numRef>
          </c:val>
          <c:extLst>
            <c:ext xmlns:c16="http://schemas.microsoft.com/office/drawing/2014/chart" uri="{C3380CC4-5D6E-409C-BE32-E72D297353CC}">
              <c16:uniqueId val="{00000016-B8D0-42D0-B069-D3F52935DFD5}"/>
            </c:ext>
          </c:extLst>
        </c:ser>
        <c:dLbls>
          <c:showLegendKey val="0"/>
          <c:showVal val="0"/>
          <c:showCatName val="0"/>
          <c:showSerName val="0"/>
          <c:showPercent val="0"/>
          <c:showBubbleSize val="0"/>
        </c:dLbls>
        <c:gapWidth val="80"/>
        <c:overlap val="100"/>
        <c:axId val="1179693807"/>
        <c:axId val="1"/>
      </c:barChart>
      <c:catAx>
        <c:axId val="11796938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318.74274284301958"/>
          <c:min val="0"/>
        </c:scaling>
        <c:delete val="1"/>
        <c:axPos val="l"/>
        <c:numFmt formatCode="General" sourceLinked="1"/>
        <c:majorTickMark val="out"/>
        <c:minorTickMark val="none"/>
        <c:tickLblPos val="nextTo"/>
        <c:crossAx val="1179693807"/>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654275092936809E-3"/>
          <c:y val="0.10909913988229969"/>
          <c:w val="0.98066914498141267"/>
          <c:h val="0.81484834766862835"/>
        </c:manualLayout>
      </c:layout>
      <c:barChart>
        <c:barDir val="col"/>
        <c:grouping val="stacked"/>
        <c:varyColors val="0"/>
        <c:ser>
          <c:idx val="0"/>
          <c:order val="0"/>
          <c:spPr>
            <a:solidFill>
              <a:schemeClr val="accent1"/>
            </a:solidFill>
            <a:ln>
              <a:noFill/>
            </a:ln>
          </c:spPr>
          <c:invertIfNegative val="0"/>
          <c:dLbls>
            <c:dLbl>
              <c:idx val="0"/>
              <c:layout>
                <c:manualLayout>
                  <c:x val="0"/>
                  <c:y val="-0.26075147125396109"/>
                </c:manualLayout>
              </c:layout>
              <c:numFmt formatCode="#,##0.00;&quot;-&quot;#,##0.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C7-4C7B-AE58-1267ED2ABD88}"/>
                </c:ext>
              </c:extLst>
            </c:dLbl>
            <c:dLbl>
              <c:idx val="1"/>
              <c:layout>
                <c:manualLayout>
                  <c:x val="0"/>
                  <c:y val="-0.30828429153463105"/>
                </c:manualLayout>
              </c:layout>
              <c:numFmt formatCode="#,##0.00;&quot;-&quot;#,##0.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C7-4C7B-AE58-1267ED2ABD88}"/>
                </c:ext>
              </c:extLst>
            </c:dLbl>
            <c:dLbl>
              <c:idx val="2"/>
              <c:layout>
                <c:manualLayout>
                  <c:x val="0"/>
                  <c:y val="-0.22000905387052966"/>
                </c:manualLayout>
              </c:layout>
              <c:numFmt formatCode="#,##0.00;&quot;-&quot;#,##0.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5C7-4C7B-AE58-1267ED2ABD88}"/>
                </c:ext>
              </c:extLst>
            </c:dLbl>
            <c:dLbl>
              <c:idx val="3"/>
              <c:layout>
                <c:manualLayout>
                  <c:x val="0"/>
                  <c:y val="-0.23766410140334993"/>
                </c:manualLayout>
              </c:layout>
              <c:numFmt formatCode="#,##0.00;&quot;-&quot;#,##0.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C7-4C7B-AE58-1267ED2ABD88}"/>
                </c:ext>
              </c:extLst>
            </c:dLbl>
            <c:dLbl>
              <c:idx val="4"/>
              <c:layout>
                <c:manualLayout>
                  <c:x val="0"/>
                  <c:y val="-0.26392032593933906"/>
                </c:manualLayout>
              </c:layout>
              <c:numFmt formatCode="#,##0.00;&quot;-&quot;#,##0.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5C7-4C7B-AE58-1267ED2ABD88}"/>
                </c:ext>
              </c:extLst>
            </c:dLbl>
            <c:dLbl>
              <c:idx val="5"/>
              <c:layout>
                <c:manualLayout>
                  <c:x val="0"/>
                  <c:y val="-0.44092349479402443"/>
                </c:manualLayout>
              </c:layout>
              <c:numFmt formatCode="#,##0.00;&quot;-&quot;#,##0.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5C7-4C7B-AE58-1267ED2ABD88}"/>
                </c:ext>
              </c:extLst>
            </c:dLbl>
            <c:dLbl>
              <c:idx val="6"/>
              <c:layout>
                <c:manualLayout>
                  <c:x val="0"/>
                  <c:y val="-0.38207333635129015"/>
                </c:manualLayout>
              </c:layout>
              <c:numFmt formatCode="#,##0.00;&quot;-&quot;#,##0.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5C7-4C7B-AE58-1267ED2ABD8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0.38939999999999997</c:v>
                </c:pt>
                <c:pt idx="1">
                  <c:v>0.47022999999999998</c:v>
                </c:pt>
                <c:pt idx="2">
                  <c:v>0.31948499999999996</c:v>
                </c:pt>
                <c:pt idx="3">
                  <c:v>0.34998799999999997</c:v>
                </c:pt>
                <c:pt idx="4">
                  <c:v>0.39382499999999998</c:v>
                </c:pt>
                <c:pt idx="5">
                  <c:v>0.69755699999999998</c:v>
                </c:pt>
                <c:pt idx="6">
                  <c:v>0.59696199999999999</c:v>
                </c:pt>
              </c:numCache>
            </c:numRef>
          </c:val>
          <c:extLst>
            <c:ext xmlns:c16="http://schemas.microsoft.com/office/drawing/2014/chart" uri="{C3380CC4-5D6E-409C-BE32-E72D297353CC}">
              <c16:uniqueId val="{00000007-25C7-4C7B-AE58-1267ED2ABD88}"/>
            </c:ext>
          </c:extLst>
        </c:ser>
        <c:dLbls>
          <c:showLegendKey val="0"/>
          <c:showVal val="0"/>
          <c:showCatName val="0"/>
          <c:showSerName val="0"/>
          <c:showPercent val="0"/>
          <c:showBubbleSize val="0"/>
        </c:dLbls>
        <c:gapWidth val="80"/>
        <c:overlap val="100"/>
        <c:axId val="1765615056"/>
        <c:axId val="1"/>
      </c:barChart>
      <c:catAx>
        <c:axId val="176561505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0.69755699999999998"/>
          <c:min val="0"/>
        </c:scaling>
        <c:delete val="1"/>
        <c:axPos val="l"/>
        <c:numFmt formatCode="General" sourceLinked="1"/>
        <c:majorTickMark val="out"/>
        <c:minorTickMark val="none"/>
        <c:tickLblPos val="nextTo"/>
        <c:crossAx val="176561505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4109589041097E-2"/>
          <c:y val="0.16720779220779219"/>
          <c:w val="0.93219178082191778"/>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31.496170247689196</c:v>
                </c:pt>
                <c:pt idx="1">
                  <c:v>30.639404624593503</c:v>
                </c:pt>
                <c:pt idx="2">
                  <c:v>29.882570663486657</c:v>
                </c:pt>
                <c:pt idx="3">
                  <c:v>29.188075749596447</c:v>
                </c:pt>
                <c:pt idx="4">
                  <c:v>28.483702956042951</c:v>
                </c:pt>
                <c:pt idx="5">
                  <c:v>27.7250150709141</c:v>
                </c:pt>
                <c:pt idx="6">
                  <c:v>26.939950324759753</c:v>
                </c:pt>
                <c:pt idx="7">
                  <c:v>26.2228403061407</c:v>
                </c:pt>
                <c:pt idx="8">
                  <c:v>25.608403679273295</c:v>
                </c:pt>
                <c:pt idx="9">
                  <c:v>25.061213410001908</c:v>
                </c:pt>
                <c:pt idx="10">
                  <c:v>24.583520960454798</c:v>
                </c:pt>
                <c:pt idx="11">
                  <c:v>24.224509918884632</c:v>
                </c:pt>
                <c:pt idx="12">
                  <c:v>24.006617871157935</c:v>
                </c:pt>
                <c:pt idx="13">
                  <c:v>23.935830884188313</c:v>
                </c:pt>
                <c:pt idx="14">
                  <c:v>23.969738931389934</c:v>
                </c:pt>
                <c:pt idx="15">
                  <c:v>23.992766403125664</c:v>
                </c:pt>
                <c:pt idx="16">
                  <c:v>24.132075410778882</c:v>
                </c:pt>
                <c:pt idx="17">
                  <c:v>24.41964142231582</c:v>
                </c:pt>
                <c:pt idx="18">
                  <c:v>24.583049614136435</c:v>
                </c:pt>
                <c:pt idx="19">
                  <c:v>24.539473100949962</c:v>
                </c:pt>
                <c:pt idx="20">
                  <c:v>24.388944031971061</c:v>
                </c:pt>
                <c:pt idx="21">
                  <c:v>24.197646096243592</c:v>
                </c:pt>
                <c:pt idx="22">
                  <c:v>23.934878838827849</c:v>
                </c:pt>
                <c:pt idx="23">
                  <c:v>23.605847212614187</c:v>
                </c:pt>
                <c:pt idx="24">
                  <c:v>23.224005136507408</c:v>
                </c:pt>
                <c:pt idx="25">
                  <c:v>22.856017390882055</c:v>
                </c:pt>
                <c:pt idx="26">
                  <c:v>19.945330148862784</c:v>
                </c:pt>
                <c:pt idx="27">
                  <c:v>17.583684933665719</c:v>
                </c:pt>
                <c:pt idx="28">
                  <c:v>16.955590164369191</c:v>
                </c:pt>
              </c:numCache>
            </c:numRef>
          </c:val>
          <c:extLst>
            <c:ext xmlns:c16="http://schemas.microsoft.com/office/drawing/2014/chart" uri="{C3380CC4-5D6E-409C-BE32-E72D297353CC}">
              <c16:uniqueId val="{00000000-058D-44C5-BB24-ECAB4DD07451}"/>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62.519607454495187</c:v>
                </c:pt>
                <c:pt idx="1">
                  <c:v>63.305205874394687</c:v>
                </c:pt>
                <c:pt idx="2">
                  <c:v>64.006290466040426</c:v>
                </c:pt>
                <c:pt idx="3">
                  <c:v>64.659470603060981</c:v>
                </c:pt>
                <c:pt idx="4">
                  <c:v>65.336100923323386</c:v>
                </c:pt>
                <c:pt idx="5">
                  <c:v>66.075853619004278</c:v>
                </c:pt>
                <c:pt idx="6">
                  <c:v>66.869022258589766</c:v>
                </c:pt>
                <c:pt idx="7">
                  <c:v>67.622451756715236</c:v>
                </c:pt>
                <c:pt idx="8">
                  <c:v>68.292287288802584</c:v>
                </c:pt>
                <c:pt idx="9">
                  <c:v>68.884235999605252</c:v>
                </c:pt>
                <c:pt idx="10">
                  <c:v>69.369586536020137</c:v>
                </c:pt>
                <c:pt idx="11">
                  <c:v>69.720659534666837</c:v>
                </c:pt>
                <c:pt idx="12">
                  <c:v>69.901982458331304</c:v>
                </c:pt>
                <c:pt idx="13">
                  <c:v>69.8981123579468</c:v>
                </c:pt>
                <c:pt idx="14">
                  <c:v>69.747900672055877</c:v>
                </c:pt>
                <c:pt idx="15">
                  <c:v>69.556443798016389</c:v>
                </c:pt>
                <c:pt idx="16">
                  <c:v>69.259161503273248</c:v>
                </c:pt>
                <c:pt idx="17">
                  <c:v>68.812618938296396</c:v>
                </c:pt>
                <c:pt idx="18">
                  <c:v>68.435330848964469</c:v>
                </c:pt>
                <c:pt idx="19">
                  <c:v>68.210297128982106</c:v>
                </c:pt>
                <c:pt idx="20">
                  <c:v>68.043811148483059</c:v>
                </c:pt>
                <c:pt idx="21">
                  <c:v>67.916650429169991</c:v>
                </c:pt>
                <c:pt idx="22">
                  <c:v>67.835073415197741</c:v>
                </c:pt>
                <c:pt idx="23">
                  <c:v>67.7729868011901</c:v>
                </c:pt>
                <c:pt idx="24">
                  <c:v>67.728811670519846</c:v>
                </c:pt>
                <c:pt idx="25">
                  <c:v>67.64944682711787</c:v>
                </c:pt>
                <c:pt idx="26">
                  <c:v>68.262614316866305</c:v>
                </c:pt>
                <c:pt idx="27">
                  <c:v>66.666649298772739</c:v>
                </c:pt>
                <c:pt idx="28">
                  <c:v>63.035670543314858</c:v>
                </c:pt>
              </c:numCache>
            </c:numRef>
          </c:val>
          <c:extLst>
            <c:ext xmlns:c16="http://schemas.microsoft.com/office/drawing/2014/chart" uri="{C3380CC4-5D6E-409C-BE32-E72D297353CC}">
              <c16:uniqueId val="{00000001-058D-44C5-BB24-ECAB4DD07451}"/>
            </c:ext>
          </c:extLst>
        </c:ser>
        <c:ser>
          <c:idx val="2"/>
          <c:order val="2"/>
          <c:spPr>
            <a:solidFill>
              <a:srgbClr val="C0E6F4"/>
            </a:solidFill>
            <a:ln w="9525" cmpd="sng" algn="ctr">
              <a:solidFill>
                <a:srgbClr val="808080"/>
              </a:solidFill>
              <a:prstDash val="solid"/>
            </a:ln>
          </c:spPr>
          <c:invertIfNegative val="0"/>
          <c:dLbls>
            <c:dLbl>
              <c:idx val="0"/>
              <c:layout>
                <c:manualLayout>
                  <c:x val="0"/>
                  <c:y val="-7.305194805194804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58D-44C5-BB24-ECAB4DD07451}"/>
                </c:ext>
              </c:extLst>
            </c:dLbl>
            <c:dLbl>
              <c:idx val="1"/>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58D-44C5-BB24-ECAB4DD07451}"/>
                </c:ext>
              </c:extLst>
            </c:dLbl>
            <c:dLbl>
              <c:idx val="2"/>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58D-44C5-BB24-ECAB4DD07451}"/>
                </c:ext>
              </c:extLst>
            </c:dLbl>
            <c:dLbl>
              <c:idx val="3"/>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58D-44C5-BB24-ECAB4DD07451}"/>
                </c:ext>
              </c:extLst>
            </c:dLbl>
            <c:dLbl>
              <c:idx val="4"/>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58D-44C5-BB24-ECAB4DD07451}"/>
                </c:ext>
              </c:extLst>
            </c:dLbl>
            <c:dLbl>
              <c:idx val="5"/>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58D-44C5-BB24-ECAB4DD07451}"/>
                </c:ext>
              </c:extLst>
            </c:dLbl>
            <c:dLbl>
              <c:idx val="6"/>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58D-44C5-BB24-ECAB4DD07451}"/>
                </c:ext>
              </c:extLst>
            </c:dLbl>
            <c:dLbl>
              <c:idx val="7"/>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58D-44C5-BB24-ECAB4DD07451}"/>
                </c:ext>
              </c:extLst>
            </c:dLbl>
            <c:dLbl>
              <c:idx val="8"/>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58D-44C5-BB24-ECAB4DD07451}"/>
                </c:ext>
              </c:extLst>
            </c:dLbl>
            <c:dLbl>
              <c:idx val="9"/>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58D-44C5-BB24-ECAB4DD07451}"/>
                </c:ext>
              </c:extLst>
            </c:dLbl>
            <c:dLbl>
              <c:idx val="10"/>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58D-44C5-BB24-ECAB4DD07451}"/>
                </c:ext>
              </c:extLst>
            </c:dLbl>
            <c:dLbl>
              <c:idx val="11"/>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58D-44C5-BB24-ECAB4DD07451}"/>
                </c:ext>
              </c:extLst>
            </c:dLbl>
            <c:dLbl>
              <c:idx val="12"/>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58D-44C5-BB24-ECAB4DD07451}"/>
                </c:ext>
              </c:extLst>
            </c:dLbl>
            <c:dLbl>
              <c:idx val="13"/>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58D-44C5-BB24-ECAB4DD07451}"/>
                </c:ext>
              </c:extLst>
            </c:dLbl>
            <c:dLbl>
              <c:idx val="14"/>
              <c:layout>
                <c:manualLayout>
                  <c:x val="0"/>
                  <c:y val="-7.46753246753246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58D-44C5-BB24-ECAB4DD07451}"/>
                </c:ext>
              </c:extLst>
            </c:dLbl>
            <c:dLbl>
              <c:idx val="15"/>
              <c:layout>
                <c:manualLayout>
                  <c:x val="0"/>
                  <c:y val="-7.46753246753246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58D-44C5-BB24-ECAB4DD07451}"/>
                </c:ext>
              </c:extLst>
            </c:dLbl>
            <c:dLbl>
              <c:idx val="16"/>
              <c:layout>
                <c:manualLayout>
                  <c:x val="0"/>
                  <c:y val="-7.54870129870129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58D-44C5-BB24-ECAB4DD07451}"/>
                </c:ext>
              </c:extLst>
            </c:dLbl>
            <c:dLbl>
              <c:idx val="17"/>
              <c:layout>
                <c:manualLayout>
                  <c:x val="0"/>
                  <c:y val="-7.62987012987012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58D-44C5-BB24-ECAB4DD07451}"/>
                </c:ext>
              </c:extLst>
            </c:dLbl>
            <c:dLbl>
              <c:idx val="18"/>
              <c:layout>
                <c:manualLayout>
                  <c:x val="0"/>
                  <c:y val="-7.71103896103896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58D-44C5-BB24-ECAB4DD07451}"/>
                </c:ext>
              </c:extLst>
            </c:dLbl>
            <c:dLbl>
              <c:idx val="19"/>
              <c:layout>
                <c:manualLayout>
                  <c:x val="0"/>
                  <c:y val="-7.79220779220779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58D-44C5-BB24-ECAB4DD07451}"/>
                </c:ext>
              </c:extLst>
            </c:dLbl>
            <c:dLbl>
              <c:idx val="20"/>
              <c:layout>
                <c:manualLayout>
                  <c:x val="0"/>
                  <c:y val="-7.873376623376623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58D-44C5-BB24-ECAB4DD07451}"/>
                </c:ext>
              </c:extLst>
            </c:dLbl>
            <c:dLbl>
              <c:idx val="21"/>
              <c:layout>
                <c:manualLayout>
                  <c:x val="0"/>
                  <c:y val="-8.03571428571428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58D-44C5-BB24-ECAB4DD07451}"/>
                </c:ext>
              </c:extLst>
            </c:dLbl>
            <c:dLbl>
              <c:idx val="22"/>
              <c:layout>
                <c:manualLayout>
                  <c:x val="0"/>
                  <c:y val="-8.116883116883116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058D-44C5-BB24-ECAB4DD07451}"/>
                </c:ext>
              </c:extLst>
            </c:dLbl>
            <c:dLbl>
              <c:idx val="23"/>
              <c:layout>
                <c:manualLayout>
                  <c:x val="0"/>
                  <c:y val="-8.279220779220779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058D-44C5-BB24-ECAB4DD07451}"/>
                </c:ext>
              </c:extLst>
            </c:dLbl>
            <c:dLbl>
              <c:idx val="24"/>
              <c:layout>
                <c:manualLayout>
                  <c:x val="0"/>
                  <c:y val="-8.441558441558441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058D-44C5-BB24-ECAB4DD07451}"/>
                </c:ext>
              </c:extLst>
            </c:dLbl>
            <c:dLbl>
              <c:idx val="25"/>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058D-44C5-BB24-ECAB4DD0745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5.9842222978156112</c:v>
                </c:pt>
                <c:pt idx="1">
                  <c:v>6.0553895010118097</c:v>
                </c:pt>
                <c:pt idx="2">
                  <c:v>6.1111388704729208</c:v>
                </c:pt>
                <c:pt idx="3">
                  <c:v>6.1524536473425595</c:v>
                </c:pt>
                <c:pt idx="4">
                  <c:v>6.1801961206336742</c:v>
                </c:pt>
                <c:pt idx="5">
                  <c:v>6.1991313100816292</c:v>
                </c:pt>
                <c:pt idx="6">
                  <c:v>6.1910274166504964</c:v>
                </c:pt>
                <c:pt idx="7">
                  <c:v>6.1547079371440772</c:v>
                </c:pt>
                <c:pt idx="8">
                  <c:v>6.0993090319241272</c:v>
                </c:pt>
                <c:pt idx="9">
                  <c:v>6.0545505903928376</c:v>
                </c:pt>
                <c:pt idx="10">
                  <c:v>6.0468925035250702</c:v>
                </c:pt>
                <c:pt idx="11">
                  <c:v>6.0548305464485308</c:v>
                </c:pt>
                <c:pt idx="12">
                  <c:v>6.0913996705107447</c:v>
                </c:pt>
                <c:pt idx="13">
                  <c:v>6.1660567578648902</c:v>
                </c:pt>
                <c:pt idx="14">
                  <c:v>6.2823603965541768</c:v>
                </c:pt>
                <c:pt idx="15">
                  <c:v>6.4507897988579472</c:v>
                </c:pt>
                <c:pt idx="16">
                  <c:v>6.6087630859478885</c:v>
                </c:pt>
                <c:pt idx="17">
                  <c:v>6.7677396393877824</c:v>
                </c:pt>
                <c:pt idx="18">
                  <c:v>6.9816195368990979</c:v>
                </c:pt>
                <c:pt idx="19">
                  <c:v>7.2502297700679623</c:v>
                </c:pt>
                <c:pt idx="20">
                  <c:v>7.5672448195458708</c:v>
                </c:pt>
                <c:pt idx="21">
                  <c:v>7.8857034745864141</c:v>
                </c:pt>
                <c:pt idx="22">
                  <c:v>8.2300477459743782</c:v>
                </c:pt>
                <c:pt idx="23">
                  <c:v>8.6211659861957344</c:v>
                </c:pt>
                <c:pt idx="24">
                  <c:v>9.0471831929727404</c:v>
                </c:pt>
                <c:pt idx="25">
                  <c:v>9.4945357820000691</c:v>
                </c:pt>
                <c:pt idx="26">
                  <c:v>11.792055534270929</c:v>
                </c:pt>
                <c:pt idx="27">
                  <c:v>15.749665767561538</c:v>
                </c:pt>
                <c:pt idx="28">
                  <c:v>20.008739292315948</c:v>
                </c:pt>
              </c:numCache>
            </c:numRef>
          </c:val>
          <c:extLst>
            <c:ext xmlns:c16="http://schemas.microsoft.com/office/drawing/2014/chart" uri="{C3380CC4-5D6E-409C-BE32-E72D297353CC}">
              <c16:uniqueId val="{0000001C-058D-44C5-BB24-ECAB4DD07451}"/>
            </c:ext>
          </c:extLst>
        </c:ser>
        <c:dLbls>
          <c:showLegendKey val="0"/>
          <c:showVal val="0"/>
          <c:showCatName val="0"/>
          <c:showSerName val="0"/>
          <c:showPercent val="0"/>
          <c:showBubbleSize val="0"/>
        </c:dLbls>
        <c:gapWidth val="60"/>
        <c:overlap val="100"/>
        <c:axId val="1551387616"/>
        <c:axId val="1"/>
      </c:barChart>
      <c:catAx>
        <c:axId val="155138761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551387616"/>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w="6350">
              <a:solidFill>
                <a:schemeClr val="bg1"/>
              </a:solidFill>
            </a:ln>
          </c:spPr>
          <c:dPt>
            <c:idx val="0"/>
            <c:bubble3D val="0"/>
            <c:spPr>
              <a:solidFill>
                <a:srgbClr val="FB8265"/>
              </a:solidFill>
              <a:ln w="6350">
                <a:solidFill>
                  <a:schemeClr val="bg1"/>
                </a:solidFill>
              </a:ln>
            </c:spPr>
            <c:extLst>
              <c:ext xmlns:c16="http://schemas.microsoft.com/office/drawing/2014/chart" uri="{C3380CC4-5D6E-409C-BE32-E72D297353CC}">
                <c16:uniqueId val="{00000001-5EC9-47C7-8BB1-58281F83B50C}"/>
              </c:ext>
            </c:extLst>
          </c:dPt>
          <c:dPt>
            <c:idx val="1"/>
            <c:bubble3D val="0"/>
            <c:spPr>
              <a:solidFill>
                <a:srgbClr val="DADADA"/>
              </a:solidFill>
              <a:ln w="6350">
                <a:solidFill>
                  <a:schemeClr val="bg1"/>
                </a:solidFill>
              </a:ln>
            </c:spPr>
            <c:extLst>
              <c:ext xmlns:c16="http://schemas.microsoft.com/office/drawing/2014/chart" uri="{C3380CC4-5D6E-409C-BE32-E72D297353CC}">
                <c16:uniqueId val="{00000003-5EC9-47C7-8BB1-58281F83B50C}"/>
              </c:ext>
            </c:extLst>
          </c:dPt>
          <c:cat>
            <c:strRef>
              <c:f>Sheet1!$A$2:$A$3</c:f>
              <c:strCache>
                <c:ptCount val="2"/>
                <c:pt idx="0">
                  <c:v>第 1 四半期</c:v>
                </c:pt>
                <c:pt idx="1">
                  <c:v>第 2 四半期</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5EC9-47C7-8BB1-58281F83B50C}"/>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FB8265"/>
              </a:solidFill>
              <a:ln>
                <a:solidFill>
                  <a:schemeClr val="bg1"/>
                </a:solidFill>
              </a:ln>
            </c:spPr>
            <c:extLst>
              <c:ext xmlns:c16="http://schemas.microsoft.com/office/drawing/2014/chart" uri="{C3380CC4-5D6E-409C-BE32-E72D297353CC}">
                <c16:uniqueId val="{00000001-753C-41EB-A4D8-6C3C53F62B5C}"/>
              </c:ext>
            </c:extLst>
          </c:dPt>
          <c:dPt>
            <c:idx val="1"/>
            <c:bubble3D val="0"/>
            <c:spPr>
              <a:solidFill>
                <a:srgbClr val="DADADA"/>
              </a:solidFill>
              <a:ln>
                <a:solidFill>
                  <a:schemeClr val="bg1"/>
                </a:solidFill>
              </a:ln>
            </c:spPr>
            <c:extLst>
              <c:ext xmlns:c16="http://schemas.microsoft.com/office/drawing/2014/chart" uri="{C3380CC4-5D6E-409C-BE32-E72D297353CC}">
                <c16:uniqueId val="{00000003-753C-41EB-A4D8-6C3C53F62B5C}"/>
              </c:ext>
            </c:extLst>
          </c:dPt>
          <c:cat>
            <c:strRef>
              <c:f>Sheet1!$A$2:$A$3</c:f>
              <c:strCache>
                <c:ptCount val="2"/>
                <c:pt idx="0">
                  <c:v>第 1 四半期</c:v>
                </c:pt>
                <c:pt idx="1">
                  <c:v>第 2 四半期</c:v>
                </c:pt>
              </c:strCache>
            </c:strRef>
          </c:cat>
          <c:val>
            <c:numRef>
              <c:f>Sheet1!$B$2:$B$3</c:f>
              <c:numCache>
                <c:formatCode>General</c:formatCode>
                <c:ptCount val="2"/>
                <c:pt idx="0">
                  <c:v>82.8</c:v>
                </c:pt>
                <c:pt idx="1">
                  <c:v>17.2</c:v>
                </c:pt>
              </c:numCache>
            </c:numRef>
          </c:val>
          <c:extLst>
            <c:ext xmlns:c16="http://schemas.microsoft.com/office/drawing/2014/chart" uri="{C3380CC4-5D6E-409C-BE32-E72D297353CC}">
              <c16:uniqueId val="{00000004-753C-41EB-A4D8-6C3C53F62B5C}"/>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txPr>
    <a:bodyPr/>
    <a:lstStyle/>
    <a:p>
      <a:pPr>
        <a:defRPr sz="1800"/>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906448005963479E-3"/>
          <c:y val="2.7382833070036861E-2"/>
          <c:w val="0.98061871039880733"/>
          <c:h val="0.9452343338599262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4311.2116559400001</c:v>
                </c:pt>
                <c:pt idx="1">
                  <c:v>5386.5224173099987</c:v>
                </c:pt>
                <c:pt idx="2">
                  <c:v>4650.2535397599995</c:v>
                </c:pt>
                <c:pt idx="3">
                  <c:v>5083.9396569399996</c:v>
                </c:pt>
                <c:pt idx="4">
                  <c:v>5682.342021819999</c:v>
                </c:pt>
                <c:pt idx="5">
                  <c:v>6455.4937537799997</c:v>
                </c:pt>
                <c:pt idx="6">
                  <c:v>7308.3021518600017</c:v>
                </c:pt>
                <c:pt idx="7">
                  <c:v>7931.0061920300013</c:v>
                </c:pt>
                <c:pt idx="8">
                  <c:v>7893.31589558</c:v>
                </c:pt>
                <c:pt idx="9">
                  <c:v>8557.3481941600003</c:v>
                </c:pt>
                <c:pt idx="10">
                  <c:v>10297.833274000001</c:v>
                </c:pt>
                <c:pt idx="11">
                  <c:v>10749.11336071</c:v>
                </c:pt>
                <c:pt idx="12">
                  <c:v>11402.624684780003</c:v>
                </c:pt>
                <c:pt idx="13">
                  <c:v>10617.419828490001</c:v>
                </c:pt>
                <c:pt idx="14">
                  <c:v>12012.417128329998</c:v>
                </c:pt>
                <c:pt idx="15">
                  <c:v>12908.1918374</c:v>
                </c:pt>
                <c:pt idx="16">
                  <c:v>14235.18121407</c:v>
                </c:pt>
                <c:pt idx="17">
                  <c:v>15598.88749857</c:v>
                </c:pt>
                <c:pt idx="18">
                  <c:v>16886.507182779995</c:v>
                </c:pt>
                <c:pt idx="19">
                  <c:v>17939.010329870005</c:v>
                </c:pt>
                <c:pt idx="20">
                  <c:v>16071.793657530001</c:v>
                </c:pt>
                <c:pt idx="21">
                  <c:v>17264.976334989995</c:v>
                </c:pt>
                <c:pt idx="22">
                  <c:v>18739.618905250001</c:v>
                </c:pt>
                <c:pt idx="23">
                  <c:v>19788.659861240001</c:v>
                </c:pt>
              </c:numCache>
            </c:numRef>
          </c:val>
          <c:extLst>
            <c:ext xmlns:c16="http://schemas.microsoft.com/office/drawing/2014/chart" uri="{C3380CC4-5D6E-409C-BE32-E72D297353CC}">
              <c16:uniqueId val="{00000000-0A6E-48D5-AB06-17BEF5405059}"/>
            </c:ext>
          </c:extLst>
        </c:ser>
        <c:dLbls>
          <c:showLegendKey val="0"/>
          <c:showVal val="0"/>
          <c:showCatName val="0"/>
          <c:showSerName val="0"/>
          <c:showPercent val="0"/>
          <c:showBubbleSize val="0"/>
        </c:dLbls>
        <c:gapWidth val="60"/>
        <c:overlap val="100"/>
        <c:axId val="1628352448"/>
        <c:axId val="1"/>
      </c:barChart>
      <c:catAx>
        <c:axId val="16283524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628352448"/>
        <c:crosses val="min"/>
        <c:crossBetween val="between"/>
        <c:majorUnit val="500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165077635521656E-2"/>
          <c:y val="9.7307510628247523E-2"/>
          <c:w val="0.97166984472895668"/>
          <c:h val="0.83561643835616439"/>
        </c:manualLayout>
      </c:layout>
      <c:barChart>
        <c:barDir val="col"/>
        <c:grouping val="clustered"/>
        <c:varyColors val="0"/>
        <c:ser>
          <c:idx val="0"/>
          <c:order val="0"/>
          <c:spPr>
            <a:solidFill>
              <a:schemeClr val="accent1"/>
            </a:solidFill>
            <a:ln>
              <a:noFill/>
            </a:ln>
          </c:spPr>
          <c:invertIfNegative val="0"/>
          <c:dLbls>
            <c:dLbl>
              <c:idx val="0"/>
              <c:layout>
                <c:manualLayout>
                  <c:x val="0"/>
                  <c:y val="-0.2494095418044402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2D2-4D78-863F-528654DA34DF}"/>
                </c:ext>
              </c:extLst>
            </c:dLbl>
            <c:dLbl>
              <c:idx val="1"/>
              <c:layout>
                <c:manualLayout>
                  <c:x val="0"/>
                  <c:y val="-0.2975909305621162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2D2-4D78-863F-528654DA34DF}"/>
                </c:ext>
              </c:extLst>
            </c:dLbl>
            <c:dLbl>
              <c:idx val="2"/>
              <c:layout>
                <c:manualLayout>
                  <c:x val="0"/>
                  <c:y val="-0.3533301842229570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2D2-4D78-863F-528654DA34DF}"/>
                </c:ext>
              </c:extLst>
            </c:dLbl>
            <c:dLbl>
              <c:idx val="3"/>
              <c:layout>
                <c:manualLayout>
                  <c:x val="0"/>
                  <c:y val="-0.3556920170051960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2D2-4D78-863F-528654DA34DF}"/>
                </c:ext>
              </c:extLst>
            </c:dLbl>
            <c:dLbl>
              <c:idx val="4"/>
              <c:layout>
                <c:manualLayout>
                  <c:x val="0"/>
                  <c:y val="-0.3845063769485120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2D2-4D78-863F-528654DA34DF}"/>
                </c:ext>
              </c:extLst>
            </c:dLbl>
            <c:dLbl>
              <c:idx val="5"/>
              <c:layout>
                <c:manualLayout>
                  <c:x val="0"/>
                  <c:y val="-0.4388285309400094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2D2-4D78-863F-528654DA34DF}"/>
                </c:ext>
              </c:extLst>
            </c:dLbl>
            <c:dLbl>
              <c:idx val="6"/>
              <c:layout>
                <c:manualLayout>
                  <c:x val="0"/>
                  <c:y val="-0.4482758620689655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D2-4D78-863F-528654DA34DF}"/>
                </c:ext>
              </c:extLst>
            </c:dLbl>
            <c:dLbl>
              <c:idx val="7"/>
              <c:layout>
                <c:manualLayout>
                  <c:x val="0"/>
                  <c:y val="-0.4459140292867265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D2-4D78-863F-528654DA34D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0.52961000000000003</c:v>
                </c:pt>
                <c:pt idx="1">
                  <c:v>0.64553199999999999</c:v>
                </c:pt>
                <c:pt idx="2">
                  <c:v>0.77973700000000001</c:v>
                </c:pt>
                <c:pt idx="3">
                  <c:v>0.78497700000000004</c:v>
                </c:pt>
                <c:pt idx="4">
                  <c:v>0.85494599999999998</c:v>
                </c:pt>
                <c:pt idx="5">
                  <c:v>0.98561399999999999</c:v>
                </c:pt>
                <c:pt idx="6">
                  <c:v>1.0084329999999999</c:v>
                </c:pt>
                <c:pt idx="7">
                  <c:v>1.0031559999999999</c:v>
                </c:pt>
              </c:numCache>
            </c:numRef>
          </c:val>
          <c:extLst>
            <c:ext xmlns:c16="http://schemas.microsoft.com/office/drawing/2014/chart" uri="{C3380CC4-5D6E-409C-BE32-E72D297353CC}">
              <c16:uniqueId val="{00000008-12D2-4D78-863F-528654DA34DF}"/>
            </c:ext>
          </c:extLst>
        </c:ser>
        <c:ser>
          <c:idx val="1"/>
          <c:order val="1"/>
          <c:spPr>
            <a:solidFill>
              <a:schemeClr val="accent2"/>
            </a:solidFill>
            <a:ln>
              <a:noFill/>
            </a:ln>
          </c:spPr>
          <c:invertIfNegative val="0"/>
          <c:dLbls>
            <c:dLbl>
              <c:idx val="0"/>
              <c:layout>
                <c:manualLayout>
                  <c:x val="6.2653228003268866E-3"/>
                  <c:y val="-0.2342938119981105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2D2-4D78-863F-528654DA34DF}"/>
                </c:ext>
              </c:extLst>
            </c:dLbl>
            <c:dLbl>
              <c:idx val="1"/>
              <c:layout>
                <c:manualLayout>
                  <c:x val="0"/>
                  <c:y val="-0.2319319792158715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2D2-4D78-863F-528654DA34DF}"/>
                </c:ext>
              </c:extLst>
            </c:dLbl>
            <c:dLbl>
              <c:idx val="2"/>
              <c:layout>
                <c:manualLayout>
                  <c:x val="0"/>
                  <c:y val="-0.25507794048181387"/>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2D2-4D78-863F-528654DA34DF}"/>
                </c:ext>
              </c:extLst>
            </c:dLbl>
            <c:dLbl>
              <c:idx val="3"/>
              <c:layout>
                <c:manualLayout>
                  <c:x val="0"/>
                  <c:y val="-0.22909777987718469"/>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2D2-4D78-863F-528654DA34DF}"/>
                </c:ext>
              </c:extLst>
            </c:dLbl>
            <c:dLbl>
              <c:idx val="4"/>
              <c:layout>
                <c:manualLayout>
                  <c:x val="0"/>
                  <c:y val="-0.2479924421350968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2D2-4D78-863F-528654DA34DF}"/>
                </c:ext>
              </c:extLst>
            </c:dLbl>
            <c:dLbl>
              <c:idx val="5"/>
              <c:layout>
                <c:manualLayout>
                  <c:x val="0"/>
                  <c:y val="-0.22342938119981107"/>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2D2-4D78-863F-528654DA34DF}"/>
                </c:ext>
              </c:extLst>
            </c:dLbl>
            <c:dLbl>
              <c:idx val="6"/>
              <c:layout>
                <c:manualLayout>
                  <c:x val="0"/>
                  <c:y val="-0.27964100141709969"/>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2D2-4D78-863F-528654DA34DF}"/>
                </c:ext>
              </c:extLst>
            </c:dLbl>
            <c:dLbl>
              <c:idx val="7"/>
              <c:layout>
                <c:manualLayout>
                  <c:x val="0"/>
                  <c:y val="-0.3297118564005668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2D2-4D78-863F-528654DA34D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0.49273600000000001</c:v>
                </c:pt>
                <c:pt idx="1">
                  <c:v>0.48677100000000001</c:v>
                </c:pt>
                <c:pt idx="2">
                  <c:v>0.54345900000000003</c:v>
                </c:pt>
                <c:pt idx="3">
                  <c:v>0.47943200000000002</c:v>
                </c:pt>
                <c:pt idx="4">
                  <c:v>0.52566900000000005</c:v>
                </c:pt>
                <c:pt idx="5">
                  <c:v>0.46705600000000003</c:v>
                </c:pt>
                <c:pt idx="6">
                  <c:v>0.60124699999999998</c:v>
                </c:pt>
                <c:pt idx="7">
                  <c:v>0.72262999999999999</c:v>
                </c:pt>
              </c:numCache>
            </c:numRef>
          </c:val>
          <c:extLst>
            <c:ext xmlns:c16="http://schemas.microsoft.com/office/drawing/2014/chart" uri="{C3380CC4-5D6E-409C-BE32-E72D297353CC}">
              <c16:uniqueId val="{00000011-12D2-4D78-863F-528654DA34DF}"/>
            </c:ext>
          </c:extLst>
        </c:ser>
        <c:dLbls>
          <c:showLegendKey val="0"/>
          <c:showVal val="0"/>
          <c:showCatName val="0"/>
          <c:showSerName val="0"/>
          <c:showPercent val="0"/>
          <c:showBubbleSize val="0"/>
        </c:dLbls>
        <c:gapWidth val="80"/>
        <c:axId val="830462800"/>
        <c:axId val="1"/>
      </c:barChart>
      <c:catAx>
        <c:axId val="83046280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0084329999999999"/>
          <c:min val="0"/>
        </c:scaling>
        <c:delete val="1"/>
        <c:axPos val="l"/>
        <c:numFmt formatCode="General" sourceLinked="1"/>
        <c:majorTickMark val="out"/>
        <c:minorTickMark val="none"/>
        <c:tickLblPos val="nextTo"/>
        <c:crossAx val="830462800"/>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1846-4C7D-9E1B-01B1EF42E9C3}"/>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1846-4C7D-9E1B-01B1EF42E9C3}"/>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1846-4C7D-9E1B-01B1EF42E9C3}"/>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1846-4C7D-9E1B-01B1EF42E9C3}"/>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1846-4C7D-9E1B-01B1EF42E9C3}"/>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1846-4C7D-9E1B-01B1EF42E9C3}"/>
              </c:ext>
            </c:extLst>
          </c:dPt>
          <c:dLbls>
            <c:dLbl>
              <c:idx val="0"/>
              <c:layout>
                <c:manualLayout>
                  <c:x val="0.10927573062261753"/>
                  <c:y val="-0.10979547900968784"/>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846-4C7D-9E1B-01B1EF42E9C3}"/>
                </c:ext>
              </c:extLst>
            </c:dLbl>
            <c:dLbl>
              <c:idx val="1"/>
              <c:layout>
                <c:manualLayout>
                  <c:x val="0.15374841168996187"/>
                  <c:y val="5.5974165769644778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846-4C7D-9E1B-01B1EF42E9C3}"/>
                </c:ext>
              </c:extLst>
            </c:dLbl>
            <c:dLbl>
              <c:idx val="2"/>
              <c:layout>
                <c:manualLayout>
                  <c:x val="2.5412960609911054E-2"/>
                  <c:y val="0.15662002152852531"/>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846-4C7D-9E1B-01B1EF42E9C3}"/>
                </c:ext>
              </c:extLst>
            </c:dLbl>
            <c:dLbl>
              <c:idx val="3"/>
              <c:layout>
                <c:manualLayout>
                  <c:x val="-0.1048284625158831"/>
                  <c:y val="0.11410118406889128"/>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846-4C7D-9E1B-01B1EF42E9C3}"/>
                </c:ext>
              </c:extLst>
            </c:dLbl>
            <c:dLbl>
              <c:idx val="4"/>
              <c:layout>
                <c:manualLayout>
                  <c:x val="-0.16963151207115629"/>
                  <c:y val="5.3821313240043057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846-4C7D-9E1B-01B1EF42E9C3}"/>
                </c:ext>
              </c:extLst>
            </c:dLbl>
            <c:dLbl>
              <c:idx val="5"/>
              <c:layout>
                <c:manualLayout>
                  <c:x val="-0.12833545108005082"/>
                  <c:y val="-9.2572658772874059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846-4C7D-9E1B-01B1EF42E9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22.3507189017893</c:v>
                </c:pt>
                <c:pt idx="1">
                  <c:v>18.252909511091431</c:v>
                </c:pt>
                <c:pt idx="2">
                  <c:v>14.385093339606714</c:v>
                </c:pt>
                <c:pt idx="3">
                  <c:v>11.138203506635485</c:v>
                </c:pt>
                <c:pt idx="4">
                  <c:v>6.2896641434759148</c:v>
                </c:pt>
                <c:pt idx="5">
                  <c:v>27.583410597401155</c:v>
                </c:pt>
              </c:numCache>
            </c:numRef>
          </c:val>
          <c:extLst>
            <c:ext xmlns:c16="http://schemas.microsoft.com/office/drawing/2014/chart" uri="{C3380CC4-5D6E-409C-BE32-E72D297353CC}">
              <c16:uniqueId val="{00000006-1846-4C7D-9E1B-01B1EF42E9C3}"/>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165077635521656E-2"/>
          <c:y val="9.7307510628247523E-2"/>
          <c:w val="0.97166984472895668"/>
          <c:h val="0.83561643835616439"/>
        </c:manualLayout>
      </c:layout>
      <c:barChart>
        <c:barDir val="col"/>
        <c:grouping val="clustered"/>
        <c:varyColors val="0"/>
        <c:ser>
          <c:idx val="0"/>
          <c:order val="0"/>
          <c:spPr>
            <a:solidFill>
              <a:schemeClr val="accent1"/>
            </a:solidFill>
            <a:ln>
              <a:noFill/>
            </a:ln>
          </c:spPr>
          <c:invertIfNegative val="0"/>
          <c:dLbls>
            <c:dLbl>
              <c:idx val="0"/>
              <c:layout>
                <c:manualLayout>
                  <c:x val="0"/>
                  <c:y val="-1.6060462919225318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407-47A4-BD96-1A706A65E549}"/>
                </c:ext>
              </c:extLst>
            </c:dLbl>
            <c:dLbl>
              <c:idx val="1"/>
              <c:layout>
                <c:manualLayout>
                  <c:x val="0"/>
                  <c:y val="-1.8422295701464336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407-47A4-BD96-1A706A65E549}"/>
                </c:ext>
              </c:extLst>
            </c:dLbl>
            <c:dLbl>
              <c:idx val="2"/>
              <c:layout>
                <c:manualLayout>
                  <c:x val="0"/>
                  <c:y val="-2.3145961265942372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407-47A4-BD96-1A706A65E549}"/>
                </c:ext>
              </c:extLst>
            </c:dLbl>
            <c:dLbl>
              <c:idx val="3"/>
              <c:layout>
                <c:manualLayout>
                  <c:x val="0"/>
                  <c:y val="-2.6924893717524798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407-47A4-BD96-1A706A65E549}"/>
                </c:ext>
              </c:extLst>
            </c:dLbl>
            <c:dLbl>
              <c:idx val="4"/>
              <c:layout>
                <c:manualLayout>
                  <c:x val="0"/>
                  <c:y val="-2.0784128483703354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407-47A4-BD96-1A706A65E549}"/>
                </c:ext>
              </c:extLst>
            </c:dLbl>
            <c:dLbl>
              <c:idx val="5"/>
              <c:layout>
                <c:manualLayout>
                  <c:x val="0"/>
                  <c:y val="-3.6372224846480866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407-47A4-BD96-1A706A65E549}"/>
                </c:ext>
              </c:extLst>
            </c:dLbl>
            <c:dLbl>
              <c:idx val="6"/>
              <c:layout>
                <c:manualLayout>
                  <c:x val="0"/>
                  <c:y val="-3.589985829003306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407-47A4-BD96-1A706A65E549}"/>
                </c:ext>
              </c:extLst>
            </c:dLbl>
            <c:dLbl>
              <c:idx val="7"/>
              <c:layout>
                <c:manualLayout>
                  <c:x val="0"/>
                  <c:y val="-3.967879074161549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407-47A4-BD96-1A706A65E54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0.14837900000000001</c:v>
                </c:pt>
                <c:pt idx="1">
                  <c:v>0.159332</c:v>
                </c:pt>
                <c:pt idx="2">
                  <c:v>0.18599399999999999</c:v>
                </c:pt>
                <c:pt idx="3">
                  <c:v>0.20619599999999999</c:v>
                </c:pt>
                <c:pt idx="4">
                  <c:v>0.17404800000000001</c:v>
                </c:pt>
                <c:pt idx="5">
                  <c:v>0.26129599999999997</c:v>
                </c:pt>
                <c:pt idx="6">
                  <c:v>0.25864799999999999</c:v>
                </c:pt>
                <c:pt idx="7">
                  <c:v>0.27920400000000001</c:v>
                </c:pt>
              </c:numCache>
            </c:numRef>
          </c:val>
          <c:extLst>
            <c:ext xmlns:c16="http://schemas.microsoft.com/office/drawing/2014/chart" uri="{C3380CC4-5D6E-409C-BE32-E72D297353CC}">
              <c16:uniqueId val="{00000008-9407-47A4-BD96-1A706A65E549}"/>
            </c:ext>
          </c:extLst>
        </c:ser>
        <c:ser>
          <c:idx val="1"/>
          <c:order val="1"/>
          <c:spPr>
            <a:solidFill>
              <a:schemeClr val="accent2"/>
            </a:solidFill>
            <a:ln>
              <a:noFill/>
            </a:ln>
          </c:spPr>
          <c:invertIfNegative val="0"/>
          <c:dLbls>
            <c:dLbl>
              <c:idx val="0"/>
              <c:layout>
                <c:manualLayout>
                  <c:x val="0"/>
                  <c:y val="-0.30373169579593767"/>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407-47A4-BD96-1A706A65E549}"/>
                </c:ext>
              </c:extLst>
            </c:dLbl>
            <c:dLbl>
              <c:idx val="1"/>
              <c:layout>
                <c:manualLayout>
                  <c:x val="0"/>
                  <c:y val="-0.30278696268304206"/>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407-47A4-BD96-1A706A65E549}"/>
                </c:ext>
              </c:extLst>
            </c:dLbl>
            <c:dLbl>
              <c:idx val="2"/>
              <c:layout>
                <c:manualLayout>
                  <c:x val="0"/>
                  <c:y val="-0.3282947567312234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407-47A4-BD96-1A706A65E549}"/>
                </c:ext>
              </c:extLst>
            </c:dLbl>
            <c:dLbl>
              <c:idx val="3"/>
              <c:layout>
                <c:manualLayout>
                  <c:x val="0"/>
                  <c:y val="-0.34955125177137458"/>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407-47A4-BD96-1A706A65E549}"/>
                </c:ext>
              </c:extLst>
            </c:dLbl>
            <c:dLbl>
              <c:idx val="4"/>
              <c:layout>
                <c:manualLayout>
                  <c:x val="0"/>
                  <c:y val="-0.4114312706660368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407-47A4-BD96-1A706A65E549}"/>
                </c:ext>
              </c:extLst>
            </c:dLbl>
            <c:dLbl>
              <c:idx val="5"/>
              <c:layout>
                <c:manualLayout>
                  <c:x val="0"/>
                  <c:y val="-0.3703353802550779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407-47A4-BD96-1A706A65E549}"/>
                </c:ext>
              </c:extLst>
            </c:dLbl>
            <c:dLbl>
              <c:idx val="6"/>
              <c:layout>
                <c:manualLayout>
                  <c:x val="0"/>
                  <c:y val="-0.36561171469059989"/>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407-47A4-BD96-1A706A65E549}"/>
                </c:ext>
              </c:extLst>
            </c:dLbl>
            <c:dLbl>
              <c:idx val="7"/>
              <c:layout>
                <c:manualLayout>
                  <c:x val="0"/>
                  <c:y val="-0.4482758620689655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407-47A4-BD96-1A706A65E54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3.038303</c:v>
                </c:pt>
                <c:pt idx="1">
                  <c:v>3.0270920000000001</c:v>
                </c:pt>
                <c:pt idx="2">
                  <c:v>3.3152270000000001</c:v>
                </c:pt>
                <c:pt idx="3">
                  <c:v>3.553973</c:v>
                </c:pt>
                <c:pt idx="4">
                  <c:v>4.23773</c:v>
                </c:pt>
                <c:pt idx="5">
                  <c:v>3.7851370000000002</c:v>
                </c:pt>
                <c:pt idx="6">
                  <c:v>3.7324929999999998</c:v>
                </c:pt>
                <c:pt idx="7">
                  <c:v>4.6453490000000004</c:v>
                </c:pt>
              </c:numCache>
            </c:numRef>
          </c:val>
          <c:extLst>
            <c:ext xmlns:c16="http://schemas.microsoft.com/office/drawing/2014/chart" uri="{C3380CC4-5D6E-409C-BE32-E72D297353CC}">
              <c16:uniqueId val="{00000011-9407-47A4-BD96-1A706A65E549}"/>
            </c:ext>
          </c:extLst>
        </c:ser>
        <c:dLbls>
          <c:showLegendKey val="0"/>
          <c:showVal val="0"/>
          <c:showCatName val="0"/>
          <c:showSerName val="0"/>
          <c:showPercent val="0"/>
          <c:showBubbleSize val="0"/>
        </c:dLbls>
        <c:gapWidth val="80"/>
        <c:axId val="1740751008"/>
        <c:axId val="1"/>
      </c:barChart>
      <c:catAx>
        <c:axId val="174075100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4.6453490000000004"/>
          <c:min val="0"/>
        </c:scaling>
        <c:delete val="1"/>
        <c:axPos val="l"/>
        <c:numFmt formatCode="General" sourceLinked="1"/>
        <c:majorTickMark val="out"/>
        <c:minorTickMark val="none"/>
        <c:tickLblPos val="nextTo"/>
        <c:crossAx val="1740751008"/>
        <c:crosses val="min"/>
        <c:crossBetween val="between"/>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15702479338845E-2"/>
          <c:y val="0.10441334768568353"/>
          <c:w val="0.86776859504132231"/>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361E-4411-9AAB-DCF6EF139FBD}"/>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361E-4411-9AAB-DCF6EF139FBD}"/>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361E-4411-9AAB-DCF6EF139FBD}"/>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361E-4411-9AAB-DCF6EF139FBD}"/>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361E-4411-9AAB-DCF6EF139FBD}"/>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361E-4411-9AAB-DCF6EF139FBD}"/>
              </c:ext>
            </c:extLst>
          </c:dPt>
          <c:dLbls>
            <c:dLbl>
              <c:idx val="0"/>
              <c:layout>
                <c:manualLayout>
                  <c:x val="6.0802833530106258E-2"/>
                  <c:y val="-0.1302475780409042"/>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61E-4411-9AAB-DCF6EF139FBD}"/>
                </c:ext>
              </c:extLst>
            </c:dLbl>
            <c:dLbl>
              <c:idx val="1"/>
              <c:layout>
                <c:manualLayout>
                  <c:x val="0.12927981109799291"/>
                  <c:y val="-4.4133476856835309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61E-4411-9AAB-DCF6EF139FBD}"/>
                </c:ext>
              </c:extLst>
            </c:dLbl>
            <c:dLbl>
              <c:idx val="2"/>
              <c:layout>
                <c:manualLayout>
                  <c:x val="0.14285714285714285"/>
                  <c:y val="4.3057050592034449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61E-4411-9AAB-DCF6EF139FBD}"/>
                </c:ext>
              </c:extLst>
            </c:dLbl>
            <c:dLbl>
              <c:idx val="3"/>
              <c:layout>
                <c:manualLayout>
                  <c:x val="0.10271546635182999"/>
                  <c:y val="0.10279870828848224"/>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61E-4411-9AAB-DCF6EF139FBD}"/>
                </c:ext>
              </c:extLst>
            </c:dLbl>
            <c:dLbl>
              <c:idx val="4"/>
              <c:layout>
                <c:manualLayout>
                  <c:x val="4.9586776859504134E-2"/>
                  <c:y val="0.1431646932185145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61E-4411-9AAB-DCF6EF139FBD}"/>
                </c:ext>
              </c:extLst>
            </c:dLbl>
            <c:dLbl>
              <c:idx val="5"/>
              <c:layout>
                <c:manualLayout>
                  <c:x val="-0.14167650531286896"/>
                  <c:y val="6.4585575888051671E-3"/>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61E-4411-9AAB-DCF6EF139FB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12.876858121962421</c:v>
                </c:pt>
                <c:pt idx="1">
                  <c:v>12.752626336578802</c:v>
                </c:pt>
                <c:pt idx="2">
                  <c:v>8.9229463706602026</c:v>
                </c:pt>
                <c:pt idx="3">
                  <c:v>7.2749539377988599</c:v>
                </c:pt>
                <c:pt idx="4">
                  <c:v>6.6096433228160043</c:v>
                </c:pt>
                <c:pt idx="5">
                  <c:v>51.562971910183705</c:v>
                </c:pt>
              </c:numCache>
            </c:numRef>
          </c:val>
          <c:extLst>
            <c:ext xmlns:c16="http://schemas.microsoft.com/office/drawing/2014/chart" uri="{C3380CC4-5D6E-409C-BE32-E72D297353CC}">
              <c16:uniqueId val="{00000006-361E-4411-9AAB-DCF6EF139FBD}"/>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来場者数</c:v>
                </c:pt>
              </c:strCache>
            </c:strRef>
          </c:tx>
          <c:spPr>
            <a:solidFill>
              <a:srgbClr val="83A4D1"/>
            </a:solidFill>
            <a:ln>
              <a:solidFill>
                <a:srgbClr val="FFFFFF"/>
              </a:solidFill>
            </a:ln>
          </c:spPr>
          <c:dPt>
            <c:idx val="1"/>
            <c:bubble3D val="0"/>
            <c:spPr>
              <a:solidFill>
                <a:srgbClr val="38BEE2"/>
              </a:solidFill>
              <a:ln>
                <a:solidFill>
                  <a:srgbClr val="FFFFFF"/>
                </a:solidFill>
              </a:ln>
            </c:spPr>
            <c:extLst>
              <c:ext xmlns:c16="http://schemas.microsoft.com/office/drawing/2014/chart" uri="{C3380CC4-5D6E-409C-BE32-E72D297353CC}">
                <c16:uniqueId val="{00000001-33BC-4A65-B68F-FE3D50D79BD0}"/>
              </c:ext>
            </c:extLst>
          </c:dPt>
          <c:dLbls>
            <c:dLbl>
              <c:idx val="0"/>
              <c:layout>
                <c:manualLayout>
                  <c:x val="-0.14915452228335324"/>
                  <c:y val="-0.1763696229519471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33BC-4A65-B68F-FE3D50D79BD0}"/>
                </c:ext>
              </c:extLst>
            </c:dLbl>
            <c:dLbl>
              <c:idx val="1"/>
              <c:layout>
                <c:manualLayout>
                  <c:x val="8.7959027096828207E-2"/>
                  <c:y val="0.1553729479793251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3BC-4A65-B68F-FE3D50D79BD0}"/>
                </c:ext>
              </c:extLst>
            </c:dLbl>
            <c:numFmt formatCode="#,##0_);[Red]\(#,##0\)" sourceLinked="0"/>
            <c:spPr>
              <a:noFill/>
              <a:ln>
                <a:noFill/>
              </a:ln>
              <a:effectLst/>
            </c:spPr>
            <c:txPr>
              <a:bodyPr/>
              <a:lstStyle/>
              <a:p>
                <a:pPr>
                  <a:defRPr lang="ja-JP" sz="1200"/>
                </a:pPr>
                <a:endParaRPr lang="ja-JP"/>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ベトナム国内</c:v>
                </c:pt>
                <c:pt idx="1">
                  <c:v>海外</c:v>
                </c:pt>
              </c:strCache>
            </c:strRef>
          </c:cat>
          <c:val>
            <c:numRef>
              <c:f>Sheet1!$B$2:$B$3</c:f>
              <c:numCache>
                <c:formatCode>General</c:formatCode>
                <c:ptCount val="2"/>
                <c:pt idx="0">
                  <c:v>8412</c:v>
                </c:pt>
                <c:pt idx="1">
                  <c:v>1453</c:v>
                </c:pt>
              </c:numCache>
            </c:numRef>
          </c:val>
          <c:extLst>
            <c:ext xmlns:c16="http://schemas.microsoft.com/office/drawing/2014/chart" uri="{C3380CC4-5D6E-409C-BE32-E72D297353CC}">
              <c16:uniqueId val="{00000003-33BC-4A65-B68F-FE3D50D79BD0}"/>
            </c:ext>
          </c:extLst>
        </c:ser>
        <c:dLbls>
          <c:showLegendKey val="0"/>
          <c:showVal val="1"/>
          <c:showCatName val="0"/>
          <c:showSerName val="0"/>
          <c:showPercent val="0"/>
          <c:showBubbleSize val="0"/>
          <c:showLeaderLines val="1"/>
        </c:dLbls>
        <c:firstSliceAng val="0"/>
      </c:pieChart>
    </c:plotArea>
    <c:plotVisOnly val="1"/>
    <c:dispBlanksAs val="zero"/>
    <c:showDLblsOverMax val="0"/>
  </c:chart>
  <c:spPr>
    <a:ln>
      <a:noFill/>
    </a:ln>
  </c:spPr>
  <c:txPr>
    <a:bodyPr/>
    <a:lstStyle/>
    <a:p>
      <a:pPr>
        <a:defRPr sz="1800"/>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来場者数</c:v>
                </c:pt>
              </c:strCache>
            </c:strRef>
          </c:tx>
          <c:spPr>
            <a:solidFill>
              <a:srgbClr val="83A4D1"/>
            </a:solidFill>
            <a:ln>
              <a:solidFill>
                <a:srgbClr val="FFFFFF"/>
              </a:solidFill>
            </a:ln>
          </c:spPr>
          <c:dPt>
            <c:idx val="1"/>
            <c:bubble3D val="0"/>
            <c:spPr>
              <a:solidFill>
                <a:srgbClr val="38BEE2"/>
              </a:solidFill>
              <a:ln>
                <a:solidFill>
                  <a:srgbClr val="FFFFFF"/>
                </a:solidFill>
              </a:ln>
            </c:spPr>
            <c:extLst>
              <c:ext xmlns:c16="http://schemas.microsoft.com/office/drawing/2014/chart" uri="{C3380CC4-5D6E-409C-BE32-E72D297353CC}">
                <c16:uniqueId val="{00000001-BDCD-409A-867E-5014B6F0552A}"/>
              </c:ext>
            </c:extLst>
          </c:dPt>
          <c:dLbls>
            <c:dLbl>
              <c:idx val="0"/>
              <c:layout>
                <c:manualLayout>
                  <c:x val="-0.25650974368387408"/>
                  <c:y val="0.1973653059712943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BDCD-409A-867E-5014B6F0552A}"/>
                </c:ext>
              </c:extLst>
            </c:dLbl>
            <c:dLbl>
              <c:idx val="1"/>
              <c:layout>
                <c:manualLayout>
                  <c:x val="0.18764601839731188"/>
                  <c:y val="-0.1595722168436312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DCD-409A-867E-5014B6F0552A}"/>
                </c:ext>
              </c:extLst>
            </c:dLbl>
            <c:numFmt formatCode="#,##0_);[Red]\(#,##0\)" sourceLinked="0"/>
            <c:spPr>
              <a:noFill/>
              <a:ln>
                <a:noFill/>
              </a:ln>
              <a:effectLst/>
            </c:spPr>
            <c:txPr>
              <a:bodyPr/>
              <a:lstStyle/>
              <a:p>
                <a:pPr>
                  <a:defRPr lang="ja-JP" sz="1200"/>
                </a:pPr>
                <a:endParaRPr lang="ja-JP"/>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ベトナム国内</c:v>
                </c:pt>
                <c:pt idx="1">
                  <c:v>海外</c:v>
                </c:pt>
              </c:strCache>
            </c:strRef>
          </c:cat>
          <c:val>
            <c:numRef>
              <c:f>Sheet1!$B$2:$B$3</c:f>
              <c:numCache>
                <c:formatCode>General</c:formatCode>
                <c:ptCount val="2"/>
                <c:pt idx="0">
                  <c:v>218</c:v>
                </c:pt>
                <c:pt idx="1">
                  <c:v>187</c:v>
                </c:pt>
              </c:numCache>
            </c:numRef>
          </c:val>
          <c:extLst>
            <c:ext xmlns:c16="http://schemas.microsoft.com/office/drawing/2014/chart" uri="{C3380CC4-5D6E-409C-BE32-E72D297353CC}">
              <c16:uniqueId val="{00000003-BDCD-409A-867E-5014B6F0552A}"/>
            </c:ext>
          </c:extLst>
        </c:ser>
        <c:dLbls>
          <c:showLegendKey val="0"/>
          <c:showVal val="1"/>
          <c:showCatName val="0"/>
          <c:showSerName val="0"/>
          <c:showPercent val="0"/>
          <c:showBubbleSize val="0"/>
          <c:showLeaderLines val="1"/>
        </c:dLbls>
        <c:firstSliceAng val="0"/>
      </c:pieChart>
    </c:plotArea>
    <c:plotVisOnly val="1"/>
    <c:dispBlanksAs val="zero"/>
    <c:showDLblsOverMax val="0"/>
  </c:chart>
  <c:spPr>
    <a:noFill/>
    <a:ln>
      <a:noFill/>
    </a:ln>
    <a:extLst>
      <a:ext uri="{909E8E84-426E-40DD-AFC4-6F175D3DCCD1}">
        <a14:hiddenFill xmlns:a14="http://schemas.microsoft.com/office/drawing/2010/main">
          <a:solidFill>
            <a:srgbClr val="38BEE2"/>
          </a:solidFill>
        </a14:hiddenFill>
      </a:ext>
    </a:extLst>
  </c:spPr>
  <c:txPr>
    <a:bodyPr/>
    <a:lstStyle/>
    <a:p>
      <a:pPr>
        <a:defRPr sz="1800"/>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5F8AC3"/>
              </a:solidFill>
              <a:ln>
                <a:solidFill>
                  <a:schemeClr val="bg1"/>
                </a:solidFill>
              </a:ln>
            </c:spPr>
            <c:extLst>
              <c:ext xmlns:c16="http://schemas.microsoft.com/office/drawing/2014/chart" uri="{C3380CC4-5D6E-409C-BE32-E72D297353CC}">
                <c16:uniqueId val="{00000001-C97C-4183-8448-3528F4BC68CC}"/>
              </c:ext>
            </c:extLst>
          </c:dPt>
          <c:dPt>
            <c:idx val="1"/>
            <c:bubble3D val="0"/>
            <c:spPr>
              <a:solidFill>
                <a:srgbClr val="DADADA"/>
              </a:solidFill>
              <a:ln>
                <a:solidFill>
                  <a:schemeClr val="bg1"/>
                </a:solidFill>
              </a:ln>
            </c:spPr>
            <c:extLst>
              <c:ext xmlns:c16="http://schemas.microsoft.com/office/drawing/2014/chart" uri="{C3380CC4-5D6E-409C-BE32-E72D297353CC}">
                <c16:uniqueId val="{00000003-C97C-4183-8448-3528F4BC68CC}"/>
              </c:ext>
            </c:extLst>
          </c:dPt>
          <c:cat>
            <c:strRef>
              <c:f>Sheet1!$A$2:$A$3</c:f>
              <c:strCache>
                <c:ptCount val="2"/>
                <c:pt idx="0">
                  <c:v>第 1 四半期</c:v>
                </c:pt>
                <c:pt idx="1">
                  <c:v>第 2 四半期</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C97C-4183-8448-3528F4BC68CC}"/>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35640648011782"/>
          <c:y val="5.7676685621445976E-2"/>
          <c:w val="0.85861561119293073"/>
          <c:h val="0.88464662875710809"/>
        </c:manualLayout>
      </c:layout>
      <c:lineChart>
        <c:grouping val="standard"/>
        <c:varyColors val="0"/>
        <c:ser>
          <c:idx val="0"/>
          <c:order val="0"/>
          <c:spPr>
            <a:ln w="9525" cmpd="sng" algn="ctr">
              <a:solidFill>
                <a:srgbClr val="80CCE8"/>
              </a:solidFill>
              <a:prstDash val="solid"/>
            </a:ln>
          </c:spPr>
          <c:marker>
            <c:symbol val="circle"/>
            <c:size val="6"/>
            <c:spPr>
              <a:solidFill>
                <a:srgbClr val="80CCE8"/>
              </a:solidFill>
              <a:ln w="9525" cmpd="sng" algn="ctr">
                <a:solidFill>
                  <a:srgbClr val="80CCE8"/>
                </a:solidFill>
                <a:prstDash val="solid"/>
              </a:ln>
            </c:spPr>
          </c:marker>
          <c:dLbls>
            <c:dLbl>
              <c:idx val="0"/>
              <c:layout>
                <c:manualLayout>
                  <c:x val="3.9764359351988215E-2"/>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CDA-4B45-AC0D-3022EFEA8D0E}"/>
                </c:ext>
              </c:extLst>
            </c:dLbl>
            <c:dLbl>
              <c:idx val="1"/>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CDA-4B45-AC0D-3022EFEA8D0E}"/>
                </c:ext>
              </c:extLst>
            </c:dLbl>
            <c:dLbl>
              <c:idx val="2"/>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CDA-4B45-AC0D-3022EFEA8D0E}"/>
                </c:ext>
              </c:extLst>
            </c:dLbl>
            <c:dLbl>
              <c:idx val="3"/>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CDA-4B45-AC0D-3022EFEA8D0E}"/>
                </c:ext>
              </c:extLst>
            </c:dLbl>
            <c:dLbl>
              <c:idx val="4"/>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CDA-4B45-AC0D-3022EFEA8D0E}"/>
                </c:ext>
              </c:extLst>
            </c:dLbl>
            <c:dLbl>
              <c:idx val="5"/>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CDA-4B45-AC0D-3022EFEA8D0E}"/>
                </c:ext>
              </c:extLst>
            </c:dLbl>
            <c:dLbl>
              <c:idx val="6"/>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CDA-4B45-AC0D-3022EFEA8D0E}"/>
                </c:ext>
              </c:extLst>
            </c:dLbl>
            <c:dLbl>
              <c:idx val="7"/>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CDA-4B45-AC0D-3022EFEA8D0E}"/>
                </c:ext>
              </c:extLst>
            </c:dLbl>
            <c:dLbl>
              <c:idx val="8"/>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CDA-4B45-AC0D-3022EFEA8D0E}"/>
                </c:ext>
              </c:extLst>
            </c:dLbl>
            <c:dLbl>
              <c:idx val="9"/>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CDA-4B45-AC0D-3022EFEA8D0E}"/>
                </c:ext>
              </c:extLst>
            </c:dLbl>
            <c:dLbl>
              <c:idx val="10"/>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CDA-4B45-AC0D-3022EFEA8D0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24.3672526919772</c:v>
                </c:pt>
                <c:pt idx="1">
                  <c:v>27.428589818770199</c:v>
                </c:pt>
                <c:pt idx="2">
                  <c:v>30.250402725852599</c:v>
                </c:pt>
                <c:pt idx="3">
                  <c:v>32.3810945365679</c:v>
                </c:pt>
                <c:pt idx="4">
                  <c:v>35.570667629974203</c:v>
                </c:pt>
                <c:pt idx="5">
                  <c:v>38.829916035129401</c:v>
                </c:pt>
                <c:pt idx="6">
                  <c:v>40.507737431334299</c:v>
                </c:pt>
                <c:pt idx="7">
                  <c:v>42.135870431727803</c:v>
                </c:pt>
                <c:pt idx="8">
                  <c:v>43.695210551916801</c:v>
                </c:pt>
                <c:pt idx="9">
                  <c:v>45.166653307508</c:v>
                </c:pt>
                <c:pt idx="10">
                  <c:v>46.531094214108499</c:v>
                </c:pt>
              </c:numCache>
            </c:numRef>
          </c:val>
          <c:smooth val="0"/>
          <c:extLst>
            <c:ext xmlns:c16="http://schemas.microsoft.com/office/drawing/2014/chart" uri="{C3380CC4-5D6E-409C-BE32-E72D297353CC}">
              <c16:uniqueId val="{0000000B-3CDA-4B45-AC0D-3022EFEA8D0E}"/>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0C-3CDA-4B45-AC0D-3022EFEA8D0E}"/>
              </c:ext>
            </c:extLst>
          </c:dPt>
          <c:dPt>
            <c:idx val="1"/>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0D-3CDA-4B45-AC0D-3022EFEA8D0E}"/>
              </c:ext>
            </c:extLst>
          </c:dPt>
          <c:dPt>
            <c:idx val="2"/>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0E-3CDA-4B45-AC0D-3022EFEA8D0E}"/>
              </c:ext>
            </c:extLst>
          </c:dPt>
          <c:dPt>
            <c:idx val="3"/>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0F-3CDA-4B45-AC0D-3022EFEA8D0E}"/>
              </c:ext>
            </c:extLst>
          </c:dPt>
          <c:dPt>
            <c:idx val="4"/>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0-3CDA-4B45-AC0D-3022EFEA8D0E}"/>
              </c:ext>
            </c:extLst>
          </c:dPt>
          <c:dPt>
            <c:idx val="5"/>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1-3CDA-4B45-AC0D-3022EFEA8D0E}"/>
              </c:ext>
            </c:extLst>
          </c:dPt>
          <c:dPt>
            <c:idx val="6"/>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2-3CDA-4B45-AC0D-3022EFEA8D0E}"/>
              </c:ext>
            </c:extLst>
          </c:dPt>
          <c:dPt>
            <c:idx val="7"/>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3-3CDA-4B45-AC0D-3022EFEA8D0E}"/>
              </c:ext>
            </c:extLst>
          </c:dPt>
          <c:dPt>
            <c:idx val="8"/>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4-3CDA-4B45-AC0D-3022EFEA8D0E}"/>
              </c:ext>
            </c:extLst>
          </c:dPt>
          <c:dPt>
            <c:idx val="9"/>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5-3CDA-4B45-AC0D-3022EFEA8D0E}"/>
              </c:ext>
            </c:extLst>
          </c:dPt>
          <c:dPt>
            <c:idx val="10"/>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6-3CDA-4B45-AC0D-3022EFEA8D0E}"/>
              </c:ext>
            </c:extLst>
          </c:dPt>
          <c:dLbls>
            <c:dLbl>
              <c:idx val="0"/>
              <c:layout>
                <c:manualLayout>
                  <c:x val="3.9764359351988215E-2"/>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CDA-4B45-AC0D-3022EFEA8D0E}"/>
                </c:ext>
              </c:extLst>
            </c:dLbl>
            <c:dLbl>
              <c:idx val="1"/>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CDA-4B45-AC0D-3022EFEA8D0E}"/>
                </c:ext>
              </c:extLst>
            </c:dLbl>
            <c:dLbl>
              <c:idx val="2"/>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CDA-4B45-AC0D-3022EFEA8D0E}"/>
                </c:ext>
              </c:extLst>
            </c:dLbl>
            <c:dLbl>
              <c:idx val="3"/>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CDA-4B45-AC0D-3022EFEA8D0E}"/>
                </c:ext>
              </c:extLst>
            </c:dLbl>
            <c:dLbl>
              <c:idx val="4"/>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CDA-4B45-AC0D-3022EFEA8D0E}"/>
                </c:ext>
              </c:extLst>
            </c:dLbl>
            <c:dLbl>
              <c:idx val="5"/>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CDA-4B45-AC0D-3022EFEA8D0E}"/>
                </c:ext>
              </c:extLst>
            </c:dLbl>
            <c:dLbl>
              <c:idx val="6"/>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CDA-4B45-AC0D-3022EFEA8D0E}"/>
                </c:ext>
              </c:extLst>
            </c:dLbl>
            <c:dLbl>
              <c:idx val="7"/>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CDA-4B45-AC0D-3022EFEA8D0E}"/>
                </c:ext>
              </c:extLst>
            </c:dLbl>
            <c:dLbl>
              <c:idx val="8"/>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CDA-4B45-AC0D-3022EFEA8D0E}"/>
                </c:ext>
              </c:extLst>
            </c:dLbl>
            <c:dLbl>
              <c:idx val="9"/>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CDA-4B45-AC0D-3022EFEA8D0E}"/>
                </c:ext>
              </c:extLst>
            </c:dLbl>
            <c:dLbl>
              <c:idx val="10"/>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CDA-4B45-AC0D-3022EFEA8D0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75.6327473080228</c:v>
                </c:pt>
                <c:pt idx="1">
                  <c:v>72.571410181229794</c:v>
                </c:pt>
                <c:pt idx="2">
                  <c:v>69.749597274147405</c:v>
                </c:pt>
                <c:pt idx="3">
                  <c:v>67.6189054634321</c:v>
                </c:pt>
                <c:pt idx="4">
                  <c:v>64.429332370025804</c:v>
                </c:pt>
                <c:pt idx="5">
                  <c:v>61.170083964870599</c:v>
                </c:pt>
                <c:pt idx="6">
                  <c:v>59.492262568665701</c:v>
                </c:pt>
                <c:pt idx="7">
                  <c:v>57.864129568272197</c:v>
                </c:pt>
                <c:pt idx="8">
                  <c:v>56.304789448083199</c:v>
                </c:pt>
                <c:pt idx="9">
                  <c:v>54.833346692492</c:v>
                </c:pt>
                <c:pt idx="10">
                  <c:v>53.468905785891501</c:v>
                </c:pt>
              </c:numCache>
            </c:numRef>
          </c:val>
          <c:smooth val="0"/>
          <c:extLst>
            <c:ext xmlns:c16="http://schemas.microsoft.com/office/drawing/2014/chart" uri="{C3380CC4-5D6E-409C-BE32-E72D297353CC}">
              <c16:uniqueId val="{00000017-3CDA-4B45-AC0D-3022EFEA8D0E}"/>
            </c:ext>
          </c:extLst>
        </c:ser>
        <c:dLbls>
          <c:showLegendKey val="0"/>
          <c:showVal val="0"/>
          <c:showCatName val="0"/>
          <c:showSerName val="0"/>
          <c:showPercent val="0"/>
          <c:showBubbleSize val="0"/>
        </c:dLbls>
        <c:marker val="1"/>
        <c:smooth val="0"/>
        <c:axId val="1113592720"/>
        <c:axId val="1"/>
      </c:lineChart>
      <c:catAx>
        <c:axId val="111359272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13592720"/>
        <c:crosses val="min"/>
        <c:crossBetween val="midCat"/>
        <c:majorUnit val="1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5F8AC3"/>
              </a:solidFill>
              <a:ln>
                <a:solidFill>
                  <a:schemeClr val="bg1"/>
                </a:solidFill>
              </a:ln>
            </c:spPr>
            <c:extLst>
              <c:ext xmlns:c16="http://schemas.microsoft.com/office/drawing/2014/chart" uri="{C3380CC4-5D6E-409C-BE32-E72D297353CC}">
                <c16:uniqueId val="{00000001-A7B1-4702-A6F7-A1A5D83A576A}"/>
              </c:ext>
            </c:extLst>
          </c:dPt>
          <c:dPt>
            <c:idx val="1"/>
            <c:bubble3D val="0"/>
            <c:spPr>
              <a:solidFill>
                <a:srgbClr val="DADADA"/>
              </a:solidFill>
              <a:ln>
                <a:solidFill>
                  <a:schemeClr val="bg1"/>
                </a:solidFill>
              </a:ln>
            </c:spPr>
            <c:extLst>
              <c:ext xmlns:c16="http://schemas.microsoft.com/office/drawing/2014/chart" uri="{C3380CC4-5D6E-409C-BE32-E72D297353CC}">
                <c16:uniqueId val="{00000003-A7B1-4702-A6F7-A1A5D83A576A}"/>
              </c:ext>
            </c:extLst>
          </c:dPt>
          <c:cat>
            <c:strRef>
              <c:f>Sheet1!$A$2:$A$3</c:f>
              <c:strCache>
                <c:ptCount val="2"/>
                <c:pt idx="0">
                  <c:v>第 1 四半期</c:v>
                </c:pt>
                <c:pt idx="1">
                  <c:v>第 2 四半期</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A7B1-4702-A6F7-A1A5D83A576A}"/>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5F8AC3"/>
              </a:solidFill>
              <a:ln>
                <a:solidFill>
                  <a:schemeClr val="bg1"/>
                </a:solidFill>
              </a:ln>
            </c:spPr>
            <c:extLst>
              <c:ext xmlns:c16="http://schemas.microsoft.com/office/drawing/2014/chart" uri="{C3380CC4-5D6E-409C-BE32-E72D297353CC}">
                <c16:uniqueId val="{00000001-8340-4E6A-A9B5-B34BD6127B21}"/>
              </c:ext>
            </c:extLst>
          </c:dPt>
          <c:dPt>
            <c:idx val="1"/>
            <c:bubble3D val="0"/>
            <c:spPr>
              <a:solidFill>
                <a:srgbClr val="DADADA"/>
              </a:solidFill>
              <a:ln>
                <a:solidFill>
                  <a:schemeClr val="bg1"/>
                </a:solidFill>
              </a:ln>
            </c:spPr>
            <c:extLst>
              <c:ext xmlns:c16="http://schemas.microsoft.com/office/drawing/2014/chart" uri="{C3380CC4-5D6E-409C-BE32-E72D297353CC}">
                <c16:uniqueId val="{00000003-8340-4E6A-A9B5-B34BD6127B21}"/>
              </c:ext>
            </c:extLst>
          </c:dPt>
          <c:cat>
            <c:strRef>
              <c:f>Sheet1!$A$2:$A$3</c:f>
              <c:strCache>
                <c:ptCount val="2"/>
                <c:pt idx="0">
                  <c:v>第 1 四半期</c:v>
                </c:pt>
                <c:pt idx="1">
                  <c:v>第 2 四半期</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8340-4E6A-A9B5-B34BD6127B21}"/>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40400775694893"/>
          <c:y val="5.7676685621445976E-2"/>
          <c:w val="0.85778926955397539"/>
          <c:h val="0.88464662875710809"/>
        </c:manualLayout>
      </c:layout>
      <c:barChart>
        <c:barDir val="col"/>
        <c:grouping val="stacked"/>
        <c:varyColors val="0"/>
        <c:ser>
          <c:idx val="0"/>
          <c:order val="0"/>
          <c:spPr>
            <a:solidFill>
              <a:srgbClr val="364D6E"/>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A53-4708-8330-A05381059E54}"/>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53-4708-8330-A05381059E54}"/>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A53-4708-8330-A05381059E54}"/>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53-4708-8330-A05381059E5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6006.09</c:v>
                </c:pt>
                <c:pt idx="1">
                  <c:v>9300.6110000000008</c:v>
                </c:pt>
                <c:pt idx="2">
                  <c:v>14052.713</c:v>
                </c:pt>
                <c:pt idx="3">
                  <c:v>14858.04</c:v>
                </c:pt>
              </c:numCache>
            </c:numRef>
          </c:val>
          <c:extLst>
            <c:ext xmlns:c16="http://schemas.microsoft.com/office/drawing/2014/chart" uri="{C3380CC4-5D6E-409C-BE32-E72D297353CC}">
              <c16:uniqueId val="{00000004-6A53-4708-8330-A05381059E54}"/>
            </c:ext>
          </c:extLst>
        </c:ser>
        <c:ser>
          <c:idx val="1"/>
          <c:order val="1"/>
          <c:spPr>
            <a:solidFill>
              <a:srgbClr val="79A2B3"/>
            </a:solidFill>
            <a:ln w="9525" cmpd="sng" algn="ctr">
              <a:solidFill>
                <a:srgbClr val="808080"/>
              </a:solidFill>
              <a:prstDash val="solid"/>
            </a:ln>
          </c:spPr>
          <c:invertIfNegative val="0"/>
          <c:dPt>
            <c:idx val="0"/>
            <c:invertIfNegative val="0"/>
            <c:bubble3D val="0"/>
            <c:spPr>
              <a:solidFill>
                <a:schemeClr val="accent2"/>
              </a:solidFill>
              <a:ln w="9525" cmpd="sng" algn="ctr">
                <a:solidFill>
                  <a:srgbClr val="808080"/>
                </a:solidFill>
                <a:prstDash val="solid"/>
              </a:ln>
            </c:spPr>
            <c:extLst>
              <c:ext xmlns:c16="http://schemas.microsoft.com/office/drawing/2014/chart" uri="{C3380CC4-5D6E-409C-BE32-E72D297353CC}">
                <c16:uniqueId val="{00000005-6A53-4708-8330-A05381059E54}"/>
              </c:ext>
            </c:extLst>
          </c:dPt>
          <c:dLbls>
            <c:dLbl>
              <c:idx val="1"/>
              <c:layout>
                <c:manualLayout>
                  <c:x val="0"/>
                  <c:y val="-4.06173842404549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A53-4708-8330-A05381059E54}"/>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A53-4708-8330-A05381059E54}"/>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A53-4708-8330-A05381059E5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388.5029999999997</c:v>
                </c:pt>
                <c:pt idx="1">
                  <c:v>4281.0570000000007</c:v>
                </c:pt>
                <c:pt idx="2">
                  <c:v>5068.4140000000007</c:v>
                </c:pt>
                <c:pt idx="3">
                  <c:v>5048.0370000000003</c:v>
                </c:pt>
              </c:numCache>
            </c:numRef>
          </c:val>
          <c:extLst>
            <c:ext xmlns:c16="http://schemas.microsoft.com/office/drawing/2014/chart" uri="{C3380CC4-5D6E-409C-BE32-E72D297353CC}">
              <c16:uniqueId val="{00000009-6A53-4708-8330-A05381059E54}"/>
            </c:ext>
          </c:extLst>
        </c:ser>
        <c:ser>
          <c:idx val="2"/>
          <c:order val="2"/>
          <c:spPr>
            <a:solidFill>
              <a:schemeClr val="accent2"/>
            </a:solidFill>
            <a:ln w="9525" cmpd="sng" algn="ctr">
              <a:solidFill>
                <a:srgbClr val="808080"/>
              </a:solidFill>
              <a:prstDash val="solid"/>
            </a:ln>
          </c:spPr>
          <c:invertIfNegative val="0"/>
          <c:dPt>
            <c:idx val="0"/>
            <c:invertIfNegative val="0"/>
            <c:bubble3D val="0"/>
            <c:spPr>
              <a:solidFill>
                <a:srgbClr val="ACBED8"/>
              </a:solidFill>
              <a:ln w="9525" cmpd="sng" algn="ctr">
                <a:solidFill>
                  <a:srgbClr val="808080"/>
                </a:solidFill>
                <a:prstDash val="solid"/>
              </a:ln>
            </c:spPr>
            <c:extLst>
              <c:ext xmlns:c16="http://schemas.microsoft.com/office/drawing/2014/chart" uri="{C3380CC4-5D6E-409C-BE32-E72D297353CC}">
                <c16:uniqueId val="{0000000A-6A53-4708-8330-A05381059E54}"/>
              </c:ext>
            </c:extLst>
          </c:dPt>
          <c:dLbls>
            <c:dLbl>
              <c:idx val="2"/>
              <c:layout>
                <c:manualLayout>
                  <c:x val="0"/>
                  <c:y val="-4.06173842404549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A53-4708-8330-A05381059E54}"/>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A53-4708-8330-A05381059E5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606.88000000000011</c:v>
                </c:pt>
                <c:pt idx="1">
                  <c:v>624.55199999999968</c:v>
                </c:pt>
                <c:pt idx="2">
                  <c:v>1327.7410000000018</c:v>
                </c:pt>
                <c:pt idx="3">
                  <c:v>1403.7540000000008</c:v>
                </c:pt>
              </c:numCache>
            </c:numRef>
          </c:val>
          <c:extLst>
            <c:ext xmlns:c16="http://schemas.microsoft.com/office/drawing/2014/chart" uri="{C3380CC4-5D6E-409C-BE32-E72D297353CC}">
              <c16:uniqueId val="{0000000D-6A53-4708-8330-A05381059E54}"/>
            </c:ext>
          </c:extLst>
        </c:ser>
        <c:ser>
          <c:idx val="3"/>
          <c:order val="3"/>
          <c:spPr>
            <a:solidFill>
              <a:srgbClr val="ACBED8"/>
            </a:solidFill>
            <a:ln w="9525" cmpd="sng" algn="ctr">
              <a:solidFill>
                <a:srgbClr val="808080"/>
              </a:solidFill>
              <a:prstDash val="solid"/>
            </a:ln>
          </c:spPr>
          <c:invertIfNegative val="0"/>
          <c:dPt>
            <c:idx val="0"/>
            <c:invertIfNegative val="0"/>
            <c:bubble3D val="0"/>
            <c:spPr>
              <a:solidFill>
                <a:srgbClr val="C3CFE1"/>
              </a:solidFill>
              <a:ln w="9525" cmpd="sng" algn="ctr">
                <a:solidFill>
                  <a:srgbClr val="808080"/>
                </a:solidFill>
                <a:prstDash val="solid"/>
              </a:ln>
            </c:spPr>
            <c:extLst>
              <c:ext xmlns:c16="http://schemas.microsoft.com/office/drawing/2014/chart" uri="{C3380CC4-5D6E-409C-BE32-E72D297353CC}">
                <c16:uniqueId val="{0000000E-6A53-4708-8330-A05381059E54}"/>
              </c:ext>
            </c:extLst>
          </c:dPt>
          <c:dLbls>
            <c:dLbl>
              <c:idx val="2"/>
              <c:layout>
                <c:manualLayout>
                  <c:x val="0"/>
                  <c:y val="-4.06173842404549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A53-4708-8330-A05381059E54}"/>
                </c:ext>
              </c:extLst>
            </c:dLbl>
            <c:dLbl>
              <c:idx val="3"/>
              <c:layout>
                <c:manualLayout>
                  <c:x val="0"/>
                  <c:y val="-4.06173842404549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A53-4708-8330-A05381059E5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852.92600000000039</c:v>
                </c:pt>
                <c:pt idx="1">
                  <c:v>861.25200000000041</c:v>
                </c:pt>
                <c:pt idx="2">
                  <c:v>1142.6209999999992</c:v>
                </c:pt>
                <c:pt idx="3">
                  <c:v>1142.7279999999992</c:v>
                </c:pt>
              </c:numCache>
            </c:numRef>
          </c:val>
          <c:extLst>
            <c:ext xmlns:c16="http://schemas.microsoft.com/office/drawing/2014/chart" uri="{C3380CC4-5D6E-409C-BE32-E72D297353CC}">
              <c16:uniqueId val="{00000011-6A53-4708-8330-A05381059E54}"/>
            </c:ext>
          </c:extLst>
        </c:ser>
        <c:ser>
          <c:idx val="4"/>
          <c:order val="4"/>
          <c:spPr>
            <a:solidFill>
              <a:srgbClr val="C3CFE1"/>
            </a:solidFill>
            <a:ln w="9525" cmpd="sng" algn="ctr">
              <a:solidFill>
                <a:srgbClr val="808080"/>
              </a:solidFill>
              <a:prstDash val="solid"/>
            </a:ln>
          </c:spPr>
          <c:invertIfNegative val="0"/>
          <c:dLbls>
            <c:dLbl>
              <c:idx val="1"/>
              <c:layout>
                <c:manualLayout>
                  <c:x val="-3.3290239172592113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A53-4708-8330-A05381059E54}"/>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A53-4708-8330-A05381059E54}"/>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A53-4708-8330-A05381059E5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1">
                  <c:v>987.67000000000007</c:v>
                </c:pt>
                <c:pt idx="2">
                  <c:v>1015.4939999999988</c:v>
                </c:pt>
                <c:pt idx="3">
                  <c:v>1009.3029999999999</c:v>
                </c:pt>
              </c:numCache>
            </c:numRef>
          </c:val>
          <c:extLst>
            <c:ext xmlns:c16="http://schemas.microsoft.com/office/drawing/2014/chart" uri="{C3380CC4-5D6E-409C-BE32-E72D297353CC}">
              <c16:uniqueId val="{00000015-6A53-4708-8330-A05381059E54}"/>
            </c:ext>
          </c:extLst>
        </c:ser>
        <c:dLbls>
          <c:showLegendKey val="0"/>
          <c:showVal val="0"/>
          <c:showCatName val="0"/>
          <c:showSerName val="0"/>
          <c:showPercent val="0"/>
          <c:showBubbleSize val="0"/>
        </c:dLbls>
        <c:gapWidth val="60"/>
        <c:overlap val="100"/>
        <c:axId val="1522039248"/>
        <c:axId val="1"/>
      </c:barChart>
      <c:catAx>
        <c:axId val="15220392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4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522039248"/>
        <c:crosses val="min"/>
        <c:crossBetween val="between"/>
        <c:majorUnit val="2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290373906125699E-2"/>
          <c:y val="0.15653495440729484"/>
          <c:w val="0.88504375497215593"/>
          <c:h val="0.73556231003039518"/>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3C6-4BAA-B238-B99E0835C740}"/>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3C6-4BAA-B238-B99E0835C740}"/>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3C6-4BAA-B238-B99E0835C740}"/>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3C6-4BAA-B238-B99E0835C740}"/>
                </c:ext>
              </c:extLst>
            </c:dLbl>
            <c:dLbl>
              <c:idx val="4"/>
              <c:layout>
                <c:manualLayout>
                  <c:x val="0"/>
                  <c:y val="-7.5987841945288754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3C6-4BAA-B238-B99E0835C740}"/>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3C6-4BAA-B238-B99E0835C740}"/>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3C6-4BAA-B238-B99E0835C740}"/>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3C6-4BAA-B238-B99E0835C740}"/>
                </c:ext>
              </c:extLst>
            </c:dLbl>
            <c:dLbl>
              <c:idx val="23"/>
              <c:layout>
                <c:manualLayout>
                  <c:x val="0"/>
                  <c:y val="-0.395896656534954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3C6-4BAA-B238-B99E0835C740}"/>
                </c:ext>
              </c:extLst>
            </c:dLbl>
            <c:dLbl>
              <c:idx val="24"/>
              <c:layout>
                <c:manualLayout>
                  <c:x val="0"/>
                  <c:y val="-0.416413373860182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3C6-4BAA-B238-B99E0835C74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39.585000000000001</c:v>
                </c:pt>
                <c:pt idx="1">
                  <c:v>41.296999999999997</c:v>
                </c:pt>
                <c:pt idx="2">
                  <c:v>44.563000000000002</c:v>
                </c:pt>
                <c:pt idx="3">
                  <c:v>50.232999999999997</c:v>
                </c:pt>
                <c:pt idx="4">
                  <c:v>62.877000000000002</c:v>
                </c:pt>
                <c:pt idx="5">
                  <c:v>73.197000000000003</c:v>
                </c:pt>
                <c:pt idx="6">
                  <c:v>84.301000000000002</c:v>
                </c:pt>
                <c:pt idx="7">
                  <c:v>98.426000000000002</c:v>
                </c:pt>
                <c:pt idx="8">
                  <c:v>124.756</c:v>
                </c:pt>
                <c:pt idx="9">
                  <c:v>129.02199999999999</c:v>
                </c:pt>
                <c:pt idx="10">
                  <c:v>143.21199999999999</c:v>
                </c:pt>
                <c:pt idx="11">
                  <c:v>171.31200000000001</c:v>
                </c:pt>
                <c:pt idx="12">
                  <c:v>195.16900000000001</c:v>
                </c:pt>
                <c:pt idx="13">
                  <c:v>212.72800000000001</c:v>
                </c:pt>
                <c:pt idx="14">
                  <c:v>232.88800000000001</c:v>
                </c:pt>
                <c:pt idx="15">
                  <c:v>236.79499999999999</c:v>
                </c:pt>
                <c:pt idx="16">
                  <c:v>252.14599999999999</c:v>
                </c:pt>
                <c:pt idx="17">
                  <c:v>277.07100000000003</c:v>
                </c:pt>
                <c:pt idx="18">
                  <c:v>304.47000000000003</c:v>
                </c:pt>
                <c:pt idx="19">
                  <c:v>331.81799999999998</c:v>
                </c:pt>
                <c:pt idx="20">
                  <c:v>346.31</c:v>
                </c:pt>
                <c:pt idx="21">
                  <c:v>370.07600000000002</c:v>
                </c:pt>
                <c:pt idx="22">
                  <c:v>411.06799999999998</c:v>
                </c:pt>
                <c:pt idx="23">
                  <c:v>433.00799999999998</c:v>
                </c:pt>
                <c:pt idx="24">
                  <c:v>459.47199999999998</c:v>
                </c:pt>
              </c:numCache>
            </c:numRef>
          </c:val>
          <c:extLst>
            <c:ext xmlns:c16="http://schemas.microsoft.com/office/drawing/2014/chart" uri="{C3380CC4-5D6E-409C-BE32-E72D297353CC}">
              <c16:uniqueId val="{0000000A-C3C6-4BAA-B238-B99E0835C740}"/>
            </c:ext>
          </c:extLst>
        </c:ser>
        <c:dLbls>
          <c:showLegendKey val="0"/>
          <c:showVal val="0"/>
          <c:showCatName val="0"/>
          <c:showSerName val="0"/>
          <c:showPercent val="0"/>
          <c:showBubbleSize val="0"/>
        </c:dLbls>
        <c:gapWidth val="60"/>
        <c:overlap val="100"/>
        <c:axId val="1579681135"/>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3C6-4BAA-B238-B99E0835C740}"/>
                </c:ext>
              </c:extLst>
            </c:dLbl>
            <c:dLbl>
              <c:idx val="1"/>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3C6-4BAA-B238-B99E0835C740}"/>
                </c:ext>
              </c:extLst>
            </c:dLbl>
            <c:dLbl>
              <c:idx val="2"/>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3C6-4BAA-B238-B99E0835C740}"/>
                </c:ext>
              </c:extLst>
            </c:dLbl>
            <c:dLbl>
              <c:idx val="3"/>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3C6-4BAA-B238-B99E0835C740}"/>
                </c:ext>
              </c:extLst>
            </c:dLbl>
            <c:dLbl>
              <c:idx val="4"/>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3C6-4BAA-B238-B99E0835C740}"/>
                </c:ext>
              </c:extLst>
            </c:dLbl>
            <c:dLbl>
              <c:idx val="5"/>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3C6-4BAA-B238-B99E0835C740}"/>
                </c:ext>
              </c:extLst>
            </c:dLbl>
            <c:dLbl>
              <c:idx val="6"/>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3C6-4BAA-B238-B99E0835C740}"/>
                </c:ext>
              </c:extLst>
            </c:dLbl>
            <c:dLbl>
              <c:idx val="7"/>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3C6-4BAA-B238-B99E0835C740}"/>
                </c:ext>
              </c:extLst>
            </c:dLbl>
            <c:dLbl>
              <c:idx val="8"/>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3C6-4BAA-B238-B99E0835C740}"/>
                </c:ext>
              </c:extLst>
            </c:dLbl>
            <c:dLbl>
              <c:idx val="9"/>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3C6-4BAA-B238-B99E0835C740}"/>
                </c:ext>
              </c:extLst>
            </c:dLbl>
            <c:dLbl>
              <c:idx val="10"/>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3C6-4BAA-B238-B99E0835C740}"/>
                </c:ext>
              </c:extLst>
            </c:dLbl>
            <c:dLbl>
              <c:idx val="11"/>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3C6-4BAA-B238-B99E0835C740}"/>
                </c:ext>
              </c:extLst>
            </c:dLbl>
            <c:dLbl>
              <c:idx val="12"/>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3C6-4BAA-B238-B99E0835C740}"/>
                </c:ext>
              </c:extLst>
            </c:dLbl>
            <c:dLbl>
              <c:idx val="13"/>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3C6-4BAA-B238-B99E0835C740}"/>
                </c:ext>
              </c:extLst>
            </c:dLbl>
            <c:dLbl>
              <c:idx val="14"/>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3C6-4BAA-B238-B99E0835C740}"/>
                </c:ext>
              </c:extLst>
            </c:dLbl>
            <c:dLbl>
              <c:idx val="15"/>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3C6-4BAA-B238-B99E0835C740}"/>
                </c:ext>
              </c:extLst>
            </c:dLbl>
            <c:dLbl>
              <c:idx val="16"/>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3C6-4BAA-B238-B99E0835C740}"/>
                </c:ext>
              </c:extLst>
            </c:dLbl>
            <c:dLbl>
              <c:idx val="17"/>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C3C6-4BAA-B238-B99E0835C740}"/>
                </c:ext>
              </c:extLst>
            </c:dLbl>
            <c:dLbl>
              <c:idx val="18"/>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C3C6-4BAA-B238-B99E0835C740}"/>
                </c:ext>
              </c:extLst>
            </c:dLbl>
            <c:dLbl>
              <c:idx val="19"/>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3C6-4BAA-B238-B99E0835C740}"/>
                </c:ext>
              </c:extLst>
            </c:dLbl>
            <c:dLbl>
              <c:idx val="22"/>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3C6-4BAA-B238-B99E0835C74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6.7869999999999999</c:v>
                </c:pt>
                <c:pt idx="1">
                  <c:v>6.8949999999999996</c:v>
                </c:pt>
                <c:pt idx="2">
                  <c:v>7.08</c:v>
                </c:pt>
                <c:pt idx="3">
                  <c:v>7.3410000000000002</c:v>
                </c:pt>
                <c:pt idx="4">
                  <c:v>7.7889999999999997</c:v>
                </c:pt>
                <c:pt idx="5">
                  <c:v>7.5469999999999997</c:v>
                </c:pt>
                <c:pt idx="6">
                  <c:v>6.9779999999999998</c:v>
                </c:pt>
                <c:pt idx="7">
                  <c:v>7.1289999999999996</c:v>
                </c:pt>
                <c:pt idx="8">
                  <c:v>5.6619999999999999</c:v>
                </c:pt>
                <c:pt idx="9">
                  <c:v>5.3979999999999997</c:v>
                </c:pt>
                <c:pt idx="10">
                  <c:v>6.423</c:v>
                </c:pt>
                <c:pt idx="11">
                  <c:v>6.4130000000000003</c:v>
                </c:pt>
                <c:pt idx="12">
                  <c:v>5.5049999999999999</c:v>
                </c:pt>
                <c:pt idx="13">
                  <c:v>5.5540000000000003</c:v>
                </c:pt>
                <c:pt idx="14">
                  <c:v>6.4219999999999997</c:v>
                </c:pt>
                <c:pt idx="15">
                  <c:v>6.9870000000000001</c:v>
                </c:pt>
                <c:pt idx="16">
                  <c:v>6.69</c:v>
                </c:pt>
                <c:pt idx="17">
                  <c:v>6.94</c:v>
                </c:pt>
                <c:pt idx="18">
                  <c:v>7.4649999999999999</c:v>
                </c:pt>
                <c:pt idx="19">
                  <c:v>7.359</c:v>
                </c:pt>
                <c:pt idx="20">
                  <c:v>2.8650000000000002</c:v>
                </c:pt>
                <c:pt idx="21">
                  <c:v>2.5539999999999998</c:v>
                </c:pt>
                <c:pt idx="22">
                  <c:v>8.5380000000000003</c:v>
                </c:pt>
                <c:pt idx="23">
                  <c:v>5.0650000000000004</c:v>
                </c:pt>
                <c:pt idx="24">
                  <c:v>7.0910000000000002</c:v>
                </c:pt>
              </c:numCache>
            </c:numRef>
          </c:val>
          <c:smooth val="0"/>
          <c:extLst>
            <c:ext xmlns:c16="http://schemas.microsoft.com/office/drawing/2014/chart" uri="{C3380CC4-5D6E-409C-BE32-E72D297353CC}">
              <c16:uniqueId val="{00000020-C3C6-4BAA-B238-B99E0835C740}"/>
            </c:ext>
          </c:extLst>
        </c:ser>
        <c:dLbls>
          <c:showLegendKey val="0"/>
          <c:showVal val="0"/>
          <c:showCatName val="0"/>
          <c:showSerName val="0"/>
          <c:showPercent val="0"/>
          <c:showBubbleSize val="0"/>
        </c:dLbls>
        <c:marker val="1"/>
        <c:smooth val="0"/>
        <c:axId val="2"/>
        <c:axId val="3"/>
      </c:lineChart>
      <c:catAx>
        <c:axId val="157968113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9.47199999999998"/>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579681135"/>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0"/>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961358551962574E-2"/>
          <c:y val="0.11059190031152648"/>
          <c:w val="0.91417531014846454"/>
          <c:h val="0.7788161993769470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5"/>
              <c:layout>
                <c:manualLayout>
                  <c:x val="0"/>
                  <c:y val="-0.11760124610591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91D-40C3-BB73-5A6009DE5E18}"/>
                </c:ext>
              </c:extLst>
            </c:dLbl>
            <c:dLbl>
              <c:idx val="7"/>
              <c:layout>
                <c:manualLayout>
                  <c:x val="0"/>
                  <c:y val="-0.140186915887850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91D-40C3-BB73-5A6009DE5E18}"/>
                </c:ext>
              </c:extLst>
            </c:dLbl>
            <c:dLbl>
              <c:idx val="9"/>
              <c:layout>
                <c:manualLayout>
                  <c:x val="0"/>
                  <c:y val="-0.165109034267912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91D-40C3-BB73-5A6009DE5E18}"/>
                </c:ext>
              </c:extLst>
            </c:dLbl>
            <c:dLbl>
              <c:idx val="11"/>
              <c:layout>
                <c:manualLayout>
                  <c:x val="0"/>
                  <c:y val="-0.201713395638629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91D-40C3-BB73-5A6009DE5E18}"/>
                </c:ext>
              </c:extLst>
            </c:dLbl>
            <c:dLbl>
              <c:idx val="13"/>
              <c:layout>
                <c:manualLayout>
                  <c:x val="0"/>
                  <c:y val="-0.2344236760124610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91D-40C3-BB73-5A6009DE5E18}"/>
                </c:ext>
              </c:extLst>
            </c:dLbl>
            <c:dLbl>
              <c:idx val="15"/>
              <c:layout>
                <c:manualLayout>
                  <c:x val="0"/>
                  <c:y val="-0.250778816199376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91D-40C3-BB73-5A6009DE5E18}"/>
                </c:ext>
              </c:extLst>
            </c:dLbl>
            <c:dLbl>
              <c:idx val="17"/>
              <c:layout>
                <c:manualLayout>
                  <c:x val="0"/>
                  <c:y val="-0.280373831775700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91D-40C3-BB73-5A6009DE5E18}"/>
                </c:ext>
              </c:extLst>
            </c:dLbl>
            <c:dLbl>
              <c:idx val="19"/>
              <c:layout>
                <c:manualLayout>
                  <c:x val="0"/>
                  <c:y val="-0.317757009345794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91D-40C3-BB73-5A6009DE5E18}"/>
                </c:ext>
              </c:extLst>
            </c:dLbl>
            <c:dLbl>
              <c:idx val="21"/>
              <c:layout>
                <c:manualLayout>
                  <c:x val="0"/>
                  <c:y val="-0.341900311526479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91D-40C3-BB73-5A6009DE5E18}"/>
                </c:ext>
              </c:extLst>
            </c:dLbl>
            <c:dLbl>
              <c:idx val="23"/>
              <c:layout>
                <c:manualLayout>
                  <c:x val="0"/>
                  <c:y val="-0.385514018691588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91D-40C3-BB73-5A6009DE5E18}"/>
                </c:ext>
              </c:extLst>
            </c:dLbl>
            <c:dLbl>
              <c:idx val="24"/>
              <c:layout>
                <c:manualLayout>
                  <c:x val="8.3384177343908891E-3"/>
                  <c:y val="-0.4026479750778816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91D-40C3-BB73-5A6009DE5E1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498.57900000000001</c:v>
                </c:pt>
                <c:pt idx="1">
                  <c:v>513.197</c:v>
                </c:pt>
                <c:pt idx="2">
                  <c:v>546.55499999999995</c:v>
                </c:pt>
                <c:pt idx="3">
                  <c:v>610.35699999999997</c:v>
                </c:pt>
                <c:pt idx="4">
                  <c:v>756.98099999999999</c:v>
                </c:pt>
                <c:pt idx="5">
                  <c:v>873.13599999999997</c:v>
                </c:pt>
                <c:pt idx="6">
                  <c:v>996.255</c:v>
                </c:pt>
                <c:pt idx="7">
                  <c:v>1152.2670000000001</c:v>
                </c:pt>
                <c:pt idx="8">
                  <c:v>1446.5619999999999</c:v>
                </c:pt>
                <c:pt idx="9">
                  <c:v>1481.442</c:v>
                </c:pt>
                <c:pt idx="10">
                  <c:v>1628.0129999999999</c:v>
                </c:pt>
                <c:pt idx="11">
                  <c:v>1949.826</c:v>
                </c:pt>
                <c:pt idx="12">
                  <c:v>2197.6190000000001</c:v>
                </c:pt>
                <c:pt idx="13">
                  <c:v>2369.973</c:v>
                </c:pt>
                <c:pt idx="14">
                  <c:v>2566.8539999999998</c:v>
                </c:pt>
                <c:pt idx="15">
                  <c:v>2581.9070000000002</c:v>
                </c:pt>
                <c:pt idx="16">
                  <c:v>2720.1680000000001</c:v>
                </c:pt>
                <c:pt idx="17">
                  <c:v>2957.8989999999999</c:v>
                </c:pt>
                <c:pt idx="18">
                  <c:v>3216.2539999999999</c:v>
                </c:pt>
                <c:pt idx="19">
                  <c:v>3439.1019999999999</c:v>
                </c:pt>
                <c:pt idx="20">
                  <c:v>3548.8919999999998</c:v>
                </c:pt>
                <c:pt idx="21">
                  <c:v>3756.8850000000002</c:v>
                </c:pt>
                <c:pt idx="22">
                  <c:v>4132.93</c:v>
                </c:pt>
                <c:pt idx="23">
                  <c:v>4316.74</c:v>
                </c:pt>
                <c:pt idx="24">
                  <c:v>4535.7560000000003</c:v>
                </c:pt>
              </c:numCache>
            </c:numRef>
          </c:val>
          <c:extLst>
            <c:ext xmlns:c16="http://schemas.microsoft.com/office/drawing/2014/chart" uri="{C3380CC4-5D6E-409C-BE32-E72D297353CC}">
              <c16:uniqueId val="{0000000B-E91D-40C3-BB73-5A6009DE5E18}"/>
            </c:ext>
          </c:extLst>
        </c:ser>
        <c:dLbls>
          <c:showLegendKey val="0"/>
          <c:showVal val="0"/>
          <c:showCatName val="0"/>
          <c:showSerName val="0"/>
          <c:showPercent val="0"/>
          <c:showBubbleSize val="0"/>
        </c:dLbls>
        <c:gapWidth val="60"/>
        <c:overlap val="100"/>
        <c:axId val="1579703215"/>
        <c:axId val="1"/>
      </c:barChart>
      <c:catAx>
        <c:axId val="157970321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579703215"/>
        <c:crosses val="min"/>
        <c:crossBetween val="between"/>
        <c:majorUnit val="1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030729833546741E-2"/>
          <c:y val="7.359813084112149E-2"/>
          <c:w val="0.87708066581306021"/>
          <c:h val="0.87110591900311529"/>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2"/>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D0B-4CCA-9B2C-777F5B30308C}"/>
                </c:ext>
              </c:extLst>
            </c:dLbl>
            <c:dLbl>
              <c:idx val="3"/>
              <c:layout>
                <c:manualLayout>
                  <c:x val="4.033290653008962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D0B-4CCA-9B2C-777F5B30308C}"/>
                </c:ext>
              </c:extLst>
            </c:dLbl>
            <c:dLbl>
              <c:idx val="4"/>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D0B-4CCA-9B2C-777F5B30308C}"/>
                </c:ext>
              </c:extLst>
            </c:dLbl>
            <c:dLbl>
              <c:idx val="5"/>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D0B-4CCA-9B2C-777F5B30308C}"/>
                </c:ext>
              </c:extLst>
            </c:dLbl>
            <c:dLbl>
              <c:idx val="6"/>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D0B-4CCA-9B2C-777F5B30308C}"/>
                </c:ext>
              </c:extLst>
            </c:dLbl>
            <c:dLbl>
              <c:idx val="8"/>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D0B-4CCA-9B2C-777F5B30308C}"/>
                </c:ext>
              </c:extLst>
            </c:dLbl>
            <c:dLbl>
              <c:idx val="11"/>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D0B-4CCA-9B2C-777F5B30308C}"/>
                </c:ext>
              </c:extLst>
            </c:dLbl>
            <c:dLbl>
              <c:idx val="16"/>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D0B-4CCA-9B2C-777F5B30308C}"/>
                </c:ext>
              </c:extLst>
            </c:dLbl>
            <c:dLbl>
              <c:idx val="17"/>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D0B-4CCA-9B2C-777F5B30308C}"/>
                </c:ext>
              </c:extLst>
            </c:dLbl>
            <c:dLbl>
              <c:idx val="18"/>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D0B-4CCA-9B2C-777F5B30308C}"/>
                </c:ext>
              </c:extLst>
            </c:dLbl>
            <c:dLbl>
              <c:idx val="19"/>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D0B-4CCA-9B2C-777F5B30308C}"/>
                </c:ext>
              </c:extLst>
            </c:dLbl>
            <c:dLbl>
              <c:idx val="20"/>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D0B-4CCA-9B2C-777F5B30308C}"/>
                </c:ext>
              </c:extLst>
            </c:dLbl>
            <c:dLbl>
              <c:idx val="21"/>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D0B-4CCA-9B2C-777F5B30308C}"/>
                </c:ext>
              </c:extLst>
            </c:dLbl>
            <c:dLbl>
              <c:idx val="22"/>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D0B-4CCA-9B2C-777F5B30308C}"/>
                </c:ext>
              </c:extLst>
            </c:dLbl>
            <c:dLbl>
              <c:idx val="23"/>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D0B-4CCA-9B2C-777F5B30308C}"/>
                </c:ext>
              </c:extLst>
            </c:dLbl>
            <c:dLbl>
              <c:idx val="24"/>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D0B-4CCA-9B2C-777F5B30308C}"/>
                </c:ext>
              </c:extLst>
            </c:dLbl>
            <c:dLbl>
              <c:idx val="25"/>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D0B-4CCA-9B2C-777F5B30308C}"/>
                </c:ext>
              </c:extLst>
            </c:dLbl>
            <c:dLbl>
              <c:idx val="26"/>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D0B-4CCA-9B2C-777F5B30308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-1.8</c:v>
                </c:pt>
                <c:pt idx="1">
                  <c:v>-0.4</c:v>
                </c:pt>
                <c:pt idx="2">
                  <c:v>3.8</c:v>
                </c:pt>
                <c:pt idx="3">
                  <c:v>3.1</c:v>
                </c:pt>
                <c:pt idx="4">
                  <c:v>7.8</c:v>
                </c:pt>
                <c:pt idx="5">
                  <c:v>8.3000000000000007</c:v>
                </c:pt>
                <c:pt idx="6">
                  <c:v>7.7</c:v>
                </c:pt>
                <c:pt idx="7">
                  <c:v>8.4</c:v>
                </c:pt>
                <c:pt idx="8">
                  <c:v>23.3</c:v>
                </c:pt>
                <c:pt idx="9">
                  <c:v>6.7</c:v>
                </c:pt>
                <c:pt idx="10">
                  <c:v>9.1</c:v>
                </c:pt>
                <c:pt idx="11">
                  <c:v>18.7</c:v>
                </c:pt>
                <c:pt idx="12">
                  <c:v>9.1</c:v>
                </c:pt>
                <c:pt idx="13">
                  <c:v>6.6</c:v>
                </c:pt>
                <c:pt idx="14">
                  <c:v>4.0999999999999996</c:v>
                </c:pt>
                <c:pt idx="15">
                  <c:v>0.6</c:v>
                </c:pt>
                <c:pt idx="16">
                  <c:v>2.7</c:v>
                </c:pt>
                <c:pt idx="17">
                  <c:v>3.5</c:v>
                </c:pt>
                <c:pt idx="18">
                  <c:v>3.5</c:v>
                </c:pt>
                <c:pt idx="19">
                  <c:v>2.8</c:v>
                </c:pt>
                <c:pt idx="20">
                  <c:v>3.2</c:v>
                </c:pt>
                <c:pt idx="21">
                  <c:v>1.8</c:v>
                </c:pt>
                <c:pt idx="22">
                  <c:v>3.2</c:v>
                </c:pt>
                <c:pt idx="23">
                  <c:v>3.3</c:v>
                </c:pt>
                <c:pt idx="24">
                  <c:v>3.6</c:v>
                </c:pt>
                <c:pt idx="25">
                  <c:v>3.4</c:v>
                </c:pt>
                <c:pt idx="26">
                  <c:v>3.2</c:v>
                </c:pt>
              </c:numCache>
            </c:numRef>
          </c:val>
          <c:smooth val="0"/>
          <c:extLst>
            <c:ext xmlns:c16="http://schemas.microsoft.com/office/drawing/2014/chart" uri="{C3380CC4-5D6E-409C-BE32-E72D297353CC}">
              <c16:uniqueId val="{00000012-1D0B-4CCA-9B2C-777F5B30308C}"/>
            </c:ext>
          </c:extLst>
        </c:ser>
        <c:dLbls>
          <c:showLegendKey val="0"/>
          <c:showVal val="0"/>
          <c:showCatName val="0"/>
          <c:showSerName val="0"/>
          <c:showPercent val="0"/>
          <c:showBubbleSize val="0"/>
        </c:dLbls>
        <c:marker val="1"/>
        <c:smooth val="0"/>
        <c:axId val="1277138688"/>
        <c:axId val="1"/>
      </c:lineChart>
      <c:catAx>
        <c:axId val="127713868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24"/>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77138688"/>
        <c:crosses val="min"/>
        <c:crossBetween val="midCat"/>
        <c:majorUnit val="2"/>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578063594140763E-2"/>
          <c:y val="2.2787028921998246E-2"/>
          <c:w val="0.96284387281171846"/>
          <c:h val="0.95442594215600352"/>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val>
            <c:numRef>
              <c:f>Sheet1!$A$1:$Z$1</c:f>
              <c:numCache>
                <c:formatCode>General</c:formatCode>
                <c:ptCount val="26"/>
                <c:pt idx="0">
                  <c:v>7.6506063008309104E-3</c:v>
                </c:pt>
                <c:pt idx="1">
                  <c:v>8.2448005837941016E-3</c:v>
                </c:pt>
                <c:pt idx="2">
                  <c:v>8.1614631059911853E-3</c:v>
                </c:pt>
                <c:pt idx="3">
                  <c:v>7.4631738046084086E-3</c:v>
                </c:pt>
                <c:pt idx="4">
                  <c:v>6.8272992445698498E-3</c:v>
                </c:pt>
                <c:pt idx="5">
                  <c:v>6.9894648346162944E-3</c:v>
                </c:pt>
                <c:pt idx="6">
                  <c:v>7.2613396555766879E-3</c:v>
                </c:pt>
                <c:pt idx="7">
                  <c:v>7.2986715457857981E-3</c:v>
                </c:pt>
                <c:pt idx="8">
                  <c:v>6.2120620460483049E-3</c:v>
                </c:pt>
                <c:pt idx="9">
                  <c:v>5.2411898075146726E-3</c:v>
                </c:pt>
                <c:pt idx="10">
                  <c:v>4.5455138321877156E-3</c:v>
                </c:pt>
                <c:pt idx="11">
                  <c:v>3.8423029794918094E-3</c:v>
                </c:pt>
                <c:pt idx="12">
                  <c:v>3.843029879084641E-3</c:v>
                </c:pt>
                <c:pt idx="13">
                  <c:v>4.6608550179978751E-3</c:v>
                </c:pt>
                <c:pt idx="14">
                  <c:v>5.0336782468426641E-3</c:v>
                </c:pt>
                <c:pt idx="15">
                  <c:v>5.5152792813324969E-3</c:v>
                </c:pt>
                <c:pt idx="16">
                  <c:v>4.8827644325783615E-3</c:v>
                </c:pt>
                <c:pt idx="17">
                  <c:v>4.9284419425627331E-3</c:v>
                </c:pt>
                <c:pt idx="18">
                  <c:v>4.7858083087426954E-3</c:v>
                </c:pt>
                <c:pt idx="19">
                  <c:v>4.6916724661180504E-3</c:v>
                </c:pt>
                <c:pt idx="20">
                  <c:v>4.5757874545096005E-3</c:v>
                </c:pt>
                <c:pt idx="21">
                  <c:v>4.8187342490263038E-3</c:v>
                </c:pt>
                <c:pt idx="22">
                  <c:v>5.0026181564299986E-3</c:v>
                </c:pt>
                <c:pt idx="23">
                  <c:v>5.7999999999999996E-3</c:v>
                </c:pt>
                <c:pt idx="24">
                  <c:v>6.1999999999999998E-3</c:v>
                </c:pt>
                <c:pt idx="25">
                  <c:v>5.8999999999999999E-3</c:v>
                </c:pt>
              </c:numCache>
            </c:numRef>
          </c:val>
          <c:smooth val="0"/>
          <c:extLst>
            <c:ext xmlns:c16="http://schemas.microsoft.com/office/drawing/2014/chart" uri="{C3380CC4-5D6E-409C-BE32-E72D297353CC}">
              <c16:uniqueId val="{00000000-B8AE-4E47-B5DD-5909858A2B27}"/>
            </c:ext>
          </c:extLst>
        </c:ser>
        <c:dLbls>
          <c:showLegendKey val="0"/>
          <c:showVal val="0"/>
          <c:showCatName val="0"/>
          <c:showSerName val="0"/>
          <c:showPercent val="0"/>
          <c:showBubbleSize val="0"/>
        </c:dLbls>
        <c:marker val="1"/>
        <c:smooth val="0"/>
        <c:axId val="1201395056"/>
        <c:axId val="1"/>
      </c:lineChart>
      <c:catAx>
        <c:axId val="120139505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5000000000000006E-3"/>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201395056"/>
        <c:crosses val="min"/>
        <c:crossBetween val="midCat"/>
        <c:majorUnit val="5.0000000000000001E-4"/>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019700389903552E-2"/>
          <c:y val="0.11866125760649088"/>
          <c:w val="0.94130925507900676"/>
          <c:h val="0.76267748478701824"/>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2"/>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86-44F4-A450-8109F1FB26B2}"/>
                </c:ext>
              </c:extLst>
            </c:dLbl>
            <c:dLbl>
              <c:idx val="3"/>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786-44F4-A450-8109F1FB26B2}"/>
                </c:ext>
              </c:extLst>
            </c:dLbl>
            <c:dLbl>
              <c:idx val="4"/>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786-44F4-A450-8109F1FB26B2}"/>
                </c:ext>
              </c:extLst>
            </c:dLbl>
            <c:dLbl>
              <c:idx val="5"/>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786-44F4-A450-8109F1FB26B2}"/>
                </c:ext>
              </c:extLst>
            </c:dLbl>
            <c:dLbl>
              <c:idx val="6"/>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786-44F4-A450-8109F1FB26B2}"/>
                </c:ext>
              </c:extLst>
            </c:dLbl>
            <c:dLbl>
              <c:idx val="7"/>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786-44F4-A450-8109F1FB26B2}"/>
                </c:ext>
              </c:extLst>
            </c:dLbl>
            <c:dLbl>
              <c:idx val="8"/>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786-44F4-A450-8109F1FB26B2}"/>
                </c:ext>
              </c:extLst>
            </c:dLbl>
            <c:dLbl>
              <c:idx val="9"/>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786-44F4-A450-8109F1FB26B2}"/>
                </c:ext>
              </c:extLst>
            </c:dLbl>
            <c:dLbl>
              <c:idx val="10"/>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786-44F4-A450-8109F1FB26B2}"/>
                </c:ext>
              </c:extLst>
            </c:dLbl>
            <c:dLbl>
              <c:idx val="11"/>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786-44F4-A450-8109F1FB26B2}"/>
                </c:ext>
              </c:extLst>
            </c:dLbl>
            <c:dLbl>
              <c:idx val="12"/>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786-44F4-A450-8109F1FB26B2}"/>
                </c:ext>
              </c:extLst>
            </c:dLbl>
            <c:dLbl>
              <c:idx val="13"/>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786-44F4-A450-8109F1FB26B2}"/>
                </c:ext>
              </c:extLst>
            </c:dLbl>
            <c:dLbl>
              <c:idx val="14"/>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786-44F4-A450-8109F1FB26B2}"/>
                </c:ext>
              </c:extLst>
            </c:dLbl>
            <c:dLbl>
              <c:idx val="15"/>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786-44F4-A450-8109F1FB26B2}"/>
                </c:ext>
              </c:extLst>
            </c:dLbl>
            <c:dLbl>
              <c:idx val="16"/>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786-44F4-A450-8109F1FB26B2}"/>
                </c:ext>
              </c:extLst>
            </c:dLbl>
            <c:dLbl>
              <c:idx val="17"/>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786-44F4-A450-8109F1FB26B2}"/>
                </c:ext>
              </c:extLst>
            </c:dLbl>
            <c:dLbl>
              <c:idx val="18"/>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786-44F4-A450-8109F1FB26B2}"/>
                </c:ext>
              </c:extLst>
            </c:dLbl>
            <c:dLbl>
              <c:idx val="19"/>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786-44F4-A450-8109F1FB26B2}"/>
                </c:ext>
              </c:extLst>
            </c:dLbl>
            <c:dLbl>
              <c:idx val="20"/>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786-44F4-A450-8109F1FB26B2}"/>
                </c:ext>
              </c:extLst>
            </c:dLbl>
            <c:dLbl>
              <c:idx val="21"/>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786-44F4-A450-8109F1FB26B2}"/>
                </c:ext>
              </c:extLst>
            </c:dLbl>
            <c:dLbl>
              <c:idx val="22"/>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786-44F4-A450-8109F1FB26B2}"/>
                </c:ext>
              </c:extLst>
            </c:dLbl>
            <c:dLbl>
              <c:idx val="23"/>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786-44F4-A450-8109F1FB26B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1.7703733082400002</c:v>
                </c:pt>
                <c:pt idx="1">
                  <c:v>1.76610382407</c:v>
                </c:pt>
                <c:pt idx="2">
                  <c:v>2.0449894527000003</c:v>
                </c:pt>
                <c:pt idx="3">
                  <c:v>2.0495562071100002</c:v>
                </c:pt>
                <c:pt idx="4">
                  <c:v>2.3481025844999999</c:v>
                </c:pt>
                <c:pt idx="5">
                  <c:v>2.6730672767599999</c:v>
                </c:pt>
                <c:pt idx="6">
                  <c:v>2.8789884736699998</c:v>
                </c:pt>
                <c:pt idx="7">
                  <c:v>3.0319038424199993</c:v>
                </c:pt>
                <c:pt idx="8">
                  <c:v>3.1429294713599996</c:v>
                </c:pt>
                <c:pt idx="9">
                  <c:v>3.2655559982700004</c:v>
                </c:pt>
                <c:pt idx="10">
                  <c:v>4.1450140538699998</c:v>
                </c:pt>
                <c:pt idx="11">
                  <c:v>4.1765319061099992</c:v>
                </c:pt>
                <c:pt idx="12">
                  <c:v>5.0902401925399996</c:v>
                </c:pt>
                <c:pt idx="13">
                  <c:v>4.8029626382199986</c:v>
                </c:pt>
                <c:pt idx="14">
                  <c:v>5.3162970438500006</c:v>
                </c:pt>
                <c:pt idx="15">
                  <c:v>5.6254916832699982</c:v>
                </c:pt>
                <c:pt idx="16">
                  <c:v>6.2360293952600001</c:v>
                </c:pt>
                <c:pt idx="17">
                  <c:v>6.7926749257599992</c:v>
                </c:pt>
                <c:pt idx="18">
                  <c:v>7.0295501893499992</c:v>
                </c:pt>
                <c:pt idx="19">
                  <c:v>7.2868242691099994</c:v>
                </c:pt>
                <c:pt idx="20">
                  <c:v>6.6430255776500005</c:v>
                </c:pt>
                <c:pt idx="21">
                  <c:v>7.4581376058600002</c:v>
                </c:pt>
                <c:pt idx="22">
                  <c:v>8.1374422872800007</c:v>
                </c:pt>
                <c:pt idx="23">
                  <c:v>8.7669723831499997</c:v>
                </c:pt>
              </c:numCache>
            </c:numRef>
          </c:val>
          <c:extLst>
            <c:ext xmlns:c16="http://schemas.microsoft.com/office/drawing/2014/chart" uri="{C3380CC4-5D6E-409C-BE32-E72D297353CC}">
              <c16:uniqueId val="{00000016-0786-44F4-A450-8109F1FB26B2}"/>
            </c:ext>
          </c:extLst>
        </c:ser>
        <c:ser>
          <c:idx val="1"/>
          <c:order val="1"/>
          <c:spPr>
            <a:solidFill>
              <a:srgbClr val="80CCE8"/>
            </a:solidFill>
            <a:ln w="9525" cmpd="sng" algn="ctr">
              <a:solidFill>
                <a:srgbClr val="808080"/>
              </a:solidFill>
              <a:prstDash val="solid"/>
            </a:ln>
          </c:spPr>
          <c:invertIfNegative val="0"/>
          <c:dLbls>
            <c:dLbl>
              <c:idx val="0"/>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786-44F4-A450-8109F1FB26B2}"/>
                </c:ext>
              </c:extLst>
            </c:dLbl>
            <c:dLbl>
              <c:idx val="1"/>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0786-44F4-A450-8109F1FB26B2}"/>
                </c:ext>
              </c:extLst>
            </c:dLbl>
            <c:dLbl>
              <c:idx val="2"/>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0786-44F4-A450-8109F1FB26B2}"/>
                </c:ext>
              </c:extLst>
            </c:dLbl>
            <c:dLbl>
              <c:idx val="3"/>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0786-44F4-A450-8109F1FB26B2}"/>
                </c:ext>
              </c:extLst>
            </c:dLbl>
            <c:dLbl>
              <c:idx val="4"/>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0786-44F4-A450-8109F1FB26B2}"/>
                </c:ext>
              </c:extLst>
            </c:dLbl>
            <c:dLbl>
              <c:idx val="5"/>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0786-44F4-A450-8109F1FB26B2}"/>
                </c:ext>
              </c:extLst>
            </c:dLbl>
            <c:dLbl>
              <c:idx val="6"/>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0786-44F4-A450-8109F1FB26B2}"/>
                </c:ext>
              </c:extLst>
            </c:dLbl>
            <c:dLbl>
              <c:idx val="7"/>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0786-44F4-A450-8109F1FB26B2}"/>
                </c:ext>
              </c:extLst>
            </c:dLbl>
            <c:dLbl>
              <c:idx val="8"/>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0786-44F4-A450-8109F1FB26B2}"/>
                </c:ext>
              </c:extLst>
            </c:dLbl>
            <c:dLbl>
              <c:idx val="9"/>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0786-44F4-A450-8109F1FB26B2}"/>
                </c:ext>
              </c:extLst>
            </c:dLbl>
            <c:dLbl>
              <c:idx val="10"/>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0786-44F4-A450-8109F1FB26B2}"/>
                </c:ext>
              </c:extLst>
            </c:dLbl>
            <c:dLbl>
              <c:idx val="11"/>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0786-44F4-A450-8109F1FB26B2}"/>
                </c:ext>
              </c:extLst>
            </c:dLbl>
            <c:dLbl>
              <c:idx val="12"/>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0786-44F4-A450-8109F1FB26B2}"/>
                </c:ext>
              </c:extLst>
            </c:dLbl>
            <c:dLbl>
              <c:idx val="13"/>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0786-44F4-A450-8109F1FB26B2}"/>
                </c:ext>
              </c:extLst>
            </c:dLbl>
            <c:dLbl>
              <c:idx val="14"/>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0786-44F4-A450-8109F1FB26B2}"/>
                </c:ext>
              </c:extLst>
            </c:dLbl>
            <c:dLbl>
              <c:idx val="15"/>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0786-44F4-A450-8109F1FB26B2}"/>
                </c:ext>
              </c:extLst>
            </c:dLbl>
            <c:dLbl>
              <c:idx val="16"/>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0786-44F4-A450-8109F1FB26B2}"/>
                </c:ext>
              </c:extLst>
            </c:dLbl>
            <c:dLbl>
              <c:idx val="17"/>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0786-44F4-A450-8109F1FB26B2}"/>
                </c:ext>
              </c:extLst>
            </c:dLbl>
            <c:dLbl>
              <c:idx val="18"/>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0786-44F4-A450-8109F1FB26B2}"/>
                </c:ext>
              </c:extLst>
            </c:dLbl>
            <c:dLbl>
              <c:idx val="20"/>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0786-44F4-A450-8109F1FB26B2}"/>
                </c:ext>
              </c:extLst>
            </c:dLbl>
            <c:dLbl>
              <c:idx val="21"/>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0786-44F4-A450-8109F1FB26B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2.3705928101800007</c:v>
                </c:pt>
                <c:pt idx="1">
                  <c:v>3.42190472434</c:v>
                </c:pt>
                <c:pt idx="2">
                  <c:v>2.4024041480500005</c:v>
                </c:pt>
                <c:pt idx="3">
                  <c:v>2.8034075214600005</c:v>
                </c:pt>
                <c:pt idx="4">
                  <c:v>3.0437145820100002</c:v>
                </c:pt>
                <c:pt idx="5">
                  <c:v>3.54185948175</c:v>
                </c:pt>
                <c:pt idx="6">
                  <c:v>4.1570673813400001</c:v>
                </c:pt>
                <c:pt idx="7">
                  <c:v>4.6339208125199995</c:v>
                </c:pt>
                <c:pt idx="8">
                  <c:v>4.588604708240001</c:v>
                </c:pt>
                <c:pt idx="9">
                  <c:v>5.0964797643799997</c:v>
                </c:pt>
                <c:pt idx="10">
                  <c:v>5.9386550689600028</c:v>
                </c:pt>
                <c:pt idx="11">
                  <c:v>6.3374696691799999</c:v>
                </c:pt>
                <c:pt idx="12">
                  <c:v>6.0363011740899992</c:v>
                </c:pt>
                <c:pt idx="13">
                  <c:v>5.5413493118900004</c:v>
                </c:pt>
                <c:pt idx="14">
                  <c:v>6.3191399683799991</c:v>
                </c:pt>
                <c:pt idx="15">
                  <c:v>7.0124014214899981</c:v>
                </c:pt>
                <c:pt idx="16">
                  <c:v>7.6956421946200004</c:v>
                </c:pt>
                <c:pt idx="17">
                  <c:v>8.6463882510300003</c:v>
                </c:pt>
                <c:pt idx="18">
                  <c:v>9.6852955199900013</c:v>
                </c:pt>
                <c:pt idx="19">
                  <c:v>10.476243462719999</c:v>
                </c:pt>
                <c:pt idx="20">
                  <c:v>9.1589212368600013</c:v>
                </c:pt>
                <c:pt idx="21">
                  <c:v>9.6016396411400002</c:v>
                </c:pt>
                <c:pt idx="22">
                  <c:v>10.303982049969997</c:v>
                </c:pt>
                <c:pt idx="23">
                  <c:v>10.79489042884</c:v>
                </c:pt>
              </c:numCache>
            </c:numRef>
          </c:val>
          <c:extLst>
            <c:ext xmlns:c16="http://schemas.microsoft.com/office/drawing/2014/chart" uri="{C3380CC4-5D6E-409C-BE32-E72D297353CC}">
              <c16:uniqueId val="{0000002C-0786-44F4-A450-8109F1FB26B2}"/>
            </c:ext>
          </c:extLst>
        </c:ser>
        <c:dLbls>
          <c:showLegendKey val="0"/>
          <c:showVal val="0"/>
          <c:showCatName val="0"/>
          <c:showSerName val="0"/>
          <c:showPercent val="0"/>
          <c:showBubbleSize val="0"/>
        </c:dLbls>
        <c:gapWidth val="60"/>
        <c:overlap val="100"/>
        <c:axId val="1765617936"/>
        <c:axId val="1"/>
      </c:barChart>
      <c:catAx>
        <c:axId val="176561793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65617936"/>
        <c:crosses val="min"/>
        <c:crossBetween val="between"/>
        <c:majorUnit val="5"/>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19413" cy="495299"/>
          </a:xfrm>
          <a:prstGeom prst="rect">
            <a:avLst/>
          </a:prstGeom>
        </p:spPr>
        <p:txBody>
          <a:bodyPr vert="horz" lIns="91384" tIns="45692" rIns="91384" bIns="4569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3"/>
            <a:ext cx="2919412" cy="495299"/>
          </a:xfrm>
          <a:prstGeom prst="rect">
            <a:avLst/>
          </a:prstGeom>
        </p:spPr>
        <p:txBody>
          <a:bodyPr vert="horz" lIns="91384" tIns="45692" rIns="91384" bIns="45692" rtlCol="0"/>
          <a:lstStyle>
            <a:lvl1pPr algn="r">
              <a:defRPr sz="1200"/>
            </a:lvl1pPr>
          </a:lstStyle>
          <a:p>
            <a:fld id="{AD5813BB-2A59-4094-A80D-63C58A298EE5}" type="datetimeFigureOut">
              <a:rPr kumimoji="1" lang="ja-JP" altLang="en-US" smtClean="0"/>
              <a:pPr/>
              <a:t>2026/6/4</a:t>
            </a:fld>
            <a:endParaRPr kumimoji="1" lang="ja-JP" altLang="en-US"/>
          </a:p>
        </p:txBody>
      </p:sp>
      <p:sp>
        <p:nvSpPr>
          <p:cNvPr id="4" name="フッター プレースホルダー 3"/>
          <p:cNvSpPr>
            <a:spLocks noGrp="1"/>
          </p:cNvSpPr>
          <p:nvPr>
            <p:ph type="ftr" sz="quarter" idx="2"/>
          </p:nvPr>
        </p:nvSpPr>
        <p:spPr>
          <a:xfrm>
            <a:off x="6" y="9371015"/>
            <a:ext cx="2919413" cy="495299"/>
          </a:xfrm>
          <a:prstGeom prst="rect">
            <a:avLst/>
          </a:prstGeom>
        </p:spPr>
        <p:txBody>
          <a:bodyPr vert="horz" lIns="91384" tIns="45692" rIns="91384" bIns="4569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5"/>
            <a:ext cx="2919412" cy="495299"/>
          </a:xfrm>
          <a:prstGeom prst="rect">
            <a:avLst/>
          </a:prstGeom>
        </p:spPr>
        <p:txBody>
          <a:bodyPr vert="horz" lIns="91384" tIns="45692" rIns="91384" bIns="45692" rtlCol="0" anchor="b"/>
          <a:lstStyle>
            <a:lvl1pPr algn="r">
              <a:defRPr sz="1200"/>
            </a:lvl1pPr>
          </a:lstStyle>
          <a:p>
            <a:fld id="{A6BB9159-7815-4378-BBEB-37E2EF11ACE4}" type="slidenum">
              <a:rPr kumimoji="1" lang="ja-JP" altLang="en-US" smtClean="0"/>
              <a:pPr/>
              <a:t>‹#›</a:t>
            </a:fld>
            <a:endParaRPr kumimoji="1" lang="ja-JP" altLang="en-US"/>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2"/>
            <a:ext cx="2919566" cy="493868"/>
          </a:xfrm>
          <a:prstGeom prst="rect">
            <a:avLst/>
          </a:prstGeom>
        </p:spPr>
        <p:txBody>
          <a:bodyPr vert="horz" lIns="90708" tIns="45354" rIns="90708" bIns="45354" rtlCol="0"/>
          <a:lstStyle>
            <a:lvl1pPr algn="l">
              <a:defRPr sz="1200"/>
            </a:lvl1pPr>
          </a:lstStyle>
          <a:p>
            <a:endParaRPr kumimoji="1" lang="ja-JP" altLang="en-US"/>
          </a:p>
        </p:txBody>
      </p:sp>
      <p:sp>
        <p:nvSpPr>
          <p:cNvPr id="3" name="日付プレースホルダ 2"/>
          <p:cNvSpPr>
            <a:spLocks noGrp="1"/>
          </p:cNvSpPr>
          <p:nvPr>
            <p:ph type="dt" idx="1"/>
          </p:nvPr>
        </p:nvSpPr>
        <p:spPr>
          <a:xfrm>
            <a:off x="3814629" y="2"/>
            <a:ext cx="2919566" cy="493868"/>
          </a:xfrm>
          <a:prstGeom prst="rect">
            <a:avLst/>
          </a:prstGeom>
        </p:spPr>
        <p:txBody>
          <a:bodyPr vert="horz" lIns="90708" tIns="45354" rIns="90708" bIns="45354" rtlCol="0"/>
          <a:lstStyle>
            <a:lvl1pPr algn="r">
              <a:defRPr sz="1200"/>
            </a:lvl1pPr>
          </a:lstStyle>
          <a:p>
            <a:fld id="{6F0D6084-7E8B-4A36-97F0-DEDFB028508E}" type="datetimeFigureOut">
              <a:rPr kumimoji="1" lang="ja-JP" altLang="en-US" smtClean="0"/>
              <a:pPr/>
              <a:t>2026/6/4</a:t>
            </a:fld>
            <a:endParaRPr kumimoji="1" lang="ja-JP" altLang="en-US"/>
          </a:p>
        </p:txBody>
      </p:sp>
      <p:sp>
        <p:nvSpPr>
          <p:cNvPr id="4" name="スライド イメージ プレースホルダ 3"/>
          <p:cNvSpPr>
            <a:spLocks noGrp="1" noRot="1" noChangeAspect="1"/>
          </p:cNvSpPr>
          <p:nvPr>
            <p:ph type="sldImg" idx="2"/>
          </p:nvPr>
        </p:nvSpPr>
        <p:spPr>
          <a:xfrm>
            <a:off x="698500" y="741363"/>
            <a:ext cx="5338763" cy="3697287"/>
          </a:xfrm>
          <a:prstGeom prst="rect">
            <a:avLst/>
          </a:prstGeom>
          <a:noFill/>
          <a:ln w="12700">
            <a:solidFill>
              <a:prstClr val="black"/>
            </a:solidFill>
          </a:ln>
        </p:spPr>
        <p:txBody>
          <a:bodyPr vert="horz" lIns="90708" tIns="45354" rIns="90708" bIns="45354" rtlCol="0" anchor="ctr"/>
          <a:lstStyle/>
          <a:p>
            <a:endParaRPr lang="ja-JP" altLang="en-US"/>
          </a:p>
        </p:txBody>
      </p:sp>
      <p:sp>
        <p:nvSpPr>
          <p:cNvPr id="5" name="ノート プレースホルダ 4"/>
          <p:cNvSpPr>
            <a:spLocks noGrp="1"/>
          </p:cNvSpPr>
          <p:nvPr>
            <p:ph type="body" sz="quarter" idx="3"/>
          </p:nvPr>
        </p:nvSpPr>
        <p:spPr>
          <a:xfrm>
            <a:off x="673264" y="4686226"/>
            <a:ext cx="5389240" cy="4440076"/>
          </a:xfrm>
          <a:prstGeom prst="rect">
            <a:avLst/>
          </a:prstGeom>
        </p:spPr>
        <p:txBody>
          <a:bodyPr vert="horz" lIns="90708" tIns="45354" rIns="90708" bIns="4535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3" y="9370874"/>
            <a:ext cx="2919566" cy="493867"/>
          </a:xfrm>
          <a:prstGeom prst="rect">
            <a:avLst/>
          </a:prstGeom>
        </p:spPr>
        <p:txBody>
          <a:bodyPr vert="horz" lIns="90708" tIns="45354" rIns="90708" bIns="45354"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629" y="9370874"/>
            <a:ext cx="2919566" cy="493867"/>
          </a:xfrm>
          <a:prstGeom prst="rect">
            <a:avLst/>
          </a:prstGeom>
        </p:spPr>
        <p:txBody>
          <a:bodyPr vert="horz" lIns="90708" tIns="45354" rIns="90708" bIns="45354" rtlCol="0" anchor="b"/>
          <a:lstStyle>
            <a:lvl1pPr algn="r">
              <a:defRPr sz="1200"/>
            </a:lvl1pPr>
          </a:lstStyle>
          <a:p>
            <a:fld id="{27D7EE6A-0797-491E-97CB-8F6F4017E7EC}" type="slidenum">
              <a:rPr kumimoji="1" lang="ja-JP" altLang="en-US" smtClean="0"/>
              <a:pPr/>
              <a:t>‹#›</a:t>
            </a:fld>
            <a:endParaRPr kumimoji="1" lang="ja-JP" altLang="en-US"/>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jetro.go.jp/world/reports/2017/02/3b5b5adcc3752017.html?_previewDate_=null&amp;_previewToken_=&amp;revision=0&amp;viewForce=1&amp;utm" TargetMode="External"/><Relationship Id="rId2" Type="http://schemas.openxmlformats.org/officeDocument/2006/relationships/slide" Target="../slides/slide123.xml"/><Relationship Id="rId1" Type="http://schemas.openxmlformats.org/officeDocument/2006/relationships/notesMaster" Target="../notesMasters/notesMaster1.xml"/><Relationship Id="rId5" Type="http://schemas.openxmlformats.org/officeDocument/2006/relationships/hyperlink" Target="https://www.jetro.go.jp/world/reports/2022/02/ab7026b72051af9f.html" TargetMode="External"/><Relationship Id="rId4" Type="http://schemas.openxmlformats.org/officeDocument/2006/relationships/hyperlink" Target="https://www.jetro.go.jp/world/reports/2018/02/e999e1cbfd5a7b1f.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294062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21</a:t>
            </a:fld>
            <a:endParaRPr kumimoji="1" lang="ja-JP" altLang="en-US"/>
          </a:p>
        </p:txBody>
      </p:sp>
    </p:spTree>
    <p:extLst>
      <p:ext uri="{BB962C8B-B14F-4D97-AF65-F5344CB8AC3E}">
        <p14:creationId xmlns:p14="http://schemas.microsoft.com/office/powerpoint/2010/main" val="384305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spcAft>
                <a:spcPts val="0"/>
              </a:spcAft>
            </a:pPr>
            <a:endParaRPr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23</a:t>
            </a:fld>
            <a:endParaRPr kumimoji="1" lang="ja-JP" altLang="en-US"/>
          </a:p>
        </p:txBody>
      </p:sp>
    </p:spTree>
    <p:extLst>
      <p:ext uri="{BB962C8B-B14F-4D97-AF65-F5344CB8AC3E}">
        <p14:creationId xmlns:p14="http://schemas.microsoft.com/office/powerpoint/2010/main" val="681783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24</a:t>
            </a:fld>
            <a:endParaRPr kumimoji="1" lang="ja-JP" altLang="en-US"/>
          </a:p>
        </p:txBody>
      </p:sp>
    </p:spTree>
    <p:extLst>
      <p:ext uri="{BB962C8B-B14F-4D97-AF65-F5344CB8AC3E}">
        <p14:creationId xmlns:p14="http://schemas.microsoft.com/office/powerpoint/2010/main" val="353203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lstStyle/>
          <a:p>
            <a:pPr>
              <a:buFontTx/>
              <a:buChar char="•"/>
            </a:pPr>
            <a:endParaRPr lang="en-US" sz="1400" dirty="0">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33</a:t>
            </a:fld>
            <a:endParaRPr kumimoji="1" lang="ja-JP" altLang="en-US"/>
          </a:p>
        </p:txBody>
      </p:sp>
    </p:spTree>
    <p:extLst>
      <p:ext uri="{BB962C8B-B14F-4D97-AF65-F5344CB8AC3E}">
        <p14:creationId xmlns:p14="http://schemas.microsoft.com/office/powerpoint/2010/main" val="354030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normAutofit/>
          </a:bodyPr>
          <a:lstStyle/>
          <a:p>
            <a:pPr>
              <a:buFontTx/>
              <a:buChar char="•"/>
            </a:pPr>
            <a:endParaRPr lang="en-US" sz="2000" dirty="0">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34</a:t>
            </a:fld>
            <a:endParaRPr kumimoji="1" lang="ja-JP" altLang="en-US"/>
          </a:p>
        </p:txBody>
      </p:sp>
    </p:spTree>
    <p:extLst>
      <p:ext uri="{BB962C8B-B14F-4D97-AF65-F5344CB8AC3E}">
        <p14:creationId xmlns:p14="http://schemas.microsoft.com/office/powerpoint/2010/main" val="4032801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normAutofit/>
          </a:bodyPr>
          <a:lstStyle/>
          <a:p>
            <a:pPr>
              <a:buFontTx/>
              <a:buChar char="•"/>
            </a:pPr>
            <a:endParaRPr lang="en-US" sz="2000" dirty="0">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35</a:t>
            </a:fld>
            <a:endParaRPr kumimoji="1" lang="ja-JP" altLang="en-US"/>
          </a:p>
        </p:txBody>
      </p:sp>
    </p:spTree>
    <p:extLst>
      <p:ext uri="{BB962C8B-B14F-4D97-AF65-F5344CB8AC3E}">
        <p14:creationId xmlns:p14="http://schemas.microsoft.com/office/powerpoint/2010/main" val="2815004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lstStyle/>
          <a:p>
            <a:pPr>
              <a:buFontTx/>
              <a:buChar char="•"/>
            </a:pPr>
            <a:endParaRPr lang="en-US" sz="1600" dirty="0">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36</a:t>
            </a:fld>
            <a:endParaRPr kumimoji="1" lang="ja-JP" altLang="en-US"/>
          </a:p>
        </p:txBody>
      </p:sp>
    </p:spTree>
    <p:extLst>
      <p:ext uri="{BB962C8B-B14F-4D97-AF65-F5344CB8AC3E}">
        <p14:creationId xmlns:p14="http://schemas.microsoft.com/office/powerpoint/2010/main" val="2833777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lstStyle/>
          <a:p>
            <a:pPr>
              <a:buFontTx/>
              <a:buNone/>
            </a:pPr>
            <a:endParaRPr lang="en-US" sz="1600" dirty="0">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37</a:t>
            </a:fld>
            <a:endParaRPr kumimoji="1" lang="ja-JP" altLang="en-US"/>
          </a:p>
        </p:txBody>
      </p:sp>
    </p:spTree>
    <p:extLst>
      <p:ext uri="{BB962C8B-B14F-4D97-AF65-F5344CB8AC3E}">
        <p14:creationId xmlns:p14="http://schemas.microsoft.com/office/powerpoint/2010/main" val="718538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lstStyle/>
          <a:p>
            <a:pPr>
              <a:buFontTx/>
              <a:buChar char="•"/>
            </a:pPr>
            <a:r>
              <a:rPr lang="en-US" sz="1600" noProof="1">
                <a:latin typeface="+mj-lt"/>
              </a:rPr>
              <a:t>https://journals.sagepub.com/doi/pdf/10.1177/11786329211010126</a:t>
            </a:r>
          </a:p>
          <a:p>
            <a:pPr>
              <a:buFontTx/>
              <a:buChar char="•"/>
            </a:pPr>
            <a:endParaRPr lang="en-US" sz="1600" dirty="0">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38</a:t>
            </a:fld>
            <a:endParaRPr kumimoji="1" lang="ja-JP" altLang="en-US"/>
          </a:p>
        </p:txBody>
      </p:sp>
    </p:spTree>
    <p:extLst>
      <p:ext uri="{BB962C8B-B14F-4D97-AF65-F5344CB8AC3E}">
        <p14:creationId xmlns:p14="http://schemas.microsoft.com/office/powerpoint/2010/main" val="3936400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lstStyle/>
          <a:p>
            <a:pPr>
              <a:buFontTx/>
              <a:buChar char="•"/>
            </a:pPr>
            <a:endParaRPr lang="en-US" sz="1600" noProof="1">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39</a:t>
            </a:fld>
            <a:endParaRPr kumimoji="1" lang="ja-JP" altLang="en-US"/>
          </a:p>
        </p:txBody>
      </p:sp>
    </p:spTree>
    <p:extLst>
      <p:ext uri="{BB962C8B-B14F-4D97-AF65-F5344CB8AC3E}">
        <p14:creationId xmlns:p14="http://schemas.microsoft.com/office/powerpoint/2010/main" val="3409186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3085758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41</a:t>
            </a:fld>
            <a:endParaRPr kumimoji="1" lang="ja-JP" altLang="en-US"/>
          </a:p>
        </p:txBody>
      </p:sp>
    </p:spTree>
    <p:extLst>
      <p:ext uri="{BB962C8B-B14F-4D97-AF65-F5344CB8AC3E}">
        <p14:creationId xmlns:p14="http://schemas.microsoft.com/office/powerpoint/2010/main" val="232999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t>https://insightplus.bakermckenzie.com/bm/data-technology/vietnam-new-regulations-for-managing-digital-medical-data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https://thuvienphapluat.vn/van-ban/Cong-nghe-thong-tin/Nghi-diinh-102-2025-ND-CP-quy-dinh-quan-ly-du-lieu-y-te-656633.aspx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https://thuvienphapluat.vn/van-ban/EN/Cong-nghe-thong-tin/Law-60-2024-QH15-Data/639658/tieng-anh.aspx</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45</a:t>
            </a:fld>
            <a:endParaRPr lang="ja-JP" altLang="en-US" dirty="0"/>
          </a:p>
        </p:txBody>
      </p:sp>
    </p:spTree>
    <p:extLst>
      <p:ext uri="{BB962C8B-B14F-4D97-AF65-F5344CB8AC3E}">
        <p14:creationId xmlns:p14="http://schemas.microsoft.com/office/powerpoint/2010/main" val="1569473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E8E37-4340-F438-08DF-C34913A06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265B55-552D-6C10-683D-BE696FB9C2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A55159-9FF9-23E8-6615-3AFF74E9E4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t>https://thuvienphapluat.vn/van-ban/Cong-nghe-thong-tin/Nghi-diinh-102-2025-ND-CP-quy-dinh-quan-ly-du-lieu-y-te-656633.aspx</a:t>
            </a:r>
            <a:endParaRPr lang="en-US" dirty="0"/>
          </a:p>
        </p:txBody>
      </p:sp>
      <p:sp>
        <p:nvSpPr>
          <p:cNvPr id="4" name="Slide Number Placeholder 3">
            <a:extLst>
              <a:ext uri="{FF2B5EF4-FFF2-40B4-BE49-F238E27FC236}">
                <a16:creationId xmlns:a16="http://schemas.microsoft.com/office/drawing/2014/main" id="{1EB9060C-08B0-D57A-5A36-076F984CDEF6}"/>
              </a:ext>
            </a:extLst>
          </p:cNvPr>
          <p:cNvSpPr>
            <a:spLocks noGrp="1"/>
          </p:cNvSpPr>
          <p:nvPr>
            <p:ph type="sldNum" sz="quarter" idx="5"/>
          </p:nvPr>
        </p:nvSpPr>
        <p:spPr/>
        <p:txBody>
          <a:bodyPr/>
          <a:lstStyle/>
          <a:p>
            <a:fld id="{27D7EE6A-0797-491E-97CB-8F6F4017E7EC}" type="slidenum">
              <a:rPr lang="ja-JP" altLang="en-US" smtClean="0"/>
              <a:pPr/>
              <a:t>46</a:t>
            </a:fld>
            <a:endParaRPr lang="ja-JP" altLang="en-US" dirty="0"/>
          </a:p>
        </p:txBody>
      </p:sp>
    </p:spTree>
    <p:extLst>
      <p:ext uri="{BB962C8B-B14F-4D97-AF65-F5344CB8AC3E}">
        <p14:creationId xmlns:p14="http://schemas.microsoft.com/office/powerpoint/2010/main" val="266246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63668-F526-4E4F-465F-5F32B56E4F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6A710-AFEF-116A-B67A-4C3F1797E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34508-EC1E-73AE-07AE-F945A5B397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https://thuvienphapluat.vn/van-ban/Cong-nghe-thong-tin/Nghi-diinh-102-2025-ND-CP-quy-dinh-quan-ly-du-lieu-y-te-656633.aspx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https://thuvienphapluat.vn/van-ban/EN/Cong-nghe-thong-tin/Law-60-2024-QH15-Data/639658/tieng-anh.aspx</a:t>
            </a:r>
          </a:p>
        </p:txBody>
      </p:sp>
      <p:sp>
        <p:nvSpPr>
          <p:cNvPr id="4" name="Slide Number Placeholder 3">
            <a:extLst>
              <a:ext uri="{FF2B5EF4-FFF2-40B4-BE49-F238E27FC236}">
                <a16:creationId xmlns:a16="http://schemas.microsoft.com/office/drawing/2014/main" id="{D41734A2-CF5D-793F-0D2B-77F6ADEE7DBE}"/>
              </a:ext>
            </a:extLst>
          </p:cNvPr>
          <p:cNvSpPr>
            <a:spLocks noGrp="1"/>
          </p:cNvSpPr>
          <p:nvPr>
            <p:ph type="sldNum" sz="quarter" idx="5"/>
          </p:nvPr>
        </p:nvSpPr>
        <p:spPr/>
        <p:txBody>
          <a:bodyPr/>
          <a:lstStyle/>
          <a:p>
            <a:fld id="{27D7EE6A-0797-491E-97CB-8F6F4017E7EC}" type="slidenum">
              <a:rPr lang="ja-JP" altLang="en-US" smtClean="0"/>
              <a:pPr/>
              <a:t>47</a:t>
            </a:fld>
            <a:endParaRPr lang="ja-JP" altLang="en-US" dirty="0"/>
          </a:p>
        </p:txBody>
      </p:sp>
    </p:spTree>
    <p:extLst>
      <p:ext uri="{BB962C8B-B14F-4D97-AF65-F5344CB8AC3E}">
        <p14:creationId xmlns:p14="http://schemas.microsoft.com/office/powerpoint/2010/main" val="2730427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73595-54E7-7680-22B3-F30B18B721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D4FA2-F8DE-7FF2-F737-310CD1A15E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B726C7-99D1-0384-EB94-B21E1044C9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https://thuvienphapluat.vn/van-ban/Cong-nghe-thong-tin/Nghi-diinh-102-2025-ND-CP-quy-dinh-quan-ly-du-lieu-y-te-656633.aspx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https://thuvienphapluat.vn/van-ban/EN/Cong-nghe-thong-tin/Law-60-2024-QH15-Data/639658/tieng-anh.aspx</a:t>
            </a:r>
          </a:p>
        </p:txBody>
      </p:sp>
      <p:sp>
        <p:nvSpPr>
          <p:cNvPr id="4" name="Slide Number Placeholder 3">
            <a:extLst>
              <a:ext uri="{FF2B5EF4-FFF2-40B4-BE49-F238E27FC236}">
                <a16:creationId xmlns:a16="http://schemas.microsoft.com/office/drawing/2014/main" id="{2860B0FB-11BD-029C-D477-752C173FF7B1}"/>
              </a:ext>
            </a:extLst>
          </p:cNvPr>
          <p:cNvSpPr>
            <a:spLocks noGrp="1"/>
          </p:cNvSpPr>
          <p:nvPr>
            <p:ph type="sldNum" sz="quarter" idx="5"/>
          </p:nvPr>
        </p:nvSpPr>
        <p:spPr/>
        <p:txBody>
          <a:bodyPr/>
          <a:lstStyle/>
          <a:p>
            <a:fld id="{27D7EE6A-0797-491E-97CB-8F6F4017E7EC}" type="slidenum">
              <a:rPr lang="ja-JP" altLang="en-US" smtClean="0"/>
              <a:pPr/>
              <a:t>48</a:t>
            </a:fld>
            <a:endParaRPr lang="ja-JP" altLang="en-US" dirty="0"/>
          </a:p>
        </p:txBody>
      </p:sp>
    </p:spTree>
    <p:extLst>
      <p:ext uri="{BB962C8B-B14F-4D97-AF65-F5344CB8AC3E}">
        <p14:creationId xmlns:p14="http://schemas.microsoft.com/office/powerpoint/2010/main" val="264029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B6873-271E-55DE-E6BB-388C42BD1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E243B-09A5-B4B2-AA50-D86DE7F0E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605AF4-7E11-0E60-9B6E-A7F1542DC4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https://thuvienphapluat.vn/van-ban/Cong-nghe-thong-tin/Nghi-diinh-102-2025-ND-CP-quy-dinh-quan-ly-du-lieu-y-te-656633.aspx</a:t>
            </a:r>
          </a:p>
        </p:txBody>
      </p:sp>
      <p:sp>
        <p:nvSpPr>
          <p:cNvPr id="4" name="Slide Number Placeholder 3">
            <a:extLst>
              <a:ext uri="{FF2B5EF4-FFF2-40B4-BE49-F238E27FC236}">
                <a16:creationId xmlns:a16="http://schemas.microsoft.com/office/drawing/2014/main" id="{B3663D42-AE19-FBE3-E7AF-97F4FA3A53AA}"/>
              </a:ext>
            </a:extLst>
          </p:cNvPr>
          <p:cNvSpPr>
            <a:spLocks noGrp="1"/>
          </p:cNvSpPr>
          <p:nvPr>
            <p:ph type="sldNum" sz="quarter" idx="5"/>
          </p:nvPr>
        </p:nvSpPr>
        <p:spPr/>
        <p:txBody>
          <a:bodyPr/>
          <a:lstStyle/>
          <a:p>
            <a:fld id="{27D7EE6A-0797-491E-97CB-8F6F4017E7EC}" type="slidenum">
              <a:rPr lang="ja-JP" altLang="en-US" smtClean="0"/>
              <a:pPr/>
              <a:t>49</a:t>
            </a:fld>
            <a:endParaRPr lang="ja-JP" altLang="en-US" dirty="0"/>
          </a:p>
        </p:txBody>
      </p:sp>
    </p:spTree>
    <p:extLst>
      <p:ext uri="{BB962C8B-B14F-4D97-AF65-F5344CB8AC3E}">
        <p14:creationId xmlns:p14="http://schemas.microsoft.com/office/powerpoint/2010/main" val="4197344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53</a:t>
            </a:fld>
            <a:endParaRPr kumimoji="1" lang="ja-JP" altLang="en-US"/>
          </a:p>
        </p:txBody>
      </p:sp>
    </p:spTree>
    <p:extLst>
      <p:ext uri="{BB962C8B-B14F-4D97-AF65-F5344CB8AC3E}">
        <p14:creationId xmlns:p14="http://schemas.microsoft.com/office/powerpoint/2010/main" val="4122901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https://www.rvo.nl/sites/default/files/2019/06/2019%20Vietnam%20market%20study%20LSH%20sector.pdf</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54</a:t>
            </a:fld>
            <a:endParaRPr kumimoji="1" lang="ja-JP" altLang="en-US"/>
          </a:p>
        </p:txBody>
      </p:sp>
    </p:spTree>
    <p:extLst>
      <p:ext uri="{BB962C8B-B14F-4D97-AF65-F5344CB8AC3E}">
        <p14:creationId xmlns:p14="http://schemas.microsoft.com/office/powerpoint/2010/main" val="3568001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https://vanbanphapluat.co/decree-no-15-2015-nd-cp-on-investment-in-the-form-of-public-private-partnership</a:t>
            </a:r>
          </a:p>
          <a:p>
            <a:r>
              <a:rPr kumimoji="1" lang="en-US" altLang="ja-JP" noProof="1"/>
              <a:t>https://vanbanphapluat.co/decree-no-63-2014-nd-cp-several-provisions-of-the-law-on-bidding-regarding-the-selection-of-contractors#:~:text=This%20Decree%20hereby%20details%20the,1%20of%20the%20Bidding%20Law。</a:t>
            </a:r>
          </a:p>
          <a:p>
            <a:r>
              <a:rPr kumimoji="1" lang="en-US" altLang="ja-JP" noProof="1"/>
              <a:t>https://www.s-ge.com/en/article/export-knowhow/20194-c3-vietnam-public-procurement?ct</a:t>
            </a:r>
          </a:p>
          <a:p>
            <a:r>
              <a:rPr kumimoji="1" lang="en-US" altLang="ja-JP" noProof="1"/>
              <a:t>https://media.path.org/documents/ENG_Procurement_and_Management_Systems_for_Medical_Equipment.pdf?_gl=1*1xfa0tx*_gcl_au*MjA3MzMwMDg5Mi4xNjk0Njc4NDcw*_ga*MTIxNTY4MTU0NC4xNjk0Njc4NDcw*_ga_YBSE7ZKDQM*MTY5NDY3ODQ3MC4xLjAuMTY5NDY3ODQ3MC42MC4wLjA。</a:t>
            </a:r>
          </a:p>
          <a:p>
            <a:r>
              <a:rPr kumimoji="1" lang="en-US" altLang="ja-JP" noProof="1"/>
              <a:t>https://www.trade.gov/country-commercial-guides/vietnam-selling-public-sector#:~:text=Government%20procurement%20is%20regulated%20by,related%20to%20selection%20of%20contractors。</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55</a:t>
            </a:fld>
            <a:endParaRPr kumimoji="1" lang="ja-JP" altLang="en-US"/>
          </a:p>
        </p:txBody>
      </p:sp>
    </p:spTree>
    <p:extLst>
      <p:ext uri="{BB962C8B-B14F-4D97-AF65-F5344CB8AC3E}">
        <p14:creationId xmlns:p14="http://schemas.microsoft.com/office/powerpoint/2010/main" val="3565568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https://media.path.org/documents/ENG_Procurement_and_Management_Systems_for_Medical_Equipment.pdf?_gl=1*1xfa0tx*_gcl_au*MjA3MzMwMDg5Mi4xNjk0Njc4NDcw*_ga*MTIxNTY4MTU0NC4xNjk0Njc4NDcw*_ga_YBSE7ZKDQM*MTY5NDY3ODQ3MC4xLjAuMTY5NDY3ODQ3MC42MC4wLjA。</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56</a:t>
            </a:fld>
            <a:endParaRPr kumimoji="1" lang="ja-JP" altLang="en-US"/>
          </a:p>
        </p:txBody>
      </p:sp>
    </p:spTree>
    <p:extLst>
      <p:ext uri="{BB962C8B-B14F-4D97-AF65-F5344CB8AC3E}">
        <p14:creationId xmlns:p14="http://schemas.microsoft.com/office/powerpoint/2010/main" val="390464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874237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https://vietnamnews.vn/society/372665/health-ministry-announces-national-centralised-drug-procurement-centre.html</a:t>
            </a:r>
            <a:endParaRPr kumimoji="1" lang="en-US" altLang="ja-JP" dirty="0"/>
          </a:p>
          <a:p>
            <a:r>
              <a:rPr kumimoji="1" lang="en-US" altLang="ja-JP" noProof="1"/>
              <a:t>https://www.linkedin.com/pulse/vietnams-drug-procurement-pricing-system-under-vietnamese-mazur/</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57</a:t>
            </a:fld>
            <a:endParaRPr kumimoji="1" lang="ja-JP" altLang="en-US"/>
          </a:p>
        </p:txBody>
      </p:sp>
    </p:spTree>
    <p:extLst>
      <p:ext uri="{BB962C8B-B14F-4D97-AF65-F5344CB8AC3E}">
        <p14:creationId xmlns:p14="http://schemas.microsoft.com/office/powerpoint/2010/main" val="3096079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vietnam.mfa.gov.by/en/exportby/business/vietzakup/#:~:text=be%20registered%20in%20the%20country%20where%20the%20main%20operations%20are%20conducted%3B&amp;text=maintain%20independent%20financial%20statements%3B&amp;text=not%20be%20in%20the%20process%20of%20liquidation%20or%20bankruptcy%3B&amp;text=register%20as%20a%20participant%20of,.gov.vn%2F) 。</a:t>
            </a:r>
          </a:p>
          <a:p>
            <a:r>
              <a:rPr kumimoji="1" lang="en-US" altLang="ja-JP" noProof="1"/>
              <a:t>https://www.flandersinvestmentandtrade.com/export/sites/trade/files/events/Goose%20CFS%202-pager%20Viet%20Nam.pdf</a:t>
            </a:r>
          </a:p>
          <a:p>
            <a:r>
              <a:rPr kumimoji="1" lang="en-US" altLang="ja-JP" noProof="1"/>
              <a:t>https://www2.hcmiu.edu.vn/Portals/1/Docs/vanbanphapluat/english/43-2013-QH13%20Luat%20Dau%20thau.pdf</a:t>
            </a:r>
          </a:p>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58</a:t>
            </a:fld>
            <a:endParaRPr kumimoji="1" lang="ja-JP" altLang="en-US"/>
          </a:p>
        </p:txBody>
      </p:sp>
    </p:spTree>
    <p:extLst>
      <p:ext uri="{BB962C8B-B14F-4D97-AF65-F5344CB8AC3E}">
        <p14:creationId xmlns:p14="http://schemas.microsoft.com/office/powerpoint/2010/main" val="3036494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59</a:t>
            </a:fld>
            <a:endParaRPr kumimoji="1" lang="ja-JP" altLang="en-US"/>
          </a:p>
        </p:txBody>
      </p:sp>
    </p:spTree>
    <p:extLst>
      <p:ext uri="{BB962C8B-B14F-4D97-AF65-F5344CB8AC3E}">
        <p14:creationId xmlns:p14="http://schemas.microsoft.com/office/powerpoint/2010/main" val="3171170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60</a:t>
            </a:fld>
            <a:endParaRPr lang="ja-JP" altLang="en-US" dirty="0"/>
          </a:p>
        </p:txBody>
      </p:sp>
    </p:spTree>
    <p:extLst>
      <p:ext uri="{BB962C8B-B14F-4D97-AF65-F5344CB8AC3E}">
        <p14:creationId xmlns:p14="http://schemas.microsoft.com/office/powerpoint/2010/main" val="2558901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https://moh.gov.vn/co-cau-to-chuc</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61</a:t>
            </a:fld>
            <a:endParaRPr kumimoji="1" lang="ja-JP" altLang="en-US"/>
          </a:p>
        </p:txBody>
      </p:sp>
    </p:spTree>
    <p:extLst>
      <p:ext uri="{BB962C8B-B14F-4D97-AF65-F5344CB8AC3E}">
        <p14:creationId xmlns:p14="http://schemas.microsoft.com/office/powerpoint/2010/main" val="3122403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https://moh.gov.vn/co-cau-to-chuc</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62</a:t>
            </a:fld>
            <a:endParaRPr kumimoji="1" lang="ja-JP" altLang="en-US"/>
          </a:p>
        </p:txBody>
      </p:sp>
    </p:spTree>
    <p:extLst>
      <p:ext uri="{BB962C8B-B14F-4D97-AF65-F5344CB8AC3E}">
        <p14:creationId xmlns:p14="http://schemas.microsoft.com/office/powerpoint/2010/main" val="2358044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https://moh.gov.vn/co-cau-to-chuc</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63</a:t>
            </a:fld>
            <a:endParaRPr kumimoji="1" lang="ja-JP" altLang="en-US"/>
          </a:p>
        </p:txBody>
      </p:sp>
    </p:spTree>
    <p:extLst>
      <p:ext uri="{BB962C8B-B14F-4D97-AF65-F5344CB8AC3E}">
        <p14:creationId xmlns:p14="http://schemas.microsoft.com/office/powerpoint/2010/main" val="2551716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https://moh.gov.vn/co-cau-to-chuc</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64</a:t>
            </a:fld>
            <a:endParaRPr kumimoji="1" lang="ja-JP" altLang="en-US"/>
          </a:p>
        </p:txBody>
      </p:sp>
    </p:spTree>
    <p:extLst>
      <p:ext uri="{BB962C8B-B14F-4D97-AF65-F5344CB8AC3E}">
        <p14:creationId xmlns:p14="http://schemas.microsoft.com/office/powerpoint/2010/main" val="4217869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65</a:t>
            </a:fld>
            <a:endParaRPr kumimoji="1" lang="ja-JP" altLang="en-US"/>
          </a:p>
        </p:txBody>
      </p:sp>
    </p:spTree>
    <p:extLst>
      <p:ext uri="{BB962C8B-B14F-4D97-AF65-F5344CB8AC3E}">
        <p14:creationId xmlns:p14="http://schemas.microsoft.com/office/powerpoint/2010/main" val="38399073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71</a:t>
            </a:fld>
            <a:endParaRPr kumimoji="1" lang="ja-JP" altLang="en-US"/>
          </a:p>
        </p:txBody>
      </p:sp>
    </p:spTree>
    <p:extLst>
      <p:ext uri="{BB962C8B-B14F-4D97-AF65-F5344CB8AC3E}">
        <p14:creationId xmlns:p14="http://schemas.microsoft.com/office/powerpoint/2010/main" val="118603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5</a:t>
            </a:fld>
            <a:endParaRPr kumimoji="1" lang="ja-JP" altLang="en-US"/>
          </a:p>
        </p:txBody>
      </p:sp>
    </p:spTree>
    <p:extLst>
      <p:ext uri="{BB962C8B-B14F-4D97-AF65-F5344CB8AC3E}">
        <p14:creationId xmlns:p14="http://schemas.microsoft.com/office/powerpoint/2010/main" val="106020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73</a:t>
            </a:fld>
            <a:endParaRPr kumimoji="1" lang="ja-JP" altLang="en-US"/>
          </a:p>
        </p:txBody>
      </p:sp>
    </p:spTree>
    <p:extLst>
      <p:ext uri="{BB962C8B-B14F-4D97-AF65-F5344CB8AC3E}">
        <p14:creationId xmlns:p14="http://schemas.microsoft.com/office/powerpoint/2010/main" val="1307091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79</a:t>
            </a:fld>
            <a:endParaRPr kumimoji="1" lang="ja-JP" altLang="en-US"/>
          </a:p>
        </p:txBody>
      </p:sp>
    </p:spTree>
    <p:extLst>
      <p:ext uri="{BB962C8B-B14F-4D97-AF65-F5344CB8AC3E}">
        <p14:creationId xmlns:p14="http://schemas.microsoft.com/office/powerpoint/2010/main" val="3636661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81</a:t>
            </a:fld>
            <a:endParaRPr kumimoji="1" lang="ja-JP" altLang="en-US"/>
          </a:p>
        </p:txBody>
      </p:sp>
    </p:spTree>
    <p:extLst>
      <p:ext uri="{BB962C8B-B14F-4D97-AF65-F5344CB8AC3E}">
        <p14:creationId xmlns:p14="http://schemas.microsoft.com/office/powerpoint/2010/main" val="13129247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83</a:t>
            </a:fld>
            <a:endParaRPr kumimoji="1" lang="ja-JP" altLang="en-US"/>
          </a:p>
        </p:txBody>
      </p:sp>
    </p:spTree>
    <p:extLst>
      <p:ext uri="{BB962C8B-B14F-4D97-AF65-F5344CB8AC3E}">
        <p14:creationId xmlns:p14="http://schemas.microsoft.com/office/powerpoint/2010/main" val="3319101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20CFA-8E35-048E-FFF5-A68A18845D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FA09B1-225A-AC5D-9356-302144100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2CC080-CF3D-AD55-6236-91AA220E55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noProof="1"/>
              <a:t>2030年までの国民の健康を守り、ケアし、増進するための国家戦略と2045年のビジョン</a:t>
            </a:r>
            <a:endParaRPr kumimoji="1" lang="ja-JP" altLang="en-US" sz="1200" b="1" dirty="0"/>
          </a:p>
          <a:p>
            <a:r>
              <a:rPr lang="en-IN" altLang="ja-JP" noProof="1"/>
              <a:t>https://vietnamlawmagazine.vn/national-strategy-for-peoples-health-protection-approved-71257.html</a:t>
            </a:r>
          </a:p>
          <a:p>
            <a:r>
              <a:rPr lang="en-IN" altLang="ja-JP" noProof="1"/>
              <a:t>https://thuviennhadat.vn/van-ban-phap-luat-viet-nam/decision-89-qd-ttg-2024-national-strategy-protection-care-improvement-of-the-people-s-health-603960.html</a:t>
            </a:r>
          </a:p>
          <a:p>
            <a:r>
              <a:rPr lang="en-IN" altLang="ja-JP" noProof="1"/>
              <a:t>https://en.baochinhphu.vn/national-strategy-on-peoples-health-released-111240124180120253.htm</a:t>
            </a: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noProof="1"/>
              <a:t>ヘルスケアネットワーク基本計画(2021~2030年、2050年までのビジョン)</a:t>
            </a:r>
            <a:endParaRPr lang="en-IN" altLang="ja-JP" dirty="0"/>
          </a:p>
          <a:p>
            <a:r>
              <a:rPr lang="en-IN" altLang="ja-JP" noProof="1"/>
              <a:t>https://en.vietnamplus.vn/master-plan-on-healthcare-network-by-2050-approved-post280091.vnp</a:t>
            </a:r>
          </a:p>
          <a:p>
            <a:r>
              <a:rPr lang="en-IN" altLang="ja-JP" noProof="1"/>
              <a:t>https://archive.opengovasia.com/2024/02/28/transforming-healthcare-vietnams-digital-revolution/</a:t>
            </a:r>
          </a:p>
          <a:p>
            <a:r>
              <a:rPr lang="en-IN" altLang="ja-JP" noProof="1"/>
              <a:t>https://en.baochinhphu.vn/govt-endorses-master-plan-on-healthcare-network-111240228105001683.htm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Slide Number Placeholder 3">
            <a:extLst>
              <a:ext uri="{FF2B5EF4-FFF2-40B4-BE49-F238E27FC236}">
                <a16:creationId xmlns:a16="http://schemas.microsoft.com/office/drawing/2014/main" id="{2855B628-6BDA-46A4-39DF-12231FE03214}"/>
              </a:ext>
            </a:extLst>
          </p:cNvPr>
          <p:cNvSpPr>
            <a:spLocks noGrp="1"/>
          </p:cNvSpPr>
          <p:nvPr>
            <p:ph type="sldNum" sz="quarter" idx="5"/>
          </p:nvPr>
        </p:nvSpPr>
        <p:spPr/>
        <p:txBody>
          <a:bodyPr/>
          <a:lstStyle/>
          <a:p>
            <a:fld id="{27D7EE6A-0797-491E-97CB-8F6F4017E7EC}" type="slidenum">
              <a:rPr lang="ja-JP" altLang="en-US" smtClean="0"/>
              <a:pPr/>
              <a:t>95</a:t>
            </a:fld>
            <a:endParaRPr lang="ja-JP" altLang="en-US" dirty="0"/>
          </a:p>
        </p:txBody>
      </p:sp>
    </p:spTree>
    <p:extLst>
      <p:ext uri="{BB962C8B-B14F-4D97-AF65-F5344CB8AC3E}">
        <p14:creationId xmlns:p14="http://schemas.microsoft.com/office/powerpoint/2010/main" val="3677509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9D31F-07EC-B6D8-9230-E6E078D75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43A63-EE4B-F523-4E78-06FED041BE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BDF12-72AC-30EC-F212-F2339047F517}"/>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noProof="1">
                <a:solidFill>
                  <a:schemeClr val="dk1"/>
                </a:solidFill>
                <a:latin typeface="+mj-ea"/>
                <a:ea typeface="+mn-ea"/>
                <a:cs typeface="+mn-cs"/>
              </a:rPr>
              <a:t>2025年までの医療デジタル化と2030年への方向性</a:t>
            </a:r>
            <a:endParaRPr lang="en-IN" altLang="ja-JP" dirty="0"/>
          </a:p>
          <a:p>
            <a:r>
              <a:rPr lang="en-IN" altLang="ja-JP" noProof="1"/>
              <a:t>https://thuviennhadat.vn/van-ban-phap-luat-viet-nam/decision-749-qd-ttg-2020-introducing-program-for-national-digital-transformation-445317.html</a:t>
            </a:r>
          </a:p>
          <a:p>
            <a:r>
              <a:rPr lang="en-IN" altLang="ja-JP" noProof="1"/>
              <a:t>https://vanbanphapluat.co/decision-5316-qd-byt-2020-medical-digitalization-program-until-2025-and-orientation-to-2030</a:t>
            </a: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noProof="1">
                <a:solidFill>
                  <a:schemeClr val="dk1"/>
                </a:solidFill>
                <a:latin typeface="+mj-ea"/>
                <a:ea typeface="+mn-ea"/>
                <a:cs typeface="+mn-cs"/>
              </a:rPr>
              <a:t>公共医療のブレークスルーに関する政治局決議</a:t>
            </a:r>
            <a:endParaRPr lang="en-IN" altLang="ja-JP" dirty="0"/>
          </a:p>
          <a:p>
            <a:r>
              <a:rPr lang="en-IN" altLang="ja-JP" noProof="1"/>
              <a:t>https://www.vietnamplus.vn/nghi-quyet-so-72-nqtw-but-pha-chuyen-doi-so-nang-chat-luong-kham-chua-benh-post1094954.vnp</a:t>
            </a:r>
          </a:p>
          <a:p>
            <a:r>
              <a:rPr lang="en-IN" altLang="ja-JP" noProof="1"/>
              <a:t>https://english.luatvietnam.vn/resolutionno72-nq-twdatedseptember092025ofthepoliticalbureauonanumberofbreakthroughsolutionstostrengthentheprotectioncareand-410998-doc1.html</a:t>
            </a:r>
          </a:p>
          <a:p>
            <a:r>
              <a:rPr lang="en-IN" altLang="ja-JP" noProof="1"/>
              <a:t>https://www.vietnam.vn/en/nghi-quyet-72-nq-tw-cua-bo-chinh-tri-ve-mot-so-giai-phap-dot-pha-tang-cuong-bao-ve-cham-soc-va-nang-cao-suc-khoe-nhan-dan</a:t>
            </a: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altLang="ja-JP" sz="1200" b="0" kern="1200" dirty="0">
              <a:solidFill>
                <a:schemeClr val="tx1"/>
              </a:solidFill>
              <a:latin typeface="+mj-ea"/>
              <a:ea typeface="+mn-ea"/>
              <a:cs typeface="+mn-cs"/>
            </a:endParaRPr>
          </a:p>
        </p:txBody>
      </p:sp>
      <p:sp>
        <p:nvSpPr>
          <p:cNvPr id="4" name="Slide Number Placeholder 3">
            <a:extLst>
              <a:ext uri="{FF2B5EF4-FFF2-40B4-BE49-F238E27FC236}">
                <a16:creationId xmlns:a16="http://schemas.microsoft.com/office/drawing/2014/main" id="{B0376920-0946-108E-E96B-37B5415485A7}"/>
              </a:ext>
            </a:extLst>
          </p:cNvPr>
          <p:cNvSpPr>
            <a:spLocks noGrp="1"/>
          </p:cNvSpPr>
          <p:nvPr>
            <p:ph type="sldNum" sz="quarter" idx="5"/>
          </p:nvPr>
        </p:nvSpPr>
        <p:spPr/>
        <p:txBody>
          <a:bodyPr/>
          <a:lstStyle/>
          <a:p>
            <a:fld id="{27D7EE6A-0797-491E-97CB-8F6F4017E7EC}" type="slidenum">
              <a:rPr lang="ja-JP" altLang="en-US" smtClean="0"/>
              <a:pPr/>
              <a:t>96</a:t>
            </a:fld>
            <a:endParaRPr lang="ja-JP" altLang="en-US" dirty="0"/>
          </a:p>
        </p:txBody>
      </p:sp>
    </p:spTree>
    <p:extLst>
      <p:ext uri="{BB962C8B-B14F-4D97-AF65-F5344CB8AC3E}">
        <p14:creationId xmlns:p14="http://schemas.microsoft.com/office/powerpoint/2010/main" val="4276693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98</a:t>
            </a:fld>
            <a:endParaRPr kumimoji="1" lang="ja-JP" altLang="en-US"/>
          </a:p>
        </p:txBody>
      </p:sp>
    </p:spTree>
    <p:extLst>
      <p:ext uri="{BB962C8B-B14F-4D97-AF65-F5344CB8AC3E}">
        <p14:creationId xmlns:p14="http://schemas.microsoft.com/office/powerpoint/2010/main" val="9543359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109</a:t>
            </a:fld>
            <a:endParaRPr kumimoji="1" lang="ja-JP" altLang="en-US"/>
          </a:p>
        </p:txBody>
      </p:sp>
    </p:spTree>
    <p:extLst>
      <p:ext uri="{BB962C8B-B14F-4D97-AF65-F5344CB8AC3E}">
        <p14:creationId xmlns:p14="http://schemas.microsoft.com/office/powerpoint/2010/main" val="2999638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rgbClr val="000000"/>
                </a:solidFill>
                <a:latin typeface="Arial" panose="020B0604020202020204" pitchFamily="34" charset="0"/>
                <a:ea typeface="+mn-ea"/>
                <a:cs typeface="Arial" panose="020B0604020202020204" pitchFamily="34" charset="0"/>
              </a:rPr>
              <a:t>レポート</a:t>
            </a:r>
            <a:r>
              <a:rPr kumimoji="1" lang="en-US" altLang="ja-JP" sz="1200" dirty="0">
                <a:solidFill>
                  <a:srgbClr val="000000"/>
                </a:solidFill>
                <a:latin typeface="Arial" panose="020B0604020202020204" pitchFamily="34" charset="0"/>
                <a:ea typeface="+mn-ea"/>
                <a:cs typeface="Arial" panose="020B0604020202020204" pitchFamily="34" charset="0"/>
              </a:rPr>
              <a:t>URL:</a:t>
            </a:r>
          </a:p>
          <a:p>
            <a:pPr marL="171450" indent="-171450">
              <a:buFont typeface="Arial" panose="020B0604020202020204" pitchFamily="34" charset="0"/>
              <a:buChar char="•"/>
            </a:pPr>
            <a:r>
              <a:rPr lang="en-US" altLang="ja-JP" sz="1200" dirty="0">
                <a:solidFill>
                  <a:srgbClr val="000000"/>
                </a:solidFill>
                <a:latin typeface="Arial" panose="020B0604020202020204" pitchFamily="34" charset="0"/>
                <a:ea typeface="+mn-ea"/>
                <a:cs typeface="Arial" panose="020B0604020202020204" pitchFamily="34" charset="0"/>
              </a:rPr>
              <a:t>Medical Device Import System in Vietnam (2011): Direct link was not available</a:t>
            </a:r>
          </a:p>
          <a:p>
            <a:pPr marL="171450" indent="-171450">
              <a:buFont typeface="Arial" panose="020B0604020202020204" pitchFamily="34" charset="0"/>
              <a:buChar char="•"/>
            </a:pPr>
            <a:r>
              <a:rPr lang="en-US" altLang="ja-JP" sz="1200" dirty="0">
                <a:solidFill>
                  <a:srgbClr val="000000"/>
                </a:solidFill>
                <a:latin typeface="Arial" panose="020B0604020202020204" pitchFamily="34" charset="0"/>
                <a:ea typeface="+mn-ea"/>
                <a:cs typeface="Arial" panose="020B0604020202020204" pitchFamily="34" charset="0"/>
              </a:rPr>
              <a:t>Survey of the Vietnamese Pharmaceutical System (March 2014): https://www.jetro.go.jp/reportstop/reports/asia/export/e-proc/life_science/</a:t>
            </a:r>
          </a:p>
          <a:p>
            <a:pPr marL="171450" indent="-171450">
              <a:buFont typeface="Arial" panose="020B0604020202020204" pitchFamily="34" charset="0"/>
              <a:buChar char="•"/>
            </a:pPr>
            <a:r>
              <a:rPr lang="en-US" altLang="ja-JP" sz="1200" dirty="0">
                <a:solidFill>
                  <a:srgbClr val="000000"/>
                </a:solidFill>
                <a:latin typeface="Arial" panose="020B0604020202020204" pitchFamily="34" charset="0"/>
                <a:ea typeface="+mn-ea"/>
                <a:cs typeface="Arial" panose="020B0604020202020204" pitchFamily="34" charset="0"/>
              </a:rPr>
              <a:t>Survey on Health &amp; Longevity Markets in Major Countries (2016): https://www.jetro.go.jp/world/reports/2016/02/995ecff75525fbb4.html</a:t>
            </a:r>
          </a:p>
          <a:p>
            <a:pPr marL="171450" indent="-171450">
              <a:buFont typeface="Arial" panose="020B0604020202020204" pitchFamily="34" charset="0"/>
              <a:buChar char="•"/>
            </a:pPr>
            <a:r>
              <a:rPr lang="en-US" altLang="ja-JP" sz="1200" dirty="0">
                <a:solidFill>
                  <a:srgbClr val="000000"/>
                </a:solidFill>
                <a:latin typeface="Arial" panose="020B0604020202020204" pitchFamily="34" charset="0"/>
                <a:ea typeface="+mn-ea"/>
                <a:cs typeface="Arial" panose="020B0604020202020204" pitchFamily="34" charset="0"/>
              </a:rPr>
              <a:t>Survey of Importers and Distributors of Medical Devices in Vietnam (2017): </a:t>
            </a:r>
            <a:r>
              <a:rPr lang="en-US" altLang="ja-JP" sz="1200" dirty="0">
                <a:solidFill>
                  <a:srgbClr val="000000"/>
                </a:solidFill>
                <a:latin typeface="Arial" panose="020B0604020202020204" pitchFamily="34" charset="0"/>
                <a:ea typeface="+mn-ea"/>
                <a:cs typeface="Arial" panose="020B0604020202020204" pitchFamily="34" charset="0"/>
                <a:hlinkClick r:id="rId3"/>
              </a:rPr>
              <a:t>https://www.jetro.go.jp/world/reports/2017/02/3b5b5adcc3752017.html?_previewDate_=null&amp;_previewToken_=&amp;revision=0&amp;viewForce=1&amp;utm</a:t>
            </a:r>
            <a:endParaRPr lang="en-US" altLang="ja-JP" sz="1200" dirty="0">
              <a:solidFill>
                <a:srgbClr val="000000"/>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altLang="ja-JP" sz="1200" dirty="0">
                <a:solidFill>
                  <a:srgbClr val="000000"/>
                </a:solidFill>
                <a:latin typeface="Arial" panose="020B0604020202020204" pitchFamily="34" charset="0"/>
                <a:ea typeface="+mn-ea"/>
                <a:cs typeface="Arial" panose="020B0604020202020204" pitchFamily="34" charset="0"/>
              </a:rPr>
              <a:t>Expansion of the Healthcare Business in ASEAN (2018): </a:t>
            </a:r>
            <a:r>
              <a:rPr lang="en-US" altLang="ja-JP" sz="1200" dirty="0">
                <a:solidFill>
                  <a:srgbClr val="000000"/>
                </a:solidFill>
                <a:latin typeface="Arial" panose="020B0604020202020204" pitchFamily="34" charset="0"/>
                <a:ea typeface="+mn-ea"/>
                <a:cs typeface="Arial" panose="020B0604020202020204" pitchFamily="34" charset="0"/>
                <a:hlinkClick r:id="rId4"/>
              </a:rPr>
              <a:t>https://www.jetro.go.jp/world/reports/2018/02/e999e1cbfd5a7b1f.html</a:t>
            </a:r>
            <a:endParaRPr lang="en-US" altLang="ja-JP" sz="1200" dirty="0">
              <a:solidFill>
                <a:srgbClr val="000000"/>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kumimoji="1" lang="en-US" altLang="ja-JP" sz="1200" dirty="0">
                <a:solidFill>
                  <a:srgbClr val="000000"/>
                </a:solidFill>
                <a:latin typeface="Arial" panose="020B0604020202020204" pitchFamily="34" charset="0"/>
                <a:ea typeface="+mn-ea"/>
                <a:cs typeface="Arial" panose="020B0604020202020204" pitchFamily="34" charset="0"/>
              </a:rPr>
              <a:t>Overview of the ASEAN Medical Devices Directive and Survey of National Responses (March 2022): </a:t>
            </a:r>
            <a:r>
              <a:rPr lang="en-US" altLang="ja-JP" sz="1200" dirty="0">
                <a:solidFill>
                  <a:srgbClr val="000000"/>
                </a:solidFill>
                <a:latin typeface="Arial" panose="020B0604020202020204" pitchFamily="34" charset="0"/>
                <a:ea typeface="+mn-ea"/>
                <a:cs typeface="Arial" panose="020B0604020202020204" pitchFamily="34" charset="0"/>
                <a:hlinkClick r:id="rId5"/>
              </a:rPr>
              <a:t>https://www.jetro.go.jp/world/reports/2022/02/ab7026b72051af9f.html</a:t>
            </a:r>
            <a:endParaRPr kumimoji="1" lang="en-US" altLang="ja-JP" sz="1200" dirty="0">
              <a:solidFill>
                <a:srgbClr val="000000"/>
              </a:solidFill>
              <a:latin typeface="Arial" panose="020B0604020202020204" pitchFamily="34" charset="0"/>
              <a:ea typeface="+mn-ea"/>
              <a:cs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122</a:t>
            </a:fld>
            <a:endParaRPr kumimoji="1" lang="ja-JP" altLang="en-US"/>
          </a:p>
        </p:txBody>
      </p:sp>
    </p:spTree>
    <p:extLst>
      <p:ext uri="{BB962C8B-B14F-4D97-AF65-F5344CB8AC3E}">
        <p14:creationId xmlns:p14="http://schemas.microsoft.com/office/powerpoint/2010/main" val="109566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7</a:t>
            </a:fld>
            <a:endParaRPr kumimoji="1" lang="ja-JP" altLang="en-US"/>
          </a:p>
        </p:txBody>
      </p:sp>
    </p:spTree>
    <p:extLst>
      <p:ext uri="{BB962C8B-B14F-4D97-AF65-F5344CB8AC3E}">
        <p14:creationId xmlns:p14="http://schemas.microsoft.com/office/powerpoint/2010/main" val="107731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1488411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11</a:t>
            </a:fld>
            <a:endParaRPr kumimoji="1" lang="ja-JP" altLang="en-US"/>
          </a:p>
        </p:txBody>
      </p:sp>
    </p:spTree>
    <p:extLst>
      <p:ext uri="{BB962C8B-B14F-4D97-AF65-F5344CB8AC3E}">
        <p14:creationId xmlns:p14="http://schemas.microsoft.com/office/powerpoint/2010/main" val="4025178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13</a:t>
            </a:fld>
            <a:endParaRPr kumimoji="1" lang="ja-JP" altLang="en-US"/>
          </a:p>
        </p:txBody>
      </p:sp>
    </p:spTree>
    <p:extLst>
      <p:ext uri="{BB962C8B-B14F-4D97-AF65-F5344CB8AC3E}">
        <p14:creationId xmlns:p14="http://schemas.microsoft.com/office/powerpoint/2010/main" val="119040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20863866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4" name="グループ化 3"/>
          <p:cNvGrpSpPr/>
          <p:nvPr userDrawn="1"/>
        </p:nvGrpSpPr>
        <p:grpSpPr>
          <a:xfrm>
            <a:off x="6681192" y="1781320"/>
            <a:ext cx="2376264" cy="4864794"/>
            <a:chOff x="6537176" y="1781320"/>
            <a:chExt cx="2376264" cy="4864794"/>
          </a:xfrm>
        </p:grpSpPr>
        <p:sp>
          <p:nvSpPr>
            <p:cNvPr id="1444" name="Oval 5"/>
            <p:cNvSpPr>
              <a:spLocks noChangeArrowheads="1"/>
            </p:cNvSpPr>
            <p:nvPr/>
          </p:nvSpPr>
          <p:spPr bwMode="auto">
            <a:xfrm>
              <a:off x="7205660" y="3119989"/>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6"/>
            <p:cNvSpPr>
              <a:spLocks noChangeArrowheads="1"/>
            </p:cNvSpPr>
            <p:nvPr/>
          </p:nvSpPr>
          <p:spPr bwMode="auto">
            <a:xfrm>
              <a:off x="7302616" y="3119989"/>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7"/>
            <p:cNvSpPr>
              <a:spLocks noChangeArrowheads="1"/>
            </p:cNvSpPr>
            <p:nvPr/>
          </p:nvSpPr>
          <p:spPr bwMode="auto">
            <a:xfrm>
              <a:off x="7969399"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8"/>
            <p:cNvSpPr>
              <a:spLocks noChangeArrowheads="1"/>
            </p:cNvSpPr>
            <p:nvPr/>
          </p:nvSpPr>
          <p:spPr bwMode="auto">
            <a:xfrm>
              <a:off x="8637882" y="541460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9"/>
            <p:cNvSpPr>
              <a:spLocks noChangeArrowheads="1"/>
            </p:cNvSpPr>
            <p:nvPr/>
          </p:nvSpPr>
          <p:spPr bwMode="auto">
            <a:xfrm>
              <a:off x="7778889"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10"/>
            <p:cNvSpPr>
              <a:spLocks noChangeArrowheads="1"/>
            </p:cNvSpPr>
            <p:nvPr/>
          </p:nvSpPr>
          <p:spPr bwMode="auto">
            <a:xfrm>
              <a:off x="7875845" y="2451505"/>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11"/>
            <p:cNvSpPr>
              <a:spLocks noChangeArrowheads="1"/>
            </p:cNvSpPr>
            <p:nvPr/>
          </p:nvSpPr>
          <p:spPr bwMode="auto">
            <a:xfrm>
              <a:off x="7778889"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12"/>
            <p:cNvSpPr>
              <a:spLocks noChangeArrowheads="1"/>
            </p:cNvSpPr>
            <p:nvPr/>
          </p:nvSpPr>
          <p:spPr bwMode="auto">
            <a:xfrm>
              <a:off x="7778889"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13"/>
            <p:cNvSpPr>
              <a:spLocks noChangeArrowheads="1"/>
            </p:cNvSpPr>
            <p:nvPr/>
          </p:nvSpPr>
          <p:spPr bwMode="auto">
            <a:xfrm>
              <a:off x="7491424" y="1973531"/>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14"/>
            <p:cNvSpPr>
              <a:spLocks noChangeArrowheads="1"/>
            </p:cNvSpPr>
            <p:nvPr/>
          </p:nvSpPr>
          <p:spPr bwMode="auto">
            <a:xfrm>
              <a:off x="7875845" y="2354550"/>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15"/>
            <p:cNvSpPr>
              <a:spLocks noChangeArrowheads="1"/>
            </p:cNvSpPr>
            <p:nvPr/>
          </p:nvSpPr>
          <p:spPr bwMode="auto">
            <a:xfrm>
              <a:off x="7396170" y="1973531"/>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16"/>
            <p:cNvSpPr>
              <a:spLocks noChangeArrowheads="1"/>
            </p:cNvSpPr>
            <p:nvPr/>
          </p:nvSpPr>
          <p:spPr bwMode="auto">
            <a:xfrm>
              <a:off x="7778889" y="2260996"/>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17"/>
            <p:cNvSpPr>
              <a:spLocks noChangeArrowheads="1"/>
            </p:cNvSpPr>
            <p:nvPr/>
          </p:nvSpPr>
          <p:spPr bwMode="auto">
            <a:xfrm>
              <a:off x="7875845" y="2260996"/>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18"/>
            <p:cNvSpPr>
              <a:spLocks noChangeArrowheads="1"/>
            </p:cNvSpPr>
            <p:nvPr/>
          </p:nvSpPr>
          <p:spPr bwMode="auto">
            <a:xfrm>
              <a:off x="7491424" y="3215244"/>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19"/>
            <p:cNvSpPr>
              <a:spLocks noChangeArrowheads="1"/>
            </p:cNvSpPr>
            <p:nvPr/>
          </p:nvSpPr>
          <p:spPr bwMode="auto">
            <a:xfrm>
              <a:off x="7588380" y="283422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20"/>
            <p:cNvSpPr>
              <a:spLocks noChangeArrowheads="1"/>
            </p:cNvSpPr>
            <p:nvPr/>
          </p:nvSpPr>
          <p:spPr bwMode="auto">
            <a:xfrm>
              <a:off x="7588380" y="273897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21"/>
            <p:cNvSpPr>
              <a:spLocks noChangeArrowheads="1"/>
            </p:cNvSpPr>
            <p:nvPr/>
          </p:nvSpPr>
          <p:spPr bwMode="auto">
            <a:xfrm>
              <a:off x="7588380" y="3407454"/>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22"/>
            <p:cNvSpPr>
              <a:spLocks noChangeArrowheads="1"/>
            </p:cNvSpPr>
            <p:nvPr/>
          </p:nvSpPr>
          <p:spPr bwMode="auto">
            <a:xfrm>
              <a:off x="7205660"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23"/>
            <p:cNvSpPr>
              <a:spLocks noChangeArrowheads="1"/>
            </p:cNvSpPr>
            <p:nvPr/>
          </p:nvSpPr>
          <p:spPr bwMode="auto">
            <a:xfrm>
              <a:off x="7588380" y="3501008"/>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24"/>
            <p:cNvSpPr>
              <a:spLocks noChangeArrowheads="1"/>
            </p:cNvSpPr>
            <p:nvPr/>
          </p:nvSpPr>
          <p:spPr bwMode="auto">
            <a:xfrm>
              <a:off x="7683635" y="359966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25"/>
            <p:cNvSpPr>
              <a:spLocks noChangeArrowheads="1"/>
            </p:cNvSpPr>
            <p:nvPr/>
          </p:nvSpPr>
          <p:spPr bwMode="auto">
            <a:xfrm>
              <a:off x="7683635" y="264201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26"/>
            <p:cNvSpPr>
              <a:spLocks noChangeArrowheads="1"/>
            </p:cNvSpPr>
            <p:nvPr/>
          </p:nvSpPr>
          <p:spPr bwMode="auto">
            <a:xfrm>
              <a:off x="7778889" y="3693218"/>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27"/>
            <p:cNvSpPr>
              <a:spLocks noChangeArrowheads="1"/>
            </p:cNvSpPr>
            <p:nvPr/>
          </p:nvSpPr>
          <p:spPr bwMode="auto">
            <a:xfrm>
              <a:off x="8637882" y="5508161"/>
              <a:ext cx="86750"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28"/>
            <p:cNvSpPr>
              <a:spLocks noChangeArrowheads="1"/>
            </p:cNvSpPr>
            <p:nvPr/>
          </p:nvSpPr>
          <p:spPr bwMode="auto">
            <a:xfrm>
              <a:off x="7491424" y="3312199"/>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29"/>
            <p:cNvSpPr>
              <a:spLocks noChangeArrowheads="1"/>
            </p:cNvSpPr>
            <p:nvPr/>
          </p:nvSpPr>
          <p:spPr bwMode="auto">
            <a:xfrm>
              <a:off x="7683635" y="273897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30"/>
            <p:cNvSpPr>
              <a:spLocks noChangeArrowheads="1"/>
            </p:cNvSpPr>
            <p:nvPr/>
          </p:nvSpPr>
          <p:spPr bwMode="auto">
            <a:xfrm>
              <a:off x="7396170"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31"/>
            <p:cNvSpPr>
              <a:spLocks noChangeArrowheads="1"/>
            </p:cNvSpPr>
            <p:nvPr/>
          </p:nvSpPr>
          <p:spPr bwMode="auto">
            <a:xfrm>
              <a:off x="7396170" y="3215244"/>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32"/>
            <p:cNvSpPr>
              <a:spLocks noChangeArrowheads="1"/>
            </p:cNvSpPr>
            <p:nvPr/>
          </p:nvSpPr>
          <p:spPr bwMode="auto">
            <a:xfrm>
              <a:off x="7396170" y="283422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33"/>
            <p:cNvSpPr>
              <a:spLocks noChangeArrowheads="1"/>
            </p:cNvSpPr>
            <p:nvPr/>
          </p:nvSpPr>
          <p:spPr bwMode="auto">
            <a:xfrm>
              <a:off x="8637882" y="4649167"/>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34"/>
            <p:cNvSpPr>
              <a:spLocks noChangeArrowheads="1"/>
            </p:cNvSpPr>
            <p:nvPr/>
          </p:nvSpPr>
          <p:spPr bwMode="auto">
            <a:xfrm>
              <a:off x="7396170" y="273897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35"/>
            <p:cNvSpPr>
              <a:spLocks noChangeArrowheads="1"/>
            </p:cNvSpPr>
            <p:nvPr/>
          </p:nvSpPr>
          <p:spPr bwMode="auto">
            <a:xfrm>
              <a:off x="7302616" y="2927779"/>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36"/>
            <p:cNvSpPr>
              <a:spLocks noChangeArrowheads="1"/>
            </p:cNvSpPr>
            <p:nvPr/>
          </p:nvSpPr>
          <p:spPr bwMode="auto">
            <a:xfrm>
              <a:off x="7302616" y="273897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37"/>
            <p:cNvSpPr>
              <a:spLocks noChangeArrowheads="1"/>
            </p:cNvSpPr>
            <p:nvPr/>
          </p:nvSpPr>
          <p:spPr bwMode="auto">
            <a:xfrm>
              <a:off x="8637882" y="4746123"/>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38"/>
            <p:cNvSpPr>
              <a:spLocks noChangeArrowheads="1"/>
            </p:cNvSpPr>
            <p:nvPr/>
          </p:nvSpPr>
          <p:spPr bwMode="auto">
            <a:xfrm>
              <a:off x="7396170" y="292777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39"/>
            <p:cNvSpPr>
              <a:spLocks noChangeArrowheads="1"/>
            </p:cNvSpPr>
            <p:nvPr/>
          </p:nvSpPr>
          <p:spPr bwMode="auto">
            <a:xfrm>
              <a:off x="8449074" y="4266447"/>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40"/>
            <p:cNvSpPr>
              <a:spLocks noChangeArrowheads="1"/>
            </p:cNvSpPr>
            <p:nvPr/>
          </p:nvSpPr>
          <p:spPr bwMode="auto">
            <a:xfrm>
              <a:off x="8449074" y="4361702"/>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41"/>
            <p:cNvSpPr>
              <a:spLocks noChangeArrowheads="1"/>
            </p:cNvSpPr>
            <p:nvPr/>
          </p:nvSpPr>
          <p:spPr bwMode="auto">
            <a:xfrm>
              <a:off x="8542628" y="4458658"/>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42"/>
            <p:cNvSpPr>
              <a:spLocks noChangeArrowheads="1"/>
            </p:cNvSpPr>
            <p:nvPr/>
          </p:nvSpPr>
          <p:spPr bwMode="auto">
            <a:xfrm>
              <a:off x="7205660" y="264201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43"/>
            <p:cNvSpPr>
              <a:spLocks noChangeArrowheads="1"/>
            </p:cNvSpPr>
            <p:nvPr/>
          </p:nvSpPr>
          <p:spPr bwMode="auto">
            <a:xfrm>
              <a:off x="8542628" y="4361702"/>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44"/>
            <p:cNvSpPr>
              <a:spLocks noChangeArrowheads="1"/>
            </p:cNvSpPr>
            <p:nvPr/>
          </p:nvSpPr>
          <p:spPr bwMode="auto">
            <a:xfrm>
              <a:off x="7302616" y="264201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45"/>
            <p:cNvSpPr>
              <a:spLocks noChangeArrowheads="1"/>
            </p:cNvSpPr>
            <p:nvPr/>
          </p:nvSpPr>
          <p:spPr bwMode="auto">
            <a:xfrm>
              <a:off x="7302616" y="206878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46"/>
            <p:cNvSpPr>
              <a:spLocks noChangeArrowheads="1"/>
            </p:cNvSpPr>
            <p:nvPr/>
          </p:nvSpPr>
          <p:spPr bwMode="auto">
            <a:xfrm>
              <a:off x="7015151"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47"/>
            <p:cNvSpPr>
              <a:spLocks noChangeArrowheads="1"/>
            </p:cNvSpPr>
            <p:nvPr/>
          </p:nvSpPr>
          <p:spPr bwMode="auto">
            <a:xfrm>
              <a:off x="6918195"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48"/>
            <p:cNvSpPr>
              <a:spLocks noChangeArrowheads="1"/>
            </p:cNvSpPr>
            <p:nvPr/>
          </p:nvSpPr>
          <p:spPr bwMode="auto">
            <a:xfrm>
              <a:off x="6918195" y="2354550"/>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49"/>
            <p:cNvSpPr>
              <a:spLocks noChangeArrowheads="1"/>
            </p:cNvSpPr>
            <p:nvPr/>
          </p:nvSpPr>
          <p:spPr bwMode="auto">
            <a:xfrm>
              <a:off x="7491424" y="264201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50"/>
            <p:cNvSpPr>
              <a:spLocks noChangeArrowheads="1"/>
            </p:cNvSpPr>
            <p:nvPr/>
          </p:nvSpPr>
          <p:spPr bwMode="auto">
            <a:xfrm>
              <a:off x="7110405"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51"/>
            <p:cNvSpPr>
              <a:spLocks noChangeArrowheads="1"/>
            </p:cNvSpPr>
            <p:nvPr/>
          </p:nvSpPr>
          <p:spPr bwMode="auto">
            <a:xfrm>
              <a:off x="7205660"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52"/>
            <p:cNvSpPr>
              <a:spLocks noChangeArrowheads="1"/>
            </p:cNvSpPr>
            <p:nvPr/>
          </p:nvSpPr>
          <p:spPr bwMode="auto">
            <a:xfrm>
              <a:off x="7205660"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53"/>
            <p:cNvSpPr>
              <a:spLocks noChangeArrowheads="1"/>
            </p:cNvSpPr>
            <p:nvPr/>
          </p:nvSpPr>
          <p:spPr bwMode="auto">
            <a:xfrm>
              <a:off x="8256864" y="4266447"/>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54"/>
            <p:cNvSpPr>
              <a:spLocks noChangeArrowheads="1"/>
            </p:cNvSpPr>
            <p:nvPr/>
          </p:nvSpPr>
          <p:spPr bwMode="auto">
            <a:xfrm>
              <a:off x="7396170" y="264201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55"/>
            <p:cNvSpPr>
              <a:spLocks noChangeArrowheads="1"/>
            </p:cNvSpPr>
            <p:nvPr/>
          </p:nvSpPr>
          <p:spPr bwMode="auto">
            <a:xfrm>
              <a:off x="7302616" y="2451505"/>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56"/>
            <p:cNvSpPr>
              <a:spLocks noChangeArrowheads="1"/>
            </p:cNvSpPr>
            <p:nvPr/>
          </p:nvSpPr>
          <p:spPr bwMode="auto">
            <a:xfrm>
              <a:off x="7302616" y="254676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57"/>
            <p:cNvSpPr>
              <a:spLocks noChangeArrowheads="1"/>
            </p:cNvSpPr>
            <p:nvPr/>
          </p:nvSpPr>
          <p:spPr bwMode="auto">
            <a:xfrm>
              <a:off x="7396170"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58"/>
            <p:cNvSpPr>
              <a:spLocks noChangeArrowheads="1"/>
            </p:cNvSpPr>
            <p:nvPr/>
          </p:nvSpPr>
          <p:spPr bwMode="auto">
            <a:xfrm>
              <a:off x="8449074" y="570037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59"/>
            <p:cNvSpPr>
              <a:spLocks noChangeArrowheads="1"/>
            </p:cNvSpPr>
            <p:nvPr/>
          </p:nvSpPr>
          <p:spPr bwMode="auto">
            <a:xfrm>
              <a:off x="7683635" y="618004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60"/>
            <p:cNvSpPr>
              <a:spLocks noChangeArrowheads="1"/>
            </p:cNvSpPr>
            <p:nvPr/>
          </p:nvSpPr>
          <p:spPr bwMode="auto">
            <a:xfrm>
              <a:off x="7015151" y="2260996"/>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61"/>
            <p:cNvSpPr>
              <a:spLocks noChangeArrowheads="1"/>
            </p:cNvSpPr>
            <p:nvPr/>
          </p:nvSpPr>
          <p:spPr bwMode="auto">
            <a:xfrm>
              <a:off x="7778889" y="6083091"/>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62"/>
            <p:cNvSpPr>
              <a:spLocks noChangeArrowheads="1"/>
            </p:cNvSpPr>
            <p:nvPr/>
          </p:nvSpPr>
          <p:spPr bwMode="auto">
            <a:xfrm>
              <a:off x="7778889" y="618004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63"/>
            <p:cNvSpPr>
              <a:spLocks noChangeArrowheads="1"/>
            </p:cNvSpPr>
            <p:nvPr/>
          </p:nvSpPr>
          <p:spPr bwMode="auto">
            <a:xfrm>
              <a:off x="7875845" y="598783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64"/>
            <p:cNvSpPr>
              <a:spLocks noChangeArrowheads="1"/>
            </p:cNvSpPr>
            <p:nvPr/>
          </p:nvSpPr>
          <p:spPr bwMode="auto">
            <a:xfrm>
              <a:off x="7778889" y="598783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65"/>
            <p:cNvSpPr>
              <a:spLocks noChangeArrowheads="1"/>
            </p:cNvSpPr>
            <p:nvPr/>
          </p:nvSpPr>
          <p:spPr bwMode="auto">
            <a:xfrm>
              <a:off x="8352118" y="4746123"/>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66"/>
            <p:cNvSpPr>
              <a:spLocks noChangeArrowheads="1"/>
            </p:cNvSpPr>
            <p:nvPr/>
          </p:nvSpPr>
          <p:spPr bwMode="auto">
            <a:xfrm>
              <a:off x="8734838" y="493493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67"/>
            <p:cNvSpPr>
              <a:spLocks noChangeArrowheads="1"/>
            </p:cNvSpPr>
            <p:nvPr/>
          </p:nvSpPr>
          <p:spPr bwMode="auto">
            <a:xfrm>
              <a:off x="8734838" y="5031887"/>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68"/>
            <p:cNvSpPr>
              <a:spLocks noChangeArrowheads="1"/>
            </p:cNvSpPr>
            <p:nvPr/>
          </p:nvSpPr>
          <p:spPr bwMode="auto">
            <a:xfrm>
              <a:off x="8734838" y="4841378"/>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69"/>
            <p:cNvSpPr>
              <a:spLocks noChangeArrowheads="1"/>
            </p:cNvSpPr>
            <p:nvPr/>
          </p:nvSpPr>
          <p:spPr bwMode="auto">
            <a:xfrm>
              <a:off x="7683635" y="608309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70"/>
            <p:cNvSpPr>
              <a:spLocks noChangeArrowheads="1"/>
            </p:cNvSpPr>
            <p:nvPr/>
          </p:nvSpPr>
          <p:spPr bwMode="auto">
            <a:xfrm>
              <a:off x="7588380" y="608309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71"/>
            <p:cNvSpPr>
              <a:spLocks noChangeArrowheads="1"/>
            </p:cNvSpPr>
            <p:nvPr/>
          </p:nvSpPr>
          <p:spPr bwMode="auto">
            <a:xfrm>
              <a:off x="7491424" y="6083091"/>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72"/>
            <p:cNvSpPr>
              <a:spLocks noChangeArrowheads="1"/>
            </p:cNvSpPr>
            <p:nvPr/>
          </p:nvSpPr>
          <p:spPr bwMode="auto">
            <a:xfrm>
              <a:off x="7588380" y="618004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73"/>
            <p:cNvSpPr>
              <a:spLocks noChangeArrowheads="1"/>
            </p:cNvSpPr>
            <p:nvPr/>
          </p:nvSpPr>
          <p:spPr bwMode="auto">
            <a:xfrm>
              <a:off x="8542628" y="522239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74"/>
            <p:cNvSpPr>
              <a:spLocks noChangeArrowheads="1"/>
            </p:cNvSpPr>
            <p:nvPr/>
          </p:nvSpPr>
          <p:spPr bwMode="auto">
            <a:xfrm>
              <a:off x="8542628" y="512714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75"/>
            <p:cNvSpPr>
              <a:spLocks noChangeArrowheads="1"/>
            </p:cNvSpPr>
            <p:nvPr/>
          </p:nvSpPr>
          <p:spPr bwMode="auto">
            <a:xfrm>
              <a:off x="7491424" y="618004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76"/>
            <p:cNvSpPr>
              <a:spLocks noChangeArrowheads="1"/>
            </p:cNvSpPr>
            <p:nvPr/>
          </p:nvSpPr>
          <p:spPr bwMode="auto">
            <a:xfrm>
              <a:off x="8449074" y="4746123"/>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77"/>
            <p:cNvSpPr>
              <a:spLocks noChangeArrowheads="1"/>
            </p:cNvSpPr>
            <p:nvPr/>
          </p:nvSpPr>
          <p:spPr bwMode="auto">
            <a:xfrm>
              <a:off x="8542628" y="5031887"/>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78"/>
            <p:cNvSpPr>
              <a:spLocks noChangeArrowheads="1"/>
            </p:cNvSpPr>
            <p:nvPr/>
          </p:nvSpPr>
          <p:spPr bwMode="auto">
            <a:xfrm>
              <a:off x="8542628" y="493493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79"/>
            <p:cNvSpPr>
              <a:spLocks noChangeArrowheads="1"/>
            </p:cNvSpPr>
            <p:nvPr/>
          </p:nvSpPr>
          <p:spPr bwMode="auto">
            <a:xfrm>
              <a:off x="8449074" y="4649167"/>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80"/>
            <p:cNvSpPr>
              <a:spLocks noChangeArrowheads="1"/>
            </p:cNvSpPr>
            <p:nvPr/>
          </p:nvSpPr>
          <p:spPr bwMode="auto">
            <a:xfrm>
              <a:off x="7875845" y="3693218"/>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81"/>
            <p:cNvSpPr>
              <a:spLocks noChangeArrowheads="1"/>
            </p:cNvSpPr>
            <p:nvPr/>
          </p:nvSpPr>
          <p:spPr bwMode="auto">
            <a:xfrm>
              <a:off x="7969399" y="579562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82"/>
            <p:cNvSpPr>
              <a:spLocks noChangeArrowheads="1"/>
            </p:cNvSpPr>
            <p:nvPr/>
          </p:nvSpPr>
          <p:spPr bwMode="auto">
            <a:xfrm>
              <a:off x="8064653" y="579562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83"/>
            <p:cNvSpPr>
              <a:spLocks noChangeArrowheads="1"/>
            </p:cNvSpPr>
            <p:nvPr/>
          </p:nvSpPr>
          <p:spPr bwMode="auto">
            <a:xfrm>
              <a:off x="7491424" y="627360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3" name="Oval 84"/>
            <p:cNvSpPr>
              <a:spLocks noChangeArrowheads="1"/>
            </p:cNvSpPr>
            <p:nvPr/>
          </p:nvSpPr>
          <p:spPr bwMode="auto">
            <a:xfrm>
              <a:off x="7588380" y="627360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85"/>
            <p:cNvSpPr>
              <a:spLocks noChangeArrowheads="1"/>
            </p:cNvSpPr>
            <p:nvPr/>
          </p:nvSpPr>
          <p:spPr bwMode="auto">
            <a:xfrm>
              <a:off x="8161609" y="570037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86"/>
            <p:cNvSpPr>
              <a:spLocks noChangeArrowheads="1"/>
            </p:cNvSpPr>
            <p:nvPr/>
          </p:nvSpPr>
          <p:spPr bwMode="auto">
            <a:xfrm>
              <a:off x="7491424"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87"/>
            <p:cNvSpPr>
              <a:spLocks noChangeArrowheads="1"/>
            </p:cNvSpPr>
            <p:nvPr/>
          </p:nvSpPr>
          <p:spPr bwMode="auto">
            <a:xfrm>
              <a:off x="6918195" y="2260996"/>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88"/>
            <p:cNvSpPr>
              <a:spLocks noChangeArrowheads="1"/>
            </p:cNvSpPr>
            <p:nvPr/>
          </p:nvSpPr>
          <p:spPr bwMode="auto">
            <a:xfrm>
              <a:off x="7588380"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89"/>
            <p:cNvSpPr>
              <a:spLocks noChangeArrowheads="1"/>
            </p:cNvSpPr>
            <p:nvPr/>
          </p:nvSpPr>
          <p:spPr bwMode="auto">
            <a:xfrm>
              <a:off x="7302616" y="2165741"/>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90"/>
            <p:cNvSpPr>
              <a:spLocks noChangeArrowheads="1"/>
            </p:cNvSpPr>
            <p:nvPr/>
          </p:nvSpPr>
          <p:spPr bwMode="auto">
            <a:xfrm>
              <a:off x="7683635"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91"/>
            <p:cNvSpPr>
              <a:spLocks noChangeArrowheads="1"/>
            </p:cNvSpPr>
            <p:nvPr/>
          </p:nvSpPr>
          <p:spPr bwMode="auto">
            <a:xfrm>
              <a:off x="7302616" y="2354550"/>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92"/>
            <p:cNvSpPr>
              <a:spLocks noChangeArrowheads="1"/>
            </p:cNvSpPr>
            <p:nvPr/>
          </p:nvSpPr>
          <p:spPr bwMode="auto">
            <a:xfrm>
              <a:off x="8161609" y="589258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93"/>
            <p:cNvSpPr>
              <a:spLocks noChangeArrowheads="1"/>
            </p:cNvSpPr>
            <p:nvPr/>
          </p:nvSpPr>
          <p:spPr bwMode="auto">
            <a:xfrm>
              <a:off x="7302616" y="656106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94"/>
            <p:cNvSpPr>
              <a:spLocks noChangeArrowheads="1"/>
            </p:cNvSpPr>
            <p:nvPr/>
          </p:nvSpPr>
          <p:spPr bwMode="auto">
            <a:xfrm>
              <a:off x="7875845" y="3788473"/>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95"/>
            <p:cNvSpPr>
              <a:spLocks noChangeArrowheads="1"/>
            </p:cNvSpPr>
            <p:nvPr/>
          </p:nvSpPr>
          <p:spPr bwMode="auto">
            <a:xfrm>
              <a:off x="7683635"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96"/>
            <p:cNvSpPr>
              <a:spLocks noChangeArrowheads="1"/>
            </p:cNvSpPr>
            <p:nvPr/>
          </p:nvSpPr>
          <p:spPr bwMode="auto">
            <a:xfrm>
              <a:off x="7110405"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97"/>
            <p:cNvSpPr>
              <a:spLocks noChangeArrowheads="1"/>
            </p:cNvSpPr>
            <p:nvPr/>
          </p:nvSpPr>
          <p:spPr bwMode="auto">
            <a:xfrm>
              <a:off x="7205660" y="2354550"/>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98"/>
            <p:cNvSpPr>
              <a:spLocks noChangeArrowheads="1"/>
            </p:cNvSpPr>
            <p:nvPr/>
          </p:nvSpPr>
          <p:spPr bwMode="auto">
            <a:xfrm>
              <a:off x="7015151"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99"/>
            <p:cNvSpPr>
              <a:spLocks noChangeArrowheads="1"/>
            </p:cNvSpPr>
            <p:nvPr/>
          </p:nvSpPr>
          <p:spPr bwMode="auto">
            <a:xfrm>
              <a:off x="7683635" y="627360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100"/>
            <p:cNvSpPr>
              <a:spLocks noChangeArrowheads="1"/>
            </p:cNvSpPr>
            <p:nvPr/>
          </p:nvSpPr>
          <p:spPr bwMode="auto">
            <a:xfrm>
              <a:off x="7491424"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101"/>
            <p:cNvSpPr>
              <a:spLocks noChangeArrowheads="1"/>
            </p:cNvSpPr>
            <p:nvPr/>
          </p:nvSpPr>
          <p:spPr bwMode="auto">
            <a:xfrm>
              <a:off x="7588380"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102"/>
            <p:cNvSpPr>
              <a:spLocks noChangeArrowheads="1"/>
            </p:cNvSpPr>
            <p:nvPr/>
          </p:nvSpPr>
          <p:spPr bwMode="auto">
            <a:xfrm>
              <a:off x="7491424"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103"/>
            <p:cNvSpPr>
              <a:spLocks noChangeArrowheads="1"/>
            </p:cNvSpPr>
            <p:nvPr/>
          </p:nvSpPr>
          <p:spPr bwMode="auto">
            <a:xfrm>
              <a:off x="8734838" y="474612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104"/>
            <p:cNvSpPr>
              <a:spLocks noChangeArrowheads="1"/>
            </p:cNvSpPr>
            <p:nvPr/>
          </p:nvSpPr>
          <p:spPr bwMode="auto">
            <a:xfrm>
              <a:off x="7396170"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105"/>
            <p:cNvSpPr>
              <a:spLocks noChangeArrowheads="1"/>
            </p:cNvSpPr>
            <p:nvPr/>
          </p:nvSpPr>
          <p:spPr bwMode="auto">
            <a:xfrm>
              <a:off x="7396170"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5" name="Oval 106"/>
            <p:cNvSpPr>
              <a:spLocks noChangeArrowheads="1"/>
            </p:cNvSpPr>
            <p:nvPr/>
          </p:nvSpPr>
          <p:spPr bwMode="auto">
            <a:xfrm>
              <a:off x="8352118" y="4075938"/>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107"/>
            <p:cNvSpPr>
              <a:spLocks noChangeArrowheads="1"/>
            </p:cNvSpPr>
            <p:nvPr/>
          </p:nvSpPr>
          <p:spPr bwMode="auto">
            <a:xfrm>
              <a:off x="8064653" y="589258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108"/>
            <p:cNvSpPr>
              <a:spLocks noChangeArrowheads="1"/>
            </p:cNvSpPr>
            <p:nvPr/>
          </p:nvSpPr>
          <p:spPr bwMode="auto">
            <a:xfrm>
              <a:off x="8449074" y="4172894"/>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109"/>
            <p:cNvSpPr>
              <a:spLocks noChangeArrowheads="1"/>
            </p:cNvSpPr>
            <p:nvPr/>
          </p:nvSpPr>
          <p:spPr bwMode="auto">
            <a:xfrm>
              <a:off x="8637882" y="4553913"/>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110"/>
            <p:cNvSpPr>
              <a:spLocks noChangeArrowheads="1"/>
            </p:cNvSpPr>
            <p:nvPr/>
          </p:nvSpPr>
          <p:spPr bwMode="auto">
            <a:xfrm>
              <a:off x="7588380" y="264201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111"/>
            <p:cNvSpPr>
              <a:spLocks noChangeArrowheads="1"/>
            </p:cNvSpPr>
            <p:nvPr/>
          </p:nvSpPr>
          <p:spPr bwMode="auto">
            <a:xfrm>
              <a:off x="8637882" y="4458658"/>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112"/>
            <p:cNvSpPr>
              <a:spLocks noChangeArrowheads="1"/>
            </p:cNvSpPr>
            <p:nvPr/>
          </p:nvSpPr>
          <p:spPr bwMode="auto">
            <a:xfrm>
              <a:off x="7110405"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113"/>
            <p:cNvSpPr>
              <a:spLocks noChangeArrowheads="1"/>
            </p:cNvSpPr>
            <p:nvPr/>
          </p:nvSpPr>
          <p:spPr bwMode="auto">
            <a:xfrm>
              <a:off x="7875845" y="264201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114"/>
            <p:cNvSpPr>
              <a:spLocks noChangeArrowheads="1"/>
            </p:cNvSpPr>
            <p:nvPr/>
          </p:nvSpPr>
          <p:spPr bwMode="auto">
            <a:xfrm>
              <a:off x="8734838" y="531935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115"/>
            <p:cNvSpPr>
              <a:spLocks noChangeArrowheads="1"/>
            </p:cNvSpPr>
            <p:nvPr/>
          </p:nvSpPr>
          <p:spPr bwMode="auto">
            <a:xfrm>
              <a:off x="8449074" y="4841378"/>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116"/>
            <p:cNvSpPr>
              <a:spLocks noChangeArrowheads="1"/>
            </p:cNvSpPr>
            <p:nvPr/>
          </p:nvSpPr>
          <p:spPr bwMode="auto">
            <a:xfrm>
              <a:off x="7015151"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117"/>
            <p:cNvSpPr>
              <a:spLocks noChangeArrowheads="1"/>
            </p:cNvSpPr>
            <p:nvPr/>
          </p:nvSpPr>
          <p:spPr bwMode="auto">
            <a:xfrm>
              <a:off x="8161609"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118"/>
            <p:cNvSpPr>
              <a:spLocks noChangeArrowheads="1"/>
            </p:cNvSpPr>
            <p:nvPr/>
          </p:nvSpPr>
          <p:spPr bwMode="auto">
            <a:xfrm>
              <a:off x="8734838" y="512714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119"/>
            <p:cNvSpPr>
              <a:spLocks noChangeArrowheads="1"/>
            </p:cNvSpPr>
            <p:nvPr/>
          </p:nvSpPr>
          <p:spPr bwMode="auto">
            <a:xfrm>
              <a:off x="7969399"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120"/>
            <p:cNvSpPr>
              <a:spLocks noChangeArrowheads="1"/>
            </p:cNvSpPr>
            <p:nvPr/>
          </p:nvSpPr>
          <p:spPr bwMode="auto">
            <a:xfrm>
              <a:off x="8637882" y="560681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121"/>
            <p:cNvSpPr>
              <a:spLocks noChangeArrowheads="1"/>
            </p:cNvSpPr>
            <p:nvPr/>
          </p:nvSpPr>
          <p:spPr bwMode="auto">
            <a:xfrm>
              <a:off x="7491424" y="598783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122"/>
            <p:cNvSpPr>
              <a:spLocks noChangeArrowheads="1"/>
            </p:cNvSpPr>
            <p:nvPr/>
          </p:nvSpPr>
          <p:spPr bwMode="auto">
            <a:xfrm>
              <a:off x="7875845" y="254676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2" name="Oval 123"/>
            <p:cNvSpPr>
              <a:spLocks noChangeArrowheads="1"/>
            </p:cNvSpPr>
            <p:nvPr/>
          </p:nvSpPr>
          <p:spPr bwMode="auto">
            <a:xfrm>
              <a:off x="8542628" y="570037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3" name="Oval 124"/>
            <p:cNvSpPr>
              <a:spLocks noChangeArrowheads="1"/>
            </p:cNvSpPr>
            <p:nvPr/>
          </p:nvSpPr>
          <p:spPr bwMode="auto">
            <a:xfrm>
              <a:off x="8637882" y="570037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4" name="Oval 125"/>
            <p:cNvSpPr>
              <a:spLocks noChangeArrowheads="1"/>
            </p:cNvSpPr>
            <p:nvPr/>
          </p:nvSpPr>
          <p:spPr bwMode="auto">
            <a:xfrm>
              <a:off x="6918195"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5" name="Oval 126"/>
            <p:cNvSpPr>
              <a:spLocks noChangeArrowheads="1"/>
            </p:cNvSpPr>
            <p:nvPr/>
          </p:nvSpPr>
          <p:spPr bwMode="auto">
            <a:xfrm>
              <a:off x="8734838" y="522239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6" name="Oval 127"/>
            <p:cNvSpPr>
              <a:spLocks noChangeArrowheads="1"/>
            </p:cNvSpPr>
            <p:nvPr/>
          </p:nvSpPr>
          <p:spPr bwMode="auto">
            <a:xfrm>
              <a:off x="7778889" y="589258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7" name="Oval 128"/>
            <p:cNvSpPr>
              <a:spLocks noChangeArrowheads="1"/>
            </p:cNvSpPr>
            <p:nvPr/>
          </p:nvSpPr>
          <p:spPr bwMode="auto">
            <a:xfrm>
              <a:off x="7683635" y="589258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8" name="Oval 129"/>
            <p:cNvSpPr>
              <a:spLocks noChangeArrowheads="1"/>
            </p:cNvSpPr>
            <p:nvPr/>
          </p:nvSpPr>
          <p:spPr bwMode="auto">
            <a:xfrm>
              <a:off x="7778889"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9" name="Oval 130"/>
            <p:cNvSpPr>
              <a:spLocks noChangeArrowheads="1"/>
            </p:cNvSpPr>
            <p:nvPr/>
          </p:nvSpPr>
          <p:spPr bwMode="auto">
            <a:xfrm>
              <a:off x="7778889" y="579562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0" name="Oval 131"/>
            <p:cNvSpPr>
              <a:spLocks noChangeArrowheads="1"/>
            </p:cNvSpPr>
            <p:nvPr/>
          </p:nvSpPr>
          <p:spPr bwMode="auto">
            <a:xfrm>
              <a:off x="7778889" y="570037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1" name="Oval 132"/>
            <p:cNvSpPr>
              <a:spLocks noChangeArrowheads="1"/>
            </p:cNvSpPr>
            <p:nvPr/>
          </p:nvSpPr>
          <p:spPr bwMode="auto">
            <a:xfrm>
              <a:off x="8064653"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2" name="Oval 133"/>
            <p:cNvSpPr>
              <a:spLocks noChangeArrowheads="1"/>
            </p:cNvSpPr>
            <p:nvPr/>
          </p:nvSpPr>
          <p:spPr bwMode="auto">
            <a:xfrm>
              <a:off x="7683635" y="1973531"/>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3" name="Oval 134"/>
            <p:cNvSpPr>
              <a:spLocks noChangeArrowheads="1"/>
            </p:cNvSpPr>
            <p:nvPr/>
          </p:nvSpPr>
          <p:spPr bwMode="auto">
            <a:xfrm>
              <a:off x="7205660"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4" name="Oval 135"/>
            <p:cNvSpPr>
              <a:spLocks noChangeArrowheads="1"/>
            </p:cNvSpPr>
            <p:nvPr/>
          </p:nvSpPr>
          <p:spPr bwMode="auto">
            <a:xfrm>
              <a:off x="6822940" y="2260996"/>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5" name="Oval 136"/>
            <p:cNvSpPr>
              <a:spLocks noChangeArrowheads="1"/>
            </p:cNvSpPr>
            <p:nvPr/>
          </p:nvSpPr>
          <p:spPr bwMode="auto">
            <a:xfrm>
              <a:off x="7778889" y="1973531"/>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6" name="Oval 137"/>
            <p:cNvSpPr>
              <a:spLocks noChangeArrowheads="1"/>
            </p:cNvSpPr>
            <p:nvPr/>
          </p:nvSpPr>
          <p:spPr bwMode="auto">
            <a:xfrm>
              <a:off x="7588380" y="1973531"/>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7" name="Oval 138"/>
            <p:cNvSpPr>
              <a:spLocks noChangeArrowheads="1"/>
            </p:cNvSpPr>
            <p:nvPr/>
          </p:nvSpPr>
          <p:spPr bwMode="auto">
            <a:xfrm>
              <a:off x="6822940"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8" name="Oval 139"/>
            <p:cNvSpPr>
              <a:spLocks noChangeArrowheads="1"/>
            </p:cNvSpPr>
            <p:nvPr/>
          </p:nvSpPr>
          <p:spPr bwMode="auto">
            <a:xfrm>
              <a:off x="8734838" y="541460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9" name="Oval 140"/>
            <p:cNvSpPr>
              <a:spLocks noChangeArrowheads="1"/>
            </p:cNvSpPr>
            <p:nvPr/>
          </p:nvSpPr>
          <p:spPr bwMode="auto">
            <a:xfrm>
              <a:off x="7969399" y="608309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0" name="Oval 141"/>
            <p:cNvSpPr>
              <a:spLocks noChangeArrowheads="1"/>
            </p:cNvSpPr>
            <p:nvPr/>
          </p:nvSpPr>
          <p:spPr bwMode="auto">
            <a:xfrm>
              <a:off x="7875845" y="6083091"/>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1" name="Oval 142"/>
            <p:cNvSpPr>
              <a:spLocks noChangeArrowheads="1"/>
            </p:cNvSpPr>
            <p:nvPr/>
          </p:nvSpPr>
          <p:spPr bwMode="auto">
            <a:xfrm>
              <a:off x="8064653" y="598783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2" name="Oval 143"/>
            <p:cNvSpPr>
              <a:spLocks noChangeArrowheads="1"/>
            </p:cNvSpPr>
            <p:nvPr/>
          </p:nvSpPr>
          <p:spPr bwMode="auto">
            <a:xfrm>
              <a:off x="7588380" y="292777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3" name="Oval 144"/>
            <p:cNvSpPr>
              <a:spLocks noChangeArrowheads="1"/>
            </p:cNvSpPr>
            <p:nvPr/>
          </p:nvSpPr>
          <p:spPr bwMode="auto">
            <a:xfrm>
              <a:off x="7969399"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4" name="Oval 145"/>
            <p:cNvSpPr>
              <a:spLocks noChangeArrowheads="1"/>
            </p:cNvSpPr>
            <p:nvPr/>
          </p:nvSpPr>
          <p:spPr bwMode="auto">
            <a:xfrm>
              <a:off x="7396170" y="646581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5" name="Oval 146"/>
            <p:cNvSpPr>
              <a:spLocks noChangeArrowheads="1"/>
            </p:cNvSpPr>
            <p:nvPr/>
          </p:nvSpPr>
          <p:spPr bwMode="auto">
            <a:xfrm>
              <a:off x="7588380" y="302643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6" name="Oval 147"/>
            <p:cNvSpPr>
              <a:spLocks noChangeArrowheads="1"/>
            </p:cNvSpPr>
            <p:nvPr/>
          </p:nvSpPr>
          <p:spPr bwMode="auto">
            <a:xfrm>
              <a:off x="7396170"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7" name="Oval 148"/>
            <p:cNvSpPr>
              <a:spLocks noChangeArrowheads="1"/>
            </p:cNvSpPr>
            <p:nvPr/>
          </p:nvSpPr>
          <p:spPr bwMode="auto">
            <a:xfrm>
              <a:off x="7778889" y="627360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8" name="Oval 149"/>
            <p:cNvSpPr>
              <a:spLocks noChangeArrowheads="1"/>
            </p:cNvSpPr>
            <p:nvPr/>
          </p:nvSpPr>
          <p:spPr bwMode="auto">
            <a:xfrm>
              <a:off x="7396170" y="3119989"/>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9" name="Oval 150"/>
            <p:cNvSpPr>
              <a:spLocks noChangeArrowheads="1"/>
            </p:cNvSpPr>
            <p:nvPr/>
          </p:nvSpPr>
          <p:spPr bwMode="auto">
            <a:xfrm>
              <a:off x="7491424" y="636885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0" name="Oval 151"/>
            <p:cNvSpPr>
              <a:spLocks noChangeArrowheads="1"/>
            </p:cNvSpPr>
            <p:nvPr/>
          </p:nvSpPr>
          <p:spPr bwMode="auto">
            <a:xfrm>
              <a:off x="7491424" y="646581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Oval 152"/>
            <p:cNvSpPr>
              <a:spLocks noChangeArrowheads="1"/>
            </p:cNvSpPr>
            <p:nvPr/>
          </p:nvSpPr>
          <p:spPr bwMode="auto">
            <a:xfrm>
              <a:off x="7875845" y="618004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Oval 153"/>
            <p:cNvSpPr>
              <a:spLocks noChangeArrowheads="1"/>
            </p:cNvSpPr>
            <p:nvPr/>
          </p:nvSpPr>
          <p:spPr bwMode="auto">
            <a:xfrm>
              <a:off x="7588380" y="636885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Oval 154"/>
            <p:cNvSpPr>
              <a:spLocks noChangeArrowheads="1"/>
            </p:cNvSpPr>
            <p:nvPr/>
          </p:nvSpPr>
          <p:spPr bwMode="auto">
            <a:xfrm>
              <a:off x="7778889" y="273897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Oval 155"/>
            <p:cNvSpPr>
              <a:spLocks noChangeArrowheads="1"/>
            </p:cNvSpPr>
            <p:nvPr/>
          </p:nvSpPr>
          <p:spPr bwMode="auto">
            <a:xfrm>
              <a:off x="7302616" y="3026435"/>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Oval 156"/>
            <p:cNvSpPr>
              <a:spLocks noChangeArrowheads="1"/>
            </p:cNvSpPr>
            <p:nvPr/>
          </p:nvSpPr>
          <p:spPr bwMode="auto">
            <a:xfrm>
              <a:off x="8352118" y="589258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Oval 157"/>
            <p:cNvSpPr>
              <a:spLocks noChangeArrowheads="1"/>
            </p:cNvSpPr>
            <p:nvPr/>
          </p:nvSpPr>
          <p:spPr bwMode="auto">
            <a:xfrm>
              <a:off x="7302616" y="6083091"/>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Oval 158"/>
            <p:cNvSpPr>
              <a:spLocks noChangeArrowheads="1"/>
            </p:cNvSpPr>
            <p:nvPr/>
          </p:nvSpPr>
          <p:spPr bwMode="auto">
            <a:xfrm>
              <a:off x="8449074" y="579562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Oval 159"/>
            <p:cNvSpPr>
              <a:spLocks noChangeArrowheads="1"/>
            </p:cNvSpPr>
            <p:nvPr/>
          </p:nvSpPr>
          <p:spPr bwMode="auto">
            <a:xfrm>
              <a:off x="7396170" y="608309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Oval 160"/>
            <p:cNvSpPr>
              <a:spLocks noChangeArrowheads="1"/>
            </p:cNvSpPr>
            <p:nvPr/>
          </p:nvSpPr>
          <p:spPr bwMode="auto">
            <a:xfrm>
              <a:off x="8352118" y="579562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Oval 161"/>
            <p:cNvSpPr>
              <a:spLocks noChangeArrowheads="1"/>
            </p:cNvSpPr>
            <p:nvPr/>
          </p:nvSpPr>
          <p:spPr bwMode="auto">
            <a:xfrm>
              <a:off x="7683635" y="292777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Oval 162"/>
            <p:cNvSpPr>
              <a:spLocks noChangeArrowheads="1"/>
            </p:cNvSpPr>
            <p:nvPr/>
          </p:nvSpPr>
          <p:spPr bwMode="auto">
            <a:xfrm>
              <a:off x="7683635" y="283422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Oval 163"/>
            <p:cNvSpPr>
              <a:spLocks noChangeArrowheads="1"/>
            </p:cNvSpPr>
            <p:nvPr/>
          </p:nvSpPr>
          <p:spPr bwMode="auto">
            <a:xfrm>
              <a:off x="7778889" y="283422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Oval 164"/>
            <p:cNvSpPr>
              <a:spLocks noChangeArrowheads="1"/>
            </p:cNvSpPr>
            <p:nvPr/>
          </p:nvSpPr>
          <p:spPr bwMode="auto">
            <a:xfrm>
              <a:off x="8256864" y="589258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Oval 165"/>
            <p:cNvSpPr>
              <a:spLocks noChangeArrowheads="1"/>
            </p:cNvSpPr>
            <p:nvPr/>
          </p:nvSpPr>
          <p:spPr bwMode="auto">
            <a:xfrm>
              <a:off x="7396170" y="618004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Oval 166"/>
            <p:cNvSpPr>
              <a:spLocks noChangeArrowheads="1"/>
            </p:cNvSpPr>
            <p:nvPr/>
          </p:nvSpPr>
          <p:spPr bwMode="auto">
            <a:xfrm>
              <a:off x="7110405"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Oval 167"/>
            <p:cNvSpPr>
              <a:spLocks noChangeArrowheads="1"/>
            </p:cNvSpPr>
            <p:nvPr/>
          </p:nvSpPr>
          <p:spPr bwMode="auto">
            <a:xfrm>
              <a:off x="8064653" y="3980683"/>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Oval 168"/>
            <p:cNvSpPr>
              <a:spLocks noChangeArrowheads="1"/>
            </p:cNvSpPr>
            <p:nvPr/>
          </p:nvSpPr>
          <p:spPr bwMode="auto">
            <a:xfrm>
              <a:off x="7778889" y="264201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Oval 169"/>
            <p:cNvSpPr>
              <a:spLocks noChangeArrowheads="1"/>
            </p:cNvSpPr>
            <p:nvPr/>
          </p:nvSpPr>
          <p:spPr bwMode="auto">
            <a:xfrm>
              <a:off x="8161609" y="4172894"/>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Oval 170"/>
            <p:cNvSpPr>
              <a:spLocks noChangeArrowheads="1"/>
            </p:cNvSpPr>
            <p:nvPr/>
          </p:nvSpPr>
          <p:spPr bwMode="auto">
            <a:xfrm>
              <a:off x="6729387" y="2165741"/>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Oval 171"/>
            <p:cNvSpPr>
              <a:spLocks noChangeArrowheads="1"/>
            </p:cNvSpPr>
            <p:nvPr/>
          </p:nvSpPr>
          <p:spPr bwMode="auto">
            <a:xfrm>
              <a:off x="8064653" y="4075938"/>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Oval 172"/>
            <p:cNvSpPr>
              <a:spLocks noChangeArrowheads="1"/>
            </p:cNvSpPr>
            <p:nvPr/>
          </p:nvSpPr>
          <p:spPr bwMode="auto">
            <a:xfrm>
              <a:off x="6632431"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Oval 173"/>
            <p:cNvSpPr>
              <a:spLocks noChangeArrowheads="1"/>
            </p:cNvSpPr>
            <p:nvPr/>
          </p:nvSpPr>
          <p:spPr bwMode="auto">
            <a:xfrm>
              <a:off x="8161609" y="4075938"/>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Oval 174"/>
            <p:cNvSpPr>
              <a:spLocks noChangeArrowheads="1"/>
            </p:cNvSpPr>
            <p:nvPr/>
          </p:nvSpPr>
          <p:spPr bwMode="auto">
            <a:xfrm>
              <a:off x="6822940"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Oval 175"/>
            <p:cNvSpPr>
              <a:spLocks noChangeArrowheads="1"/>
            </p:cNvSpPr>
            <p:nvPr/>
          </p:nvSpPr>
          <p:spPr bwMode="auto">
            <a:xfrm>
              <a:off x="8256864" y="4458658"/>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Oval 176"/>
            <p:cNvSpPr>
              <a:spLocks noChangeArrowheads="1"/>
            </p:cNvSpPr>
            <p:nvPr/>
          </p:nvSpPr>
          <p:spPr bwMode="auto">
            <a:xfrm>
              <a:off x="7969399"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Oval 177"/>
            <p:cNvSpPr>
              <a:spLocks noChangeArrowheads="1"/>
            </p:cNvSpPr>
            <p:nvPr/>
          </p:nvSpPr>
          <p:spPr bwMode="auto">
            <a:xfrm>
              <a:off x="8256864" y="4361702"/>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Oval 178"/>
            <p:cNvSpPr>
              <a:spLocks noChangeArrowheads="1"/>
            </p:cNvSpPr>
            <p:nvPr/>
          </p:nvSpPr>
          <p:spPr bwMode="auto">
            <a:xfrm>
              <a:off x="7969399" y="1878276"/>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Oval 179"/>
            <p:cNvSpPr>
              <a:spLocks noChangeArrowheads="1"/>
            </p:cNvSpPr>
            <p:nvPr/>
          </p:nvSpPr>
          <p:spPr bwMode="auto">
            <a:xfrm>
              <a:off x="6632431"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Oval 180"/>
            <p:cNvSpPr>
              <a:spLocks noChangeArrowheads="1"/>
            </p:cNvSpPr>
            <p:nvPr/>
          </p:nvSpPr>
          <p:spPr bwMode="auto">
            <a:xfrm>
              <a:off x="6729387" y="206878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Oval 181"/>
            <p:cNvSpPr>
              <a:spLocks noChangeArrowheads="1"/>
            </p:cNvSpPr>
            <p:nvPr/>
          </p:nvSpPr>
          <p:spPr bwMode="auto">
            <a:xfrm>
              <a:off x="6729387" y="2260996"/>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Oval 182"/>
            <p:cNvSpPr>
              <a:spLocks noChangeArrowheads="1"/>
            </p:cNvSpPr>
            <p:nvPr/>
          </p:nvSpPr>
          <p:spPr bwMode="auto">
            <a:xfrm>
              <a:off x="8064653" y="3885429"/>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Oval 183"/>
            <p:cNvSpPr>
              <a:spLocks noChangeArrowheads="1"/>
            </p:cNvSpPr>
            <p:nvPr/>
          </p:nvSpPr>
          <p:spPr bwMode="auto">
            <a:xfrm>
              <a:off x="8161609" y="398068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Oval 184"/>
            <p:cNvSpPr>
              <a:spLocks noChangeArrowheads="1"/>
            </p:cNvSpPr>
            <p:nvPr/>
          </p:nvSpPr>
          <p:spPr bwMode="auto">
            <a:xfrm>
              <a:off x="7491424" y="283422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Oval 185"/>
            <p:cNvSpPr>
              <a:spLocks noChangeArrowheads="1"/>
            </p:cNvSpPr>
            <p:nvPr/>
          </p:nvSpPr>
          <p:spPr bwMode="auto">
            <a:xfrm>
              <a:off x="8256864" y="4075938"/>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Oval 186"/>
            <p:cNvSpPr>
              <a:spLocks noChangeArrowheads="1"/>
            </p:cNvSpPr>
            <p:nvPr/>
          </p:nvSpPr>
          <p:spPr bwMode="auto">
            <a:xfrm>
              <a:off x="8352118" y="4172894"/>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Oval 187"/>
            <p:cNvSpPr>
              <a:spLocks noChangeArrowheads="1"/>
            </p:cNvSpPr>
            <p:nvPr/>
          </p:nvSpPr>
          <p:spPr bwMode="auto">
            <a:xfrm>
              <a:off x="7491424" y="273897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Oval 188"/>
            <p:cNvSpPr>
              <a:spLocks noChangeArrowheads="1"/>
            </p:cNvSpPr>
            <p:nvPr/>
          </p:nvSpPr>
          <p:spPr bwMode="auto">
            <a:xfrm>
              <a:off x="7969399" y="3885429"/>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Oval 189"/>
            <p:cNvSpPr>
              <a:spLocks noChangeArrowheads="1"/>
            </p:cNvSpPr>
            <p:nvPr/>
          </p:nvSpPr>
          <p:spPr bwMode="auto">
            <a:xfrm>
              <a:off x="7969399" y="398068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Oval 190"/>
            <p:cNvSpPr>
              <a:spLocks noChangeArrowheads="1"/>
            </p:cNvSpPr>
            <p:nvPr/>
          </p:nvSpPr>
          <p:spPr bwMode="auto">
            <a:xfrm>
              <a:off x="7969399" y="3788473"/>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Oval 191"/>
            <p:cNvSpPr>
              <a:spLocks noChangeArrowheads="1"/>
            </p:cNvSpPr>
            <p:nvPr/>
          </p:nvSpPr>
          <p:spPr bwMode="auto">
            <a:xfrm>
              <a:off x="6822940"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Oval 192"/>
            <p:cNvSpPr>
              <a:spLocks noChangeArrowheads="1"/>
            </p:cNvSpPr>
            <p:nvPr/>
          </p:nvSpPr>
          <p:spPr bwMode="auto">
            <a:xfrm>
              <a:off x="7491424" y="2927779"/>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Oval 193"/>
            <p:cNvSpPr>
              <a:spLocks noChangeArrowheads="1"/>
            </p:cNvSpPr>
            <p:nvPr/>
          </p:nvSpPr>
          <p:spPr bwMode="auto">
            <a:xfrm>
              <a:off x="7302616" y="1878276"/>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Oval 194"/>
            <p:cNvSpPr>
              <a:spLocks noChangeArrowheads="1"/>
            </p:cNvSpPr>
            <p:nvPr/>
          </p:nvSpPr>
          <p:spPr bwMode="auto">
            <a:xfrm>
              <a:off x="8256864" y="541460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Oval 195"/>
            <p:cNvSpPr>
              <a:spLocks noChangeArrowheads="1"/>
            </p:cNvSpPr>
            <p:nvPr/>
          </p:nvSpPr>
          <p:spPr bwMode="auto">
            <a:xfrm>
              <a:off x="7875845" y="206878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Oval 196"/>
            <p:cNvSpPr>
              <a:spLocks noChangeArrowheads="1"/>
            </p:cNvSpPr>
            <p:nvPr/>
          </p:nvSpPr>
          <p:spPr bwMode="auto">
            <a:xfrm>
              <a:off x="8161609" y="5508161"/>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Oval 197"/>
            <p:cNvSpPr>
              <a:spLocks noChangeArrowheads="1"/>
            </p:cNvSpPr>
            <p:nvPr/>
          </p:nvSpPr>
          <p:spPr bwMode="auto">
            <a:xfrm>
              <a:off x="8161609" y="541460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Oval 198"/>
            <p:cNvSpPr>
              <a:spLocks noChangeArrowheads="1"/>
            </p:cNvSpPr>
            <p:nvPr/>
          </p:nvSpPr>
          <p:spPr bwMode="auto">
            <a:xfrm>
              <a:off x="8256864" y="531935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Oval 199"/>
            <p:cNvSpPr>
              <a:spLocks noChangeArrowheads="1"/>
            </p:cNvSpPr>
            <p:nvPr/>
          </p:nvSpPr>
          <p:spPr bwMode="auto">
            <a:xfrm>
              <a:off x="7875845" y="2165741"/>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Oval 200"/>
            <p:cNvSpPr>
              <a:spLocks noChangeArrowheads="1"/>
            </p:cNvSpPr>
            <p:nvPr/>
          </p:nvSpPr>
          <p:spPr bwMode="auto">
            <a:xfrm>
              <a:off x="7969399"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Oval 201"/>
            <p:cNvSpPr>
              <a:spLocks noChangeArrowheads="1"/>
            </p:cNvSpPr>
            <p:nvPr/>
          </p:nvSpPr>
          <p:spPr bwMode="auto">
            <a:xfrm>
              <a:off x="8064653" y="2354550"/>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Oval 202"/>
            <p:cNvSpPr>
              <a:spLocks noChangeArrowheads="1"/>
            </p:cNvSpPr>
            <p:nvPr/>
          </p:nvSpPr>
          <p:spPr bwMode="auto">
            <a:xfrm>
              <a:off x="7969399" y="2260996"/>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Oval 203"/>
            <p:cNvSpPr>
              <a:spLocks noChangeArrowheads="1"/>
            </p:cNvSpPr>
            <p:nvPr/>
          </p:nvSpPr>
          <p:spPr bwMode="auto">
            <a:xfrm>
              <a:off x="7875845" y="560681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Oval 204"/>
            <p:cNvSpPr>
              <a:spLocks noChangeArrowheads="1"/>
            </p:cNvSpPr>
            <p:nvPr/>
          </p:nvSpPr>
          <p:spPr bwMode="auto">
            <a:xfrm>
              <a:off x="7969399"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206"/>
            <p:cNvSpPr>
              <a:spLocks noChangeArrowheads="1"/>
            </p:cNvSpPr>
            <p:nvPr/>
          </p:nvSpPr>
          <p:spPr bwMode="auto">
            <a:xfrm>
              <a:off x="8064653" y="5508160"/>
              <a:ext cx="86750"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207"/>
            <p:cNvSpPr>
              <a:spLocks noChangeArrowheads="1"/>
            </p:cNvSpPr>
            <p:nvPr/>
          </p:nvSpPr>
          <p:spPr bwMode="auto">
            <a:xfrm>
              <a:off x="8064653" y="226099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208"/>
            <p:cNvSpPr>
              <a:spLocks noChangeArrowheads="1"/>
            </p:cNvSpPr>
            <p:nvPr/>
          </p:nvSpPr>
          <p:spPr bwMode="auto">
            <a:xfrm>
              <a:off x="7015150"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209"/>
            <p:cNvSpPr>
              <a:spLocks noChangeArrowheads="1"/>
            </p:cNvSpPr>
            <p:nvPr/>
          </p:nvSpPr>
          <p:spPr bwMode="auto">
            <a:xfrm>
              <a:off x="7110405"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210"/>
            <p:cNvSpPr>
              <a:spLocks noChangeArrowheads="1"/>
            </p:cNvSpPr>
            <p:nvPr/>
          </p:nvSpPr>
          <p:spPr bwMode="auto">
            <a:xfrm>
              <a:off x="8256863" y="4746123"/>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211"/>
            <p:cNvSpPr>
              <a:spLocks noChangeArrowheads="1"/>
            </p:cNvSpPr>
            <p:nvPr/>
          </p:nvSpPr>
          <p:spPr bwMode="auto">
            <a:xfrm>
              <a:off x="8256863" y="484137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212"/>
            <p:cNvSpPr>
              <a:spLocks noChangeArrowheads="1"/>
            </p:cNvSpPr>
            <p:nvPr/>
          </p:nvSpPr>
          <p:spPr bwMode="auto">
            <a:xfrm>
              <a:off x="6918195"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213"/>
            <p:cNvSpPr>
              <a:spLocks noChangeArrowheads="1"/>
            </p:cNvSpPr>
            <p:nvPr/>
          </p:nvSpPr>
          <p:spPr bwMode="auto">
            <a:xfrm>
              <a:off x="8256863" y="4649167"/>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214"/>
            <p:cNvSpPr>
              <a:spLocks noChangeArrowheads="1"/>
            </p:cNvSpPr>
            <p:nvPr/>
          </p:nvSpPr>
          <p:spPr bwMode="auto">
            <a:xfrm>
              <a:off x="7205660" y="197353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215"/>
            <p:cNvSpPr>
              <a:spLocks noChangeArrowheads="1"/>
            </p:cNvSpPr>
            <p:nvPr/>
          </p:nvSpPr>
          <p:spPr bwMode="auto">
            <a:xfrm>
              <a:off x="7396169" y="1878276"/>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216"/>
            <p:cNvSpPr>
              <a:spLocks noChangeArrowheads="1"/>
            </p:cNvSpPr>
            <p:nvPr/>
          </p:nvSpPr>
          <p:spPr bwMode="auto">
            <a:xfrm>
              <a:off x="7588379" y="1878276"/>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217"/>
            <p:cNvSpPr>
              <a:spLocks noChangeArrowheads="1"/>
            </p:cNvSpPr>
            <p:nvPr/>
          </p:nvSpPr>
          <p:spPr bwMode="auto">
            <a:xfrm>
              <a:off x="7302615" y="197353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218"/>
            <p:cNvSpPr>
              <a:spLocks noChangeArrowheads="1"/>
            </p:cNvSpPr>
            <p:nvPr/>
          </p:nvSpPr>
          <p:spPr bwMode="auto">
            <a:xfrm>
              <a:off x="7491424" y="1878276"/>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219"/>
            <p:cNvSpPr>
              <a:spLocks noChangeArrowheads="1"/>
            </p:cNvSpPr>
            <p:nvPr/>
          </p:nvSpPr>
          <p:spPr bwMode="auto">
            <a:xfrm>
              <a:off x="7875844" y="197353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220"/>
            <p:cNvSpPr>
              <a:spLocks noChangeArrowheads="1"/>
            </p:cNvSpPr>
            <p:nvPr/>
          </p:nvSpPr>
          <p:spPr bwMode="auto">
            <a:xfrm>
              <a:off x="8161608" y="235454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221"/>
            <p:cNvSpPr>
              <a:spLocks noChangeArrowheads="1"/>
            </p:cNvSpPr>
            <p:nvPr/>
          </p:nvSpPr>
          <p:spPr bwMode="auto">
            <a:xfrm>
              <a:off x="7683634"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222"/>
            <p:cNvSpPr>
              <a:spLocks noChangeArrowheads="1"/>
            </p:cNvSpPr>
            <p:nvPr/>
          </p:nvSpPr>
          <p:spPr bwMode="auto">
            <a:xfrm>
              <a:off x="8637882" y="484137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223"/>
            <p:cNvSpPr>
              <a:spLocks noChangeArrowheads="1"/>
            </p:cNvSpPr>
            <p:nvPr/>
          </p:nvSpPr>
          <p:spPr bwMode="auto">
            <a:xfrm>
              <a:off x="7875844" y="570037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224"/>
            <p:cNvSpPr>
              <a:spLocks noChangeArrowheads="1"/>
            </p:cNvSpPr>
            <p:nvPr/>
          </p:nvSpPr>
          <p:spPr bwMode="auto">
            <a:xfrm>
              <a:off x="7205660" y="302643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225"/>
            <p:cNvSpPr>
              <a:spLocks noChangeArrowheads="1"/>
            </p:cNvSpPr>
            <p:nvPr/>
          </p:nvSpPr>
          <p:spPr bwMode="auto">
            <a:xfrm>
              <a:off x="8542627" y="474612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226"/>
            <p:cNvSpPr>
              <a:spLocks noChangeArrowheads="1"/>
            </p:cNvSpPr>
            <p:nvPr/>
          </p:nvSpPr>
          <p:spPr bwMode="auto">
            <a:xfrm>
              <a:off x="8542627" y="484137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227"/>
            <p:cNvSpPr>
              <a:spLocks noChangeArrowheads="1"/>
            </p:cNvSpPr>
            <p:nvPr/>
          </p:nvSpPr>
          <p:spPr bwMode="auto">
            <a:xfrm>
              <a:off x="7110405" y="302643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228"/>
            <p:cNvSpPr>
              <a:spLocks noChangeArrowheads="1"/>
            </p:cNvSpPr>
            <p:nvPr/>
          </p:nvSpPr>
          <p:spPr bwMode="auto">
            <a:xfrm>
              <a:off x="7110405" y="2927778"/>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229"/>
            <p:cNvSpPr>
              <a:spLocks noChangeArrowheads="1"/>
            </p:cNvSpPr>
            <p:nvPr/>
          </p:nvSpPr>
          <p:spPr bwMode="auto">
            <a:xfrm>
              <a:off x="6918195"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230"/>
            <p:cNvSpPr>
              <a:spLocks noChangeArrowheads="1"/>
            </p:cNvSpPr>
            <p:nvPr/>
          </p:nvSpPr>
          <p:spPr bwMode="auto">
            <a:xfrm>
              <a:off x="8449073" y="455391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231"/>
            <p:cNvSpPr>
              <a:spLocks noChangeArrowheads="1"/>
            </p:cNvSpPr>
            <p:nvPr/>
          </p:nvSpPr>
          <p:spPr bwMode="auto">
            <a:xfrm>
              <a:off x="7205660" y="2927778"/>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232"/>
            <p:cNvSpPr>
              <a:spLocks noChangeArrowheads="1"/>
            </p:cNvSpPr>
            <p:nvPr/>
          </p:nvSpPr>
          <p:spPr bwMode="auto">
            <a:xfrm>
              <a:off x="7015150"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233"/>
            <p:cNvSpPr>
              <a:spLocks noChangeArrowheads="1"/>
            </p:cNvSpPr>
            <p:nvPr/>
          </p:nvSpPr>
          <p:spPr bwMode="auto">
            <a:xfrm>
              <a:off x="8449073" y="4458658"/>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234"/>
            <p:cNvSpPr>
              <a:spLocks noChangeArrowheads="1"/>
            </p:cNvSpPr>
            <p:nvPr/>
          </p:nvSpPr>
          <p:spPr bwMode="auto">
            <a:xfrm>
              <a:off x="8064653" y="570037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235"/>
            <p:cNvSpPr>
              <a:spLocks noChangeArrowheads="1"/>
            </p:cNvSpPr>
            <p:nvPr/>
          </p:nvSpPr>
          <p:spPr bwMode="auto">
            <a:xfrm>
              <a:off x="8161608"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236"/>
            <p:cNvSpPr>
              <a:spLocks noChangeArrowheads="1"/>
            </p:cNvSpPr>
            <p:nvPr/>
          </p:nvSpPr>
          <p:spPr bwMode="auto">
            <a:xfrm>
              <a:off x="7875844" y="589258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237"/>
            <p:cNvSpPr>
              <a:spLocks noChangeArrowheads="1"/>
            </p:cNvSpPr>
            <p:nvPr/>
          </p:nvSpPr>
          <p:spPr bwMode="auto">
            <a:xfrm>
              <a:off x="7969398" y="570037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238"/>
            <p:cNvSpPr>
              <a:spLocks noChangeArrowheads="1"/>
            </p:cNvSpPr>
            <p:nvPr/>
          </p:nvSpPr>
          <p:spPr bwMode="auto">
            <a:xfrm>
              <a:off x="8256863" y="560681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239"/>
            <p:cNvSpPr>
              <a:spLocks noChangeArrowheads="1"/>
            </p:cNvSpPr>
            <p:nvPr/>
          </p:nvSpPr>
          <p:spPr bwMode="auto">
            <a:xfrm>
              <a:off x="7875844" y="579562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240"/>
            <p:cNvSpPr>
              <a:spLocks noChangeArrowheads="1"/>
            </p:cNvSpPr>
            <p:nvPr/>
          </p:nvSpPr>
          <p:spPr bwMode="auto">
            <a:xfrm>
              <a:off x="8256863" y="5508160"/>
              <a:ext cx="83348"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241"/>
            <p:cNvSpPr>
              <a:spLocks noChangeArrowheads="1"/>
            </p:cNvSpPr>
            <p:nvPr/>
          </p:nvSpPr>
          <p:spPr bwMode="auto">
            <a:xfrm>
              <a:off x="8352118" y="541460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242"/>
            <p:cNvSpPr>
              <a:spLocks noChangeArrowheads="1"/>
            </p:cNvSpPr>
            <p:nvPr/>
          </p:nvSpPr>
          <p:spPr bwMode="auto">
            <a:xfrm>
              <a:off x="8352118" y="5508160"/>
              <a:ext cx="86750"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243"/>
            <p:cNvSpPr>
              <a:spLocks noChangeArrowheads="1"/>
            </p:cNvSpPr>
            <p:nvPr/>
          </p:nvSpPr>
          <p:spPr bwMode="auto">
            <a:xfrm>
              <a:off x="8064653" y="560681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244"/>
            <p:cNvSpPr>
              <a:spLocks noChangeArrowheads="1"/>
            </p:cNvSpPr>
            <p:nvPr/>
          </p:nvSpPr>
          <p:spPr bwMode="auto">
            <a:xfrm>
              <a:off x="7110405" y="3119989"/>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245"/>
            <p:cNvSpPr>
              <a:spLocks noChangeArrowheads="1"/>
            </p:cNvSpPr>
            <p:nvPr/>
          </p:nvSpPr>
          <p:spPr bwMode="auto">
            <a:xfrm>
              <a:off x="7969398" y="5508160"/>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246"/>
            <p:cNvSpPr>
              <a:spLocks noChangeArrowheads="1"/>
            </p:cNvSpPr>
            <p:nvPr/>
          </p:nvSpPr>
          <p:spPr bwMode="auto">
            <a:xfrm>
              <a:off x="8256863" y="512714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247"/>
            <p:cNvSpPr>
              <a:spLocks noChangeArrowheads="1"/>
            </p:cNvSpPr>
            <p:nvPr/>
          </p:nvSpPr>
          <p:spPr bwMode="auto">
            <a:xfrm>
              <a:off x="7302615" y="3215244"/>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248"/>
            <p:cNvSpPr>
              <a:spLocks noChangeArrowheads="1"/>
            </p:cNvSpPr>
            <p:nvPr/>
          </p:nvSpPr>
          <p:spPr bwMode="auto">
            <a:xfrm>
              <a:off x="8256863" y="5031887"/>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249"/>
            <p:cNvSpPr>
              <a:spLocks noChangeArrowheads="1"/>
            </p:cNvSpPr>
            <p:nvPr/>
          </p:nvSpPr>
          <p:spPr bwMode="auto">
            <a:xfrm>
              <a:off x="8256863" y="4934931"/>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250"/>
            <p:cNvSpPr>
              <a:spLocks noChangeArrowheads="1"/>
            </p:cNvSpPr>
            <p:nvPr/>
          </p:nvSpPr>
          <p:spPr bwMode="auto">
            <a:xfrm>
              <a:off x="8161608" y="474612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251"/>
            <p:cNvSpPr>
              <a:spLocks noChangeArrowheads="1"/>
            </p:cNvSpPr>
            <p:nvPr/>
          </p:nvSpPr>
          <p:spPr bwMode="auto">
            <a:xfrm>
              <a:off x="8542627" y="455391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252"/>
            <p:cNvSpPr>
              <a:spLocks noChangeArrowheads="1"/>
            </p:cNvSpPr>
            <p:nvPr/>
          </p:nvSpPr>
          <p:spPr bwMode="auto">
            <a:xfrm>
              <a:off x="7778889" y="560681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253"/>
            <p:cNvSpPr>
              <a:spLocks noChangeArrowheads="1"/>
            </p:cNvSpPr>
            <p:nvPr/>
          </p:nvSpPr>
          <p:spPr bwMode="auto">
            <a:xfrm>
              <a:off x="7683634" y="3407454"/>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254"/>
            <p:cNvSpPr>
              <a:spLocks noChangeArrowheads="1"/>
            </p:cNvSpPr>
            <p:nvPr/>
          </p:nvSpPr>
          <p:spPr bwMode="auto">
            <a:xfrm>
              <a:off x="8352118" y="455391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255"/>
            <p:cNvSpPr>
              <a:spLocks noChangeArrowheads="1"/>
            </p:cNvSpPr>
            <p:nvPr/>
          </p:nvSpPr>
          <p:spPr bwMode="auto">
            <a:xfrm>
              <a:off x="8542627" y="4649167"/>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256"/>
            <p:cNvSpPr>
              <a:spLocks noChangeArrowheads="1"/>
            </p:cNvSpPr>
            <p:nvPr/>
          </p:nvSpPr>
          <p:spPr bwMode="auto">
            <a:xfrm>
              <a:off x="8256863" y="522239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257"/>
            <p:cNvSpPr>
              <a:spLocks noChangeArrowheads="1"/>
            </p:cNvSpPr>
            <p:nvPr/>
          </p:nvSpPr>
          <p:spPr bwMode="auto">
            <a:xfrm>
              <a:off x="8161608" y="4266447"/>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258"/>
            <p:cNvSpPr>
              <a:spLocks noChangeArrowheads="1"/>
            </p:cNvSpPr>
            <p:nvPr/>
          </p:nvSpPr>
          <p:spPr bwMode="auto">
            <a:xfrm>
              <a:off x="7683634" y="3693218"/>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259"/>
            <p:cNvSpPr>
              <a:spLocks noChangeArrowheads="1"/>
            </p:cNvSpPr>
            <p:nvPr/>
          </p:nvSpPr>
          <p:spPr bwMode="auto">
            <a:xfrm>
              <a:off x="7875844" y="3885428"/>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260"/>
            <p:cNvSpPr>
              <a:spLocks noChangeArrowheads="1"/>
            </p:cNvSpPr>
            <p:nvPr/>
          </p:nvSpPr>
          <p:spPr bwMode="auto">
            <a:xfrm>
              <a:off x="7588379" y="3599664"/>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261"/>
            <p:cNvSpPr>
              <a:spLocks noChangeArrowheads="1"/>
            </p:cNvSpPr>
            <p:nvPr/>
          </p:nvSpPr>
          <p:spPr bwMode="auto">
            <a:xfrm>
              <a:off x="7491424" y="3407454"/>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262"/>
            <p:cNvSpPr>
              <a:spLocks noChangeArrowheads="1"/>
            </p:cNvSpPr>
            <p:nvPr/>
          </p:nvSpPr>
          <p:spPr bwMode="auto">
            <a:xfrm>
              <a:off x="8161608" y="4361702"/>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263"/>
            <p:cNvSpPr>
              <a:spLocks noChangeArrowheads="1"/>
            </p:cNvSpPr>
            <p:nvPr/>
          </p:nvSpPr>
          <p:spPr bwMode="auto">
            <a:xfrm>
              <a:off x="8256863" y="455391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264"/>
            <p:cNvSpPr>
              <a:spLocks noChangeArrowheads="1"/>
            </p:cNvSpPr>
            <p:nvPr/>
          </p:nvSpPr>
          <p:spPr bwMode="auto">
            <a:xfrm>
              <a:off x="6822940"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265"/>
            <p:cNvSpPr>
              <a:spLocks noChangeArrowheads="1"/>
            </p:cNvSpPr>
            <p:nvPr/>
          </p:nvSpPr>
          <p:spPr bwMode="auto">
            <a:xfrm>
              <a:off x="7588379" y="3312199"/>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266"/>
            <p:cNvSpPr>
              <a:spLocks noChangeArrowheads="1"/>
            </p:cNvSpPr>
            <p:nvPr/>
          </p:nvSpPr>
          <p:spPr bwMode="auto">
            <a:xfrm>
              <a:off x="8352118" y="4649167"/>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267"/>
            <p:cNvSpPr>
              <a:spLocks noChangeArrowheads="1"/>
            </p:cNvSpPr>
            <p:nvPr/>
          </p:nvSpPr>
          <p:spPr bwMode="auto">
            <a:xfrm>
              <a:off x="8542627" y="5508160"/>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268"/>
            <p:cNvSpPr>
              <a:spLocks noChangeArrowheads="1"/>
            </p:cNvSpPr>
            <p:nvPr/>
          </p:nvSpPr>
          <p:spPr bwMode="auto">
            <a:xfrm>
              <a:off x="7110405" y="197353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269"/>
            <p:cNvSpPr>
              <a:spLocks noChangeArrowheads="1"/>
            </p:cNvSpPr>
            <p:nvPr/>
          </p:nvSpPr>
          <p:spPr bwMode="auto">
            <a:xfrm>
              <a:off x="7683634" y="1878276"/>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270"/>
            <p:cNvSpPr>
              <a:spLocks noChangeArrowheads="1"/>
            </p:cNvSpPr>
            <p:nvPr/>
          </p:nvSpPr>
          <p:spPr bwMode="auto">
            <a:xfrm>
              <a:off x="7396169" y="178132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271"/>
            <p:cNvSpPr>
              <a:spLocks noChangeArrowheads="1"/>
            </p:cNvSpPr>
            <p:nvPr/>
          </p:nvSpPr>
          <p:spPr bwMode="auto">
            <a:xfrm>
              <a:off x="7396169" y="302643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272"/>
            <p:cNvSpPr>
              <a:spLocks noChangeArrowheads="1"/>
            </p:cNvSpPr>
            <p:nvPr/>
          </p:nvSpPr>
          <p:spPr bwMode="auto">
            <a:xfrm>
              <a:off x="7778889" y="2354549"/>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273"/>
            <p:cNvSpPr>
              <a:spLocks noChangeArrowheads="1"/>
            </p:cNvSpPr>
            <p:nvPr/>
          </p:nvSpPr>
          <p:spPr bwMode="auto">
            <a:xfrm>
              <a:off x="6918195" y="197353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274"/>
            <p:cNvSpPr>
              <a:spLocks noChangeArrowheads="1"/>
            </p:cNvSpPr>
            <p:nvPr/>
          </p:nvSpPr>
          <p:spPr bwMode="auto">
            <a:xfrm>
              <a:off x="8637882" y="512714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275"/>
            <p:cNvSpPr>
              <a:spLocks noChangeArrowheads="1"/>
            </p:cNvSpPr>
            <p:nvPr/>
          </p:nvSpPr>
          <p:spPr bwMode="auto">
            <a:xfrm>
              <a:off x="6822940" y="197353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276"/>
            <p:cNvSpPr>
              <a:spLocks noChangeArrowheads="1"/>
            </p:cNvSpPr>
            <p:nvPr/>
          </p:nvSpPr>
          <p:spPr bwMode="auto">
            <a:xfrm>
              <a:off x="6537176"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277"/>
            <p:cNvSpPr>
              <a:spLocks noChangeArrowheads="1"/>
            </p:cNvSpPr>
            <p:nvPr/>
          </p:nvSpPr>
          <p:spPr bwMode="auto">
            <a:xfrm>
              <a:off x="6537176" y="197353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278"/>
            <p:cNvSpPr>
              <a:spLocks noChangeArrowheads="1"/>
            </p:cNvSpPr>
            <p:nvPr/>
          </p:nvSpPr>
          <p:spPr bwMode="auto">
            <a:xfrm>
              <a:off x="6632431" y="197353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279"/>
            <p:cNvSpPr>
              <a:spLocks noChangeArrowheads="1"/>
            </p:cNvSpPr>
            <p:nvPr/>
          </p:nvSpPr>
          <p:spPr bwMode="auto">
            <a:xfrm>
              <a:off x="6729386" y="2354549"/>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280"/>
            <p:cNvSpPr>
              <a:spLocks noChangeArrowheads="1"/>
            </p:cNvSpPr>
            <p:nvPr/>
          </p:nvSpPr>
          <p:spPr bwMode="auto">
            <a:xfrm>
              <a:off x="7875844" y="1878276"/>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281"/>
            <p:cNvSpPr>
              <a:spLocks noChangeArrowheads="1"/>
            </p:cNvSpPr>
            <p:nvPr/>
          </p:nvSpPr>
          <p:spPr bwMode="auto">
            <a:xfrm>
              <a:off x="7491424" y="302643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282"/>
            <p:cNvSpPr>
              <a:spLocks noChangeArrowheads="1"/>
            </p:cNvSpPr>
            <p:nvPr/>
          </p:nvSpPr>
          <p:spPr bwMode="auto">
            <a:xfrm>
              <a:off x="7491424" y="1781320"/>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283"/>
            <p:cNvSpPr>
              <a:spLocks noChangeArrowheads="1"/>
            </p:cNvSpPr>
            <p:nvPr/>
          </p:nvSpPr>
          <p:spPr bwMode="auto">
            <a:xfrm>
              <a:off x="8637882" y="531935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284"/>
            <p:cNvSpPr>
              <a:spLocks noChangeArrowheads="1"/>
            </p:cNvSpPr>
            <p:nvPr/>
          </p:nvSpPr>
          <p:spPr bwMode="auto">
            <a:xfrm>
              <a:off x="7588379"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285"/>
            <p:cNvSpPr>
              <a:spLocks noChangeArrowheads="1"/>
            </p:cNvSpPr>
            <p:nvPr/>
          </p:nvSpPr>
          <p:spPr bwMode="auto">
            <a:xfrm>
              <a:off x="8637882" y="522239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286"/>
            <p:cNvSpPr>
              <a:spLocks noChangeArrowheads="1"/>
            </p:cNvSpPr>
            <p:nvPr/>
          </p:nvSpPr>
          <p:spPr bwMode="auto">
            <a:xfrm>
              <a:off x="8352118" y="484137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287"/>
            <p:cNvSpPr>
              <a:spLocks noChangeArrowheads="1"/>
            </p:cNvSpPr>
            <p:nvPr/>
          </p:nvSpPr>
          <p:spPr bwMode="auto">
            <a:xfrm>
              <a:off x="7588379" y="235454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288"/>
            <p:cNvSpPr>
              <a:spLocks noChangeArrowheads="1"/>
            </p:cNvSpPr>
            <p:nvPr/>
          </p:nvSpPr>
          <p:spPr bwMode="auto">
            <a:xfrm>
              <a:off x="7491424" y="2354549"/>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289"/>
            <p:cNvSpPr>
              <a:spLocks noChangeArrowheads="1"/>
            </p:cNvSpPr>
            <p:nvPr/>
          </p:nvSpPr>
          <p:spPr bwMode="auto">
            <a:xfrm>
              <a:off x="7491424" y="226099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290"/>
            <p:cNvSpPr>
              <a:spLocks noChangeArrowheads="1"/>
            </p:cNvSpPr>
            <p:nvPr/>
          </p:nvSpPr>
          <p:spPr bwMode="auto">
            <a:xfrm>
              <a:off x="8449073" y="4934931"/>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291"/>
            <p:cNvSpPr>
              <a:spLocks noChangeArrowheads="1"/>
            </p:cNvSpPr>
            <p:nvPr/>
          </p:nvSpPr>
          <p:spPr bwMode="auto">
            <a:xfrm>
              <a:off x="8352118" y="531935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292"/>
            <p:cNvSpPr>
              <a:spLocks noChangeArrowheads="1"/>
            </p:cNvSpPr>
            <p:nvPr/>
          </p:nvSpPr>
          <p:spPr bwMode="auto">
            <a:xfrm>
              <a:off x="6729386" y="2451505"/>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293"/>
            <p:cNvSpPr>
              <a:spLocks noChangeArrowheads="1"/>
            </p:cNvSpPr>
            <p:nvPr/>
          </p:nvSpPr>
          <p:spPr bwMode="auto">
            <a:xfrm>
              <a:off x="8449073" y="560681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294"/>
            <p:cNvSpPr>
              <a:spLocks noChangeArrowheads="1"/>
            </p:cNvSpPr>
            <p:nvPr/>
          </p:nvSpPr>
          <p:spPr bwMode="auto">
            <a:xfrm>
              <a:off x="8256863" y="2260995"/>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295"/>
            <p:cNvSpPr>
              <a:spLocks noChangeArrowheads="1"/>
            </p:cNvSpPr>
            <p:nvPr/>
          </p:nvSpPr>
          <p:spPr bwMode="auto">
            <a:xfrm>
              <a:off x="8352118" y="570037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296"/>
            <p:cNvSpPr>
              <a:spLocks noChangeArrowheads="1"/>
            </p:cNvSpPr>
            <p:nvPr/>
          </p:nvSpPr>
          <p:spPr bwMode="auto">
            <a:xfrm>
              <a:off x="8352118" y="522239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297"/>
            <p:cNvSpPr>
              <a:spLocks noChangeArrowheads="1"/>
            </p:cNvSpPr>
            <p:nvPr/>
          </p:nvSpPr>
          <p:spPr bwMode="auto">
            <a:xfrm>
              <a:off x="8256863" y="579562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298"/>
            <p:cNvSpPr>
              <a:spLocks noChangeArrowheads="1"/>
            </p:cNvSpPr>
            <p:nvPr/>
          </p:nvSpPr>
          <p:spPr bwMode="auto">
            <a:xfrm>
              <a:off x="8161608" y="579562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299"/>
            <p:cNvSpPr>
              <a:spLocks noChangeArrowheads="1"/>
            </p:cNvSpPr>
            <p:nvPr/>
          </p:nvSpPr>
          <p:spPr bwMode="auto">
            <a:xfrm>
              <a:off x="8256863" y="570037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300"/>
            <p:cNvSpPr>
              <a:spLocks noChangeArrowheads="1"/>
            </p:cNvSpPr>
            <p:nvPr/>
          </p:nvSpPr>
          <p:spPr bwMode="auto">
            <a:xfrm>
              <a:off x="6822940"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301"/>
            <p:cNvSpPr>
              <a:spLocks noChangeArrowheads="1"/>
            </p:cNvSpPr>
            <p:nvPr/>
          </p:nvSpPr>
          <p:spPr bwMode="auto">
            <a:xfrm>
              <a:off x="7969398" y="589258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302"/>
            <p:cNvSpPr>
              <a:spLocks noChangeArrowheads="1"/>
            </p:cNvSpPr>
            <p:nvPr/>
          </p:nvSpPr>
          <p:spPr bwMode="auto">
            <a:xfrm>
              <a:off x="7683634"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303"/>
            <p:cNvSpPr>
              <a:spLocks noChangeArrowheads="1"/>
            </p:cNvSpPr>
            <p:nvPr/>
          </p:nvSpPr>
          <p:spPr bwMode="auto">
            <a:xfrm>
              <a:off x="7396169" y="226099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304"/>
            <p:cNvSpPr>
              <a:spLocks noChangeArrowheads="1"/>
            </p:cNvSpPr>
            <p:nvPr/>
          </p:nvSpPr>
          <p:spPr bwMode="auto">
            <a:xfrm>
              <a:off x="8352118" y="512714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305"/>
            <p:cNvSpPr>
              <a:spLocks noChangeArrowheads="1"/>
            </p:cNvSpPr>
            <p:nvPr/>
          </p:nvSpPr>
          <p:spPr bwMode="auto">
            <a:xfrm>
              <a:off x="8637882" y="4934931"/>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306"/>
            <p:cNvSpPr>
              <a:spLocks noChangeArrowheads="1"/>
            </p:cNvSpPr>
            <p:nvPr/>
          </p:nvSpPr>
          <p:spPr bwMode="auto">
            <a:xfrm>
              <a:off x="7588379"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307"/>
            <p:cNvSpPr>
              <a:spLocks noChangeArrowheads="1"/>
            </p:cNvSpPr>
            <p:nvPr/>
          </p:nvSpPr>
          <p:spPr bwMode="auto">
            <a:xfrm>
              <a:off x="7588379" y="226099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308"/>
            <p:cNvSpPr>
              <a:spLocks noChangeArrowheads="1"/>
            </p:cNvSpPr>
            <p:nvPr/>
          </p:nvSpPr>
          <p:spPr bwMode="auto">
            <a:xfrm>
              <a:off x="8637882" y="5031887"/>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309"/>
            <p:cNvSpPr>
              <a:spLocks noChangeArrowheads="1"/>
            </p:cNvSpPr>
            <p:nvPr/>
          </p:nvSpPr>
          <p:spPr bwMode="auto">
            <a:xfrm>
              <a:off x="8542627"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310"/>
            <p:cNvSpPr>
              <a:spLocks noChangeArrowheads="1"/>
            </p:cNvSpPr>
            <p:nvPr/>
          </p:nvSpPr>
          <p:spPr bwMode="auto">
            <a:xfrm>
              <a:off x="8352118" y="4934931"/>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311"/>
            <p:cNvSpPr>
              <a:spLocks noChangeArrowheads="1"/>
            </p:cNvSpPr>
            <p:nvPr/>
          </p:nvSpPr>
          <p:spPr bwMode="auto">
            <a:xfrm>
              <a:off x="8352118" y="5031887"/>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312"/>
            <p:cNvSpPr>
              <a:spLocks noChangeArrowheads="1"/>
            </p:cNvSpPr>
            <p:nvPr/>
          </p:nvSpPr>
          <p:spPr bwMode="auto">
            <a:xfrm>
              <a:off x="7491424" y="3119989"/>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313"/>
            <p:cNvSpPr>
              <a:spLocks noChangeArrowheads="1"/>
            </p:cNvSpPr>
            <p:nvPr/>
          </p:nvSpPr>
          <p:spPr bwMode="auto">
            <a:xfrm>
              <a:off x="7683634" y="3501008"/>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314"/>
            <p:cNvSpPr>
              <a:spLocks noChangeArrowheads="1"/>
            </p:cNvSpPr>
            <p:nvPr/>
          </p:nvSpPr>
          <p:spPr bwMode="auto">
            <a:xfrm>
              <a:off x="7683634" y="235454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315"/>
            <p:cNvSpPr>
              <a:spLocks noChangeArrowheads="1"/>
            </p:cNvSpPr>
            <p:nvPr/>
          </p:nvSpPr>
          <p:spPr bwMode="auto">
            <a:xfrm>
              <a:off x="8542627" y="579562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316"/>
            <p:cNvSpPr>
              <a:spLocks noChangeArrowheads="1"/>
            </p:cNvSpPr>
            <p:nvPr/>
          </p:nvSpPr>
          <p:spPr bwMode="auto">
            <a:xfrm>
              <a:off x="7683634"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317"/>
            <p:cNvSpPr>
              <a:spLocks noChangeArrowheads="1"/>
            </p:cNvSpPr>
            <p:nvPr/>
          </p:nvSpPr>
          <p:spPr bwMode="auto">
            <a:xfrm>
              <a:off x="8256863" y="598783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318"/>
            <p:cNvSpPr>
              <a:spLocks noChangeArrowheads="1"/>
            </p:cNvSpPr>
            <p:nvPr/>
          </p:nvSpPr>
          <p:spPr bwMode="auto">
            <a:xfrm>
              <a:off x="7683634" y="226099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319"/>
            <p:cNvSpPr>
              <a:spLocks noChangeArrowheads="1"/>
            </p:cNvSpPr>
            <p:nvPr/>
          </p:nvSpPr>
          <p:spPr bwMode="auto">
            <a:xfrm>
              <a:off x="7875844" y="3599664"/>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320"/>
            <p:cNvSpPr>
              <a:spLocks noChangeArrowheads="1"/>
            </p:cNvSpPr>
            <p:nvPr/>
          </p:nvSpPr>
          <p:spPr bwMode="auto">
            <a:xfrm>
              <a:off x="8449073" y="5508160"/>
              <a:ext cx="83348"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321"/>
            <p:cNvSpPr>
              <a:spLocks noChangeArrowheads="1"/>
            </p:cNvSpPr>
            <p:nvPr/>
          </p:nvSpPr>
          <p:spPr bwMode="auto">
            <a:xfrm>
              <a:off x="8734837"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322"/>
            <p:cNvSpPr>
              <a:spLocks noChangeArrowheads="1"/>
            </p:cNvSpPr>
            <p:nvPr/>
          </p:nvSpPr>
          <p:spPr bwMode="auto">
            <a:xfrm>
              <a:off x="8161608"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323"/>
            <p:cNvSpPr>
              <a:spLocks noChangeArrowheads="1"/>
            </p:cNvSpPr>
            <p:nvPr/>
          </p:nvSpPr>
          <p:spPr bwMode="auto">
            <a:xfrm>
              <a:off x="8449073" y="541460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324"/>
            <p:cNvSpPr>
              <a:spLocks noChangeArrowheads="1"/>
            </p:cNvSpPr>
            <p:nvPr/>
          </p:nvSpPr>
          <p:spPr bwMode="auto">
            <a:xfrm>
              <a:off x="7396169" y="636885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325"/>
            <p:cNvSpPr>
              <a:spLocks noChangeArrowheads="1"/>
            </p:cNvSpPr>
            <p:nvPr/>
          </p:nvSpPr>
          <p:spPr bwMode="auto">
            <a:xfrm>
              <a:off x="7396169" y="627360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326"/>
            <p:cNvSpPr>
              <a:spLocks noChangeArrowheads="1"/>
            </p:cNvSpPr>
            <p:nvPr/>
          </p:nvSpPr>
          <p:spPr bwMode="auto">
            <a:xfrm>
              <a:off x="7396169" y="656106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327"/>
            <p:cNvSpPr>
              <a:spLocks noChangeArrowheads="1"/>
            </p:cNvSpPr>
            <p:nvPr/>
          </p:nvSpPr>
          <p:spPr bwMode="auto">
            <a:xfrm>
              <a:off x="7778889" y="3501008"/>
              <a:ext cx="86750"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328"/>
            <p:cNvSpPr>
              <a:spLocks noChangeArrowheads="1"/>
            </p:cNvSpPr>
            <p:nvPr/>
          </p:nvSpPr>
          <p:spPr bwMode="auto">
            <a:xfrm>
              <a:off x="7778889" y="3599664"/>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329"/>
            <p:cNvSpPr>
              <a:spLocks noChangeArrowheads="1"/>
            </p:cNvSpPr>
            <p:nvPr/>
          </p:nvSpPr>
          <p:spPr bwMode="auto">
            <a:xfrm>
              <a:off x="7491424" y="656106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330"/>
            <p:cNvSpPr>
              <a:spLocks noChangeArrowheads="1"/>
            </p:cNvSpPr>
            <p:nvPr/>
          </p:nvSpPr>
          <p:spPr bwMode="auto">
            <a:xfrm>
              <a:off x="8734837" y="5508160"/>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331"/>
            <p:cNvSpPr>
              <a:spLocks noChangeArrowheads="1"/>
            </p:cNvSpPr>
            <p:nvPr/>
          </p:nvSpPr>
          <p:spPr bwMode="auto">
            <a:xfrm>
              <a:off x="7683634" y="636885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332"/>
            <p:cNvSpPr>
              <a:spLocks noChangeArrowheads="1"/>
            </p:cNvSpPr>
            <p:nvPr/>
          </p:nvSpPr>
          <p:spPr bwMode="auto">
            <a:xfrm>
              <a:off x="7110405" y="226099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333"/>
            <p:cNvSpPr>
              <a:spLocks noChangeArrowheads="1"/>
            </p:cNvSpPr>
            <p:nvPr/>
          </p:nvSpPr>
          <p:spPr bwMode="auto">
            <a:xfrm>
              <a:off x="8352118" y="560681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334"/>
            <p:cNvSpPr>
              <a:spLocks noChangeArrowheads="1"/>
            </p:cNvSpPr>
            <p:nvPr/>
          </p:nvSpPr>
          <p:spPr bwMode="auto">
            <a:xfrm>
              <a:off x="8830092" y="531935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335"/>
            <p:cNvSpPr>
              <a:spLocks noChangeArrowheads="1"/>
            </p:cNvSpPr>
            <p:nvPr/>
          </p:nvSpPr>
          <p:spPr bwMode="auto">
            <a:xfrm>
              <a:off x="7491424"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336"/>
            <p:cNvSpPr>
              <a:spLocks noChangeArrowheads="1"/>
            </p:cNvSpPr>
            <p:nvPr/>
          </p:nvSpPr>
          <p:spPr bwMode="auto">
            <a:xfrm>
              <a:off x="8256863" y="4172894"/>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337"/>
            <p:cNvSpPr>
              <a:spLocks noChangeArrowheads="1"/>
            </p:cNvSpPr>
            <p:nvPr/>
          </p:nvSpPr>
          <p:spPr bwMode="auto">
            <a:xfrm>
              <a:off x="8542627" y="531935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338"/>
            <p:cNvSpPr>
              <a:spLocks noChangeArrowheads="1"/>
            </p:cNvSpPr>
            <p:nvPr/>
          </p:nvSpPr>
          <p:spPr bwMode="auto">
            <a:xfrm>
              <a:off x="7205660" y="226099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339"/>
            <p:cNvSpPr>
              <a:spLocks noChangeArrowheads="1"/>
            </p:cNvSpPr>
            <p:nvPr/>
          </p:nvSpPr>
          <p:spPr bwMode="auto">
            <a:xfrm>
              <a:off x="7396169"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340"/>
            <p:cNvSpPr>
              <a:spLocks noChangeArrowheads="1"/>
            </p:cNvSpPr>
            <p:nvPr/>
          </p:nvSpPr>
          <p:spPr bwMode="auto">
            <a:xfrm>
              <a:off x="7302615" y="2260995"/>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341"/>
            <p:cNvSpPr>
              <a:spLocks noChangeArrowheads="1"/>
            </p:cNvSpPr>
            <p:nvPr/>
          </p:nvSpPr>
          <p:spPr bwMode="auto">
            <a:xfrm>
              <a:off x="8542627" y="541460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342"/>
            <p:cNvSpPr>
              <a:spLocks noChangeArrowheads="1"/>
            </p:cNvSpPr>
            <p:nvPr/>
          </p:nvSpPr>
          <p:spPr bwMode="auto">
            <a:xfrm>
              <a:off x="7588379" y="3119989"/>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343"/>
            <p:cNvSpPr>
              <a:spLocks noChangeArrowheads="1"/>
            </p:cNvSpPr>
            <p:nvPr/>
          </p:nvSpPr>
          <p:spPr bwMode="auto">
            <a:xfrm>
              <a:off x="7875844" y="273897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344"/>
            <p:cNvSpPr>
              <a:spLocks noChangeArrowheads="1"/>
            </p:cNvSpPr>
            <p:nvPr/>
          </p:nvSpPr>
          <p:spPr bwMode="auto">
            <a:xfrm>
              <a:off x="7588379" y="3215244"/>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345"/>
            <p:cNvSpPr>
              <a:spLocks noChangeArrowheads="1"/>
            </p:cNvSpPr>
            <p:nvPr/>
          </p:nvSpPr>
          <p:spPr bwMode="auto">
            <a:xfrm>
              <a:off x="8830092" y="522239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346"/>
            <p:cNvSpPr>
              <a:spLocks noChangeArrowheads="1"/>
            </p:cNvSpPr>
            <p:nvPr/>
          </p:nvSpPr>
          <p:spPr bwMode="auto">
            <a:xfrm>
              <a:off x="8352118" y="2354549"/>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347"/>
            <p:cNvSpPr>
              <a:spLocks noChangeArrowheads="1"/>
            </p:cNvSpPr>
            <p:nvPr/>
          </p:nvSpPr>
          <p:spPr bwMode="auto">
            <a:xfrm>
              <a:off x="8256863" y="2354549"/>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348"/>
            <p:cNvSpPr>
              <a:spLocks noChangeArrowheads="1"/>
            </p:cNvSpPr>
            <p:nvPr/>
          </p:nvSpPr>
          <p:spPr bwMode="auto">
            <a:xfrm>
              <a:off x="8352118" y="4266447"/>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349"/>
            <p:cNvSpPr>
              <a:spLocks noChangeArrowheads="1"/>
            </p:cNvSpPr>
            <p:nvPr/>
          </p:nvSpPr>
          <p:spPr bwMode="auto">
            <a:xfrm>
              <a:off x="8064653"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350"/>
            <p:cNvSpPr>
              <a:spLocks noChangeArrowheads="1"/>
            </p:cNvSpPr>
            <p:nvPr/>
          </p:nvSpPr>
          <p:spPr bwMode="auto">
            <a:xfrm>
              <a:off x="7875844" y="627360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351"/>
            <p:cNvSpPr>
              <a:spLocks noChangeArrowheads="1"/>
            </p:cNvSpPr>
            <p:nvPr/>
          </p:nvSpPr>
          <p:spPr bwMode="auto">
            <a:xfrm>
              <a:off x="8449073" y="5031887"/>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352"/>
            <p:cNvSpPr>
              <a:spLocks noChangeArrowheads="1"/>
            </p:cNvSpPr>
            <p:nvPr/>
          </p:nvSpPr>
          <p:spPr bwMode="auto">
            <a:xfrm>
              <a:off x="7683634"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353"/>
            <p:cNvSpPr>
              <a:spLocks noChangeArrowheads="1"/>
            </p:cNvSpPr>
            <p:nvPr/>
          </p:nvSpPr>
          <p:spPr bwMode="auto">
            <a:xfrm>
              <a:off x="7778889" y="1878276"/>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354"/>
            <p:cNvSpPr>
              <a:spLocks noChangeArrowheads="1"/>
            </p:cNvSpPr>
            <p:nvPr/>
          </p:nvSpPr>
          <p:spPr bwMode="auto">
            <a:xfrm>
              <a:off x="7491424" y="589258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355"/>
            <p:cNvSpPr>
              <a:spLocks noChangeArrowheads="1"/>
            </p:cNvSpPr>
            <p:nvPr/>
          </p:nvSpPr>
          <p:spPr bwMode="auto">
            <a:xfrm>
              <a:off x="7588379" y="589258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356"/>
            <p:cNvSpPr>
              <a:spLocks noChangeArrowheads="1"/>
            </p:cNvSpPr>
            <p:nvPr/>
          </p:nvSpPr>
          <p:spPr bwMode="auto">
            <a:xfrm>
              <a:off x="7683634" y="570037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357"/>
            <p:cNvSpPr>
              <a:spLocks noChangeArrowheads="1"/>
            </p:cNvSpPr>
            <p:nvPr/>
          </p:nvSpPr>
          <p:spPr bwMode="auto">
            <a:xfrm>
              <a:off x="7588379"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358"/>
            <p:cNvSpPr>
              <a:spLocks noChangeArrowheads="1"/>
            </p:cNvSpPr>
            <p:nvPr/>
          </p:nvSpPr>
          <p:spPr bwMode="auto">
            <a:xfrm>
              <a:off x="8352118" y="4458658"/>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359"/>
            <p:cNvSpPr>
              <a:spLocks noChangeArrowheads="1"/>
            </p:cNvSpPr>
            <p:nvPr/>
          </p:nvSpPr>
          <p:spPr bwMode="auto">
            <a:xfrm>
              <a:off x="8449073" y="512714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360"/>
            <p:cNvSpPr>
              <a:spLocks noChangeArrowheads="1"/>
            </p:cNvSpPr>
            <p:nvPr/>
          </p:nvSpPr>
          <p:spPr bwMode="auto">
            <a:xfrm>
              <a:off x="7302615" y="598783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361"/>
            <p:cNvSpPr>
              <a:spLocks noChangeArrowheads="1"/>
            </p:cNvSpPr>
            <p:nvPr/>
          </p:nvSpPr>
          <p:spPr bwMode="auto">
            <a:xfrm>
              <a:off x="8449073" y="531935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362"/>
            <p:cNvSpPr>
              <a:spLocks noChangeArrowheads="1"/>
            </p:cNvSpPr>
            <p:nvPr/>
          </p:nvSpPr>
          <p:spPr bwMode="auto">
            <a:xfrm>
              <a:off x="7205660" y="598783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363"/>
            <p:cNvSpPr>
              <a:spLocks noChangeArrowheads="1"/>
            </p:cNvSpPr>
            <p:nvPr/>
          </p:nvSpPr>
          <p:spPr bwMode="auto">
            <a:xfrm>
              <a:off x="8352118" y="4361702"/>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364"/>
            <p:cNvSpPr>
              <a:spLocks noChangeArrowheads="1"/>
            </p:cNvSpPr>
            <p:nvPr/>
          </p:nvSpPr>
          <p:spPr bwMode="auto">
            <a:xfrm>
              <a:off x="8449073" y="522239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9896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8958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a:defRPr sz="1400"/>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84304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p:cNvGraphicFramePr>
          <p:nvPr userDrawn="1">
            <p:custDataLst>
              <p:tags r:id="rId6"/>
            </p:custDataLst>
            <p:extLst>
              <p:ext uri="{D42A27DB-BD31-4B8C-83A1-F6EECF244321}">
                <p14:modId xmlns:p14="http://schemas.microsoft.com/office/powerpoint/2010/main" val="38775992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83A4D1"/>
          </a:solidFill>
        </p:spPr>
        <p:txBody>
          <a:bodyPr wrap="none" lIns="0" tIns="0" rIns="0" bIns="0" rtlCol="0" anchor="ctr">
            <a:noAutofit/>
          </a:bodyPr>
          <a:lstStyle/>
          <a:p>
            <a:pPr marL="0" lvl="0" indent="0" algn="ctr" eaLnBrk="1"/>
            <a:endParaRPr kumimoji="1" lang="ja-JP" altLang="en-US" sz="2000" b="0" i="0" baseline="0" dirty="0">
              <a:solidFill>
                <a:srgbClr val="000000"/>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550800"/>
            <a:ext cx="9505055" cy="360000"/>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97920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1056.xml"/><Relationship Id="rId5" Type="http://schemas.openxmlformats.org/officeDocument/2006/relationships/image" Target="../media/image1.emf"/><Relationship Id="rId4" Type="http://schemas.openxmlformats.org/officeDocument/2006/relationships/oleObject" Target="../embeddings/oleObject37.bin"/></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1057.xml"/><Relationship Id="rId4" Type="http://schemas.openxmlformats.org/officeDocument/2006/relationships/image" Target="../media/image27.emf"/></Relationships>
</file>

<file path=ppt/slides/_rels/slide123.xml.rels><?xml version="1.0" encoding="UTF-8" standalone="yes"?>
<Relationships xmlns="http://schemas.openxmlformats.org/package/2006/relationships"><Relationship Id="rId3" Type="http://schemas.openxmlformats.org/officeDocument/2006/relationships/hyperlink" Target="https://www.jetro.go.jp/world/reports/2022/02/ab7026b72051af9f.html" TargetMode="External"/><Relationship Id="rId7" Type="http://schemas.openxmlformats.org/officeDocument/2006/relationships/hyperlink" Target="https://www.jetro.go.jp/reportstop/reports/asia/export/e-proc/life_science/"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s://www.jetro.go.jp/world/reports/2016/02/995ecff75525fbb4.html" TargetMode="External"/><Relationship Id="rId5" Type="http://schemas.openxmlformats.org/officeDocument/2006/relationships/hyperlink" Target="https://www.jetro.go.jp/world/reports/2017/02/3b5b5adcc3752017.html?_previewDate_=null&amp;_previewToken_=&amp;revision=0&amp;viewForce=1&amp;utm" TargetMode="External"/><Relationship Id="rId4" Type="http://schemas.openxmlformats.org/officeDocument/2006/relationships/hyperlink" Target="https://www.jetro.go.jp/world/reports/2018/02/e999e1cbfd5a7b1f.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17" Type="http://schemas.openxmlformats.org/officeDocument/2006/relationships/tags" Target="../tags/tag733.xml"/><Relationship Id="rId21" Type="http://schemas.openxmlformats.org/officeDocument/2006/relationships/tags" Target="../tags/tag637.xml"/><Relationship Id="rId42" Type="http://schemas.openxmlformats.org/officeDocument/2006/relationships/tags" Target="../tags/tag658.xml"/><Relationship Id="rId47" Type="http://schemas.openxmlformats.org/officeDocument/2006/relationships/tags" Target="../tags/tag663.xml"/><Relationship Id="rId63" Type="http://schemas.openxmlformats.org/officeDocument/2006/relationships/tags" Target="../tags/tag679.xml"/><Relationship Id="rId68" Type="http://schemas.openxmlformats.org/officeDocument/2006/relationships/tags" Target="../tags/tag684.xml"/><Relationship Id="rId84" Type="http://schemas.openxmlformats.org/officeDocument/2006/relationships/tags" Target="../tags/tag700.xml"/><Relationship Id="rId89" Type="http://schemas.openxmlformats.org/officeDocument/2006/relationships/tags" Target="../tags/tag705.xml"/><Relationship Id="rId112" Type="http://schemas.openxmlformats.org/officeDocument/2006/relationships/tags" Target="../tags/tag728.xml"/><Relationship Id="rId16" Type="http://schemas.openxmlformats.org/officeDocument/2006/relationships/tags" Target="../tags/tag632.xml"/><Relationship Id="rId107" Type="http://schemas.openxmlformats.org/officeDocument/2006/relationships/tags" Target="../tags/tag723.xml"/><Relationship Id="rId11" Type="http://schemas.openxmlformats.org/officeDocument/2006/relationships/tags" Target="../tags/tag627.xml"/><Relationship Id="rId32" Type="http://schemas.openxmlformats.org/officeDocument/2006/relationships/tags" Target="../tags/tag648.xml"/><Relationship Id="rId37" Type="http://schemas.openxmlformats.org/officeDocument/2006/relationships/tags" Target="../tags/tag653.xml"/><Relationship Id="rId53" Type="http://schemas.openxmlformats.org/officeDocument/2006/relationships/tags" Target="../tags/tag669.xml"/><Relationship Id="rId58" Type="http://schemas.openxmlformats.org/officeDocument/2006/relationships/tags" Target="../tags/tag674.xml"/><Relationship Id="rId74" Type="http://schemas.openxmlformats.org/officeDocument/2006/relationships/tags" Target="../tags/tag690.xml"/><Relationship Id="rId79" Type="http://schemas.openxmlformats.org/officeDocument/2006/relationships/tags" Target="../tags/tag695.xml"/><Relationship Id="rId102" Type="http://schemas.openxmlformats.org/officeDocument/2006/relationships/tags" Target="../tags/tag718.xml"/><Relationship Id="rId123" Type="http://schemas.openxmlformats.org/officeDocument/2006/relationships/tags" Target="../tags/tag739.xml"/><Relationship Id="rId128" Type="http://schemas.openxmlformats.org/officeDocument/2006/relationships/oleObject" Target="../embeddings/oleObject9.bin"/><Relationship Id="rId5" Type="http://schemas.openxmlformats.org/officeDocument/2006/relationships/tags" Target="../tags/tag621.xml"/><Relationship Id="rId90" Type="http://schemas.openxmlformats.org/officeDocument/2006/relationships/tags" Target="../tags/tag706.xml"/><Relationship Id="rId95" Type="http://schemas.openxmlformats.org/officeDocument/2006/relationships/tags" Target="../tags/tag711.xml"/><Relationship Id="rId22" Type="http://schemas.openxmlformats.org/officeDocument/2006/relationships/tags" Target="../tags/tag638.xml"/><Relationship Id="rId27" Type="http://schemas.openxmlformats.org/officeDocument/2006/relationships/tags" Target="../tags/tag643.xml"/><Relationship Id="rId43" Type="http://schemas.openxmlformats.org/officeDocument/2006/relationships/tags" Target="../tags/tag659.xml"/><Relationship Id="rId48" Type="http://schemas.openxmlformats.org/officeDocument/2006/relationships/tags" Target="../tags/tag664.xml"/><Relationship Id="rId64" Type="http://schemas.openxmlformats.org/officeDocument/2006/relationships/tags" Target="../tags/tag680.xml"/><Relationship Id="rId69" Type="http://schemas.openxmlformats.org/officeDocument/2006/relationships/tags" Target="../tags/tag685.xml"/><Relationship Id="rId113" Type="http://schemas.openxmlformats.org/officeDocument/2006/relationships/tags" Target="../tags/tag729.xml"/><Relationship Id="rId118" Type="http://schemas.openxmlformats.org/officeDocument/2006/relationships/tags" Target="../tags/tag734.xml"/><Relationship Id="rId80" Type="http://schemas.openxmlformats.org/officeDocument/2006/relationships/tags" Target="../tags/tag696.xml"/><Relationship Id="rId85" Type="http://schemas.openxmlformats.org/officeDocument/2006/relationships/tags" Target="../tags/tag701.xml"/><Relationship Id="rId12" Type="http://schemas.openxmlformats.org/officeDocument/2006/relationships/tags" Target="../tags/tag628.xml"/><Relationship Id="rId17" Type="http://schemas.openxmlformats.org/officeDocument/2006/relationships/tags" Target="../tags/tag633.xml"/><Relationship Id="rId33" Type="http://schemas.openxmlformats.org/officeDocument/2006/relationships/tags" Target="../tags/tag649.xml"/><Relationship Id="rId38" Type="http://schemas.openxmlformats.org/officeDocument/2006/relationships/tags" Target="../tags/tag654.xml"/><Relationship Id="rId59" Type="http://schemas.openxmlformats.org/officeDocument/2006/relationships/tags" Target="../tags/tag675.xml"/><Relationship Id="rId103" Type="http://schemas.openxmlformats.org/officeDocument/2006/relationships/tags" Target="../tags/tag719.xml"/><Relationship Id="rId108" Type="http://schemas.openxmlformats.org/officeDocument/2006/relationships/tags" Target="../tags/tag724.xml"/><Relationship Id="rId124" Type="http://schemas.openxmlformats.org/officeDocument/2006/relationships/tags" Target="../tags/tag740.xml"/><Relationship Id="rId129" Type="http://schemas.openxmlformats.org/officeDocument/2006/relationships/image" Target="../media/image1.emf"/><Relationship Id="rId54" Type="http://schemas.openxmlformats.org/officeDocument/2006/relationships/tags" Target="../tags/tag670.xml"/><Relationship Id="rId70" Type="http://schemas.openxmlformats.org/officeDocument/2006/relationships/tags" Target="../tags/tag686.xml"/><Relationship Id="rId75" Type="http://schemas.openxmlformats.org/officeDocument/2006/relationships/tags" Target="../tags/tag691.xml"/><Relationship Id="rId91" Type="http://schemas.openxmlformats.org/officeDocument/2006/relationships/tags" Target="../tags/tag707.xml"/><Relationship Id="rId96" Type="http://schemas.openxmlformats.org/officeDocument/2006/relationships/tags" Target="../tags/tag712.xml"/><Relationship Id="rId1" Type="http://schemas.openxmlformats.org/officeDocument/2006/relationships/tags" Target="../tags/tag617.xml"/><Relationship Id="rId6" Type="http://schemas.openxmlformats.org/officeDocument/2006/relationships/tags" Target="../tags/tag622.xml"/><Relationship Id="rId23" Type="http://schemas.openxmlformats.org/officeDocument/2006/relationships/tags" Target="../tags/tag639.xml"/><Relationship Id="rId28" Type="http://schemas.openxmlformats.org/officeDocument/2006/relationships/tags" Target="../tags/tag644.xml"/><Relationship Id="rId49" Type="http://schemas.openxmlformats.org/officeDocument/2006/relationships/tags" Target="../tags/tag665.xml"/><Relationship Id="rId114" Type="http://schemas.openxmlformats.org/officeDocument/2006/relationships/tags" Target="../tags/tag730.xml"/><Relationship Id="rId119" Type="http://schemas.openxmlformats.org/officeDocument/2006/relationships/tags" Target="../tags/tag735.xml"/><Relationship Id="rId44" Type="http://schemas.openxmlformats.org/officeDocument/2006/relationships/tags" Target="../tags/tag660.xml"/><Relationship Id="rId60" Type="http://schemas.openxmlformats.org/officeDocument/2006/relationships/tags" Target="../tags/tag676.xml"/><Relationship Id="rId65" Type="http://schemas.openxmlformats.org/officeDocument/2006/relationships/tags" Target="../tags/tag681.xml"/><Relationship Id="rId81" Type="http://schemas.openxmlformats.org/officeDocument/2006/relationships/tags" Target="../tags/tag697.xml"/><Relationship Id="rId86" Type="http://schemas.openxmlformats.org/officeDocument/2006/relationships/tags" Target="../tags/tag702.xml"/><Relationship Id="rId130" Type="http://schemas.openxmlformats.org/officeDocument/2006/relationships/chart" Target="../charts/chart9.xml"/><Relationship Id="rId13" Type="http://schemas.openxmlformats.org/officeDocument/2006/relationships/tags" Target="../tags/tag629.xml"/><Relationship Id="rId18" Type="http://schemas.openxmlformats.org/officeDocument/2006/relationships/tags" Target="../tags/tag634.xml"/><Relationship Id="rId39" Type="http://schemas.openxmlformats.org/officeDocument/2006/relationships/tags" Target="../tags/tag655.xml"/><Relationship Id="rId109" Type="http://schemas.openxmlformats.org/officeDocument/2006/relationships/tags" Target="../tags/tag725.xml"/><Relationship Id="rId34" Type="http://schemas.openxmlformats.org/officeDocument/2006/relationships/tags" Target="../tags/tag650.xml"/><Relationship Id="rId50" Type="http://schemas.openxmlformats.org/officeDocument/2006/relationships/tags" Target="../tags/tag666.xml"/><Relationship Id="rId55" Type="http://schemas.openxmlformats.org/officeDocument/2006/relationships/tags" Target="../tags/tag671.xml"/><Relationship Id="rId76" Type="http://schemas.openxmlformats.org/officeDocument/2006/relationships/tags" Target="../tags/tag692.xml"/><Relationship Id="rId97" Type="http://schemas.openxmlformats.org/officeDocument/2006/relationships/tags" Target="../tags/tag713.xml"/><Relationship Id="rId104" Type="http://schemas.openxmlformats.org/officeDocument/2006/relationships/tags" Target="../tags/tag720.xml"/><Relationship Id="rId120" Type="http://schemas.openxmlformats.org/officeDocument/2006/relationships/tags" Target="../tags/tag736.xml"/><Relationship Id="rId125" Type="http://schemas.openxmlformats.org/officeDocument/2006/relationships/tags" Target="../tags/tag741.xml"/><Relationship Id="rId7" Type="http://schemas.openxmlformats.org/officeDocument/2006/relationships/tags" Target="../tags/tag623.xml"/><Relationship Id="rId71" Type="http://schemas.openxmlformats.org/officeDocument/2006/relationships/tags" Target="../tags/tag687.xml"/><Relationship Id="rId92" Type="http://schemas.openxmlformats.org/officeDocument/2006/relationships/tags" Target="../tags/tag708.xml"/><Relationship Id="rId2" Type="http://schemas.openxmlformats.org/officeDocument/2006/relationships/tags" Target="../tags/tag618.xml"/><Relationship Id="rId29" Type="http://schemas.openxmlformats.org/officeDocument/2006/relationships/tags" Target="../tags/tag645.xml"/><Relationship Id="rId24" Type="http://schemas.openxmlformats.org/officeDocument/2006/relationships/tags" Target="../tags/tag640.xml"/><Relationship Id="rId40" Type="http://schemas.openxmlformats.org/officeDocument/2006/relationships/tags" Target="../tags/tag656.xml"/><Relationship Id="rId45" Type="http://schemas.openxmlformats.org/officeDocument/2006/relationships/tags" Target="../tags/tag661.xml"/><Relationship Id="rId66" Type="http://schemas.openxmlformats.org/officeDocument/2006/relationships/tags" Target="../tags/tag682.xml"/><Relationship Id="rId87" Type="http://schemas.openxmlformats.org/officeDocument/2006/relationships/tags" Target="../tags/tag703.xml"/><Relationship Id="rId110" Type="http://schemas.openxmlformats.org/officeDocument/2006/relationships/tags" Target="../tags/tag726.xml"/><Relationship Id="rId115" Type="http://schemas.openxmlformats.org/officeDocument/2006/relationships/tags" Target="../tags/tag731.xml"/><Relationship Id="rId131" Type="http://schemas.openxmlformats.org/officeDocument/2006/relationships/chart" Target="../charts/chart10.xml"/><Relationship Id="rId61" Type="http://schemas.openxmlformats.org/officeDocument/2006/relationships/tags" Target="../tags/tag677.xml"/><Relationship Id="rId82" Type="http://schemas.openxmlformats.org/officeDocument/2006/relationships/tags" Target="../tags/tag698.xml"/><Relationship Id="rId19" Type="http://schemas.openxmlformats.org/officeDocument/2006/relationships/tags" Target="../tags/tag635.xml"/><Relationship Id="rId14" Type="http://schemas.openxmlformats.org/officeDocument/2006/relationships/tags" Target="../tags/tag630.xml"/><Relationship Id="rId30" Type="http://schemas.openxmlformats.org/officeDocument/2006/relationships/tags" Target="../tags/tag646.xml"/><Relationship Id="rId35" Type="http://schemas.openxmlformats.org/officeDocument/2006/relationships/tags" Target="../tags/tag651.xml"/><Relationship Id="rId56" Type="http://schemas.openxmlformats.org/officeDocument/2006/relationships/tags" Target="../tags/tag672.xml"/><Relationship Id="rId77" Type="http://schemas.openxmlformats.org/officeDocument/2006/relationships/tags" Target="../tags/tag693.xml"/><Relationship Id="rId100" Type="http://schemas.openxmlformats.org/officeDocument/2006/relationships/tags" Target="../tags/tag716.xml"/><Relationship Id="rId105" Type="http://schemas.openxmlformats.org/officeDocument/2006/relationships/tags" Target="../tags/tag721.xml"/><Relationship Id="rId126" Type="http://schemas.openxmlformats.org/officeDocument/2006/relationships/slideLayout" Target="../slideLayouts/slideLayout3.xml"/><Relationship Id="rId8" Type="http://schemas.openxmlformats.org/officeDocument/2006/relationships/tags" Target="../tags/tag624.xml"/><Relationship Id="rId51" Type="http://schemas.openxmlformats.org/officeDocument/2006/relationships/tags" Target="../tags/tag667.xml"/><Relationship Id="rId72" Type="http://schemas.openxmlformats.org/officeDocument/2006/relationships/tags" Target="../tags/tag688.xml"/><Relationship Id="rId93" Type="http://schemas.openxmlformats.org/officeDocument/2006/relationships/tags" Target="../tags/tag709.xml"/><Relationship Id="rId98" Type="http://schemas.openxmlformats.org/officeDocument/2006/relationships/tags" Target="../tags/tag714.xml"/><Relationship Id="rId121" Type="http://schemas.openxmlformats.org/officeDocument/2006/relationships/tags" Target="../tags/tag737.xml"/><Relationship Id="rId3" Type="http://schemas.openxmlformats.org/officeDocument/2006/relationships/tags" Target="../tags/tag619.xml"/><Relationship Id="rId25" Type="http://schemas.openxmlformats.org/officeDocument/2006/relationships/tags" Target="../tags/tag641.xml"/><Relationship Id="rId46" Type="http://schemas.openxmlformats.org/officeDocument/2006/relationships/tags" Target="../tags/tag662.xml"/><Relationship Id="rId67" Type="http://schemas.openxmlformats.org/officeDocument/2006/relationships/tags" Target="../tags/tag683.xml"/><Relationship Id="rId116" Type="http://schemas.openxmlformats.org/officeDocument/2006/relationships/tags" Target="../tags/tag732.xml"/><Relationship Id="rId20" Type="http://schemas.openxmlformats.org/officeDocument/2006/relationships/tags" Target="../tags/tag636.xml"/><Relationship Id="rId41" Type="http://schemas.openxmlformats.org/officeDocument/2006/relationships/tags" Target="../tags/tag657.xml"/><Relationship Id="rId62" Type="http://schemas.openxmlformats.org/officeDocument/2006/relationships/tags" Target="../tags/tag678.xml"/><Relationship Id="rId83" Type="http://schemas.openxmlformats.org/officeDocument/2006/relationships/tags" Target="../tags/tag699.xml"/><Relationship Id="rId88" Type="http://schemas.openxmlformats.org/officeDocument/2006/relationships/tags" Target="../tags/tag704.xml"/><Relationship Id="rId111" Type="http://schemas.openxmlformats.org/officeDocument/2006/relationships/tags" Target="../tags/tag727.xml"/><Relationship Id="rId132" Type="http://schemas.openxmlformats.org/officeDocument/2006/relationships/chart" Target="../charts/chart11.xml"/><Relationship Id="rId15" Type="http://schemas.openxmlformats.org/officeDocument/2006/relationships/tags" Target="../tags/tag631.xml"/><Relationship Id="rId36" Type="http://schemas.openxmlformats.org/officeDocument/2006/relationships/tags" Target="../tags/tag652.xml"/><Relationship Id="rId57" Type="http://schemas.openxmlformats.org/officeDocument/2006/relationships/tags" Target="../tags/tag673.xml"/><Relationship Id="rId106" Type="http://schemas.openxmlformats.org/officeDocument/2006/relationships/tags" Target="../tags/tag722.xml"/><Relationship Id="rId127" Type="http://schemas.openxmlformats.org/officeDocument/2006/relationships/notesSlide" Target="../notesSlides/notesSlide9.xml"/><Relationship Id="rId10" Type="http://schemas.openxmlformats.org/officeDocument/2006/relationships/tags" Target="../tags/tag626.xml"/><Relationship Id="rId31" Type="http://schemas.openxmlformats.org/officeDocument/2006/relationships/tags" Target="../tags/tag647.xml"/><Relationship Id="rId52" Type="http://schemas.openxmlformats.org/officeDocument/2006/relationships/tags" Target="../tags/tag668.xml"/><Relationship Id="rId73" Type="http://schemas.openxmlformats.org/officeDocument/2006/relationships/tags" Target="../tags/tag689.xml"/><Relationship Id="rId78" Type="http://schemas.openxmlformats.org/officeDocument/2006/relationships/tags" Target="../tags/tag694.xml"/><Relationship Id="rId94" Type="http://schemas.openxmlformats.org/officeDocument/2006/relationships/tags" Target="../tags/tag710.xml"/><Relationship Id="rId99" Type="http://schemas.openxmlformats.org/officeDocument/2006/relationships/tags" Target="../tags/tag715.xml"/><Relationship Id="rId101" Type="http://schemas.openxmlformats.org/officeDocument/2006/relationships/tags" Target="../tags/tag717.xml"/><Relationship Id="rId122" Type="http://schemas.openxmlformats.org/officeDocument/2006/relationships/tags" Target="../tags/tag738.xml"/><Relationship Id="rId4" Type="http://schemas.openxmlformats.org/officeDocument/2006/relationships/tags" Target="../tags/tag620.xml"/><Relationship Id="rId9" Type="http://schemas.openxmlformats.org/officeDocument/2006/relationships/tags" Target="../tags/tag625.xml"/><Relationship Id="rId26" Type="http://schemas.openxmlformats.org/officeDocument/2006/relationships/tags" Target="../tags/tag642.xml"/></Relationships>
</file>

<file path=ppt/slides/_rels/slide16.xml.rels><?xml version="1.0" encoding="UTF-8" standalone="yes"?>
<Relationships xmlns="http://schemas.openxmlformats.org/package/2006/relationships"><Relationship Id="rId8" Type="http://schemas.openxmlformats.org/officeDocument/2006/relationships/tags" Target="../tags/tag749.xml"/><Relationship Id="rId13" Type="http://schemas.openxmlformats.org/officeDocument/2006/relationships/tags" Target="../tags/tag754.xml"/><Relationship Id="rId18" Type="http://schemas.openxmlformats.org/officeDocument/2006/relationships/tags" Target="../tags/tag759.xml"/><Relationship Id="rId26" Type="http://schemas.openxmlformats.org/officeDocument/2006/relationships/chart" Target="../charts/chart13.xml"/><Relationship Id="rId3" Type="http://schemas.openxmlformats.org/officeDocument/2006/relationships/tags" Target="../tags/tag744.xml"/><Relationship Id="rId21" Type="http://schemas.openxmlformats.org/officeDocument/2006/relationships/tags" Target="../tags/tag762.xml"/><Relationship Id="rId7" Type="http://schemas.openxmlformats.org/officeDocument/2006/relationships/tags" Target="../tags/tag748.xml"/><Relationship Id="rId12" Type="http://schemas.openxmlformats.org/officeDocument/2006/relationships/tags" Target="../tags/tag753.xml"/><Relationship Id="rId17" Type="http://schemas.openxmlformats.org/officeDocument/2006/relationships/tags" Target="../tags/tag758.xml"/><Relationship Id="rId25" Type="http://schemas.openxmlformats.org/officeDocument/2006/relationships/chart" Target="../charts/chart12.xml"/><Relationship Id="rId2" Type="http://schemas.openxmlformats.org/officeDocument/2006/relationships/tags" Target="../tags/tag743.xml"/><Relationship Id="rId16" Type="http://schemas.openxmlformats.org/officeDocument/2006/relationships/tags" Target="../tags/tag757.xml"/><Relationship Id="rId20" Type="http://schemas.openxmlformats.org/officeDocument/2006/relationships/tags" Target="../tags/tag761.xml"/><Relationship Id="rId1" Type="http://schemas.openxmlformats.org/officeDocument/2006/relationships/tags" Target="../tags/tag742.xml"/><Relationship Id="rId6" Type="http://schemas.openxmlformats.org/officeDocument/2006/relationships/tags" Target="../tags/tag747.xml"/><Relationship Id="rId11" Type="http://schemas.openxmlformats.org/officeDocument/2006/relationships/tags" Target="../tags/tag752.xml"/><Relationship Id="rId24" Type="http://schemas.openxmlformats.org/officeDocument/2006/relationships/image" Target="../media/image18.emf"/><Relationship Id="rId5" Type="http://schemas.openxmlformats.org/officeDocument/2006/relationships/tags" Target="../tags/tag746.xml"/><Relationship Id="rId15" Type="http://schemas.openxmlformats.org/officeDocument/2006/relationships/tags" Target="../tags/tag756.xml"/><Relationship Id="rId23" Type="http://schemas.openxmlformats.org/officeDocument/2006/relationships/oleObject" Target="../embeddings/oleObject10.bin"/><Relationship Id="rId10" Type="http://schemas.openxmlformats.org/officeDocument/2006/relationships/tags" Target="../tags/tag751.xml"/><Relationship Id="rId19" Type="http://schemas.openxmlformats.org/officeDocument/2006/relationships/tags" Target="../tags/tag760.xml"/><Relationship Id="rId4" Type="http://schemas.openxmlformats.org/officeDocument/2006/relationships/tags" Target="../tags/tag745.xml"/><Relationship Id="rId9" Type="http://schemas.openxmlformats.org/officeDocument/2006/relationships/tags" Target="../tags/tag750.xml"/><Relationship Id="rId14" Type="http://schemas.openxmlformats.org/officeDocument/2006/relationships/tags" Target="../tags/tag755.xml"/><Relationship Id="rId22"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4.xml"/><Relationship Id="rId1" Type="http://schemas.openxmlformats.org/officeDocument/2006/relationships/tags" Target="../tags/tag763.x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6.xml"/><Relationship Id="rId1" Type="http://schemas.openxmlformats.org/officeDocument/2006/relationships/tags" Target="../tags/tag765.x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13" Type="http://schemas.openxmlformats.org/officeDocument/2006/relationships/tags" Target="../tags/tag779.xml"/><Relationship Id="rId18" Type="http://schemas.openxmlformats.org/officeDocument/2006/relationships/tags" Target="../tags/tag784.xml"/><Relationship Id="rId26" Type="http://schemas.openxmlformats.org/officeDocument/2006/relationships/tags" Target="../tags/tag792.xml"/><Relationship Id="rId39" Type="http://schemas.openxmlformats.org/officeDocument/2006/relationships/image" Target="../media/image18.emf"/><Relationship Id="rId21" Type="http://schemas.openxmlformats.org/officeDocument/2006/relationships/tags" Target="../tags/tag787.xml"/><Relationship Id="rId34" Type="http://schemas.openxmlformats.org/officeDocument/2006/relationships/tags" Target="../tags/tag800.xml"/><Relationship Id="rId7" Type="http://schemas.openxmlformats.org/officeDocument/2006/relationships/tags" Target="../tags/tag773.xml"/><Relationship Id="rId2" Type="http://schemas.openxmlformats.org/officeDocument/2006/relationships/tags" Target="../tags/tag768.xml"/><Relationship Id="rId16" Type="http://schemas.openxmlformats.org/officeDocument/2006/relationships/tags" Target="../tags/tag782.xml"/><Relationship Id="rId20" Type="http://schemas.openxmlformats.org/officeDocument/2006/relationships/tags" Target="../tags/tag786.xml"/><Relationship Id="rId29" Type="http://schemas.openxmlformats.org/officeDocument/2006/relationships/tags" Target="../tags/tag795.xml"/><Relationship Id="rId41" Type="http://schemas.openxmlformats.org/officeDocument/2006/relationships/chart" Target="../charts/chart15.xml"/><Relationship Id="rId1" Type="http://schemas.openxmlformats.org/officeDocument/2006/relationships/tags" Target="../tags/tag767.xml"/><Relationship Id="rId6" Type="http://schemas.openxmlformats.org/officeDocument/2006/relationships/tags" Target="../tags/tag772.xml"/><Relationship Id="rId11" Type="http://schemas.openxmlformats.org/officeDocument/2006/relationships/tags" Target="../tags/tag777.xml"/><Relationship Id="rId24" Type="http://schemas.openxmlformats.org/officeDocument/2006/relationships/tags" Target="../tags/tag790.xml"/><Relationship Id="rId32" Type="http://schemas.openxmlformats.org/officeDocument/2006/relationships/tags" Target="../tags/tag798.xml"/><Relationship Id="rId37" Type="http://schemas.openxmlformats.org/officeDocument/2006/relationships/slideLayout" Target="../slideLayouts/slideLayout3.xml"/><Relationship Id="rId40" Type="http://schemas.openxmlformats.org/officeDocument/2006/relationships/chart" Target="../charts/chart14.xml"/><Relationship Id="rId5" Type="http://schemas.openxmlformats.org/officeDocument/2006/relationships/tags" Target="../tags/tag771.xml"/><Relationship Id="rId15" Type="http://schemas.openxmlformats.org/officeDocument/2006/relationships/tags" Target="../tags/tag781.xml"/><Relationship Id="rId23" Type="http://schemas.openxmlformats.org/officeDocument/2006/relationships/tags" Target="../tags/tag789.xml"/><Relationship Id="rId28" Type="http://schemas.openxmlformats.org/officeDocument/2006/relationships/tags" Target="../tags/tag794.xml"/><Relationship Id="rId36" Type="http://schemas.openxmlformats.org/officeDocument/2006/relationships/tags" Target="../tags/tag802.xml"/><Relationship Id="rId10" Type="http://schemas.openxmlformats.org/officeDocument/2006/relationships/tags" Target="../tags/tag776.xml"/><Relationship Id="rId19" Type="http://schemas.openxmlformats.org/officeDocument/2006/relationships/tags" Target="../tags/tag785.xml"/><Relationship Id="rId31" Type="http://schemas.openxmlformats.org/officeDocument/2006/relationships/tags" Target="../tags/tag797.xml"/><Relationship Id="rId4" Type="http://schemas.openxmlformats.org/officeDocument/2006/relationships/tags" Target="../tags/tag770.xml"/><Relationship Id="rId9" Type="http://schemas.openxmlformats.org/officeDocument/2006/relationships/tags" Target="../tags/tag775.xml"/><Relationship Id="rId14" Type="http://schemas.openxmlformats.org/officeDocument/2006/relationships/tags" Target="../tags/tag780.xml"/><Relationship Id="rId22" Type="http://schemas.openxmlformats.org/officeDocument/2006/relationships/tags" Target="../tags/tag788.xml"/><Relationship Id="rId27" Type="http://schemas.openxmlformats.org/officeDocument/2006/relationships/tags" Target="../tags/tag793.xml"/><Relationship Id="rId30" Type="http://schemas.openxmlformats.org/officeDocument/2006/relationships/tags" Target="../tags/tag796.xml"/><Relationship Id="rId35" Type="http://schemas.openxmlformats.org/officeDocument/2006/relationships/tags" Target="../tags/tag801.xml"/><Relationship Id="rId8" Type="http://schemas.openxmlformats.org/officeDocument/2006/relationships/tags" Target="../tags/tag774.xml"/><Relationship Id="rId3" Type="http://schemas.openxmlformats.org/officeDocument/2006/relationships/tags" Target="../tags/tag769.xml"/><Relationship Id="rId12" Type="http://schemas.openxmlformats.org/officeDocument/2006/relationships/tags" Target="../tags/tag778.xml"/><Relationship Id="rId17" Type="http://schemas.openxmlformats.org/officeDocument/2006/relationships/tags" Target="../tags/tag783.xml"/><Relationship Id="rId25" Type="http://schemas.openxmlformats.org/officeDocument/2006/relationships/tags" Target="../tags/tag791.xml"/><Relationship Id="rId33" Type="http://schemas.openxmlformats.org/officeDocument/2006/relationships/tags" Target="../tags/tag799.xml"/><Relationship Id="rId38"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3" Type="http://schemas.openxmlformats.org/officeDocument/2006/relationships/tags" Target="../tags/tag815.xml"/><Relationship Id="rId18" Type="http://schemas.openxmlformats.org/officeDocument/2006/relationships/tags" Target="../tags/tag820.xml"/><Relationship Id="rId26" Type="http://schemas.openxmlformats.org/officeDocument/2006/relationships/tags" Target="../tags/tag828.xml"/><Relationship Id="rId39" Type="http://schemas.openxmlformats.org/officeDocument/2006/relationships/tags" Target="../tags/tag841.xml"/><Relationship Id="rId21" Type="http://schemas.openxmlformats.org/officeDocument/2006/relationships/tags" Target="../tags/tag823.xml"/><Relationship Id="rId34" Type="http://schemas.openxmlformats.org/officeDocument/2006/relationships/tags" Target="../tags/tag836.xml"/><Relationship Id="rId42" Type="http://schemas.openxmlformats.org/officeDocument/2006/relationships/tags" Target="../tags/tag844.xml"/><Relationship Id="rId47" Type="http://schemas.openxmlformats.org/officeDocument/2006/relationships/tags" Target="../tags/tag849.xml"/><Relationship Id="rId50" Type="http://schemas.openxmlformats.org/officeDocument/2006/relationships/tags" Target="../tags/tag852.xml"/><Relationship Id="rId55" Type="http://schemas.openxmlformats.org/officeDocument/2006/relationships/tags" Target="../tags/tag857.xml"/><Relationship Id="rId63" Type="http://schemas.openxmlformats.org/officeDocument/2006/relationships/chart" Target="../charts/chart16.xml"/><Relationship Id="rId7" Type="http://schemas.openxmlformats.org/officeDocument/2006/relationships/tags" Target="../tags/tag809.xml"/><Relationship Id="rId2" Type="http://schemas.openxmlformats.org/officeDocument/2006/relationships/tags" Target="../tags/tag804.xml"/><Relationship Id="rId16" Type="http://schemas.openxmlformats.org/officeDocument/2006/relationships/tags" Target="../tags/tag818.xml"/><Relationship Id="rId29" Type="http://schemas.openxmlformats.org/officeDocument/2006/relationships/tags" Target="../tags/tag831.xml"/><Relationship Id="rId11" Type="http://schemas.openxmlformats.org/officeDocument/2006/relationships/tags" Target="../tags/tag813.xml"/><Relationship Id="rId24" Type="http://schemas.openxmlformats.org/officeDocument/2006/relationships/tags" Target="../tags/tag826.xml"/><Relationship Id="rId32" Type="http://schemas.openxmlformats.org/officeDocument/2006/relationships/tags" Target="../tags/tag834.xml"/><Relationship Id="rId37" Type="http://schemas.openxmlformats.org/officeDocument/2006/relationships/tags" Target="../tags/tag839.xml"/><Relationship Id="rId40" Type="http://schemas.openxmlformats.org/officeDocument/2006/relationships/tags" Target="../tags/tag842.xml"/><Relationship Id="rId45" Type="http://schemas.openxmlformats.org/officeDocument/2006/relationships/tags" Target="../tags/tag847.xml"/><Relationship Id="rId53" Type="http://schemas.openxmlformats.org/officeDocument/2006/relationships/tags" Target="../tags/tag855.xml"/><Relationship Id="rId58" Type="http://schemas.openxmlformats.org/officeDocument/2006/relationships/tags" Target="../tags/tag860.xml"/><Relationship Id="rId5" Type="http://schemas.openxmlformats.org/officeDocument/2006/relationships/tags" Target="../tags/tag807.xml"/><Relationship Id="rId61" Type="http://schemas.openxmlformats.org/officeDocument/2006/relationships/oleObject" Target="../embeddings/oleObject13.bin"/><Relationship Id="rId19" Type="http://schemas.openxmlformats.org/officeDocument/2006/relationships/tags" Target="../tags/tag821.xml"/><Relationship Id="rId14" Type="http://schemas.openxmlformats.org/officeDocument/2006/relationships/tags" Target="../tags/tag816.xml"/><Relationship Id="rId22" Type="http://schemas.openxmlformats.org/officeDocument/2006/relationships/tags" Target="../tags/tag824.xml"/><Relationship Id="rId27" Type="http://schemas.openxmlformats.org/officeDocument/2006/relationships/tags" Target="../tags/tag829.xml"/><Relationship Id="rId30" Type="http://schemas.openxmlformats.org/officeDocument/2006/relationships/tags" Target="../tags/tag832.xml"/><Relationship Id="rId35" Type="http://schemas.openxmlformats.org/officeDocument/2006/relationships/tags" Target="../tags/tag837.xml"/><Relationship Id="rId43" Type="http://schemas.openxmlformats.org/officeDocument/2006/relationships/tags" Target="../tags/tag845.xml"/><Relationship Id="rId48" Type="http://schemas.openxmlformats.org/officeDocument/2006/relationships/tags" Target="../tags/tag850.xml"/><Relationship Id="rId56" Type="http://schemas.openxmlformats.org/officeDocument/2006/relationships/tags" Target="../tags/tag858.xml"/><Relationship Id="rId64" Type="http://schemas.openxmlformats.org/officeDocument/2006/relationships/chart" Target="../charts/chart17.xml"/><Relationship Id="rId8" Type="http://schemas.openxmlformats.org/officeDocument/2006/relationships/tags" Target="../tags/tag810.xml"/><Relationship Id="rId51" Type="http://schemas.openxmlformats.org/officeDocument/2006/relationships/tags" Target="../tags/tag853.xml"/><Relationship Id="rId3" Type="http://schemas.openxmlformats.org/officeDocument/2006/relationships/tags" Target="../tags/tag805.xml"/><Relationship Id="rId12" Type="http://schemas.openxmlformats.org/officeDocument/2006/relationships/tags" Target="../tags/tag814.xml"/><Relationship Id="rId17" Type="http://schemas.openxmlformats.org/officeDocument/2006/relationships/tags" Target="../tags/tag819.xml"/><Relationship Id="rId25" Type="http://schemas.openxmlformats.org/officeDocument/2006/relationships/tags" Target="../tags/tag827.xml"/><Relationship Id="rId33" Type="http://schemas.openxmlformats.org/officeDocument/2006/relationships/tags" Target="../tags/tag835.xml"/><Relationship Id="rId38" Type="http://schemas.openxmlformats.org/officeDocument/2006/relationships/tags" Target="../tags/tag840.xml"/><Relationship Id="rId46" Type="http://schemas.openxmlformats.org/officeDocument/2006/relationships/tags" Target="../tags/tag848.xml"/><Relationship Id="rId59" Type="http://schemas.openxmlformats.org/officeDocument/2006/relationships/slideLayout" Target="../slideLayouts/slideLayout3.xml"/><Relationship Id="rId20" Type="http://schemas.openxmlformats.org/officeDocument/2006/relationships/tags" Target="../tags/tag822.xml"/><Relationship Id="rId41" Type="http://schemas.openxmlformats.org/officeDocument/2006/relationships/tags" Target="../tags/tag843.xml"/><Relationship Id="rId54" Type="http://schemas.openxmlformats.org/officeDocument/2006/relationships/tags" Target="../tags/tag856.xml"/><Relationship Id="rId62" Type="http://schemas.openxmlformats.org/officeDocument/2006/relationships/image" Target="../media/image18.emf"/><Relationship Id="rId1" Type="http://schemas.openxmlformats.org/officeDocument/2006/relationships/tags" Target="../tags/tag803.xml"/><Relationship Id="rId6" Type="http://schemas.openxmlformats.org/officeDocument/2006/relationships/tags" Target="../tags/tag808.xml"/><Relationship Id="rId15" Type="http://schemas.openxmlformats.org/officeDocument/2006/relationships/tags" Target="../tags/tag817.xml"/><Relationship Id="rId23" Type="http://schemas.openxmlformats.org/officeDocument/2006/relationships/tags" Target="../tags/tag825.xml"/><Relationship Id="rId28" Type="http://schemas.openxmlformats.org/officeDocument/2006/relationships/tags" Target="../tags/tag830.xml"/><Relationship Id="rId36" Type="http://schemas.openxmlformats.org/officeDocument/2006/relationships/tags" Target="../tags/tag838.xml"/><Relationship Id="rId49" Type="http://schemas.openxmlformats.org/officeDocument/2006/relationships/tags" Target="../tags/tag851.xml"/><Relationship Id="rId57" Type="http://schemas.openxmlformats.org/officeDocument/2006/relationships/tags" Target="../tags/tag859.xml"/><Relationship Id="rId10" Type="http://schemas.openxmlformats.org/officeDocument/2006/relationships/tags" Target="../tags/tag812.xml"/><Relationship Id="rId31" Type="http://schemas.openxmlformats.org/officeDocument/2006/relationships/tags" Target="../tags/tag833.xml"/><Relationship Id="rId44" Type="http://schemas.openxmlformats.org/officeDocument/2006/relationships/tags" Target="../tags/tag846.xml"/><Relationship Id="rId52" Type="http://schemas.openxmlformats.org/officeDocument/2006/relationships/tags" Target="../tags/tag854.xml"/><Relationship Id="rId60" Type="http://schemas.openxmlformats.org/officeDocument/2006/relationships/notesSlide" Target="../notesSlides/notesSlide12.xml"/><Relationship Id="rId4" Type="http://schemas.openxmlformats.org/officeDocument/2006/relationships/tags" Target="../tags/tag806.xml"/><Relationship Id="rId9" Type="http://schemas.openxmlformats.org/officeDocument/2006/relationships/tags" Target="../tags/tag81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861.xml"/><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21.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8" Type="http://schemas.openxmlformats.org/officeDocument/2006/relationships/tags" Target="../tags/tag869.xml"/><Relationship Id="rId13" Type="http://schemas.openxmlformats.org/officeDocument/2006/relationships/tags" Target="../tags/tag874.xml"/><Relationship Id="rId18" Type="http://schemas.openxmlformats.org/officeDocument/2006/relationships/tags" Target="../tags/tag879.xml"/><Relationship Id="rId26" Type="http://schemas.openxmlformats.org/officeDocument/2006/relationships/tags" Target="../tags/tag887.xml"/><Relationship Id="rId3" Type="http://schemas.openxmlformats.org/officeDocument/2006/relationships/tags" Target="../tags/tag864.xml"/><Relationship Id="rId21" Type="http://schemas.openxmlformats.org/officeDocument/2006/relationships/tags" Target="../tags/tag882.xml"/><Relationship Id="rId7" Type="http://schemas.openxmlformats.org/officeDocument/2006/relationships/tags" Target="../tags/tag868.xml"/><Relationship Id="rId12" Type="http://schemas.openxmlformats.org/officeDocument/2006/relationships/tags" Target="../tags/tag873.xml"/><Relationship Id="rId17" Type="http://schemas.openxmlformats.org/officeDocument/2006/relationships/tags" Target="../tags/tag878.xml"/><Relationship Id="rId25" Type="http://schemas.openxmlformats.org/officeDocument/2006/relationships/tags" Target="../tags/tag886.xml"/><Relationship Id="rId2" Type="http://schemas.openxmlformats.org/officeDocument/2006/relationships/tags" Target="../tags/tag863.xml"/><Relationship Id="rId16" Type="http://schemas.openxmlformats.org/officeDocument/2006/relationships/tags" Target="../tags/tag877.xml"/><Relationship Id="rId20" Type="http://schemas.openxmlformats.org/officeDocument/2006/relationships/tags" Target="../tags/tag881.xml"/><Relationship Id="rId29" Type="http://schemas.openxmlformats.org/officeDocument/2006/relationships/image" Target="../media/image21.emf"/><Relationship Id="rId1" Type="http://schemas.openxmlformats.org/officeDocument/2006/relationships/tags" Target="../tags/tag862.xml"/><Relationship Id="rId6" Type="http://schemas.openxmlformats.org/officeDocument/2006/relationships/tags" Target="../tags/tag867.xml"/><Relationship Id="rId11" Type="http://schemas.openxmlformats.org/officeDocument/2006/relationships/tags" Target="../tags/tag872.xml"/><Relationship Id="rId24" Type="http://schemas.openxmlformats.org/officeDocument/2006/relationships/tags" Target="../tags/tag885.xml"/><Relationship Id="rId5" Type="http://schemas.openxmlformats.org/officeDocument/2006/relationships/tags" Target="../tags/tag866.xml"/><Relationship Id="rId15" Type="http://schemas.openxmlformats.org/officeDocument/2006/relationships/tags" Target="../tags/tag876.xml"/><Relationship Id="rId23" Type="http://schemas.openxmlformats.org/officeDocument/2006/relationships/tags" Target="../tags/tag884.xml"/><Relationship Id="rId28" Type="http://schemas.openxmlformats.org/officeDocument/2006/relationships/oleObject" Target="../embeddings/oleObject15.bin"/><Relationship Id="rId10" Type="http://schemas.openxmlformats.org/officeDocument/2006/relationships/tags" Target="../tags/tag871.xml"/><Relationship Id="rId19" Type="http://schemas.openxmlformats.org/officeDocument/2006/relationships/tags" Target="../tags/tag880.xml"/><Relationship Id="rId4" Type="http://schemas.openxmlformats.org/officeDocument/2006/relationships/tags" Target="../tags/tag865.xml"/><Relationship Id="rId9" Type="http://schemas.openxmlformats.org/officeDocument/2006/relationships/tags" Target="../tags/tag870.xml"/><Relationship Id="rId14" Type="http://schemas.openxmlformats.org/officeDocument/2006/relationships/tags" Target="../tags/tag875.xml"/><Relationship Id="rId22" Type="http://schemas.openxmlformats.org/officeDocument/2006/relationships/tags" Target="../tags/tag883.xml"/><Relationship Id="rId27" Type="http://schemas.openxmlformats.org/officeDocument/2006/relationships/slideLayout" Target="../slideLayouts/slideLayout3.xml"/><Relationship Id="rId30" Type="http://schemas.openxmlformats.org/officeDocument/2006/relationships/chart" Target="../charts/chart18.xml"/></Relationships>
</file>

<file path=ppt/slides/_rels/slide31.xml.rels><?xml version="1.0" encoding="UTF-8" standalone="yes"?>
<Relationships xmlns="http://schemas.openxmlformats.org/package/2006/relationships"><Relationship Id="rId8" Type="http://schemas.openxmlformats.org/officeDocument/2006/relationships/tags" Target="../tags/tag895.xml"/><Relationship Id="rId13" Type="http://schemas.openxmlformats.org/officeDocument/2006/relationships/oleObject" Target="../embeddings/oleObject16.bin"/><Relationship Id="rId3" Type="http://schemas.openxmlformats.org/officeDocument/2006/relationships/tags" Target="../tags/tag890.xml"/><Relationship Id="rId7" Type="http://schemas.openxmlformats.org/officeDocument/2006/relationships/tags" Target="../tags/tag894.xml"/><Relationship Id="rId12" Type="http://schemas.openxmlformats.org/officeDocument/2006/relationships/slideLayout" Target="../slideLayouts/slideLayout3.xml"/><Relationship Id="rId2" Type="http://schemas.openxmlformats.org/officeDocument/2006/relationships/tags" Target="../tags/tag889.xml"/><Relationship Id="rId1" Type="http://schemas.openxmlformats.org/officeDocument/2006/relationships/tags" Target="../tags/tag888.xml"/><Relationship Id="rId6" Type="http://schemas.openxmlformats.org/officeDocument/2006/relationships/tags" Target="../tags/tag893.xml"/><Relationship Id="rId11" Type="http://schemas.openxmlformats.org/officeDocument/2006/relationships/tags" Target="../tags/tag898.xml"/><Relationship Id="rId5" Type="http://schemas.openxmlformats.org/officeDocument/2006/relationships/tags" Target="../tags/tag892.xml"/><Relationship Id="rId15" Type="http://schemas.openxmlformats.org/officeDocument/2006/relationships/chart" Target="../charts/chart19.xml"/><Relationship Id="rId10" Type="http://schemas.openxmlformats.org/officeDocument/2006/relationships/tags" Target="../tags/tag897.xml"/><Relationship Id="rId4" Type="http://schemas.openxmlformats.org/officeDocument/2006/relationships/tags" Target="../tags/tag891.xml"/><Relationship Id="rId9" Type="http://schemas.openxmlformats.org/officeDocument/2006/relationships/tags" Target="../tags/tag896.xml"/><Relationship Id="rId14" Type="http://schemas.openxmlformats.org/officeDocument/2006/relationships/image" Target="../media/image2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tags" Target="../tags/tag899.xml"/><Relationship Id="rId5" Type="http://schemas.openxmlformats.org/officeDocument/2006/relationships/chart" Target="../charts/chart20.x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tags" Target="../tags/tag900.xml"/><Relationship Id="rId4" Type="http://schemas.openxmlformats.org/officeDocument/2006/relationships/image" Target="../media/image22.emf"/></Relationships>
</file>

<file path=ppt/slides/_rels/slide42.xml.rels><?xml version="1.0" encoding="UTF-8" standalone="yes"?>
<Relationships xmlns="http://schemas.openxmlformats.org/package/2006/relationships"><Relationship Id="rId8" Type="http://schemas.openxmlformats.org/officeDocument/2006/relationships/hyperlink" Target="https://vanbanphapluat.co/circular-no-30-2015-tt-byt-import-of-medical-equipment" TargetMode="External"/><Relationship Id="rId3" Type="http://schemas.openxmlformats.org/officeDocument/2006/relationships/notesSlide" Target="../notesSlides/notesSlide20.xml"/><Relationship Id="rId7" Type="http://schemas.openxmlformats.org/officeDocument/2006/relationships/hyperlink" Target="https://english.luatvietnam.vn/ecree-no-169-2018-nd-cp-dated-december-31-2018-of-the-government-on-amendments-to-the-governments-decree-no-36-2016-nd-cp-dated-may-15-2016-on-m-169999-Doc1.html" TargetMode="External"/><Relationship Id="rId2" Type="http://schemas.openxmlformats.org/officeDocument/2006/relationships/slideLayout" Target="../slideLayouts/slideLayout3.xml"/><Relationship Id="rId1" Type="http://schemas.openxmlformats.org/officeDocument/2006/relationships/tags" Target="../tags/tag901.xml"/><Relationship Id="rId6" Type="http://schemas.openxmlformats.org/officeDocument/2006/relationships/hyperlink" Target="https://vanbanphapluat.co/decree-36-2016-nd-cp-medical-equipment-management" TargetMode="Externa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902.xml"/><Relationship Id="rId4" Type="http://schemas.openxmlformats.org/officeDocument/2006/relationships/image" Target="../media/image21.e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903.x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904.x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905.x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906.x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907.x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tags" Target="../tags/tag908.xml"/><Relationship Id="rId4" Type="http://schemas.openxmlformats.org/officeDocument/2006/relationships/image" Target="../media/image21.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909.xml"/><Relationship Id="rId5" Type="http://schemas.openxmlformats.org/officeDocument/2006/relationships/image" Target="../media/image21.emf"/><Relationship Id="rId4" Type="http://schemas.openxmlformats.org/officeDocument/2006/relationships/oleObject" Target="../embeddings/oleObject2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910.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911.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912.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913.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914.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6.xml.rels><?xml version="1.0" encoding="UTF-8" standalone="yes"?>
<Relationships xmlns="http://schemas.openxmlformats.org/package/2006/relationships"><Relationship Id="rId117" Type="http://schemas.openxmlformats.org/officeDocument/2006/relationships/tags" Target="../tags/tag123.xml"/><Relationship Id="rId299" Type="http://schemas.openxmlformats.org/officeDocument/2006/relationships/tags" Target="../tags/tag305.xml"/><Relationship Id="rId21" Type="http://schemas.openxmlformats.org/officeDocument/2006/relationships/tags" Target="../tags/tag27.xml"/><Relationship Id="rId63" Type="http://schemas.openxmlformats.org/officeDocument/2006/relationships/tags" Target="../tags/tag69.xml"/><Relationship Id="rId159" Type="http://schemas.openxmlformats.org/officeDocument/2006/relationships/tags" Target="../tags/tag165.xml"/><Relationship Id="rId170" Type="http://schemas.openxmlformats.org/officeDocument/2006/relationships/tags" Target="../tags/tag176.xml"/><Relationship Id="rId226" Type="http://schemas.openxmlformats.org/officeDocument/2006/relationships/tags" Target="../tags/tag232.xml"/><Relationship Id="rId268" Type="http://schemas.openxmlformats.org/officeDocument/2006/relationships/tags" Target="../tags/tag274.xml"/><Relationship Id="rId32" Type="http://schemas.openxmlformats.org/officeDocument/2006/relationships/tags" Target="../tags/tag38.xml"/><Relationship Id="rId74" Type="http://schemas.openxmlformats.org/officeDocument/2006/relationships/tags" Target="../tags/tag80.xml"/><Relationship Id="rId128" Type="http://schemas.openxmlformats.org/officeDocument/2006/relationships/tags" Target="../tags/tag134.xml"/><Relationship Id="rId5" Type="http://schemas.openxmlformats.org/officeDocument/2006/relationships/tags" Target="../tags/tag11.xml"/><Relationship Id="rId181" Type="http://schemas.openxmlformats.org/officeDocument/2006/relationships/tags" Target="../tags/tag187.xml"/><Relationship Id="rId237" Type="http://schemas.openxmlformats.org/officeDocument/2006/relationships/tags" Target="../tags/tag243.xml"/><Relationship Id="rId279" Type="http://schemas.openxmlformats.org/officeDocument/2006/relationships/tags" Target="../tags/tag285.xml"/><Relationship Id="rId43" Type="http://schemas.openxmlformats.org/officeDocument/2006/relationships/tags" Target="../tags/tag49.xml"/><Relationship Id="rId139" Type="http://schemas.openxmlformats.org/officeDocument/2006/relationships/tags" Target="../tags/tag145.xml"/><Relationship Id="rId290" Type="http://schemas.openxmlformats.org/officeDocument/2006/relationships/tags" Target="../tags/tag296.xml"/><Relationship Id="rId304" Type="http://schemas.openxmlformats.org/officeDocument/2006/relationships/tags" Target="../tags/tag310.xml"/><Relationship Id="rId85" Type="http://schemas.openxmlformats.org/officeDocument/2006/relationships/tags" Target="../tags/tag91.xml"/><Relationship Id="rId150" Type="http://schemas.openxmlformats.org/officeDocument/2006/relationships/tags" Target="../tags/tag156.xml"/><Relationship Id="rId192" Type="http://schemas.openxmlformats.org/officeDocument/2006/relationships/tags" Target="../tags/tag198.xml"/><Relationship Id="rId206" Type="http://schemas.openxmlformats.org/officeDocument/2006/relationships/tags" Target="../tags/tag212.xml"/><Relationship Id="rId248" Type="http://schemas.openxmlformats.org/officeDocument/2006/relationships/tags" Target="../tags/tag254.xml"/><Relationship Id="rId12" Type="http://schemas.openxmlformats.org/officeDocument/2006/relationships/tags" Target="../tags/tag18.xml"/><Relationship Id="rId108" Type="http://schemas.openxmlformats.org/officeDocument/2006/relationships/tags" Target="../tags/tag114.xml"/><Relationship Id="rId315" Type="http://schemas.openxmlformats.org/officeDocument/2006/relationships/chart" Target="../charts/chart1.xml"/><Relationship Id="rId54" Type="http://schemas.openxmlformats.org/officeDocument/2006/relationships/tags" Target="../tags/tag60.xml"/><Relationship Id="rId96" Type="http://schemas.openxmlformats.org/officeDocument/2006/relationships/tags" Target="../tags/tag102.xml"/><Relationship Id="rId161" Type="http://schemas.openxmlformats.org/officeDocument/2006/relationships/tags" Target="../tags/tag167.xml"/><Relationship Id="rId217" Type="http://schemas.openxmlformats.org/officeDocument/2006/relationships/tags" Target="../tags/tag223.xml"/><Relationship Id="rId259" Type="http://schemas.openxmlformats.org/officeDocument/2006/relationships/tags" Target="../tags/tag265.xml"/><Relationship Id="rId23" Type="http://schemas.openxmlformats.org/officeDocument/2006/relationships/tags" Target="../tags/tag29.xml"/><Relationship Id="rId119" Type="http://schemas.openxmlformats.org/officeDocument/2006/relationships/tags" Target="../tags/tag125.xml"/><Relationship Id="rId270" Type="http://schemas.openxmlformats.org/officeDocument/2006/relationships/tags" Target="../tags/tag276.xml"/><Relationship Id="rId65" Type="http://schemas.openxmlformats.org/officeDocument/2006/relationships/tags" Target="../tags/tag71.xml"/><Relationship Id="rId130" Type="http://schemas.openxmlformats.org/officeDocument/2006/relationships/tags" Target="../tags/tag136.xml"/><Relationship Id="rId172" Type="http://schemas.openxmlformats.org/officeDocument/2006/relationships/tags" Target="../tags/tag178.xml"/><Relationship Id="rId193" Type="http://schemas.openxmlformats.org/officeDocument/2006/relationships/tags" Target="../tags/tag199.xml"/><Relationship Id="rId207" Type="http://schemas.openxmlformats.org/officeDocument/2006/relationships/tags" Target="../tags/tag213.xml"/><Relationship Id="rId228" Type="http://schemas.openxmlformats.org/officeDocument/2006/relationships/tags" Target="../tags/tag234.xml"/><Relationship Id="rId249" Type="http://schemas.openxmlformats.org/officeDocument/2006/relationships/tags" Target="../tags/tag255.xml"/><Relationship Id="rId13" Type="http://schemas.openxmlformats.org/officeDocument/2006/relationships/tags" Target="../tags/tag19.xml"/><Relationship Id="rId109" Type="http://schemas.openxmlformats.org/officeDocument/2006/relationships/tags" Target="../tags/tag115.xml"/><Relationship Id="rId260" Type="http://schemas.openxmlformats.org/officeDocument/2006/relationships/tags" Target="../tags/tag266.xml"/><Relationship Id="rId281" Type="http://schemas.openxmlformats.org/officeDocument/2006/relationships/tags" Target="../tags/tag287.xml"/><Relationship Id="rId316" Type="http://schemas.openxmlformats.org/officeDocument/2006/relationships/chart" Target="../charts/chart2.xml"/><Relationship Id="rId34" Type="http://schemas.openxmlformats.org/officeDocument/2006/relationships/tags" Target="../tags/tag40.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20" Type="http://schemas.openxmlformats.org/officeDocument/2006/relationships/tags" Target="../tags/tag126.xml"/><Relationship Id="rId141" Type="http://schemas.openxmlformats.org/officeDocument/2006/relationships/tags" Target="../tags/tag147.xml"/><Relationship Id="rId7" Type="http://schemas.openxmlformats.org/officeDocument/2006/relationships/tags" Target="../tags/tag13.xml"/><Relationship Id="rId162" Type="http://schemas.openxmlformats.org/officeDocument/2006/relationships/tags" Target="../tags/tag168.xml"/><Relationship Id="rId183" Type="http://schemas.openxmlformats.org/officeDocument/2006/relationships/tags" Target="../tags/tag189.xml"/><Relationship Id="rId218" Type="http://schemas.openxmlformats.org/officeDocument/2006/relationships/tags" Target="../tags/tag224.xml"/><Relationship Id="rId239" Type="http://schemas.openxmlformats.org/officeDocument/2006/relationships/tags" Target="../tags/tag245.xml"/><Relationship Id="rId250" Type="http://schemas.openxmlformats.org/officeDocument/2006/relationships/tags" Target="../tags/tag256.xml"/><Relationship Id="rId271" Type="http://schemas.openxmlformats.org/officeDocument/2006/relationships/tags" Target="../tags/tag277.xml"/><Relationship Id="rId292" Type="http://schemas.openxmlformats.org/officeDocument/2006/relationships/tags" Target="../tags/tag298.xml"/><Relationship Id="rId306" Type="http://schemas.openxmlformats.org/officeDocument/2006/relationships/tags" Target="../tags/tag312.xml"/><Relationship Id="rId24" Type="http://schemas.openxmlformats.org/officeDocument/2006/relationships/tags" Target="../tags/tag30.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31" Type="http://schemas.openxmlformats.org/officeDocument/2006/relationships/tags" Target="../tags/tag137.xml"/><Relationship Id="rId152" Type="http://schemas.openxmlformats.org/officeDocument/2006/relationships/tags" Target="../tags/tag158.xml"/><Relationship Id="rId173" Type="http://schemas.openxmlformats.org/officeDocument/2006/relationships/tags" Target="../tags/tag179.xml"/><Relationship Id="rId194" Type="http://schemas.openxmlformats.org/officeDocument/2006/relationships/tags" Target="../tags/tag200.xml"/><Relationship Id="rId208" Type="http://schemas.openxmlformats.org/officeDocument/2006/relationships/tags" Target="../tags/tag214.xml"/><Relationship Id="rId229" Type="http://schemas.openxmlformats.org/officeDocument/2006/relationships/tags" Target="../tags/tag235.xml"/><Relationship Id="rId240" Type="http://schemas.openxmlformats.org/officeDocument/2006/relationships/tags" Target="../tags/tag246.xml"/><Relationship Id="rId261" Type="http://schemas.openxmlformats.org/officeDocument/2006/relationships/tags" Target="../tags/tag267.xml"/><Relationship Id="rId14" Type="http://schemas.openxmlformats.org/officeDocument/2006/relationships/tags" Target="../tags/tag20.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282" Type="http://schemas.openxmlformats.org/officeDocument/2006/relationships/tags" Target="../tags/tag288.xml"/><Relationship Id="rId8" Type="http://schemas.openxmlformats.org/officeDocument/2006/relationships/tags" Target="../tags/tag14.xml"/><Relationship Id="rId98" Type="http://schemas.openxmlformats.org/officeDocument/2006/relationships/tags" Target="../tags/tag104.xml"/><Relationship Id="rId121" Type="http://schemas.openxmlformats.org/officeDocument/2006/relationships/tags" Target="../tags/tag127.xml"/><Relationship Id="rId142" Type="http://schemas.openxmlformats.org/officeDocument/2006/relationships/tags" Target="../tags/tag148.xml"/><Relationship Id="rId163" Type="http://schemas.openxmlformats.org/officeDocument/2006/relationships/tags" Target="../tags/tag169.xml"/><Relationship Id="rId184" Type="http://schemas.openxmlformats.org/officeDocument/2006/relationships/tags" Target="../tags/tag190.xml"/><Relationship Id="rId219" Type="http://schemas.openxmlformats.org/officeDocument/2006/relationships/tags" Target="../tags/tag225.xml"/><Relationship Id="rId230" Type="http://schemas.openxmlformats.org/officeDocument/2006/relationships/tags" Target="../tags/tag236.xml"/><Relationship Id="rId251" Type="http://schemas.openxmlformats.org/officeDocument/2006/relationships/tags" Target="../tags/tag257.xml"/><Relationship Id="rId25" Type="http://schemas.openxmlformats.org/officeDocument/2006/relationships/tags" Target="../tags/tag31.xml"/><Relationship Id="rId46" Type="http://schemas.openxmlformats.org/officeDocument/2006/relationships/tags" Target="../tags/tag52.xml"/><Relationship Id="rId67" Type="http://schemas.openxmlformats.org/officeDocument/2006/relationships/tags" Target="../tags/tag73.xml"/><Relationship Id="rId272" Type="http://schemas.openxmlformats.org/officeDocument/2006/relationships/tags" Target="../tags/tag278.xml"/><Relationship Id="rId293" Type="http://schemas.openxmlformats.org/officeDocument/2006/relationships/tags" Target="../tags/tag299.xml"/><Relationship Id="rId307" Type="http://schemas.openxmlformats.org/officeDocument/2006/relationships/tags" Target="../tags/tag313.xml"/><Relationship Id="rId88" Type="http://schemas.openxmlformats.org/officeDocument/2006/relationships/tags" Target="../tags/tag94.xml"/><Relationship Id="rId111" Type="http://schemas.openxmlformats.org/officeDocument/2006/relationships/tags" Target="../tags/tag117.xml"/><Relationship Id="rId132" Type="http://schemas.openxmlformats.org/officeDocument/2006/relationships/tags" Target="../tags/tag138.xml"/><Relationship Id="rId153" Type="http://schemas.openxmlformats.org/officeDocument/2006/relationships/tags" Target="../tags/tag159.xml"/><Relationship Id="rId174" Type="http://schemas.openxmlformats.org/officeDocument/2006/relationships/tags" Target="../tags/tag180.xml"/><Relationship Id="rId195" Type="http://schemas.openxmlformats.org/officeDocument/2006/relationships/tags" Target="../tags/tag201.xml"/><Relationship Id="rId209" Type="http://schemas.openxmlformats.org/officeDocument/2006/relationships/tags" Target="../tags/tag215.xml"/><Relationship Id="rId220" Type="http://schemas.openxmlformats.org/officeDocument/2006/relationships/tags" Target="../tags/tag226.xml"/><Relationship Id="rId241" Type="http://schemas.openxmlformats.org/officeDocument/2006/relationships/tags" Target="../tags/tag247.xml"/><Relationship Id="rId15" Type="http://schemas.openxmlformats.org/officeDocument/2006/relationships/tags" Target="../tags/tag21.xml"/><Relationship Id="rId36" Type="http://schemas.openxmlformats.org/officeDocument/2006/relationships/tags" Target="../tags/tag42.xml"/><Relationship Id="rId57" Type="http://schemas.openxmlformats.org/officeDocument/2006/relationships/tags" Target="../tags/tag63.xml"/><Relationship Id="rId262" Type="http://schemas.openxmlformats.org/officeDocument/2006/relationships/tags" Target="../tags/tag268.xml"/><Relationship Id="rId283" Type="http://schemas.openxmlformats.org/officeDocument/2006/relationships/tags" Target="../tags/tag289.xml"/><Relationship Id="rId78" Type="http://schemas.openxmlformats.org/officeDocument/2006/relationships/tags" Target="../tags/tag84.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143" Type="http://schemas.openxmlformats.org/officeDocument/2006/relationships/tags" Target="../tags/tag149.xml"/><Relationship Id="rId164" Type="http://schemas.openxmlformats.org/officeDocument/2006/relationships/tags" Target="../tags/tag170.xml"/><Relationship Id="rId185" Type="http://schemas.openxmlformats.org/officeDocument/2006/relationships/tags" Target="../tags/tag191.xml"/><Relationship Id="rId9" Type="http://schemas.openxmlformats.org/officeDocument/2006/relationships/tags" Target="../tags/tag15.xml"/><Relationship Id="rId210" Type="http://schemas.openxmlformats.org/officeDocument/2006/relationships/tags" Target="../tags/tag216.xml"/><Relationship Id="rId26" Type="http://schemas.openxmlformats.org/officeDocument/2006/relationships/tags" Target="../tags/tag32.xml"/><Relationship Id="rId231" Type="http://schemas.openxmlformats.org/officeDocument/2006/relationships/tags" Target="../tags/tag237.xml"/><Relationship Id="rId252" Type="http://schemas.openxmlformats.org/officeDocument/2006/relationships/tags" Target="../tags/tag258.xml"/><Relationship Id="rId273" Type="http://schemas.openxmlformats.org/officeDocument/2006/relationships/tags" Target="../tags/tag279.xml"/><Relationship Id="rId294" Type="http://schemas.openxmlformats.org/officeDocument/2006/relationships/tags" Target="../tags/tag300.xml"/><Relationship Id="rId308" Type="http://schemas.openxmlformats.org/officeDocument/2006/relationships/tags" Target="../tags/tag314.xml"/><Relationship Id="rId47" Type="http://schemas.openxmlformats.org/officeDocument/2006/relationships/tags" Target="../tags/tag53.xml"/><Relationship Id="rId68" Type="http://schemas.openxmlformats.org/officeDocument/2006/relationships/tags" Target="../tags/tag74.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54" Type="http://schemas.openxmlformats.org/officeDocument/2006/relationships/tags" Target="../tags/tag160.xml"/><Relationship Id="rId175" Type="http://schemas.openxmlformats.org/officeDocument/2006/relationships/tags" Target="../tags/tag181.xml"/><Relationship Id="rId196" Type="http://schemas.openxmlformats.org/officeDocument/2006/relationships/tags" Target="../tags/tag202.xml"/><Relationship Id="rId200" Type="http://schemas.openxmlformats.org/officeDocument/2006/relationships/tags" Target="../tags/tag206.xml"/><Relationship Id="rId16" Type="http://schemas.openxmlformats.org/officeDocument/2006/relationships/tags" Target="../tags/tag22.xml"/><Relationship Id="rId221" Type="http://schemas.openxmlformats.org/officeDocument/2006/relationships/tags" Target="../tags/tag227.xml"/><Relationship Id="rId242" Type="http://schemas.openxmlformats.org/officeDocument/2006/relationships/tags" Target="../tags/tag248.xml"/><Relationship Id="rId263" Type="http://schemas.openxmlformats.org/officeDocument/2006/relationships/tags" Target="../tags/tag269.xml"/><Relationship Id="rId284" Type="http://schemas.openxmlformats.org/officeDocument/2006/relationships/tags" Target="../tags/tag290.xml"/><Relationship Id="rId37" Type="http://schemas.openxmlformats.org/officeDocument/2006/relationships/tags" Target="../tags/tag43.xml"/><Relationship Id="rId58" Type="http://schemas.openxmlformats.org/officeDocument/2006/relationships/tags" Target="../tags/tag64.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44" Type="http://schemas.openxmlformats.org/officeDocument/2006/relationships/tags" Target="../tags/tag150.xml"/><Relationship Id="rId90" Type="http://schemas.openxmlformats.org/officeDocument/2006/relationships/tags" Target="../tags/tag96.xml"/><Relationship Id="rId165" Type="http://schemas.openxmlformats.org/officeDocument/2006/relationships/tags" Target="../tags/tag171.xml"/><Relationship Id="rId186" Type="http://schemas.openxmlformats.org/officeDocument/2006/relationships/tags" Target="../tags/tag192.xml"/><Relationship Id="rId211" Type="http://schemas.openxmlformats.org/officeDocument/2006/relationships/tags" Target="../tags/tag217.xml"/><Relationship Id="rId232" Type="http://schemas.openxmlformats.org/officeDocument/2006/relationships/tags" Target="../tags/tag238.xml"/><Relationship Id="rId253" Type="http://schemas.openxmlformats.org/officeDocument/2006/relationships/tags" Target="../tags/tag259.xml"/><Relationship Id="rId274" Type="http://schemas.openxmlformats.org/officeDocument/2006/relationships/tags" Target="../tags/tag280.xml"/><Relationship Id="rId295" Type="http://schemas.openxmlformats.org/officeDocument/2006/relationships/tags" Target="../tags/tag301.xml"/><Relationship Id="rId309" Type="http://schemas.openxmlformats.org/officeDocument/2006/relationships/tags" Target="../tags/tag315.xml"/><Relationship Id="rId27" Type="http://schemas.openxmlformats.org/officeDocument/2006/relationships/tags" Target="../tags/tag33.xml"/><Relationship Id="rId48" Type="http://schemas.openxmlformats.org/officeDocument/2006/relationships/tags" Target="../tags/tag54.xml"/><Relationship Id="rId69" Type="http://schemas.openxmlformats.org/officeDocument/2006/relationships/tags" Target="../tags/tag75.xml"/><Relationship Id="rId113" Type="http://schemas.openxmlformats.org/officeDocument/2006/relationships/tags" Target="../tags/tag119.xml"/><Relationship Id="rId134" Type="http://schemas.openxmlformats.org/officeDocument/2006/relationships/tags" Target="../tags/tag140.xml"/><Relationship Id="rId80" Type="http://schemas.openxmlformats.org/officeDocument/2006/relationships/tags" Target="../tags/tag86.xml"/><Relationship Id="rId155" Type="http://schemas.openxmlformats.org/officeDocument/2006/relationships/tags" Target="../tags/tag161.xml"/><Relationship Id="rId176" Type="http://schemas.openxmlformats.org/officeDocument/2006/relationships/tags" Target="../tags/tag182.xml"/><Relationship Id="rId197" Type="http://schemas.openxmlformats.org/officeDocument/2006/relationships/tags" Target="../tags/tag203.xml"/><Relationship Id="rId201" Type="http://schemas.openxmlformats.org/officeDocument/2006/relationships/tags" Target="../tags/tag207.xml"/><Relationship Id="rId222" Type="http://schemas.openxmlformats.org/officeDocument/2006/relationships/tags" Target="../tags/tag228.xml"/><Relationship Id="rId243" Type="http://schemas.openxmlformats.org/officeDocument/2006/relationships/tags" Target="../tags/tag249.xml"/><Relationship Id="rId264" Type="http://schemas.openxmlformats.org/officeDocument/2006/relationships/tags" Target="../tags/tag270.xml"/><Relationship Id="rId285" Type="http://schemas.openxmlformats.org/officeDocument/2006/relationships/tags" Target="../tags/tag291.xml"/><Relationship Id="rId17" Type="http://schemas.openxmlformats.org/officeDocument/2006/relationships/tags" Target="../tags/tag23.xml"/><Relationship Id="rId38" Type="http://schemas.openxmlformats.org/officeDocument/2006/relationships/tags" Target="../tags/tag44.xml"/><Relationship Id="rId59" Type="http://schemas.openxmlformats.org/officeDocument/2006/relationships/tags" Target="../tags/tag65.xml"/><Relationship Id="rId103" Type="http://schemas.openxmlformats.org/officeDocument/2006/relationships/tags" Target="../tags/tag109.xml"/><Relationship Id="rId124" Type="http://schemas.openxmlformats.org/officeDocument/2006/relationships/tags" Target="../tags/tag130.xml"/><Relationship Id="rId310" Type="http://schemas.openxmlformats.org/officeDocument/2006/relationships/tags" Target="../tags/tag316.xml"/><Relationship Id="rId70" Type="http://schemas.openxmlformats.org/officeDocument/2006/relationships/tags" Target="../tags/tag76.xml"/><Relationship Id="rId91" Type="http://schemas.openxmlformats.org/officeDocument/2006/relationships/tags" Target="../tags/tag97.xml"/><Relationship Id="rId145" Type="http://schemas.openxmlformats.org/officeDocument/2006/relationships/tags" Target="../tags/tag151.xml"/><Relationship Id="rId166" Type="http://schemas.openxmlformats.org/officeDocument/2006/relationships/tags" Target="../tags/tag172.xml"/><Relationship Id="rId187" Type="http://schemas.openxmlformats.org/officeDocument/2006/relationships/tags" Target="../tags/tag193.xml"/><Relationship Id="rId1" Type="http://schemas.openxmlformats.org/officeDocument/2006/relationships/tags" Target="../tags/tag7.xml"/><Relationship Id="rId212" Type="http://schemas.openxmlformats.org/officeDocument/2006/relationships/tags" Target="../tags/tag218.xml"/><Relationship Id="rId233" Type="http://schemas.openxmlformats.org/officeDocument/2006/relationships/tags" Target="../tags/tag239.xml"/><Relationship Id="rId254" Type="http://schemas.openxmlformats.org/officeDocument/2006/relationships/tags" Target="../tags/tag260.xml"/><Relationship Id="rId28" Type="http://schemas.openxmlformats.org/officeDocument/2006/relationships/tags" Target="../tags/tag34.xml"/><Relationship Id="rId49" Type="http://schemas.openxmlformats.org/officeDocument/2006/relationships/tags" Target="../tags/tag55.xml"/><Relationship Id="rId114" Type="http://schemas.openxmlformats.org/officeDocument/2006/relationships/tags" Target="../tags/tag120.xml"/><Relationship Id="rId275" Type="http://schemas.openxmlformats.org/officeDocument/2006/relationships/tags" Target="../tags/tag281.xml"/><Relationship Id="rId296" Type="http://schemas.openxmlformats.org/officeDocument/2006/relationships/tags" Target="../tags/tag302.xml"/><Relationship Id="rId300" Type="http://schemas.openxmlformats.org/officeDocument/2006/relationships/tags" Target="../tags/tag306.xml"/><Relationship Id="rId60" Type="http://schemas.openxmlformats.org/officeDocument/2006/relationships/tags" Target="../tags/tag66.xml"/><Relationship Id="rId81" Type="http://schemas.openxmlformats.org/officeDocument/2006/relationships/tags" Target="../tags/tag87.xml"/><Relationship Id="rId135" Type="http://schemas.openxmlformats.org/officeDocument/2006/relationships/tags" Target="../tags/tag141.xml"/><Relationship Id="rId156" Type="http://schemas.openxmlformats.org/officeDocument/2006/relationships/tags" Target="../tags/tag162.xml"/><Relationship Id="rId177" Type="http://schemas.openxmlformats.org/officeDocument/2006/relationships/tags" Target="../tags/tag183.xml"/><Relationship Id="rId198" Type="http://schemas.openxmlformats.org/officeDocument/2006/relationships/tags" Target="../tags/tag204.xml"/><Relationship Id="rId202" Type="http://schemas.openxmlformats.org/officeDocument/2006/relationships/tags" Target="../tags/tag208.xml"/><Relationship Id="rId223" Type="http://schemas.openxmlformats.org/officeDocument/2006/relationships/tags" Target="../tags/tag229.xml"/><Relationship Id="rId244" Type="http://schemas.openxmlformats.org/officeDocument/2006/relationships/tags" Target="../tags/tag250.xml"/><Relationship Id="rId18" Type="http://schemas.openxmlformats.org/officeDocument/2006/relationships/tags" Target="../tags/tag24.xml"/><Relationship Id="rId39" Type="http://schemas.openxmlformats.org/officeDocument/2006/relationships/tags" Target="../tags/tag45.xml"/><Relationship Id="rId265" Type="http://schemas.openxmlformats.org/officeDocument/2006/relationships/tags" Target="../tags/tag271.xml"/><Relationship Id="rId286" Type="http://schemas.openxmlformats.org/officeDocument/2006/relationships/tags" Target="../tags/tag292.xml"/><Relationship Id="rId50" Type="http://schemas.openxmlformats.org/officeDocument/2006/relationships/tags" Target="../tags/tag56.xml"/><Relationship Id="rId104" Type="http://schemas.openxmlformats.org/officeDocument/2006/relationships/tags" Target="../tags/tag110.xml"/><Relationship Id="rId125" Type="http://schemas.openxmlformats.org/officeDocument/2006/relationships/tags" Target="../tags/tag131.xml"/><Relationship Id="rId146" Type="http://schemas.openxmlformats.org/officeDocument/2006/relationships/tags" Target="../tags/tag152.xml"/><Relationship Id="rId167" Type="http://schemas.openxmlformats.org/officeDocument/2006/relationships/tags" Target="../tags/tag173.xml"/><Relationship Id="rId188" Type="http://schemas.openxmlformats.org/officeDocument/2006/relationships/tags" Target="../tags/tag194.xml"/><Relationship Id="rId311" Type="http://schemas.openxmlformats.org/officeDocument/2006/relationships/slideLayout" Target="../slideLayouts/slideLayout3.xml"/><Relationship Id="rId71" Type="http://schemas.openxmlformats.org/officeDocument/2006/relationships/tags" Target="../tags/tag77.xml"/><Relationship Id="rId92" Type="http://schemas.openxmlformats.org/officeDocument/2006/relationships/tags" Target="../tags/tag98.xml"/><Relationship Id="rId213" Type="http://schemas.openxmlformats.org/officeDocument/2006/relationships/tags" Target="../tags/tag219.xml"/><Relationship Id="rId234" Type="http://schemas.openxmlformats.org/officeDocument/2006/relationships/tags" Target="../tags/tag240.xml"/><Relationship Id="rId2" Type="http://schemas.openxmlformats.org/officeDocument/2006/relationships/tags" Target="../tags/tag8.xml"/><Relationship Id="rId29" Type="http://schemas.openxmlformats.org/officeDocument/2006/relationships/tags" Target="../tags/tag35.xml"/><Relationship Id="rId255" Type="http://schemas.openxmlformats.org/officeDocument/2006/relationships/tags" Target="../tags/tag261.xml"/><Relationship Id="rId276" Type="http://schemas.openxmlformats.org/officeDocument/2006/relationships/tags" Target="../tags/tag282.xml"/><Relationship Id="rId297" Type="http://schemas.openxmlformats.org/officeDocument/2006/relationships/tags" Target="../tags/tag303.xml"/><Relationship Id="rId40" Type="http://schemas.openxmlformats.org/officeDocument/2006/relationships/tags" Target="../tags/tag46.xml"/><Relationship Id="rId115" Type="http://schemas.openxmlformats.org/officeDocument/2006/relationships/tags" Target="../tags/tag121.xml"/><Relationship Id="rId136" Type="http://schemas.openxmlformats.org/officeDocument/2006/relationships/tags" Target="../tags/tag142.xml"/><Relationship Id="rId157" Type="http://schemas.openxmlformats.org/officeDocument/2006/relationships/tags" Target="../tags/tag163.xml"/><Relationship Id="rId178" Type="http://schemas.openxmlformats.org/officeDocument/2006/relationships/tags" Target="../tags/tag184.xml"/><Relationship Id="rId301" Type="http://schemas.openxmlformats.org/officeDocument/2006/relationships/tags" Target="../tags/tag307.xml"/><Relationship Id="rId61" Type="http://schemas.openxmlformats.org/officeDocument/2006/relationships/tags" Target="../tags/tag67.xml"/><Relationship Id="rId82" Type="http://schemas.openxmlformats.org/officeDocument/2006/relationships/tags" Target="../tags/tag88.xml"/><Relationship Id="rId199" Type="http://schemas.openxmlformats.org/officeDocument/2006/relationships/tags" Target="../tags/tag205.xml"/><Relationship Id="rId203" Type="http://schemas.openxmlformats.org/officeDocument/2006/relationships/tags" Target="../tags/tag209.xml"/><Relationship Id="rId19" Type="http://schemas.openxmlformats.org/officeDocument/2006/relationships/tags" Target="../tags/tag25.xml"/><Relationship Id="rId224" Type="http://schemas.openxmlformats.org/officeDocument/2006/relationships/tags" Target="../tags/tag230.xml"/><Relationship Id="rId245" Type="http://schemas.openxmlformats.org/officeDocument/2006/relationships/tags" Target="../tags/tag251.xml"/><Relationship Id="rId266" Type="http://schemas.openxmlformats.org/officeDocument/2006/relationships/tags" Target="../tags/tag272.xml"/><Relationship Id="rId287" Type="http://schemas.openxmlformats.org/officeDocument/2006/relationships/tags" Target="../tags/tag293.xml"/><Relationship Id="rId30" Type="http://schemas.openxmlformats.org/officeDocument/2006/relationships/tags" Target="../tags/tag36.xml"/><Relationship Id="rId105" Type="http://schemas.openxmlformats.org/officeDocument/2006/relationships/tags" Target="../tags/tag111.xml"/><Relationship Id="rId126" Type="http://schemas.openxmlformats.org/officeDocument/2006/relationships/tags" Target="../tags/tag132.xml"/><Relationship Id="rId147" Type="http://schemas.openxmlformats.org/officeDocument/2006/relationships/tags" Target="../tags/tag153.xml"/><Relationship Id="rId168" Type="http://schemas.openxmlformats.org/officeDocument/2006/relationships/tags" Target="../tags/tag174.xml"/><Relationship Id="rId312" Type="http://schemas.openxmlformats.org/officeDocument/2006/relationships/notesSlide" Target="../notesSlides/notesSlide4.xml"/><Relationship Id="rId51" Type="http://schemas.openxmlformats.org/officeDocument/2006/relationships/tags" Target="../tags/tag57.xml"/><Relationship Id="rId72" Type="http://schemas.openxmlformats.org/officeDocument/2006/relationships/tags" Target="../tags/tag78.xml"/><Relationship Id="rId93" Type="http://schemas.openxmlformats.org/officeDocument/2006/relationships/tags" Target="../tags/tag99.xml"/><Relationship Id="rId189" Type="http://schemas.openxmlformats.org/officeDocument/2006/relationships/tags" Target="../tags/tag195.xml"/><Relationship Id="rId3" Type="http://schemas.openxmlformats.org/officeDocument/2006/relationships/tags" Target="../tags/tag9.xml"/><Relationship Id="rId214" Type="http://schemas.openxmlformats.org/officeDocument/2006/relationships/tags" Target="../tags/tag220.xml"/><Relationship Id="rId235" Type="http://schemas.openxmlformats.org/officeDocument/2006/relationships/tags" Target="../tags/tag241.xml"/><Relationship Id="rId256" Type="http://schemas.openxmlformats.org/officeDocument/2006/relationships/tags" Target="../tags/tag262.xml"/><Relationship Id="rId277" Type="http://schemas.openxmlformats.org/officeDocument/2006/relationships/tags" Target="../tags/tag283.xml"/><Relationship Id="rId298" Type="http://schemas.openxmlformats.org/officeDocument/2006/relationships/tags" Target="../tags/tag304.xml"/><Relationship Id="rId116" Type="http://schemas.openxmlformats.org/officeDocument/2006/relationships/tags" Target="../tags/tag122.xml"/><Relationship Id="rId137" Type="http://schemas.openxmlformats.org/officeDocument/2006/relationships/tags" Target="../tags/tag143.xml"/><Relationship Id="rId158" Type="http://schemas.openxmlformats.org/officeDocument/2006/relationships/tags" Target="../tags/tag164.xml"/><Relationship Id="rId302" Type="http://schemas.openxmlformats.org/officeDocument/2006/relationships/tags" Target="../tags/tag308.xml"/><Relationship Id="rId20" Type="http://schemas.openxmlformats.org/officeDocument/2006/relationships/tags" Target="../tags/tag26.xml"/><Relationship Id="rId41" Type="http://schemas.openxmlformats.org/officeDocument/2006/relationships/tags" Target="../tags/tag47.xml"/><Relationship Id="rId62" Type="http://schemas.openxmlformats.org/officeDocument/2006/relationships/tags" Target="../tags/tag68.xml"/><Relationship Id="rId83" Type="http://schemas.openxmlformats.org/officeDocument/2006/relationships/tags" Target="../tags/tag89.xml"/><Relationship Id="rId179" Type="http://schemas.openxmlformats.org/officeDocument/2006/relationships/tags" Target="../tags/tag185.xml"/><Relationship Id="rId190" Type="http://schemas.openxmlformats.org/officeDocument/2006/relationships/tags" Target="../tags/tag196.xml"/><Relationship Id="rId204" Type="http://schemas.openxmlformats.org/officeDocument/2006/relationships/tags" Target="../tags/tag210.xml"/><Relationship Id="rId225" Type="http://schemas.openxmlformats.org/officeDocument/2006/relationships/tags" Target="../tags/tag231.xml"/><Relationship Id="rId246" Type="http://schemas.openxmlformats.org/officeDocument/2006/relationships/tags" Target="../tags/tag252.xml"/><Relationship Id="rId267" Type="http://schemas.openxmlformats.org/officeDocument/2006/relationships/tags" Target="../tags/tag273.xml"/><Relationship Id="rId288" Type="http://schemas.openxmlformats.org/officeDocument/2006/relationships/tags" Target="../tags/tag294.xml"/><Relationship Id="rId106" Type="http://schemas.openxmlformats.org/officeDocument/2006/relationships/tags" Target="../tags/tag112.xml"/><Relationship Id="rId127" Type="http://schemas.openxmlformats.org/officeDocument/2006/relationships/tags" Target="../tags/tag133.xml"/><Relationship Id="rId313" Type="http://schemas.openxmlformats.org/officeDocument/2006/relationships/oleObject" Target="../embeddings/oleObject5.bin"/><Relationship Id="rId10" Type="http://schemas.openxmlformats.org/officeDocument/2006/relationships/tags" Target="../tags/tag16.xml"/><Relationship Id="rId31" Type="http://schemas.openxmlformats.org/officeDocument/2006/relationships/tags" Target="../tags/tag37.xml"/><Relationship Id="rId52" Type="http://schemas.openxmlformats.org/officeDocument/2006/relationships/tags" Target="../tags/tag58.xml"/><Relationship Id="rId73" Type="http://schemas.openxmlformats.org/officeDocument/2006/relationships/tags" Target="../tags/tag79.xml"/><Relationship Id="rId94" Type="http://schemas.openxmlformats.org/officeDocument/2006/relationships/tags" Target="../tags/tag100.xml"/><Relationship Id="rId148" Type="http://schemas.openxmlformats.org/officeDocument/2006/relationships/tags" Target="../tags/tag154.xml"/><Relationship Id="rId169" Type="http://schemas.openxmlformats.org/officeDocument/2006/relationships/tags" Target="../tags/tag175.xml"/><Relationship Id="rId4" Type="http://schemas.openxmlformats.org/officeDocument/2006/relationships/tags" Target="../tags/tag10.xml"/><Relationship Id="rId180" Type="http://schemas.openxmlformats.org/officeDocument/2006/relationships/tags" Target="../tags/tag186.xml"/><Relationship Id="rId215" Type="http://schemas.openxmlformats.org/officeDocument/2006/relationships/tags" Target="../tags/tag221.xml"/><Relationship Id="rId236" Type="http://schemas.openxmlformats.org/officeDocument/2006/relationships/tags" Target="../tags/tag242.xml"/><Relationship Id="rId257" Type="http://schemas.openxmlformats.org/officeDocument/2006/relationships/tags" Target="../tags/tag263.xml"/><Relationship Id="rId278" Type="http://schemas.openxmlformats.org/officeDocument/2006/relationships/tags" Target="../tags/tag284.xml"/><Relationship Id="rId303" Type="http://schemas.openxmlformats.org/officeDocument/2006/relationships/tags" Target="../tags/tag309.xml"/><Relationship Id="rId42" Type="http://schemas.openxmlformats.org/officeDocument/2006/relationships/tags" Target="../tags/tag48.xml"/><Relationship Id="rId84" Type="http://schemas.openxmlformats.org/officeDocument/2006/relationships/tags" Target="../tags/tag90.xml"/><Relationship Id="rId138" Type="http://schemas.openxmlformats.org/officeDocument/2006/relationships/tags" Target="../tags/tag144.xml"/><Relationship Id="rId191" Type="http://schemas.openxmlformats.org/officeDocument/2006/relationships/tags" Target="../tags/tag197.xml"/><Relationship Id="rId205" Type="http://schemas.openxmlformats.org/officeDocument/2006/relationships/tags" Target="../tags/tag211.xml"/><Relationship Id="rId247" Type="http://schemas.openxmlformats.org/officeDocument/2006/relationships/tags" Target="../tags/tag253.xml"/><Relationship Id="rId107" Type="http://schemas.openxmlformats.org/officeDocument/2006/relationships/tags" Target="../tags/tag113.xml"/><Relationship Id="rId289" Type="http://schemas.openxmlformats.org/officeDocument/2006/relationships/tags" Target="../tags/tag295.xml"/><Relationship Id="rId11" Type="http://schemas.openxmlformats.org/officeDocument/2006/relationships/tags" Target="../tags/tag17.xml"/><Relationship Id="rId53" Type="http://schemas.openxmlformats.org/officeDocument/2006/relationships/tags" Target="../tags/tag59.xml"/><Relationship Id="rId149" Type="http://schemas.openxmlformats.org/officeDocument/2006/relationships/tags" Target="../tags/tag155.xml"/><Relationship Id="rId314" Type="http://schemas.openxmlformats.org/officeDocument/2006/relationships/image" Target="../media/image1.emf"/><Relationship Id="rId95" Type="http://schemas.openxmlformats.org/officeDocument/2006/relationships/tags" Target="../tags/tag101.xml"/><Relationship Id="rId160" Type="http://schemas.openxmlformats.org/officeDocument/2006/relationships/tags" Target="../tags/tag166.xml"/><Relationship Id="rId216" Type="http://schemas.openxmlformats.org/officeDocument/2006/relationships/tags" Target="../tags/tag222.xml"/><Relationship Id="rId258" Type="http://schemas.openxmlformats.org/officeDocument/2006/relationships/tags" Target="../tags/tag264.xml"/><Relationship Id="rId22" Type="http://schemas.openxmlformats.org/officeDocument/2006/relationships/tags" Target="../tags/tag28.xml"/><Relationship Id="rId64" Type="http://schemas.openxmlformats.org/officeDocument/2006/relationships/tags" Target="../tags/tag70.xml"/><Relationship Id="rId118" Type="http://schemas.openxmlformats.org/officeDocument/2006/relationships/tags" Target="../tags/tag124.xml"/><Relationship Id="rId171" Type="http://schemas.openxmlformats.org/officeDocument/2006/relationships/tags" Target="../tags/tag177.xml"/><Relationship Id="rId227" Type="http://schemas.openxmlformats.org/officeDocument/2006/relationships/tags" Target="../tags/tag233.xml"/><Relationship Id="rId269" Type="http://schemas.openxmlformats.org/officeDocument/2006/relationships/tags" Target="../tags/tag275.xml"/><Relationship Id="rId33" Type="http://schemas.openxmlformats.org/officeDocument/2006/relationships/tags" Target="../tags/tag39.xml"/><Relationship Id="rId129" Type="http://schemas.openxmlformats.org/officeDocument/2006/relationships/tags" Target="../tags/tag135.xml"/><Relationship Id="rId280" Type="http://schemas.openxmlformats.org/officeDocument/2006/relationships/tags" Target="../tags/tag286.xml"/><Relationship Id="rId75" Type="http://schemas.openxmlformats.org/officeDocument/2006/relationships/tags" Target="../tags/tag81.xml"/><Relationship Id="rId140" Type="http://schemas.openxmlformats.org/officeDocument/2006/relationships/tags" Target="../tags/tag146.xml"/><Relationship Id="rId182" Type="http://schemas.openxmlformats.org/officeDocument/2006/relationships/tags" Target="../tags/tag188.xml"/><Relationship Id="rId6" Type="http://schemas.openxmlformats.org/officeDocument/2006/relationships/tags" Target="../tags/tag12.xml"/><Relationship Id="rId238" Type="http://schemas.openxmlformats.org/officeDocument/2006/relationships/tags" Target="../tags/tag244.xml"/><Relationship Id="rId291" Type="http://schemas.openxmlformats.org/officeDocument/2006/relationships/tags" Target="../tags/tag297.xml"/><Relationship Id="rId305" Type="http://schemas.openxmlformats.org/officeDocument/2006/relationships/tags" Target="../tags/tag311.xml"/><Relationship Id="rId44" Type="http://schemas.openxmlformats.org/officeDocument/2006/relationships/tags" Target="../tags/tag50.xml"/><Relationship Id="rId86" Type="http://schemas.openxmlformats.org/officeDocument/2006/relationships/tags" Target="../tags/tag92.xml"/><Relationship Id="rId151" Type="http://schemas.openxmlformats.org/officeDocument/2006/relationships/tags" Target="../tags/tag157.xml"/></Relationships>
</file>

<file path=ppt/slides/_rels/slide60.xml.rels><?xml version="1.0" encoding="UTF-8" standalone="yes"?>
<Relationships xmlns="http://schemas.openxmlformats.org/package/2006/relationships"><Relationship Id="rId26" Type="http://schemas.openxmlformats.org/officeDocument/2006/relationships/tags" Target="../tags/tag940.xml"/><Relationship Id="rId21" Type="http://schemas.openxmlformats.org/officeDocument/2006/relationships/tags" Target="../tags/tag935.xml"/><Relationship Id="rId42" Type="http://schemas.openxmlformats.org/officeDocument/2006/relationships/tags" Target="../tags/tag956.xml"/><Relationship Id="rId47" Type="http://schemas.openxmlformats.org/officeDocument/2006/relationships/tags" Target="../tags/tag961.xml"/><Relationship Id="rId63" Type="http://schemas.openxmlformats.org/officeDocument/2006/relationships/tags" Target="../tags/tag977.xml"/><Relationship Id="rId68" Type="http://schemas.openxmlformats.org/officeDocument/2006/relationships/tags" Target="../tags/tag982.xml"/><Relationship Id="rId84" Type="http://schemas.openxmlformats.org/officeDocument/2006/relationships/image" Target="../media/image18.emf"/><Relationship Id="rId16" Type="http://schemas.openxmlformats.org/officeDocument/2006/relationships/tags" Target="../tags/tag930.xml"/><Relationship Id="rId11" Type="http://schemas.openxmlformats.org/officeDocument/2006/relationships/tags" Target="../tags/tag925.xml"/><Relationship Id="rId32" Type="http://schemas.openxmlformats.org/officeDocument/2006/relationships/tags" Target="../tags/tag946.xml"/><Relationship Id="rId37" Type="http://schemas.openxmlformats.org/officeDocument/2006/relationships/tags" Target="../tags/tag951.xml"/><Relationship Id="rId53" Type="http://schemas.openxmlformats.org/officeDocument/2006/relationships/tags" Target="../tags/tag967.xml"/><Relationship Id="rId58" Type="http://schemas.openxmlformats.org/officeDocument/2006/relationships/tags" Target="../tags/tag972.xml"/><Relationship Id="rId74" Type="http://schemas.openxmlformats.org/officeDocument/2006/relationships/tags" Target="../tags/tag988.xml"/><Relationship Id="rId79" Type="http://schemas.openxmlformats.org/officeDocument/2006/relationships/tags" Target="../tags/tag993.xml"/><Relationship Id="rId5" Type="http://schemas.openxmlformats.org/officeDocument/2006/relationships/tags" Target="../tags/tag919.xml"/><Relationship Id="rId19" Type="http://schemas.openxmlformats.org/officeDocument/2006/relationships/tags" Target="../tags/tag933.xml"/><Relationship Id="rId14" Type="http://schemas.openxmlformats.org/officeDocument/2006/relationships/tags" Target="../tags/tag928.xml"/><Relationship Id="rId22" Type="http://schemas.openxmlformats.org/officeDocument/2006/relationships/tags" Target="../tags/tag936.xml"/><Relationship Id="rId27" Type="http://schemas.openxmlformats.org/officeDocument/2006/relationships/tags" Target="../tags/tag941.xml"/><Relationship Id="rId30" Type="http://schemas.openxmlformats.org/officeDocument/2006/relationships/tags" Target="../tags/tag944.xml"/><Relationship Id="rId35" Type="http://schemas.openxmlformats.org/officeDocument/2006/relationships/tags" Target="../tags/tag949.xml"/><Relationship Id="rId43" Type="http://schemas.openxmlformats.org/officeDocument/2006/relationships/tags" Target="../tags/tag957.xml"/><Relationship Id="rId48" Type="http://schemas.openxmlformats.org/officeDocument/2006/relationships/tags" Target="../tags/tag962.xml"/><Relationship Id="rId56" Type="http://schemas.openxmlformats.org/officeDocument/2006/relationships/tags" Target="../tags/tag970.xml"/><Relationship Id="rId64" Type="http://schemas.openxmlformats.org/officeDocument/2006/relationships/tags" Target="../tags/tag978.xml"/><Relationship Id="rId69" Type="http://schemas.openxmlformats.org/officeDocument/2006/relationships/tags" Target="../tags/tag983.xml"/><Relationship Id="rId77" Type="http://schemas.openxmlformats.org/officeDocument/2006/relationships/tags" Target="../tags/tag991.xml"/><Relationship Id="rId8" Type="http://schemas.openxmlformats.org/officeDocument/2006/relationships/tags" Target="../tags/tag922.xml"/><Relationship Id="rId51" Type="http://schemas.openxmlformats.org/officeDocument/2006/relationships/tags" Target="../tags/tag965.xml"/><Relationship Id="rId72" Type="http://schemas.openxmlformats.org/officeDocument/2006/relationships/tags" Target="../tags/tag986.xml"/><Relationship Id="rId80" Type="http://schemas.openxmlformats.org/officeDocument/2006/relationships/tags" Target="../tags/tag994.xml"/><Relationship Id="rId85" Type="http://schemas.openxmlformats.org/officeDocument/2006/relationships/chart" Target="../charts/chart22.xml"/><Relationship Id="rId3" Type="http://schemas.openxmlformats.org/officeDocument/2006/relationships/tags" Target="../tags/tag917.xml"/><Relationship Id="rId12" Type="http://schemas.openxmlformats.org/officeDocument/2006/relationships/tags" Target="../tags/tag926.xml"/><Relationship Id="rId17" Type="http://schemas.openxmlformats.org/officeDocument/2006/relationships/tags" Target="../tags/tag931.xml"/><Relationship Id="rId25" Type="http://schemas.openxmlformats.org/officeDocument/2006/relationships/tags" Target="../tags/tag939.xml"/><Relationship Id="rId33" Type="http://schemas.openxmlformats.org/officeDocument/2006/relationships/tags" Target="../tags/tag947.xml"/><Relationship Id="rId38" Type="http://schemas.openxmlformats.org/officeDocument/2006/relationships/tags" Target="../tags/tag952.xml"/><Relationship Id="rId46" Type="http://schemas.openxmlformats.org/officeDocument/2006/relationships/tags" Target="../tags/tag960.xml"/><Relationship Id="rId59" Type="http://schemas.openxmlformats.org/officeDocument/2006/relationships/tags" Target="../tags/tag973.xml"/><Relationship Id="rId67" Type="http://schemas.openxmlformats.org/officeDocument/2006/relationships/tags" Target="../tags/tag981.xml"/><Relationship Id="rId20" Type="http://schemas.openxmlformats.org/officeDocument/2006/relationships/tags" Target="../tags/tag934.xml"/><Relationship Id="rId41" Type="http://schemas.openxmlformats.org/officeDocument/2006/relationships/tags" Target="../tags/tag955.xml"/><Relationship Id="rId54" Type="http://schemas.openxmlformats.org/officeDocument/2006/relationships/tags" Target="../tags/tag968.xml"/><Relationship Id="rId62" Type="http://schemas.openxmlformats.org/officeDocument/2006/relationships/tags" Target="../tags/tag976.xml"/><Relationship Id="rId70" Type="http://schemas.openxmlformats.org/officeDocument/2006/relationships/tags" Target="../tags/tag984.xml"/><Relationship Id="rId75" Type="http://schemas.openxmlformats.org/officeDocument/2006/relationships/tags" Target="../tags/tag989.xml"/><Relationship Id="rId83" Type="http://schemas.openxmlformats.org/officeDocument/2006/relationships/oleObject" Target="../embeddings/oleObject25.bin"/><Relationship Id="rId1" Type="http://schemas.openxmlformats.org/officeDocument/2006/relationships/tags" Target="../tags/tag915.xml"/><Relationship Id="rId6" Type="http://schemas.openxmlformats.org/officeDocument/2006/relationships/tags" Target="../tags/tag920.xml"/><Relationship Id="rId15" Type="http://schemas.openxmlformats.org/officeDocument/2006/relationships/tags" Target="../tags/tag929.xml"/><Relationship Id="rId23" Type="http://schemas.openxmlformats.org/officeDocument/2006/relationships/tags" Target="../tags/tag937.xml"/><Relationship Id="rId28" Type="http://schemas.openxmlformats.org/officeDocument/2006/relationships/tags" Target="../tags/tag942.xml"/><Relationship Id="rId36" Type="http://schemas.openxmlformats.org/officeDocument/2006/relationships/tags" Target="../tags/tag950.xml"/><Relationship Id="rId49" Type="http://schemas.openxmlformats.org/officeDocument/2006/relationships/tags" Target="../tags/tag963.xml"/><Relationship Id="rId57" Type="http://schemas.openxmlformats.org/officeDocument/2006/relationships/tags" Target="../tags/tag971.xml"/><Relationship Id="rId10" Type="http://schemas.openxmlformats.org/officeDocument/2006/relationships/tags" Target="../tags/tag924.xml"/><Relationship Id="rId31" Type="http://schemas.openxmlformats.org/officeDocument/2006/relationships/tags" Target="../tags/tag945.xml"/><Relationship Id="rId44" Type="http://schemas.openxmlformats.org/officeDocument/2006/relationships/tags" Target="../tags/tag958.xml"/><Relationship Id="rId52" Type="http://schemas.openxmlformats.org/officeDocument/2006/relationships/tags" Target="../tags/tag966.xml"/><Relationship Id="rId60" Type="http://schemas.openxmlformats.org/officeDocument/2006/relationships/tags" Target="../tags/tag974.xml"/><Relationship Id="rId65" Type="http://schemas.openxmlformats.org/officeDocument/2006/relationships/tags" Target="../tags/tag979.xml"/><Relationship Id="rId73" Type="http://schemas.openxmlformats.org/officeDocument/2006/relationships/tags" Target="../tags/tag987.xml"/><Relationship Id="rId78" Type="http://schemas.openxmlformats.org/officeDocument/2006/relationships/tags" Target="../tags/tag992.xml"/><Relationship Id="rId81" Type="http://schemas.openxmlformats.org/officeDocument/2006/relationships/slideLayout" Target="../slideLayouts/slideLayout3.xml"/><Relationship Id="rId4" Type="http://schemas.openxmlformats.org/officeDocument/2006/relationships/tags" Target="../tags/tag918.xml"/><Relationship Id="rId9" Type="http://schemas.openxmlformats.org/officeDocument/2006/relationships/tags" Target="../tags/tag923.xml"/><Relationship Id="rId13" Type="http://schemas.openxmlformats.org/officeDocument/2006/relationships/tags" Target="../tags/tag927.xml"/><Relationship Id="rId18" Type="http://schemas.openxmlformats.org/officeDocument/2006/relationships/tags" Target="../tags/tag932.xml"/><Relationship Id="rId39" Type="http://schemas.openxmlformats.org/officeDocument/2006/relationships/tags" Target="../tags/tag953.xml"/><Relationship Id="rId34" Type="http://schemas.openxmlformats.org/officeDocument/2006/relationships/tags" Target="../tags/tag948.xml"/><Relationship Id="rId50" Type="http://schemas.openxmlformats.org/officeDocument/2006/relationships/tags" Target="../tags/tag964.xml"/><Relationship Id="rId55" Type="http://schemas.openxmlformats.org/officeDocument/2006/relationships/tags" Target="../tags/tag969.xml"/><Relationship Id="rId76" Type="http://schemas.openxmlformats.org/officeDocument/2006/relationships/tags" Target="../tags/tag990.xml"/><Relationship Id="rId7" Type="http://schemas.openxmlformats.org/officeDocument/2006/relationships/tags" Target="../tags/tag921.xml"/><Relationship Id="rId71" Type="http://schemas.openxmlformats.org/officeDocument/2006/relationships/tags" Target="../tags/tag985.xml"/><Relationship Id="rId2" Type="http://schemas.openxmlformats.org/officeDocument/2006/relationships/tags" Target="../tags/tag916.xml"/><Relationship Id="rId29" Type="http://schemas.openxmlformats.org/officeDocument/2006/relationships/tags" Target="../tags/tag943.xml"/><Relationship Id="rId24" Type="http://schemas.openxmlformats.org/officeDocument/2006/relationships/tags" Target="../tags/tag938.xml"/><Relationship Id="rId40" Type="http://schemas.openxmlformats.org/officeDocument/2006/relationships/tags" Target="../tags/tag954.xml"/><Relationship Id="rId45" Type="http://schemas.openxmlformats.org/officeDocument/2006/relationships/tags" Target="../tags/tag959.xml"/><Relationship Id="rId66" Type="http://schemas.openxmlformats.org/officeDocument/2006/relationships/tags" Target="../tags/tag980.xml"/><Relationship Id="rId61" Type="http://schemas.openxmlformats.org/officeDocument/2006/relationships/tags" Target="../tags/tag975.xml"/><Relationship Id="rId82" Type="http://schemas.openxmlformats.org/officeDocument/2006/relationships/notesSlide" Target="../notesSlides/notesSlide3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995.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996.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997.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998.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66.xml.rels><?xml version="1.0" encoding="UTF-8" standalone="yes"?>
<Relationships xmlns="http://schemas.openxmlformats.org/package/2006/relationships"><Relationship Id="rId8" Type="http://schemas.openxmlformats.org/officeDocument/2006/relationships/tags" Target="../tags/tag1006.xml"/><Relationship Id="rId13" Type="http://schemas.openxmlformats.org/officeDocument/2006/relationships/tags" Target="../tags/tag1011.xml"/><Relationship Id="rId18" Type="http://schemas.openxmlformats.org/officeDocument/2006/relationships/tags" Target="../tags/tag1016.xml"/><Relationship Id="rId26" Type="http://schemas.openxmlformats.org/officeDocument/2006/relationships/image" Target="../media/image18.emf"/><Relationship Id="rId3" Type="http://schemas.openxmlformats.org/officeDocument/2006/relationships/tags" Target="../tags/tag1001.xml"/><Relationship Id="rId21" Type="http://schemas.openxmlformats.org/officeDocument/2006/relationships/tags" Target="../tags/tag1019.xml"/><Relationship Id="rId7" Type="http://schemas.openxmlformats.org/officeDocument/2006/relationships/tags" Target="../tags/tag1005.xml"/><Relationship Id="rId12" Type="http://schemas.openxmlformats.org/officeDocument/2006/relationships/tags" Target="../tags/tag1010.xml"/><Relationship Id="rId17" Type="http://schemas.openxmlformats.org/officeDocument/2006/relationships/tags" Target="../tags/tag1015.xml"/><Relationship Id="rId25" Type="http://schemas.openxmlformats.org/officeDocument/2006/relationships/oleObject" Target="../embeddings/oleObject26.bin"/><Relationship Id="rId2" Type="http://schemas.openxmlformats.org/officeDocument/2006/relationships/tags" Target="../tags/tag1000.xml"/><Relationship Id="rId16" Type="http://schemas.openxmlformats.org/officeDocument/2006/relationships/tags" Target="../tags/tag1014.xml"/><Relationship Id="rId20" Type="http://schemas.openxmlformats.org/officeDocument/2006/relationships/tags" Target="../tags/tag1018.xml"/><Relationship Id="rId1" Type="http://schemas.openxmlformats.org/officeDocument/2006/relationships/tags" Target="../tags/tag999.xml"/><Relationship Id="rId6" Type="http://schemas.openxmlformats.org/officeDocument/2006/relationships/tags" Target="../tags/tag1004.xml"/><Relationship Id="rId11" Type="http://schemas.openxmlformats.org/officeDocument/2006/relationships/tags" Target="../tags/tag1009.xml"/><Relationship Id="rId24" Type="http://schemas.openxmlformats.org/officeDocument/2006/relationships/notesSlide" Target="../notesSlides/notesSlide38.xml"/><Relationship Id="rId5" Type="http://schemas.openxmlformats.org/officeDocument/2006/relationships/tags" Target="../tags/tag1003.xml"/><Relationship Id="rId15" Type="http://schemas.openxmlformats.org/officeDocument/2006/relationships/tags" Target="../tags/tag1013.xml"/><Relationship Id="rId23" Type="http://schemas.openxmlformats.org/officeDocument/2006/relationships/slideLayout" Target="../slideLayouts/slideLayout3.xml"/><Relationship Id="rId28" Type="http://schemas.openxmlformats.org/officeDocument/2006/relationships/chart" Target="../charts/chart24.xml"/><Relationship Id="rId10" Type="http://schemas.openxmlformats.org/officeDocument/2006/relationships/tags" Target="../tags/tag1008.xml"/><Relationship Id="rId19" Type="http://schemas.openxmlformats.org/officeDocument/2006/relationships/tags" Target="../tags/tag1017.xml"/><Relationship Id="rId4" Type="http://schemas.openxmlformats.org/officeDocument/2006/relationships/tags" Target="../tags/tag1002.xml"/><Relationship Id="rId9" Type="http://schemas.openxmlformats.org/officeDocument/2006/relationships/tags" Target="../tags/tag1007.xml"/><Relationship Id="rId14" Type="http://schemas.openxmlformats.org/officeDocument/2006/relationships/tags" Target="../tags/tag1012.xml"/><Relationship Id="rId22" Type="http://schemas.openxmlformats.org/officeDocument/2006/relationships/tags" Target="../tags/tag1020.xml"/><Relationship Id="rId27" Type="http://schemas.openxmlformats.org/officeDocument/2006/relationships/chart" Target="../charts/char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329.xml"/><Relationship Id="rId18" Type="http://schemas.openxmlformats.org/officeDocument/2006/relationships/tags" Target="../tags/tag334.xml"/><Relationship Id="rId26" Type="http://schemas.openxmlformats.org/officeDocument/2006/relationships/tags" Target="../tags/tag342.xml"/><Relationship Id="rId39" Type="http://schemas.openxmlformats.org/officeDocument/2006/relationships/tags" Target="../tags/tag355.xml"/><Relationship Id="rId21" Type="http://schemas.openxmlformats.org/officeDocument/2006/relationships/tags" Target="../tags/tag337.xml"/><Relationship Id="rId34" Type="http://schemas.openxmlformats.org/officeDocument/2006/relationships/tags" Target="../tags/tag350.xml"/><Relationship Id="rId42" Type="http://schemas.openxmlformats.org/officeDocument/2006/relationships/tags" Target="../tags/tag358.xml"/><Relationship Id="rId47" Type="http://schemas.openxmlformats.org/officeDocument/2006/relationships/chart" Target="../charts/chart4.xml"/><Relationship Id="rId7" Type="http://schemas.openxmlformats.org/officeDocument/2006/relationships/tags" Target="../tags/tag323.xml"/><Relationship Id="rId2" Type="http://schemas.openxmlformats.org/officeDocument/2006/relationships/tags" Target="../tags/tag318.xml"/><Relationship Id="rId16" Type="http://schemas.openxmlformats.org/officeDocument/2006/relationships/tags" Target="../tags/tag332.xml"/><Relationship Id="rId29" Type="http://schemas.openxmlformats.org/officeDocument/2006/relationships/tags" Target="../tags/tag345.xml"/><Relationship Id="rId1" Type="http://schemas.openxmlformats.org/officeDocument/2006/relationships/tags" Target="../tags/tag317.xml"/><Relationship Id="rId6" Type="http://schemas.openxmlformats.org/officeDocument/2006/relationships/tags" Target="../tags/tag322.xml"/><Relationship Id="rId11" Type="http://schemas.openxmlformats.org/officeDocument/2006/relationships/tags" Target="../tags/tag327.xml"/><Relationship Id="rId24" Type="http://schemas.openxmlformats.org/officeDocument/2006/relationships/tags" Target="../tags/tag340.xml"/><Relationship Id="rId32" Type="http://schemas.openxmlformats.org/officeDocument/2006/relationships/tags" Target="../tags/tag348.xml"/><Relationship Id="rId37" Type="http://schemas.openxmlformats.org/officeDocument/2006/relationships/tags" Target="../tags/tag353.xml"/><Relationship Id="rId40" Type="http://schemas.openxmlformats.org/officeDocument/2006/relationships/tags" Target="../tags/tag356.xml"/><Relationship Id="rId45" Type="http://schemas.openxmlformats.org/officeDocument/2006/relationships/image" Target="../media/image18.emf"/><Relationship Id="rId5" Type="http://schemas.openxmlformats.org/officeDocument/2006/relationships/tags" Target="../tags/tag321.xml"/><Relationship Id="rId15" Type="http://schemas.openxmlformats.org/officeDocument/2006/relationships/tags" Target="../tags/tag331.xml"/><Relationship Id="rId23" Type="http://schemas.openxmlformats.org/officeDocument/2006/relationships/tags" Target="../tags/tag339.xml"/><Relationship Id="rId28" Type="http://schemas.openxmlformats.org/officeDocument/2006/relationships/tags" Target="../tags/tag344.xml"/><Relationship Id="rId36" Type="http://schemas.openxmlformats.org/officeDocument/2006/relationships/tags" Target="../tags/tag352.xml"/><Relationship Id="rId10" Type="http://schemas.openxmlformats.org/officeDocument/2006/relationships/tags" Target="../tags/tag326.xml"/><Relationship Id="rId19" Type="http://schemas.openxmlformats.org/officeDocument/2006/relationships/tags" Target="../tags/tag335.xml"/><Relationship Id="rId31" Type="http://schemas.openxmlformats.org/officeDocument/2006/relationships/tags" Target="../tags/tag347.xml"/><Relationship Id="rId44" Type="http://schemas.openxmlformats.org/officeDocument/2006/relationships/oleObject" Target="../embeddings/oleObject6.bin"/><Relationship Id="rId4" Type="http://schemas.openxmlformats.org/officeDocument/2006/relationships/tags" Target="../tags/tag320.xml"/><Relationship Id="rId9" Type="http://schemas.openxmlformats.org/officeDocument/2006/relationships/tags" Target="../tags/tag325.xml"/><Relationship Id="rId14" Type="http://schemas.openxmlformats.org/officeDocument/2006/relationships/tags" Target="../tags/tag330.xml"/><Relationship Id="rId22" Type="http://schemas.openxmlformats.org/officeDocument/2006/relationships/tags" Target="../tags/tag338.xml"/><Relationship Id="rId27" Type="http://schemas.openxmlformats.org/officeDocument/2006/relationships/tags" Target="../tags/tag343.xml"/><Relationship Id="rId30" Type="http://schemas.openxmlformats.org/officeDocument/2006/relationships/tags" Target="../tags/tag346.xml"/><Relationship Id="rId35" Type="http://schemas.openxmlformats.org/officeDocument/2006/relationships/tags" Target="../tags/tag351.xml"/><Relationship Id="rId43" Type="http://schemas.openxmlformats.org/officeDocument/2006/relationships/slideLayout" Target="../slideLayouts/slideLayout3.xml"/><Relationship Id="rId8" Type="http://schemas.openxmlformats.org/officeDocument/2006/relationships/tags" Target="../tags/tag324.xml"/><Relationship Id="rId3" Type="http://schemas.openxmlformats.org/officeDocument/2006/relationships/tags" Target="../tags/tag319.xml"/><Relationship Id="rId12" Type="http://schemas.openxmlformats.org/officeDocument/2006/relationships/tags" Target="../tags/tag328.xml"/><Relationship Id="rId17" Type="http://schemas.openxmlformats.org/officeDocument/2006/relationships/tags" Target="../tags/tag333.xml"/><Relationship Id="rId25" Type="http://schemas.openxmlformats.org/officeDocument/2006/relationships/tags" Target="../tags/tag341.xml"/><Relationship Id="rId33" Type="http://schemas.openxmlformats.org/officeDocument/2006/relationships/tags" Target="../tags/tag349.xml"/><Relationship Id="rId38" Type="http://schemas.openxmlformats.org/officeDocument/2006/relationships/tags" Target="../tags/tag354.xml"/><Relationship Id="rId46" Type="http://schemas.openxmlformats.org/officeDocument/2006/relationships/chart" Target="../charts/chart3.xml"/><Relationship Id="rId20" Type="http://schemas.openxmlformats.org/officeDocument/2006/relationships/tags" Target="../tags/tag336.xml"/><Relationship Id="rId41" Type="http://schemas.openxmlformats.org/officeDocument/2006/relationships/tags" Target="../tags/tag35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1021.xml"/><Relationship Id="rId5" Type="http://schemas.openxmlformats.org/officeDocument/2006/relationships/image" Target="../media/image21.emf"/><Relationship Id="rId4" Type="http://schemas.openxmlformats.org/officeDocument/2006/relationships/oleObject" Target="../embeddings/oleObject27.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8" Type="http://schemas.openxmlformats.org/officeDocument/2006/relationships/tags" Target="../tags/tag1029.xml"/><Relationship Id="rId13" Type="http://schemas.openxmlformats.org/officeDocument/2006/relationships/tags" Target="../tags/tag1034.xml"/><Relationship Id="rId18" Type="http://schemas.openxmlformats.org/officeDocument/2006/relationships/tags" Target="../tags/tag1039.xml"/><Relationship Id="rId26" Type="http://schemas.openxmlformats.org/officeDocument/2006/relationships/image" Target="../media/image18.emf"/><Relationship Id="rId3" Type="http://schemas.openxmlformats.org/officeDocument/2006/relationships/tags" Target="../tags/tag1024.xml"/><Relationship Id="rId21" Type="http://schemas.openxmlformats.org/officeDocument/2006/relationships/tags" Target="../tags/tag1042.xml"/><Relationship Id="rId7" Type="http://schemas.openxmlformats.org/officeDocument/2006/relationships/tags" Target="../tags/tag1028.xml"/><Relationship Id="rId12" Type="http://schemas.openxmlformats.org/officeDocument/2006/relationships/tags" Target="../tags/tag1033.xml"/><Relationship Id="rId17" Type="http://schemas.openxmlformats.org/officeDocument/2006/relationships/tags" Target="../tags/tag1038.xml"/><Relationship Id="rId25" Type="http://schemas.openxmlformats.org/officeDocument/2006/relationships/oleObject" Target="../embeddings/oleObject28.bin"/><Relationship Id="rId2" Type="http://schemas.openxmlformats.org/officeDocument/2006/relationships/tags" Target="../tags/tag1023.xml"/><Relationship Id="rId16" Type="http://schemas.openxmlformats.org/officeDocument/2006/relationships/tags" Target="../tags/tag1037.xml"/><Relationship Id="rId20" Type="http://schemas.openxmlformats.org/officeDocument/2006/relationships/tags" Target="../tags/tag1041.xml"/><Relationship Id="rId1" Type="http://schemas.openxmlformats.org/officeDocument/2006/relationships/tags" Target="../tags/tag1022.xml"/><Relationship Id="rId6" Type="http://schemas.openxmlformats.org/officeDocument/2006/relationships/tags" Target="../tags/tag1027.xml"/><Relationship Id="rId11" Type="http://schemas.openxmlformats.org/officeDocument/2006/relationships/tags" Target="../tags/tag1032.xml"/><Relationship Id="rId24" Type="http://schemas.openxmlformats.org/officeDocument/2006/relationships/notesSlide" Target="../notesSlides/notesSlide40.xml"/><Relationship Id="rId5" Type="http://schemas.openxmlformats.org/officeDocument/2006/relationships/tags" Target="../tags/tag1026.xml"/><Relationship Id="rId15" Type="http://schemas.openxmlformats.org/officeDocument/2006/relationships/tags" Target="../tags/tag1036.xml"/><Relationship Id="rId23" Type="http://schemas.openxmlformats.org/officeDocument/2006/relationships/slideLayout" Target="../slideLayouts/slideLayout3.xml"/><Relationship Id="rId28" Type="http://schemas.openxmlformats.org/officeDocument/2006/relationships/chart" Target="../charts/chart26.xml"/><Relationship Id="rId10" Type="http://schemas.openxmlformats.org/officeDocument/2006/relationships/tags" Target="../tags/tag1031.xml"/><Relationship Id="rId19" Type="http://schemas.openxmlformats.org/officeDocument/2006/relationships/tags" Target="../tags/tag1040.xml"/><Relationship Id="rId4" Type="http://schemas.openxmlformats.org/officeDocument/2006/relationships/tags" Target="../tags/tag1025.xml"/><Relationship Id="rId9" Type="http://schemas.openxmlformats.org/officeDocument/2006/relationships/tags" Target="../tags/tag1030.xml"/><Relationship Id="rId14" Type="http://schemas.openxmlformats.org/officeDocument/2006/relationships/tags" Target="../tags/tag1035.xml"/><Relationship Id="rId22" Type="http://schemas.openxmlformats.org/officeDocument/2006/relationships/tags" Target="../tags/tag1043.xml"/><Relationship Id="rId27" Type="http://schemas.openxmlformats.org/officeDocument/2006/relationships/chart" Target="../charts/char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384.xml"/><Relationship Id="rId21" Type="http://schemas.openxmlformats.org/officeDocument/2006/relationships/tags" Target="../tags/tag379.xml"/><Relationship Id="rId42" Type="http://schemas.openxmlformats.org/officeDocument/2006/relationships/tags" Target="../tags/tag400.xml"/><Relationship Id="rId47" Type="http://schemas.openxmlformats.org/officeDocument/2006/relationships/tags" Target="../tags/tag405.xml"/><Relationship Id="rId63" Type="http://schemas.openxmlformats.org/officeDocument/2006/relationships/tags" Target="../tags/tag421.xml"/><Relationship Id="rId68" Type="http://schemas.openxmlformats.org/officeDocument/2006/relationships/tags" Target="../tags/tag426.xml"/><Relationship Id="rId84" Type="http://schemas.openxmlformats.org/officeDocument/2006/relationships/tags" Target="../tags/tag442.xml"/><Relationship Id="rId89" Type="http://schemas.openxmlformats.org/officeDocument/2006/relationships/tags" Target="../tags/tag447.xml"/><Relationship Id="rId112" Type="http://schemas.openxmlformats.org/officeDocument/2006/relationships/notesSlide" Target="../notesSlides/notesSlide5.xml"/><Relationship Id="rId16" Type="http://schemas.openxmlformats.org/officeDocument/2006/relationships/tags" Target="../tags/tag374.xml"/><Relationship Id="rId107" Type="http://schemas.openxmlformats.org/officeDocument/2006/relationships/tags" Target="../tags/tag465.xml"/><Relationship Id="rId11" Type="http://schemas.openxmlformats.org/officeDocument/2006/relationships/tags" Target="../tags/tag369.xml"/><Relationship Id="rId32" Type="http://schemas.openxmlformats.org/officeDocument/2006/relationships/tags" Target="../tags/tag390.xml"/><Relationship Id="rId37" Type="http://schemas.openxmlformats.org/officeDocument/2006/relationships/tags" Target="../tags/tag395.xml"/><Relationship Id="rId53" Type="http://schemas.openxmlformats.org/officeDocument/2006/relationships/tags" Target="../tags/tag411.xml"/><Relationship Id="rId58" Type="http://schemas.openxmlformats.org/officeDocument/2006/relationships/tags" Target="../tags/tag416.xml"/><Relationship Id="rId74" Type="http://schemas.openxmlformats.org/officeDocument/2006/relationships/tags" Target="../tags/tag432.xml"/><Relationship Id="rId79" Type="http://schemas.openxmlformats.org/officeDocument/2006/relationships/tags" Target="../tags/tag437.xml"/><Relationship Id="rId102" Type="http://schemas.openxmlformats.org/officeDocument/2006/relationships/tags" Target="../tags/tag460.xml"/><Relationship Id="rId5" Type="http://schemas.openxmlformats.org/officeDocument/2006/relationships/tags" Target="../tags/tag363.xml"/><Relationship Id="rId90" Type="http://schemas.openxmlformats.org/officeDocument/2006/relationships/tags" Target="../tags/tag448.xml"/><Relationship Id="rId95" Type="http://schemas.openxmlformats.org/officeDocument/2006/relationships/tags" Target="../tags/tag453.xml"/><Relationship Id="rId22" Type="http://schemas.openxmlformats.org/officeDocument/2006/relationships/tags" Target="../tags/tag380.xml"/><Relationship Id="rId27" Type="http://schemas.openxmlformats.org/officeDocument/2006/relationships/tags" Target="../tags/tag385.xml"/><Relationship Id="rId43" Type="http://schemas.openxmlformats.org/officeDocument/2006/relationships/tags" Target="../tags/tag401.xml"/><Relationship Id="rId48" Type="http://schemas.openxmlformats.org/officeDocument/2006/relationships/tags" Target="../tags/tag406.xml"/><Relationship Id="rId64" Type="http://schemas.openxmlformats.org/officeDocument/2006/relationships/tags" Target="../tags/tag422.xml"/><Relationship Id="rId69" Type="http://schemas.openxmlformats.org/officeDocument/2006/relationships/tags" Target="../tags/tag427.xml"/><Relationship Id="rId113" Type="http://schemas.openxmlformats.org/officeDocument/2006/relationships/oleObject" Target="../embeddings/oleObject7.bin"/><Relationship Id="rId80" Type="http://schemas.openxmlformats.org/officeDocument/2006/relationships/tags" Target="../tags/tag438.xml"/><Relationship Id="rId85" Type="http://schemas.openxmlformats.org/officeDocument/2006/relationships/tags" Target="../tags/tag443.xml"/><Relationship Id="rId12" Type="http://schemas.openxmlformats.org/officeDocument/2006/relationships/tags" Target="../tags/tag370.xml"/><Relationship Id="rId17" Type="http://schemas.openxmlformats.org/officeDocument/2006/relationships/tags" Target="../tags/tag375.xml"/><Relationship Id="rId33" Type="http://schemas.openxmlformats.org/officeDocument/2006/relationships/tags" Target="../tags/tag391.xml"/><Relationship Id="rId38" Type="http://schemas.openxmlformats.org/officeDocument/2006/relationships/tags" Target="../tags/tag396.xml"/><Relationship Id="rId59" Type="http://schemas.openxmlformats.org/officeDocument/2006/relationships/tags" Target="../tags/tag417.xml"/><Relationship Id="rId103" Type="http://schemas.openxmlformats.org/officeDocument/2006/relationships/tags" Target="../tags/tag461.xml"/><Relationship Id="rId108" Type="http://schemas.openxmlformats.org/officeDocument/2006/relationships/tags" Target="../tags/tag466.xml"/><Relationship Id="rId54" Type="http://schemas.openxmlformats.org/officeDocument/2006/relationships/tags" Target="../tags/tag412.xml"/><Relationship Id="rId70" Type="http://schemas.openxmlformats.org/officeDocument/2006/relationships/tags" Target="../tags/tag428.xml"/><Relationship Id="rId75" Type="http://schemas.openxmlformats.org/officeDocument/2006/relationships/tags" Target="../tags/tag433.xml"/><Relationship Id="rId91" Type="http://schemas.openxmlformats.org/officeDocument/2006/relationships/tags" Target="../tags/tag449.xml"/><Relationship Id="rId96" Type="http://schemas.openxmlformats.org/officeDocument/2006/relationships/tags" Target="../tags/tag454.xml"/><Relationship Id="rId1" Type="http://schemas.openxmlformats.org/officeDocument/2006/relationships/tags" Target="../tags/tag359.xml"/><Relationship Id="rId6" Type="http://schemas.openxmlformats.org/officeDocument/2006/relationships/tags" Target="../tags/tag364.xml"/><Relationship Id="rId15" Type="http://schemas.openxmlformats.org/officeDocument/2006/relationships/tags" Target="../tags/tag373.xml"/><Relationship Id="rId23" Type="http://schemas.openxmlformats.org/officeDocument/2006/relationships/tags" Target="../tags/tag381.xml"/><Relationship Id="rId28" Type="http://schemas.openxmlformats.org/officeDocument/2006/relationships/tags" Target="../tags/tag386.xml"/><Relationship Id="rId36" Type="http://schemas.openxmlformats.org/officeDocument/2006/relationships/tags" Target="../tags/tag394.xml"/><Relationship Id="rId49" Type="http://schemas.openxmlformats.org/officeDocument/2006/relationships/tags" Target="../tags/tag407.xml"/><Relationship Id="rId57" Type="http://schemas.openxmlformats.org/officeDocument/2006/relationships/tags" Target="../tags/tag415.xml"/><Relationship Id="rId106" Type="http://schemas.openxmlformats.org/officeDocument/2006/relationships/tags" Target="../tags/tag464.xml"/><Relationship Id="rId114" Type="http://schemas.openxmlformats.org/officeDocument/2006/relationships/image" Target="../media/image18.emf"/><Relationship Id="rId10" Type="http://schemas.openxmlformats.org/officeDocument/2006/relationships/tags" Target="../tags/tag368.xml"/><Relationship Id="rId31" Type="http://schemas.openxmlformats.org/officeDocument/2006/relationships/tags" Target="../tags/tag389.xml"/><Relationship Id="rId44" Type="http://schemas.openxmlformats.org/officeDocument/2006/relationships/tags" Target="../tags/tag402.xml"/><Relationship Id="rId52" Type="http://schemas.openxmlformats.org/officeDocument/2006/relationships/tags" Target="../tags/tag410.xml"/><Relationship Id="rId60" Type="http://schemas.openxmlformats.org/officeDocument/2006/relationships/tags" Target="../tags/tag418.xml"/><Relationship Id="rId65" Type="http://schemas.openxmlformats.org/officeDocument/2006/relationships/tags" Target="../tags/tag423.xml"/><Relationship Id="rId73" Type="http://schemas.openxmlformats.org/officeDocument/2006/relationships/tags" Target="../tags/tag431.xml"/><Relationship Id="rId78" Type="http://schemas.openxmlformats.org/officeDocument/2006/relationships/tags" Target="../tags/tag436.xml"/><Relationship Id="rId81" Type="http://schemas.openxmlformats.org/officeDocument/2006/relationships/tags" Target="../tags/tag439.xml"/><Relationship Id="rId86" Type="http://schemas.openxmlformats.org/officeDocument/2006/relationships/tags" Target="../tags/tag444.xml"/><Relationship Id="rId94" Type="http://schemas.openxmlformats.org/officeDocument/2006/relationships/tags" Target="../tags/tag452.xml"/><Relationship Id="rId99" Type="http://schemas.openxmlformats.org/officeDocument/2006/relationships/tags" Target="../tags/tag457.xml"/><Relationship Id="rId101" Type="http://schemas.openxmlformats.org/officeDocument/2006/relationships/tags" Target="../tags/tag459.xml"/><Relationship Id="rId4" Type="http://schemas.openxmlformats.org/officeDocument/2006/relationships/tags" Target="../tags/tag362.xml"/><Relationship Id="rId9" Type="http://schemas.openxmlformats.org/officeDocument/2006/relationships/tags" Target="../tags/tag367.xml"/><Relationship Id="rId13" Type="http://schemas.openxmlformats.org/officeDocument/2006/relationships/tags" Target="../tags/tag371.xml"/><Relationship Id="rId18" Type="http://schemas.openxmlformats.org/officeDocument/2006/relationships/tags" Target="../tags/tag376.xml"/><Relationship Id="rId39" Type="http://schemas.openxmlformats.org/officeDocument/2006/relationships/tags" Target="../tags/tag397.xml"/><Relationship Id="rId109" Type="http://schemas.openxmlformats.org/officeDocument/2006/relationships/tags" Target="../tags/tag467.xml"/><Relationship Id="rId34" Type="http://schemas.openxmlformats.org/officeDocument/2006/relationships/tags" Target="../tags/tag392.xml"/><Relationship Id="rId50" Type="http://schemas.openxmlformats.org/officeDocument/2006/relationships/tags" Target="../tags/tag408.xml"/><Relationship Id="rId55" Type="http://schemas.openxmlformats.org/officeDocument/2006/relationships/tags" Target="../tags/tag413.xml"/><Relationship Id="rId76" Type="http://schemas.openxmlformats.org/officeDocument/2006/relationships/tags" Target="../tags/tag434.xml"/><Relationship Id="rId97" Type="http://schemas.openxmlformats.org/officeDocument/2006/relationships/tags" Target="../tags/tag455.xml"/><Relationship Id="rId104" Type="http://schemas.openxmlformats.org/officeDocument/2006/relationships/tags" Target="../tags/tag462.xml"/><Relationship Id="rId7" Type="http://schemas.openxmlformats.org/officeDocument/2006/relationships/tags" Target="../tags/tag365.xml"/><Relationship Id="rId71" Type="http://schemas.openxmlformats.org/officeDocument/2006/relationships/tags" Target="../tags/tag429.xml"/><Relationship Id="rId92" Type="http://schemas.openxmlformats.org/officeDocument/2006/relationships/tags" Target="../tags/tag450.xml"/><Relationship Id="rId2" Type="http://schemas.openxmlformats.org/officeDocument/2006/relationships/tags" Target="../tags/tag360.xml"/><Relationship Id="rId29" Type="http://schemas.openxmlformats.org/officeDocument/2006/relationships/tags" Target="../tags/tag387.xml"/><Relationship Id="rId24" Type="http://schemas.openxmlformats.org/officeDocument/2006/relationships/tags" Target="../tags/tag382.xml"/><Relationship Id="rId40" Type="http://schemas.openxmlformats.org/officeDocument/2006/relationships/tags" Target="../tags/tag398.xml"/><Relationship Id="rId45" Type="http://schemas.openxmlformats.org/officeDocument/2006/relationships/tags" Target="../tags/tag403.xml"/><Relationship Id="rId66" Type="http://schemas.openxmlformats.org/officeDocument/2006/relationships/tags" Target="../tags/tag424.xml"/><Relationship Id="rId87" Type="http://schemas.openxmlformats.org/officeDocument/2006/relationships/tags" Target="../tags/tag445.xml"/><Relationship Id="rId110" Type="http://schemas.openxmlformats.org/officeDocument/2006/relationships/tags" Target="../tags/tag468.xml"/><Relationship Id="rId115" Type="http://schemas.openxmlformats.org/officeDocument/2006/relationships/chart" Target="../charts/chart5.xml"/><Relationship Id="rId61" Type="http://schemas.openxmlformats.org/officeDocument/2006/relationships/tags" Target="../tags/tag419.xml"/><Relationship Id="rId82" Type="http://schemas.openxmlformats.org/officeDocument/2006/relationships/tags" Target="../tags/tag440.xml"/><Relationship Id="rId19" Type="http://schemas.openxmlformats.org/officeDocument/2006/relationships/tags" Target="../tags/tag377.xml"/><Relationship Id="rId14" Type="http://schemas.openxmlformats.org/officeDocument/2006/relationships/tags" Target="../tags/tag372.xml"/><Relationship Id="rId30" Type="http://schemas.openxmlformats.org/officeDocument/2006/relationships/tags" Target="../tags/tag388.xml"/><Relationship Id="rId35" Type="http://schemas.openxmlformats.org/officeDocument/2006/relationships/tags" Target="../tags/tag393.xml"/><Relationship Id="rId56" Type="http://schemas.openxmlformats.org/officeDocument/2006/relationships/tags" Target="../tags/tag414.xml"/><Relationship Id="rId77" Type="http://schemas.openxmlformats.org/officeDocument/2006/relationships/tags" Target="../tags/tag435.xml"/><Relationship Id="rId100" Type="http://schemas.openxmlformats.org/officeDocument/2006/relationships/tags" Target="../tags/tag458.xml"/><Relationship Id="rId105" Type="http://schemas.openxmlformats.org/officeDocument/2006/relationships/tags" Target="../tags/tag463.xml"/><Relationship Id="rId8" Type="http://schemas.openxmlformats.org/officeDocument/2006/relationships/tags" Target="../tags/tag366.xml"/><Relationship Id="rId51" Type="http://schemas.openxmlformats.org/officeDocument/2006/relationships/tags" Target="../tags/tag409.xml"/><Relationship Id="rId72" Type="http://schemas.openxmlformats.org/officeDocument/2006/relationships/tags" Target="../tags/tag430.xml"/><Relationship Id="rId93" Type="http://schemas.openxmlformats.org/officeDocument/2006/relationships/tags" Target="../tags/tag451.xml"/><Relationship Id="rId98" Type="http://schemas.openxmlformats.org/officeDocument/2006/relationships/tags" Target="../tags/tag456.xml"/><Relationship Id="rId3" Type="http://schemas.openxmlformats.org/officeDocument/2006/relationships/tags" Target="../tags/tag361.xml"/><Relationship Id="rId25" Type="http://schemas.openxmlformats.org/officeDocument/2006/relationships/tags" Target="../tags/tag383.xml"/><Relationship Id="rId46" Type="http://schemas.openxmlformats.org/officeDocument/2006/relationships/tags" Target="../tags/tag404.xml"/><Relationship Id="rId67" Type="http://schemas.openxmlformats.org/officeDocument/2006/relationships/tags" Target="../tags/tag425.xml"/><Relationship Id="rId116" Type="http://schemas.openxmlformats.org/officeDocument/2006/relationships/chart" Target="../charts/chart6.xml"/><Relationship Id="rId20" Type="http://schemas.openxmlformats.org/officeDocument/2006/relationships/tags" Target="../tags/tag378.xml"/><Relationship Id="rId41" Type="http://schemas.openxmlformats.org/officeDocument/2006/relationships/tags" Target="../tags/tag399.xml"/><Relationship Id="rId62" Type="http://schemas.openxmlformats.org/officeDocument/2006/relationships/tags" Target="../tags/tag420.xml"/><Relationship Id="rId83" Type="http://schemas.openxmlformats.org/officeDocument/2006/relationships/tags" Target="../tags/tag441.xml"/><Relationship Id="rId88" Type="http://schemas.openxmlformats.org/officeDocument/2006/relationships/tags" Target="../tags/tag446.xml"/><Relationship Id="rId11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5.xml"/><Relationship Id="rId1" Type="http://schemas.openxmlformats.org/officeDocument/2006/relationships/tags" Target="../tags/tag1044.xml"/><Relationship Id="rId6" Type="http://schemas.openxmlformats.org/officeDocument/2006/relationships/image" Target="../media/image25.emf"/><Relationship Id="rId5" Type="http://schemas.openxmlformats.org/officeDocument/2006/relationships/oleObject" Target="../embeddings/oleObject29.bin"/><Relationship Id="rId4" Type="http://schemas.openxmlformats.org/officeDocument/2006/relationships/notesSlide" Target="../notesSlides/notesSlide41.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1046.xml"/><Relationship Id="rId4" Type="http://schemas.openxmlformats.org/officeDocument/2006/relationships/image" Target="../media/image25.emf"/></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8.xml"/><Relationship Id="rId1" Type="http://schemas.openxmlformats.org/officeDocument/2006/relationships/tags" Target="../tags/tag1047.x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notesSlide" Target="../notesSlides/notesSlide4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tags" Target="../tags/tag1049.xml"/><Relationship Id="rId4" Type="http://schemas.openxmlformats.org/officeDocument/2006/relationships/image" Target="../media/image21.emf"/></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1050.xml"/><Relationship Id="rId5" Type="http://schemas.openxmlformats.org/officeDocument/2006/relationships/image" Target="../media/image21.emf"/><Relationship Id="rId4" Type="http://schemas.openxmlformats.org/officeDocument/2006/relationships/oleObject" Target="../embeddings/oleObject33.bin"/></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tags" Target="../tags/tag1051.xml"/><Relationship Id="rId4" Type="http://schemas.openxmlformats.org/officeDocument/2006/relationships/image" Target="../media/image21.emf"/></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53.xml"/><Relationship Id="rId1" Type="http://schemas.openxmlformats.org/officeDocument/2006/relationships/tags" Target="../tags/tag1052.xml"/><Relationship Id="rId5" Type="http://schemas.openxmlformats.org/officeDocument/2006/relationships/image" Target="../media/image21.emf"/><Relationship Id="rId4" Type="http://schemas.openxmlformats.org/officeDocument/2006/relationships/oleObject" Target="../embeddings/oleObject35.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17" Type="http://schemas.openxmlformats.org/officeDocument/2006/relationships/tags" Target="../tags/tag585.xml"/><Relationship Id="rId21" Type="http://schemas.openxmlformats.org/officeDocument/2006/relationships/tags" Target="../tags/tag489.xml"/><Relationship Id="rId42" Type="http://schemas.openxmlformats.org/officeDocument/2006/relationships/tags" Target="../tags/tag510.xml"/><Relationship Id="rId63" Type="http://schemas.openxmlformats.org/officeDocument/2006/relationships/tags" Target="../tags/tag531.xml"/><Relationship Id="rId84" Type="http://schemas.openxmlformats.org/officeDocument/2006/relationships/tags" Target="../tags/tag552.xml"/><Relationship Id="rId138" Type="http://schemas.openxmlformats.org/officeDocument/2006/relationships/tags" Target="../tags/tag606.xml"/><Relationship Id="rId107" Type="http://schemas.openxmlformats.org/officeDocument/2006/relationships/tags" Target="../tags/tag575.xml"/><Relationship Id="rId11" Type="http://schemas.openxmlformats.org/officeDocument/2006/relationships/tags" Target="../tags/tag479.xml"/><Relationship Id="rId32" Type="http://schemas.openxmlformats.org/officeDocument/2006/relationships/tags" Target="../tags/tag500.xml"/><Relationship Id="rId53" Type="http://schemas.openxmlformats.org/officeDocument/2006/relationships/tags" Target="../tags/tag521.xml"/><Relationship Id="rId74" Type="http://schemas.openxmlformats.org/officeDocument/2006/relationships/tags" Target="../tags/tag542.xml"/><Relationship Id="rId128" Type="http://schemas.openxmlformats.org/officeDocument/2006/relationships/tags" Target="../tags/tag596.xml"/><Relationship Id="rId149" Type="http://schemas.openxmlformats.org/officeDocument/2006/relationships/slideLayout" Target="../slideLayouts/slideLayout3.xml"/><Relationship Id="rId5" Type="http://schemas.openxmlformats.org/officeDocument/2006/relationships/tags" Target="../tags/tag473.xml"/><Relationship Id="rId95" Type="http://schemas.openxmlformats.org/officeDocument/2006/relationships/tags" Target="../tags/tag563.xml"/><Relationship Id="rId22" Type="http://schemas.openxmlformats.org/officeDocument/2006/relationships/tags" Target="../tags/tag490.xml"/><Relationship Id="rId27" Type="http://schemas.openxmlformats.org/officeDocument/2006/relationships/tags" Target="../tags/tag495.xml"/><Relationship Id="rId43" Type="http://schemas.openxmlformats.org/officeDocument/2006/relationships/tags" Target="../tags/tag511.xml"/><Relationship Id="rId48" Type="http://schemas.openxmlformats.org/officeDocument/2006/relationships/tags" Target="../tags/tag516.xml"/><Relationship Id="rId64" Type="http://schemas.openxmlformats.org/officeDocument/2006/relationships/tags" Target="../tags/tag532.xml"/><Relationship Id="rId69" Type="http://schemas.openxmlformats.org/officeDocument/2006/relationships/tags" Target="../tags/tag537.xml"/><Relationship Id="rId113" Type="http://schemas.openxmlformats.org/officeDocument/2006/relationships/tags" Target="../tags/tag581.xml"/><Relationship Id="rId118" Type="http://schemas.openxmlformats.org/officeDocument/2006/relationships/tags" Target="../tags/tag586.xml"/><Relationship Id="rId134" Type="http://schemas.openxmlformats.org/officeDocument/2006/relationships/tags" Target="../tags/tag602.xml"/><Relationship Id="rId139" Type="http://schemas.openxmlformats.org/officeDocument/2006/relationships/tags" Target="../tags/tag607.xml"/><Relationship Id="rId80" Type="http://schemas.openxmlformats.org/officeDocument/2006/relationships/tags" Target="../tags/tag548.xml"/><Relationship Id="rId85" Type="http://schemas.openxmlformats.org/officeDocument/2006/relationships/tags" Target="../tags/tag553.xml"/><Relationship Id="rId150" Type="http://schemas.openxmlformats.org/officeDocument/2006/relationships/oleObject" Target="../embeddings/oleObject8.bin"/><Relationship Id="rId12" Type="http://schemas.openxmlformats.org/officeDocument/2006/relationships/tags" Target="../tags/tag480.xml"/><Relationship Id="rId17" Type="http://schemas.openxmlformats.org/officeDocument/2006/relationships/tags" Target="../tags/tag485.xml"/><Relationship Id="rId33" Type="http://schemas.openxmlformats.org/officeDocument/2006/relationships/tags" Target="../tags/tag501.xml"/><Relationship Id="rId38" Type="http://schemas.openxmlformats.org/officeDocument/2006/relationships/tags" Target="../tags/tag506.xml"/><Relationship Id="rId59" Type="http://schemas.openxmlformats.org/officeDocument/2006/relationships/tags" Target="../tags/tag527.xml"/><Relationship Id="rId103" Type="http://schemas.openxmlformats.org/officeDocument/2006/relationships/tags" Target="../tags/tag571.xml"/><Relationship Id="rId108" Type="http://schemas.openxmlformats.org/officeDocument/2006/relationships/tags" Target="../tags/tag576.xml"/><Relationship Id="rId124" Type="http://schemas.openxmlformats.org/officeDocument/2006/relationships/tags" Target="../tags/tag592.xml"/><Relationship Id="rId129" Type="http://schemas.openxmlformats.org/officeDocument/2006/relationships/tags" Target="../tags/tag597.xml"/><Relationship Id="rId54" Type="http://schemas.openxmlformats.org/officeDocument/2006/relationships/tags" Target="../tags/tag522.xml"/><Relationship Id="rId70" Type="http://schemas.openxmlformats.org/officeDocument/2006/relationships/tags" Target="../tags/tag538.xml"/><Relationship Id="rId75" Type="http://schemas.openxmlformats.org/officeDocument/2006/relationships/tags" Target="../tags/tag543.xml"/><Relationship Id="rId91" Type="http://schemas.openxmlformats.org/officeDocument/2006/relationships/tags" Target="../tags/tag559.xml"/><Relationship Id="rId96" Type="http://schemas.openxmlformats.org/officeDocument/2006/relationships/tags" Target="../tags/tag564.xml"/><Relationship Id="rId140" Type="http://schemas.openxmlformats.org/officeDocument/2006/relationships/tags" Target="../tags/tag608.xml"/><Relationship Id="rId145" Type="http://schemas.openxmlformats.org/officeDocument/2006/relationships/tags" Target="../tags/tag613.xml"/><Relationship Id="rId1" Type="http://schemas.openxmlformats.org/officeDocument/2006/relationships/tags" Target="../tags/tag469.xml"/><Relationship Id="rId6" Type="http://schemas.openxmlformats.org/officeDocument/2006/relationships/tags" Target="../tags/tag474.xml"/><Relationship Id="rId23" Type="http://schemas.openxmlformats.org/officeDocument/2006/relationships/tags" Target="../tags/tag491.xml"/><Relationship Id="rId28" Type="http://schemas.openxmlformats.org/officeDocument/2006/relationships/tags" Target="../tags/tag496.xml"/><Relationship Id="rId49" Type="http://schemas.openxmlformats.org/officeDocument/2006/relationships/tags" Target="../tags/tag517.xml"/><Relationship Id="rId114" Type="http://schemas.openxmlformats.org/officeDocument/2006/relationships/tags" Target="../tags/tag582.xml"/><Relationship Id="rId119" Type="http://schemas.openxmlformats.org/officeDocument/2006/relationships/tags" Target="../tags/tag587.xml"/><Relationship Id="rId44" Type="http://schemas.openxmlformats.org/officeDocument/2006/relationships/tags" Target="../tags/tag512.xml"/><Relationship Id="rId60" Type="http://schemas.openxmlformats.org/officeDocument/2006/relationships/tags" Target="../tags/tag528.xml"/><Relationship Id="rId65" Type="http://schemas.openxmlformats.org/officeDocument/2006/relationships/tags" Target="../tags/tag533.xml"/><Relationship Id="rId81" Type="http://schemas.openxmlformats.org/officeDocument/2006/relationships/tags" Target="../tags/tag549.xml"/><Relationship Id="rId86" Type="http://schemas.openxmlformats.org/officeDocument/2006/relationships/tags" Target="../tags/tag554.xml"/><Relationship Id="rId130" Type="http://schemas.openxmlformats.org/officeDocument/2006/relationships/tags" Target="../tags/tag598.xml"/><Relationship Id="rId135" Type="http://schemas.openxmlformats.org/officeDocument/2006/relationships/tags" Target="../tags/tag603.xml"/><Relationship Id="rId151" Type="http://schemas.openxmlformats.org/officeDocument/2006/relationships/image" Target="../media/image18.emf"/><Relationship Id="rId13" Type="http://schemas.openxmlformats.org/officeDocument/2006/relationships/tags" Target="../tags/tag481.xml"/><Relationship Id="rId18" Type="http://schemas.openxmlformats.org/officeDocument/2006/relationships/tags" Target="../tags/tag486.xml"/><Relationship Id="rId39" Type="http://schemas.openxmlformats.org/officeDocument/2006/relationships/tags" Target="../tags/tag507.xml"/><Relationship Id="rId109" Type="http://schemas.openxmlformats.org/officeDocument/2006/relationships/tags" Target="../tags/tag577.xml"/><Relationship Id="rId34" Type="http://schemas.openxmlformats.org/officeDocument/2006/relationships/tags" Target="../tags/tag502.xml"/><Relationship Id="rId50" Type="http://schemas.openxmlformats.org/officeDocument/2006/relationships/tags" Target="../tags/tag518.xml"/><Relationship Id="rId55" Type="http://schemas.openxmlformats.org/officeDocument/2006/relationships/tags" Target="../tags/tag523.xml"/><Relationship Id="rId76" Type="http://schemas.openxmlformats.org/officeDocument/2006/relationships/tags" Target="../tags/tag544.xml"/><Relationship Id="rId97" Type="http://schemas.openxmlformats.org/officeDocument/2006/relationships/tags" Target="../tags/tag565.xml"/><Relationship Id="rId104" Type="http://schemas.openxmlformats.org/officeDocument/2006/relationships/tags" Target="../tags/tag572.xml"/><Relationship Id="rId120" Type="http://schemas.openxmlformats.org/officeDocument/2006/relationships/tags" Target="../tags/tag588.xml"/><Relationship Id="rId125" Type="http://schemas.openxmlformats.org/officeDocument/2006/relationships/tags" Target="../tags/tag593.xml"/><Relationship Id="rId141" Type="http://schemas.openxmlformats.org/officeDocument/2006/relationships/tags" Target="../tags/tag609.xml"/><Relationship Id="rId146" Type="http://schemas.openxmlformats.org/officeDocument/2006/relationships/tags" Target="../tags/tag614.xml"/><Relationship Id="rId7" Type="http://schemas.openxmlformats.org/officeDocument/2006/relationships/tags" Target="../tags/tag475.xml"/><Relationship Id="rId71" Type="http://schemas.openxmlformats.org/officeDocument/2006/relationships/tags" Target="../tags/tag539.xml"/><Relationship Id="rId92" Type="http://schemas.openxmlformats.org/officeDocument/2006/relationships/tags" Target="../tags/tag560.xml"/><Relationship Id="rId2" Type="http://schemas.openxmlformats.org/officeDocument/2006/relationships/tags" Target="../tags/tag470.xml"/><Relationship Id="rId29" Type="http://schemas.openxmlformats.org/officeDocument/2006/relationships/tags" Target="../tags/tag497.xml"/><Relationship Id="rId24" Type="http://schemas.openxmlformats.org/officeDocument/2006/relationships/tags" Target="../tags/tag492.xml"/><Relationship Id="rId40" Type="http://schemas.openxmlformats.org/officeDocument/2006/relationships/tags" Target="../tags/tag508.xml"/><Relationship Id="rId45" Type="http://schemas.openxmlformats.org/officeDocument/2006/relationships/tags" Target="../tags/tag513.xml"/><Relationship Id="rId66" Type="http://schemas.openxmlformats.org/officeDocument/2006/relationships/tags" Target="../tags/tag534.xml"/><Relationship Id="rId87" Type="http://schemas.openxmlformats.org/officeDocument/2006/relationships/tags" Target="../tags/tag555.xml"/><Relationship Id="rId110" Type="http://schemas.openxmlformats.org/officeDocument/2006/relationships/tags" Target="../tags/tag578.xml"/><Relationship Id="rId115" Type="http://schemas.openxmlformats.org/officeDocument/2006/relationships/tags" Target="../tags/tag583.xml"/><Relationship Id="rId131" Type="http://schemas.openxmlformats.org/officeDocument/2006/relationships/tags" Target="../tags/tag599.xml"/><Relationship Id="rId136" Type="http://schemas.openxmlformats.org/officeDocument/2006/relationships/tags" Target="../tags/tag604.xml"/><Relationship Id="rId61" Type="http://schemas.openxmlformats.org/officeDocument/2006/relationships/tags" Target="../tags/tag529.xml"/><Relationship Id="rId82" Type="http://schemas.openxmlformats.org/officeDocument/2006/relationships/tags" Target="../tags/tag550.xml"/><Relationship Id="rId152" Type="http://schemas.openxmlformats.org/officeDocument/2006/relationships/chart" Target="../charts/chart7.xml"/><Relationship Id="rId19" Type="http://schemas.openxmlformats.org/officeDocument/2006/relationships/tags" Target="../tags/tag487.xml"/><Relationship Id="rId14" Type="http://schemas.openxmlformats.org/officeDocument/2006/relationships/tags" Target="../tags/tag482.xml"/><Relationship Id="rId30" Type="http://schemas.openxmlformats.org/officeDocument/2006/relationships/tags" Target="../tags/tag498.xml"/><Relationship Id="rId35" Type="http://schemas.openxmlformats.org/officeDocument/2006/relationships/tags" Target="../tags/tag503.xml"/><Relationship Id="rId56" Type="http://schemas.openxmlformats.org/officeDocument/2006/relationships/tags" Target="../tags/tag524.xml"/><Relationship Id="rId77" Type="http://schemas.openxmlformats.org/officeDocument/2006/relationships/tags" Target="../tags/tag545.xml"/><Relationship Id="rId100" Type="http://schemas.openxmlformats.org/officeDocument/2006/relationships/tags" Target="../tags/tag568.xml"/><Relationship Id="rId105" Type="http://schemas.openxmlformats.org/officeDocument/2006/relationships/tags" Target="../tags/tag573.xml"/><Relationship Id="rId126" Type="http://schemas.openxmlformats.org/officeDocument/2006/relationships/tags" Target="../tags/tag594.xml"/><Relationship Id="rId147" Type="http://schemas.openxmlformats.org/officeDocument/2006/relationships/tags" Target="../tags/tag615.xml"/><Relationship Id="rId8" Type="http://schemas.openxmlformats.org/officeDocument/2006/relationships/tags" Target="../tags/tag476.xml"/><Relationship Id="rId51" Type="http://schemas.openxmlformats.org/officeDocument/2006/relationships/tags" Target="../tags/tag519.xml"/><Relationship Id="rId72" Type="http://schemas.openxmlformats.org/officeDocument/2006/relationships/tags" Target="../tags/tag540.xml"/><Relationship Id="rId93" Type="http://schemas.openxmlformats.org/officeDocument/2006/relationships/tags" Target="../tags/tag561.xml"/><Relationship Id="rId98" Type="http://schemas.openxmlformats.org/officeDocument/2006/relationships/tags" Target="../tags/tag566.xml"/><Relationship Id="rId121" Type="http://schemas.openxmlformats.org/officeDocument/2006/relationships/tags" Target="../tags/tag589.xml"/><Relationship Id="rId142" Type="http://schemas.openxmlformats.org/officeDocument/2006/relationships/tags" Target="../tags/tag610.xml"/><Relationship Id="rId3" Type="http://schemas.openxmlformats.org/officeDocument/2006/relationships/tags" Target="../tags/tag471.xml"/><Relationship Id="rId25" Type="http://schemas.openxmlformats.org/officeDocument/2006/relationships/tags" Target="../tags/tag493.xml"/><Relationship Id="rId46" Type="http://schemas.openxmlformats.org/officeDocument/2006/relationships/tags" Target="../tags/tag514.xml"/><Relationship Id="rId67" Type="http://schemas.openxmlformats.org/officeDocument/2006/relationships/tags" Target="../tags/tag535.xml"/><Relationship Id="rId116" Type="http://schemas.openxmlformats.org/officeDocument/2006/relationships/tags" Target="../tags/tag584.xml"/><Relationship Id="rId137" Type="http://schemas.openxmlformats.org/officeDocument/2006/relationships/tags" Target="../tags/tag605.xml"/><Relationship Id="rId20" Type="http://schemas.openxmlformats.org/officeDocument/2006/relationships/tags" Target="../tags/tag488.xml"/><Relationship Id="rId41" Type="http://schemas.openxmlformats.org/officeDocument/2006/relationships/tags" Target="../tags/tag509.xml"/><Relationship Id="rId62" Type="http://schemas.openxmlformats.org/officeDocument/2006/relationships/tags" Target="../tags/tag530.xml"/><Relationship Id="rId83" Type="http://schemas.openxmlformats.org/officeDocument/2006/relationships/tags" Target="../tags/tag551.xml"/><Relationship Id="rId88" Type="http://schemas.openxmlformats.org/officeDocument/2006/relationships/tags" Target="../tags/tag556.xml"/><Relationship Id="rId111" Type="http://schemas.openxmlformats.org/officeDocument/2006/relationships/tags" Target="../tags/tag579.xml"/><Relationship Id="rId132" Type="http://schemas.openxmlformats.org/officeDocument/2006/relationships/tags" Target="../tags/tag600.xml"/><Relationship Id="rId153" Type="http://schemas.openxmlformats.org/officeDocument/2006/relationships/chart" Target="../charts/chart8.xml"/><Relationship Id="rId15" Type="http://schemas.openxmlformats.org/officeDocument/2006/relationships/tags" Target="../tags/tag483.xml"/><Relationship Id="rId36" Type="http://schemas.openxmlformats.org/officeDocument/2006/relationships/tags" Target="../tags/tag504.xml"/><Relationship Id="rId57" Type="http://schemas.openxmlformats.org/officeDocument/2006/relationships/tags" Target="../tags/tag525.xml"/><Relationship Id="rId106" Type="http://schemas.openxmlformats.org/officeDocument/2006/relationships/tags" Target="../tags/tag574.xml"/><Relationship Id="rId127" Type="http://schemas.openxmlformats.org/officeDocument/2006/relationships/tags" Target="../tags/tag595.xml"/><Relationship Id="rId10" Type="http://schemas.openxmlformats.org/officeDocument/2006/relationships/tags" Target="../tags/tag478.xml"/><Relationship Id="rId31" Type="http://schemas.openxmlformats.org/officeDocument/2006/relationships/tags" Target="../tags/tag499.xml"/><Relationship Id="rId52" Type="http://schemas.openxmlformats.org/officeDocument/2006/relationships/tags" Target="../tags/tag520.xml"/><Relationship Id="rId73" Type="http://schemas.openxmlformats.org/officeDocument/2006/relationships/tags" Target="../tags/tag541.xml"/><Relationship Id="rId78" Type="http://schemas.openxmlformats.org/officeDocument/2006/relationships/tags" Target="../tags/tag546.xml"/><Relationship Id="rId94" Type="http://schemas.openxmlformats.org/officeDocument/2006/relationships/tags" Target="../tags/tag562.xml"/><Relationship Id="rId99" Type="http://schemas.openxmlformats.org/officeDocument/2006/relationships/tags" Target="../tags/tag567.xml"/><Relationship Id="rId101" Type="http://schemas.openxmlformats.org/officeDocument/2006/relationships/tags" Target="../tags/tag569.xml"/><Relationship Id="rId122" Type="http://schemas.openxmlformats.org/officeDocument/2006/relationships/tags" Target="../tags/tag590.xml"/><Relationship Id="rId143" Type="http://schemas.openxmlformats.org/officeDocument/2006/relationships/tags" Target="../tags/tag611.xml"/><Relationship Id="rId148" Type="http://schemas.openxmlformats.org/officeDocument/2006/relationships/tags" Target="../tags/tag616.xml"/><Relationship Id="rId4" Type="http://schemas.openxmlformats.org/officeDocument/2006/relationships/tags" Target="../tags/tag472.xml"/><Relationship Id="rId9" Type="http://schemas.openxmlformats.org/officeDocument/2006/relationships/tags" Target="../tags/tag477.xml"/><Relationship Id="rId26" Type="http://schemas.openxmlformats.org/officeDocument/2006/relationships/tags" Target="../tags/tag494.xml"/><Relationship Id="rId47" Type="http://schemas.openxmlformats.org/officeDocument/2006/relationships/tags" Target="../tags/tag515.xml"/><Relationship Id="rId68" Type="http://schemas.openxmlformats.org/officeDocument/2006/relationships/tags" Target="../tags/tag536.xml"/><Relationship Id="rId89" Type="http://schemas.openxmlformats.org/officeDocument/2006/relationships/tags" Target="../tags/tag557.xml"/><Relationship Id="rId112" Type="http://schemas.openxmlformats.org/officeDocument/2006/relationships/tags" Target="../tags/tag580.xml"/><Relationship Id="rId133" Type="http://schemas.openxmlformats.org/officeDocument/2006/relationships/tags" Target="../tags/tag601.xml"/><Relationship Id="rId16" Type="http://schemas.openxmlformats.org/officeDocument/2006/relationships/tags" Target="../tags/tag484.xml"/><Relationship Id="rId37" Type="http://schemas.openxmlformats.org/officeDocument/2006/relationships/tags" Target="../tags/tag505.xml"/><Relationship Id="rId58" Type="http://schemas.openxmlformats.org/officeDocument/2006/relationships/tags" Target="../tags/tag526.xml"/><Relationship Id="rId79" Type="http://schemas.openxmlformats.org/officeDocument/2006/relationships/tags" Target="../tags/tag547.xml"/><Relationship Id="rId102" Type="http://schemas.openxmlformats.org/officeDocument/2006/relationships/tags" Target="../tags/tag570.xml"/><Relationship Id="rId123" Type="http://schemas.openxmlformats.org/officeDocument/2006/relationships/tags" Target="../tags/tag591.xml"/><Relationship Id="rId144" Type="http://schemas.openxmlformats.org/officeDocument/2006/relationships/tags" Target="../tags/tag612.xml"/><Relationship Id="rId90" Type="http://schemas.openxmlformats.org/officeDocument/2006/relationships/tags" Target="../tags/tag55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hyperlink" Target="https://vietnam.gov.vn/socio-economic-development-plans/socio-economic-development-plan-for-2021-2025-12056314" TargetMode="Externa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3.xml"/><Relationship Id="rId4" Type="http://schemas.openxmlformats.org/officeDocument/2006/relationships/chart" Target="../charts/chart31.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1054.xml"/><Relationship Id="rId5" Type="http://schemas.openxmlformats.org/officeDocument/2006/relationships/image" Target="../media/image26.emf"/><Relationship Id="rId4" Type="http://schemas.openxmlformats.org/officeDocument/2006/relationships/oleObject" Target="../embeddings/oleObject36.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1055.xml"/><Relationship Id="rId5" Type="http://schemas.openxmlformats.org/officeDocument/2006/relationships/image" Target="../media/image26.emf"/><Relationship Id="rId4" Type="http://schemas.openxmlformats.org/officeDocument/2006/relationships/oleObject" Target="../embeddings/oleObject36.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t>医療国際展開カントリーレポート</a:t>
            </a:r>
            <a:br>
              <a:rPr lang="en-US" altLang="ja-JP" sz="2400" dirty="0"/>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br>
            <a:r>
              <a:rPr lang="ja-JP" altLang="en-US" sz="3400" spc="200" dirty="0"/>
              <a:t>ベ</a:t>
            </a:r>
            <a:r>
              <a:rPr lang="ja-JP" altLang="en-US" sz="3400" dirty="0"/>
              <a:t>ト</a:t>
            </a:r>
            <a:r>
              <a:rPr lang="ja-JP" altLang="en-US" sz="3400" spc="-200" dirty="0"/>
              <a:t>ナ</a:t>
            </a:r>
            <a:r>
              <a:rPr lang="ja-JP" altLang="en-US" sz="3400" dirty="0"/>
              <a:t>ム編</a:t>
            </a:r>
          </a:p>
        </p:txBody>
      </p:sp>
    </p:spTree>
    <p:extLst>
      <p:ext uri="{BB962C8B-B14F-4D97-AF65-F5344CB8AC3E}">
        <p14:creationId xmlns:p14="http://schemas.microsoft.com/office/powerpoint/2010/main" val="411570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片側の 2 つの角を丸めた四角形 11"/>
          <p:cNvSpPr/>
          <p:nvPr/>
        </p:nvSpPr>
        <p:spPr>
          <a:xfrm>
            <a:off x="776536" y="3764280"/>
            <a:ext cx="8352928" cy="456808"/>
          </a:xfrm>
          <a:prstGeom prst="round2SameRect">
            <a:avLst>
              <a:gd name="adj1" fmla="val 21076"/>
              <a:gd name="adj2" fmla="val 0"/>
            </a:avLst>
          </a:prstGeom>
          <a:gradFill flip="none" rotWithShape="1">
            <a:gsLst>
              <a:gs pos="0">
                <a:srgbClr val="77D4ED"/>
              </a:gs>
              <a:gs pos="100000">
                <a:schemeClr val="bg1"/>
              </a:gs>
            </a:gsLst>
            <a:lin ang="5400000" scaled="1"/>
            <a:tileRect/>
          </a:gradFill>
          <a:ln w="9525" cap="flat" cmpd="sng" algn="ctr">
            <a:gradFill flip="none" rotWithShape="1">
              <a:gsLst>
                <a:gs pos="0">
                  <a:schemeClr val="accent1">
                    <a:tint val="66000"/>
                    <a:satMod val="160000"/>
                  </a:schemeClr>
                </a:gs>
                <a:gs pos="100000">
                  <a:schemeClr val="bg1"/>
                </a:gs>
              </a:gsLst>
              <a:lin ang="5400000" scaled="1"/>
              <a:tileRect/>
            </a:gradFill>
            <a:prstDash val="solid"/>
            <a:round/>
            <a:headEnd type="none" w="med" len="med"/>
            <a:tailEnd type="none" w="med" len="med"/>
          </a:ln>
        </p:spPr>
        <p:txBody>
          <a:bodyPr wrap="square" tIns="18000">
            <a:noAutofit/>
          </a:bodyPr>
          <a:lstStyle/>
          <a:p>
            <a:pPr algn="ctr"/>
            <a:r>
              <a:rPr lang="ja-JP" altLang="en-US" sz="1400" b="1" dirty="0">
                <a:latin typeface="ＭＳ Ｐゴシック" panose="020B0600070205080204" pitchFamily="50" charset="-128"/>
                <a:ea typeface="ＭＳ Ｐゴシック" panose="020B0600070205080204" pitchFamily="50" charset="-128"/>
              </a:rPr>
              <a:t>医療サービス分野の企業を設立するにあたり、最低資本金が設定</a:t>
            </a:r>
          </a:p>
        </p:txBody>
      </p:sp>
      <p:sp>
        <p:nvSpPr>
          <p:cNvPr id="6" name="角丸四角形 5"/>
          <p:cNvSpPr/>
          <p:nvPr/>
        </p:nvSpPr>
        <p:spPr>
          <a:xfrm>
            <a:off x="1208584" y="2276872"/>
            <a:ext cx="3384376" cy="864096"/>
          </a:xfrm>
          <a:prstGeom prst="roundRect">
            <a:avLst>
              <a:gd name="adj" fmla="val 10494"/>
            </a:avLst>
          </a:prstGeom>
          <a:solidFill>
            <a:srgbClr val="CCDAEC"/>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外資病院の設立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571500"/>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または</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571500"/>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現地パートナーとの合弁</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sp>
        <p:nvSpPr>
          <p:cNvPr id="5" name="円/楕円 4"/>
          <p:cNvSpPr/>
          <p:nvPr/>
        </p:nvSpPr>
        <p:spPr>
          <a:xfrm>
            <a:off x="1424608" y="2528900"/>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5313040" y="2276872"/>
            <a:ext cx="3384376" cy="864096"/>
          </a:xfrm>
          <a:prstGeom prst="roundRect">
            <a:avLst>
              <a:gd name="adj" fmla="val 10494"/>
            </a:avLst>
          </a:prstGeom>
          <a:solidFill>
            <a:srgbClr val="CCDAEC"/>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90550"/>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事業協力契約の締結</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円/楕円 7"/>
          <p:cNvSpPr/>
          <p:nvPr/>
        </p:nvSpPr>
        <p:spPr>
          <a:xfrm>
            <a:off x="5574784" y="2528900"/>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nvGraphicFramePr>
        <p:xfrm>
          <a:off x="776536" y="4077072"/>
          <a:ext cx="5832648" cy="2160240"/>
        </p:xfrm>
        <a:graphic>
          <a:graphicData uri="http://schemas.openxmlformats.org/drawingml/2006/table">
            <a:tbl>
              <a:tblPr firstRow="1" bandRow="1">
                <a:tableStyleId>{5C22544A-7EE6-4342-B048-85BDC9FD1C3A}</a:tableStyleId>
              </a:tblPr>
              <a:tblGrid>
                <a:gridCol w="1508475">
                  <a:extLst>
                    <a:ext uri="{9D8B030D-6E8A-4147-A177-3AD203B41FA5}">
                      <a16:colId xmlns:a16="http://schemas.microsoft.com/office/drawing/2014/main" val="20000"/>
                    </a:ext>
                  </a:extLst>
                </a:gridCol>
                <a:gridCol w="2019917">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tblGrid>
              <a:tr h="372456">
                <a:tc>
                  <a:txBody>
                    <a:bodyP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種　類</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施設概要</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最低資本金</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FD</a:t>
                      </a:r>
                      <a:r>
                        <a:rPr lang="en-US" altLang="ja-JP" sz="1200" b="1" strike="noStrike"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I</a:t>
                      </a: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投資実績</a:t>
                      </a:r>
                      <a:r>
                        <a:rPr lang="en-US" altLang="ja-JP" sz="1200" b="1" strike="noStrike"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95928">
                <a:tc>
                  <a:txBody>
                    <a:bodyPr/>
                    <a:lstStyle/>
                    <a:p>
                      <a:pPr algn="dist">
                        <a:spcAft>
                          <a:spcPts val="0"/>
                        </a:spcAft>
                      </a:pP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病</a:t>
                      </a:r>
                      <a:r>
                        <a:rPr lang="ja-JP" altLang="en-US" sz="1200" b="1" kern="0" dirty="0">
                          <a:effectLst/>
                          <a:latin typeface="Arial" panose="020B0604020202020204" pitchFamily="34" charset="0"/>
                          <a:ea typeface="ＭＳ Ｐゴシック" panose="020B0600070205080204" pitchFamily="50" charset="-128"/>
                          <a:cs typeface="Arial" panose="020B0604020202020204" pitchFamily="34" charset="0"/>
                        </a:rPr>
                        <a:t>　</a:t>
                      </a: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院</a:t>
                      </a:r>
                      <a:endPar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sz="1000" b="1"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sz="1000" b="1" kern="0" dirty="0">
                          <a:effectLst/>
                          <a:latin typeface="Arial" panose="020B0604020202020204" pitchFamily="34" charset="0"/>
                          <a:ea typeface="ＭＳ Ｐゴシック" panose="020B0600070205080204" pitchFamily="50" charset="-128"/>
                          <a:cs typeface="Arial" panose="020B0604020202020204" pitchFamily="34" charset="0"/>
                        </a:rPr>
                        <a:t>hospital</a:t>
                      </a:r>
                      <a:r>
                        <a:rPr lang="ja-JP" sz="1000" b="1"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270000" marR="27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algn="l">
                        <a:spcAft>
                          <a:spcPts val="0"/>
                        </a:spcAft>
                      </a:pPr>
                      <a:r>
                        <a:rPr lang="ja-JP" sz="1200" kern="0" dirty="0">
                          <a:effectLst/>
                          <a:latin typeface="Arial" panose="020B0604020202020204" pitchFamily="34" charset="0"/>
                          <a:ea typeface="ＭＳ Ｐゴシック" panose="020B0600070205080204" pitchFamily="50" charset="-128"/>
                          <a:cs typeface="Arial" panose="020B0604020202020204" pitchFamily="34" charset="0"/>
                        </a:rPr>
                        <a:t>入院施設を備えた総合病院</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sz="1200" b="1" kern="0" dirty="0">
                          <a:effectLst/>
                          <a:latin typeface="Arial" panose="020B0604020202020204" pitchFamily="34" charset="0"/>
                          <a:ea typeface="ＭＳ Ｐゴシック" panose="020B0600070205080204" pitchFamily="50" charset="-128"/>
                          <a:cs typeface="Arial" panose="020B0604020202020204" pitchFamily="34" charset="0"/>
                        </a:rPr>
                        <a:t>2,000</a:t>
                      </a: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万</a:t>
                      </a:r>
                      <a:r>
                        <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rPr>
                        <a:t>US$</a:t>
                      </a:r>
                      <a:endParaRPr 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144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algn="ctr">
                        <a:spcAft>
                          <a:spcPts val="0"/>
                        </a:spcAft>
                      </a:pPr>
                      <a:r>
                        <a:rPr lang="en-US" altLang="ja-JP" sz="1800" b="1" kern="100" dirty="0">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800" b="1" kern="10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kern="100" dirty="0">
                          <a:effectLst/>
                          <a:latin typeface="Arial" panose="020B0604020202020204" pitchFamily="34" charset="0"/>
                          <a:ea typeface="ＭＳ Ｐゴシック" panose="020B0600070205080204" pitchFamily="50" charset="-128"/>
                          <a:cs typeface="Arial" panose="020B0604020202020204" pitchFamily="34" charset="0"/>
                        </a:rPr>
                        <a:t>（投資実績なし）</a:t>
                      </a:r>
                      <a:endParaRPr lang="en-US" altLang="ja-JP" sz="10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595928">
                <a:tc>
                  <a:txBody>
                    <a:bodyPr/>
                    <a:lstStyle/>
                    <a:p>
                      <a:pPr algn="dist">
                        <a:spcAft>
                          <a:spcPts val="0"/>
                        </a:spcAft>
                      </a:pP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総合診療室</a:t>
                      </a:r>
                      <a:endPar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latinLnBrk="0" hangingPunct="1">
                        <a:spcAft>
                          <a:spcPts val="0"/>
                        </a:spcAft>
                      </a:pPr>
                      <a:r>
                        <a:rPr kumimoji="1" lang="ja-JP"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policlinic unit</a:t>
                      </a:r>
                      <a:r>
                        <a:rPr kumimoji="1" lang="ja-JP"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270000" marR="27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algn="l">
                        <a:spcAft>
                          <a:spcPts val="0"/>
                        </a:spcAft>
                      </a:pPr>
                      <a:r>
                        <a:rPr lang="ja-JP" sz="1200" kern="0" dirty="0">
                          <a:effectLst/>
                          <a:latin typeface="Arial" panose="020B0604020202020204" pitchFamily="34" charset="0"/>
                          <a:ea typeface="ＭＳ Ｐゴシック" panose="020B0600070205080204" pitchFamily="50" charset="-128"/>
                          <a:cs typeface="Arial" panose="020B0604020202020204" pitchFamily="34" charset="0"/>
                        </a:rPr>
                        <a:t>入院施設のない総合病院</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sz="1200" b="1" kern="0" dirty="0">
                          <a:effectLst/>
                          <a:latin typeface="Arial" panose="020B0604020202020204" pitchFamily="34" charset="0"/>
                          <a:ea typeface="ＭＳ Ｐゴシック" panose="020B0600070205080204" pitchFamily="50" charset="-128"/>
                          <a:cs typeface="Arial" panose="020B0604020202020204" pitchFamily="34" charset="0"/>
                        </a:rPr>
                        <a:t>200</a:t>
                      </a: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万</a:t>
                      </a:r>
                      <a:r>
                        <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rPr>
                        <a:t>US$</a:t>
                      </a:r>
                      <a:endParaRPr 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144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6E8C2"/>
                    </a:solidFill>
                  </a:tcPr>
                </a:tc>
                <a:tc>
                  <a:txBody>
                    <a:bodyPr/>
                    <a:lstStyle/>
                    <a:p>
                      <a:pPr algn="ctr">
                        <a:spcAft>
                          <a:spcPts val="0"/>
                        </a:spcAft>
                      </a:pPr>
                      <a:r>
                        <a:rPr lang="ja-JP" altLang="en-US" sz="1800" b="1" kern="100" dirty="0">
                          <a:solidFill>
                            <a:srgbClr val="C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sz="1800" b="1" kern="100" dirty="0">
                        <a:solidFill>
                          <a:srgbClr val="C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95928">
                <a:tc>
                  <a:txBody>
                    <a:bodyPr/>
                    <a:lstStyle/>
                    <a:p>
                      <a:pPr algn="dist">
                        <a:spcAft>
                          <a:spcPts val="0"/>
                        </a:spcAft>
                      </a:pP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専科治療所</a:t>
                      </a:r>
                      <a:endPar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latinLnBrk="0" hangingPunct="1">
                        <a:spcAft>
                          <a:spcPts val="0"/>
                        </a:spcAft>
                      </a:pPr>
                      <a:r>
                        <a:rPr kumimoji="1" lang="ja-JP"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specialty unit</a:t>
                      </a:r>
                      <a:r>
                        <a:rPr kumimoji="1" lang="ja-JP"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270000" marR="27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A2BBDC"/>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algn="l">
                        <a:spcAft>
                          <a:spcPts val="0"/>
                        </a:spcAft>
                      </a:pPr>
                      <a:r>
                        <a:rPr lang="ja-JP" sz="1200" kern="0" dirty="0">
                          <a:effectLst/>
                          <a:latin typeface="Arial" panose="020B0604020202020204" pitchFamily="34" charset="0"/>
                          <a:ea typeface="ＭＳ Ｐゴシック" panose="020B0600070205080204" pitchFamily="50" charset="-128"/>
                          <a:cs typeface="Arial" panose="020B0604020202020204" pitchFamily="34" charset="0"/>
                        </a:rPr>
                        <a:t>歯科・眼科などのクリニック</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sz="1200" b="1" kern="0" dirty="0">
                          <a:effectLst/>
                          <a:latin typeface="Arial" panose="020B0604020202020204" pitchFamily="34" charset="0"/>
                          <a:ea typeface="ＭＳ Ｐゴシック" panose="020B0600070205080204" pitchFamily="50" charset="-128"/>
                          <a:cs typeface="Arial" panose="020B0604020202020204" pitchFamily="34" charset="0"/>
                        </a:rPr>
                        <a:t>20</a:t>
                      </a: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万</a:t>
                      </a:r>
                      <a:r>
                        <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rPr>
                        <a:t>US$</a:t>
                      </a:r>
                      <a:endParaRPr 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144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6E8C2"/>
                    </a:solidFill>
                  </a:tcPr>
                </a:tc>
                <a:tc>
                  <a:txBody>
                    <a:bodyPr/>
                    <a:lstStyle/>
                    <a:p>
                      <a:pPr algn="ctr">
                        <a:spcAft>
                          <a:spcPts val="0"/>
                        </a:spcAft>
                      </a:pPr>
                      <a:r>
                        <a:rPr lang="ja-JP" altLang="en-US" sz="1800" b="1" kern="100" dirty="0">
                          <a:solidFill>
                            <a:srgbClr val="C00000"/>
                          </a:solidFill>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800" b="1" kern="100" dirty="0">
                          <a:solidFill>
                            <a:srgbClr val="C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（新規認可の大多数）</a:t>
                      </a:r>
                      <a:endParaRPr 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EEE7"/>
                    </a:solidFill>
                  </a:tcPr>
                </a:tc>
                <a:extLst>
                  <a:ext uri="{0D108BD9-81ED-4DB2-BD59-A6C34878D82A}">
                    <a16:rowId xmlns:a16="http://schemas.microsoft.com/office/drawing/2014/main" val="10003"/>
                  </a:ext>
                </a:extLst>
              </a:tr>
            </a:tbl>
          </a:graphicData>
        </a:graphic>
      </p:graphicFrame>
      <p:sp>
        <p:nvSpPr>
          <p:cNvPr id="17" name="テキスト ボックス 16"/>
          <p:cNvSpPr txBox="1"/>
          <p:nvPr/>
        </p:nvSpPr>
        <p:spPr bwMode="auto">
          <a:xfrm>
            <a:off x="6681192" y="5661248"/>
            <a:ext cx="2436372" cy="558577"/>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EDACA"/>
                </a:soli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72000" tIns="0" rIns="72000" bIns="0" numCol="1" rtlCol="0" anchor="ctr" anchorCtr="0" compatLnSpc="1">
            <a:prstTxWarp prst="textNoShape">
              <a:avLst/>
            </a:prstTxWarp>
            <a:noAutofit/>
          </a:bodyPr>
          <a:lstStyle/>
          <a:p>
            <a:pPr algn="just">
              <a:lnSpc>
                <a:spcPct val="105000"/>
              </a:lnSpc>
              <a:spcBef>
                <a:spcPts val="200"/>
              </a:spcBef>
              <a:buClr>
                <a:srgbClr val="868686"/>
              </a:buClr>
              <a:buSzPct val="90000"/>
            </a:pPr>
            <a:r>
              <a:rPr lang="ja-JP" altLang="en-US" sz="950" spc="-30" dirty="0">
                <a:latin typeface="Arial" panose="020B0604020202020204" pitchFamily="34" charset="0"/>
                <a:ea typeface="ＭＳ Ｐゴシック" panose="020B0600070205080204" pitchFamily="50" charset="-128"/>
                <a:cs typeface="Arial" panose="020B0604020202020204" pitchFamily="34" charset="0"/>
              </a:rPr>
              <a:t>診療科目は歯科や眼科が中心。投資額を抑え、相対的に所得水準が高い南部の医療ニーズを取り込むため、南部への進出が多い。</a:t>
            </a:r>
            <a:endParaRPr lang="en-US" altLang="ja-JP" sz="950" spc="-3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7"/>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「活発化する世界の医療サービスビジネス ～各国・地域の医療サービスビジネス・制度報告～」（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外資系事業者が病院を設立することは</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制度上可能だが、最低資本金が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と高額であるため、外資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％の病院はほとんどない。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776536" y="6309320"/>
            <a:ext cx="3168352" cy="144016"/>
          </a:xfrm>
          <a:prstGeom prst="rect">
            <a:avLst/>
          </a:prstGeom>
          <a:noFill/>
        </p:spPr>
        <p:txBody>
          <a:bodyPr wrap="square" lIns="0" tIns="0" rIns="0" bIns="0" rtlCol="0">
            <a:noAutofit/>
          </a:bodyPr>
          <a:lstStyle/>
          <a:p>
            <a:pPr>
              <a:lnSpc>
                <a:spcPct val="105000"/>
              </a:lnSpc>
              <a:spcBef>
                <a:spcPts val="200"/>
              </a:spcBef>
              <a:buClr>
                <a:srgbClr val="868686"/>
              </a:buClr>
              <a:buSzPct val="90000"/>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外国投資庁（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）のデータによる。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FDI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対ベトナム直接投資</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6681192" y="4460927"/>
            <a:ext cx="2448272" cy="584148"/>
          </a:xfrm>
          <a:prstGeom prst="rect">
            <a:avLst/>
          </a:prstGeom>
        </p:spPr>
        <p:txBody>
          <a:bodyPr wrap="square" lIns="72000" anchor="ctr">
            <a:noAutofit/>
          </a:bodyPr>
          <a:lstStyle/>
          <a:p>
            <a:pPr algn="just" fontAlgn="ctr"/>
            <a:r>
              <a:rPr lang="ja-JP" altLang="en-US" sz="1000" dirty="0">
                <a:latin typeface="HGP創英角ｺﾞｼｯｸUB" panose="020B0900000000000000" pitchFamily="50" charset="-128"/>
                <a:ea typeface="HGP創英角ｺﾞｼｯｸUB" panose="020B0900000000000000" pitchFamily="50" charset="-128"/>
              </a:rPr>
              <a:t>制度上は可能だが、最低資本金が高額であるため、外資</a:t>
            </a:r>
            <a:r>
              <a:rPr lang="en-US" altLang="ja-JP" sz="1000" dirty="0">
                <a:latin typeface="Arial Black" panose="020B0A04020102020204" pitchFamily="34" charset="0"/>
                <a:ea typeface="HGP創英角ｺﾞｼｯｸUB" panose="020B0900000000000000" pitchFamily="50" charset="-128"/>
              </a:rPr>
              <a:t>100%</a:t>
            </a:r>
            <a:r>
              <a:rPr lang="ja-JP" altLang="en-US" sz="1000" dirty="0">
                <a:latin typeface="HGP創英角ｺﾞｼｯｸUB" panose="020B0900000000000000" pitchFamily="50" charset="-128"/>
                <a:ea typeface="HGP創英角ｺﾞｼｯｸUB" panose="020B0900000000000000" pitchFamily="50" charset="-128"/>
              </a:rPr>
              <a:t>の医療機関が投資許可を取得できたケースはほとんどない。</a:t>
            </a:r>
          </a:p>
        </p:txBody>
      </p:sp>
      <p:sp>
        <p:nvSpPr>
          <p:cNvPr id="21" name="Text Box 8"/>
          <p:cNvSpPr txBox="1">
            <a:spLocks noChangeAspect="1" noChangeArrowheads="1"/>
          </p:cNvSpPr>
          <p:nvPr/>
        </p:nvSpPr>
        <p:spPr bwMode="auto">
          <a:xfrm>
            <a:off x="4358640" y="2420888"/>
            <a:ext cx="1188720" cy="576064"/>
          </a:xfrm>
          <a:prstGeom prst="leftRightArrow">
            <a:avLst>
              <a:gd name="adj1" fmla="val 60582"/>
              <a:gd name="adj2" fmla="val 30158"/>
            </a:avLst>
          </a:prstGeom>
          <a:solidFill>
            <a:srgbClr val="3D6AA7"/>
          </a:solidFill>
          <a:ln w="9525">
            <a:noFill/>
            <a:miter lim="800000"/>
            <a:headEnd/>
            <a:tailEnd/>
          </a:ln>
          <a:effectLst/>
        </p:spPr>
        <p:txBody>
          <a:bodyPr wrap="none" lIns="0" tIns="0" rIns="0" bIns="0" anchor="ctr">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または</a:t>
            </a:r>
          </a:p>
        </p:txBody>
      </p:sp>
      <p:sp>
        <p:nvSpPr>
          <p:cNvPr id="10" name="十字形 9"/>
          <p:cNvSpPr/>
          <p:nvPr/>
        </p:nvSpPr>
        <p:spPr>
          <a:xfrm>
            <a:off x="4554860" y="2945135"/>
            <a:ext cx="758180" cy="758180"/>
          </a:xfrm>
          <a:prstGeom prst="plus">
            <a:avLst>
              <a:gd name="adj" fmla="val 32538"/>
            </a:avLst>
          </a:prstGeom>
          <a:solidFill>
            <a:srgbClr val="F24A38"/>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Text Box 8"/>
          <p:cNvSpPr txBox="1">
            <a:spLocks noChangeAspect="1" noChangeArrowheads="1"/>
          </p:cNvSpPr>
          <p:nvPr/>
        </p:nvSpPr>
        <p:spPr bwMode="auto">
          <a:xfrm>
            <a:off x="4232920" y="3128965"/>
            <a:ext cx="1440160" cy="360040"/>
          </a:xfrm>
          <a:prstGeom prst="rect">
            <a:avLst/>
          </a:prstGeom>
          <a:noFill/>
          <a:ln w="9525">
            <a:noFill/>
            <a:miter lim="800000"/>
            <a:headEnd/>
            <a:tailEnd/>
          </a:ln>
          <a:effectLst/>
        </p:spPr>
        <p:txBody>
          <a:bodyPr wrap="none" lIns="0" tIns="0" rIns="0" bIns="0" anchor="ctr">
            <a:noAutofit/>
          </a:bodyPr>
          <a:lstStyle/>
          <a:p>
            <a:pPr algn="ctr"/>
            <a:r>
              <a:rPr lang="ja-JP" altLang="en-US" sz="1600" dirty="0">
                <a:solidFill>
                  <a:schemeClr val="bg1"/>
                </a:solidFill>
                <a:effectLst>
                  <a:glow rad="63500">
                    <a:srgbClr val="C00000"/>
                  </a:glow>
                </a:effectLst>
                <a:latin typeface="HGP創英角ｺﾞｼｯｸUB" panose="020B0900000000000000" pitchFamily="50" charset="-128"/>
                <a:ea typeface="HGP創英角ｺﾞｼｯｸUB" panose="020B0900000000000000" pitchFamily="50" charset="-128"/>
              </a:rPr>
              <a:t>加えて</a:t>
            </a:r>
          </a:p>
        </p:txBody>
      </p:sp>
      <p:grpSp>
        <p:nvGrpSpPr>
          <p:cNvPr id="22" name="グループ化 7"/>
          <p:cNvGrpSpPr/>
          <p:nvPr/>
        </p:nvGrpSpPr>
        <p:grpSpPr>
          <a:xfrm>
            <a:off x="416496" y="1844824"/>
            <a:ext cx="9001000" cy="288032"/>
            <a:chOff x="4944173" y="2113806"/>
            <a:chExt cx="5861371" cy="288032"/>
          </a:xfrm>
        </p:grpSpPr>
        <p:cxnSp>
          <p:nvCxnSpPr>
            <p:cNvPr id="23" name="直線コネクタ 2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外資系事業者の医療サービスの提供のためには</a:t>
              </a:r>
            </a:p>
          </p:txBody>
        </p:sp>
      </p:grpSp>
    </p:spTree>
    <p:extLst>
      <p:ext uri="{BB962C8B-B14F-4D97-AF65-F5344CB8AC3E}">
        <p14:creationId xmlns:p14="http://schemas.microsoft.com/office/powerpoint/2010/main" val="17353101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ベトナム／日本との関わり</a:t>
            </a:r>
            <a:endParaRPr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1/9</a:t>
            </a:r>
            <a:r>
              <a:rPr lang="ja-JP" altLang="en-US" dirty="0"/>
              <a:t>）</a:t>
            </a:r>
          </a:p>
        </p:txBody>
      </p:sp>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「官民ミッション」、「</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貿易投資促進事業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」、「インフラシステム輸出促進調査等事業」を</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実施。</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1892236316"/>
              </p:ext>
            </p:extLst>
          </p:nvPr>
        </p:nvGraphicFramePr>
        <p:xfrm>
          <a:off x="200472" y="1767654"/>
          <a:ext cx="9504000" cy="284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9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遠隔画像診断・</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研修センター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国際医療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福祉大学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遠隔画像診断システムを用いたパイロット診断</a:t>
                      </a:r>
                      <a:endPar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現地および日本におけるパイロット研修</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遠隔画像診断・研修事業の事業化について検証</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遠隔画像診断・研修センター設立事業の実現可能性が高いことが確認された。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提携先の国立病院との間で遠隔画像診断・研修センターを設立する方向で同意した。 </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地域医療情報</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ネットワーク展開</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富士通総研</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ベトナムの保健医療・</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の現状の調査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地域医療情報ネットワークの導入可能性・課題の調査 </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ベトナムの医療機関では一定の通信環境が整備されており、地域医療情報ネットワークを導入することは可能であることがわかった。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上位に位置する国立・省立レベルの病院では「遠隔診断システム」、下位に位置する郡立レベルの病院や</a:t>
                      </a:r>
                      <a:b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コミューンヘルスステーション（診療所）では「患者紹介システム」のニーズが大きいことがわかった。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多くの医療機関において運用費用を負担することは可能だが、初期費用の負担が困難であることから、</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ODA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の活用を要望された。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A5E2630B-D452-ADD4-E92E-A8DB7B9E4A23}"/>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6264637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2/9</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1023751380"/>
              </p:ext>
            </p:extLst>
          </p:nvPr>
        </p:nvGraphicFramePr>
        <p:xfrm>
          <a:off x="200472" y="1772816"/>
          <a:ext cx="9504000" cy="41589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1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周産期医療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葵鐘会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医療サービス差別化（妊娠初期健診、保育器を使った新生児ケア、腰痛妊婦に対する理学療法やマタニティビクスの指導、電子カルテ活用）の実証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現地医療関係者に対する日本式周産期医療および日本製医療機器の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PR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事業会社（現地法人）設立に必要となるプロセスや手続きの調査・確認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現地パートナーおよび日本側パートナーの選定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第</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号クリニック立地の選定 </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日本式周産期医療サービスにおいて、競合他者との差別化を図るサービス要素の受容性・実施可能性を確認した。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現地パートナーならびに日本側パートナーとの連携の道筋を開いた。これにより、</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年半ばの投資ライセンス申請、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初めから半ばにかけての第</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号クリニック開設の目途が立った。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内視鏡診療</a:t>
                      </a: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トレーニング</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名古屋大学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現地実証調査の対象及び日本側の医師派遣スケジュール等の計画立案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内視鏡トレーニングカリキュラム及びトレーニング機材の準備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内視鏡トレーニングセンターの設立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ミャンマーとベトナムの連携可能性に関する検討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結果分析及び次年度以降事業展開計画立案</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内視鏡的治療技術及び看護技術向上のための内視鏡トレーニングを実施した。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内視鏡トレーニングを通して日本製医療機器の有用性と信頼性のイメージが向上した。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内視鏡トレーニングセンターの国際化に関して検討を開始し、ミャンマーでの早期がんの発見・治療に関する講演などで内視鏡治療の普及及びセンターの認知度向上を図った。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センターの継続運営について関係者での検討を実施。病院収入の一部充当、及びトレーニングの有料化等の具体的なプランにつきバクマイ病院とそのコンセプト及び方向性に関しては合意し、詳細についての調整を開始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6">
            <a:extLst>
              <a:ext uri="{FF2B5EF4-FFF2-40B4-BE49-F238E27FC236}">
                <a16:creationId xmlns:a16="http://schemas.microsoft.com/office/drawing/2014/main" id="{9BADF38F-4EBF-3A42-8196-509FD9C690CA}"/>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11581102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3/9</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704756342"/>
              </p:ext>
            </p:extLst>
          </p:nvPr>
        </p:nvGraphicFramePr>
        <p:xfrm>
          <a:off x="200472" y="1772816"/>
          <a:ext cx="9504000" cy="392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健診センター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ドリーム</a:t>
                      </a:r>
                    </a:p>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インキュベータ</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事業環境調査（企業・医療機関・市民等へのインタビューを含む）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潜在顧客へのプロモーション（</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SNS</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活用など）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中核人材の採用、日本への招聘研修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日本式健診センターの運営実証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ビジネスモデル設計、収支シミュレーション</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法定／ベーシック／プレミアムの</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タイプの健診サービスを設計した。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企業健診受診者を主要ターゲットとして定め、集患の準備（現地医療機関との提携交渉や企業への営業活動）を進めた。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運営実証を行い、オペレーションの改善点などを明らかにした。その結果を踏まえ収支シミュレーションを実施した。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中核人材</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名を採用し、共同で「日本式」健診センターの差別化要素を抽出した。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介護サービス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日本システム</a:t>
                      </a:r>
                    </a:p>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サイエンス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ベトナムの介護・介護人材育成に関する市場調査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介護研修プログラムの実施による教育効果検証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事業性評価 </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indent="-112713" algn="just" defTabSz="914400" rtl="0" eaLnBrk="1" fontAlgn="ctr" latinLnBrk="0" hangingPunct="0">
                        <a:spcBef>
                          <a:spcPts val="300"/>
                        </a:spcBef>
                        <a:buClr>
                          <a:srgbClr val="3D6AA7"/>
                        </a:buClr>
                        <a:buSzPct val="80000"/>
                        <a:buFont typeface="Wingdings" panose="05000000000000000000" pitchFamily="2" charset="2"/>
                        <a:buChar char="l"/>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市場調査では、ベトナムでは介護ニーズが顕在化しておらず、高齢者市場のみならず、まだ介護の概念も形成されていない段階であることが確認できた。介護サービス事業の展開は時期尚早であり、育成した介護人材の就労先をベトナム国外に求める必要があるとの結論に至った。 </a:t>
                      </a:r>
                    </a:p>
                    <a:p>
                      <a:pPr marL="112713" indent="-112713" algn="just" defTabSz="914400" rtl="0" eaLnBrk="1" fontAlgn="ctr" latinLnBrk="0" hangingPunct="0">
                        <a:spcBef>
                          <a:spcPts val="300"/>
                        </a:spcBef>
                        <a:buClr>
                          <a:srgbClr val="3D6AA7"/>
                        </a:buClr>
                        <a:buSzPct val="80000"/>
                        <a:buFont typeface="Wingdings" panose="05000000000000000000" pitchFamily="2" charset="2"/>
                        <a:buChar char="l"/>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介護研修プログラムの実施では、筆記テスト・実技テストを実施し、本研修プログラムの有効性を実証した。受講生へのアンケート・インタビューから、継続的に介護を学び、日本や他の国の介護現場で働きたいとの声を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6">
            <a:extLst>
              <a:ext uri="{FF2B5EF4-FFF2-40B4-BE49-F238E27FC236}">
                <a16:creationId xmlns:a16="http://schemas.microsoft.com/office/drawing/2014/main" id="{049B6B58-7D2E-B0E1-DD09-DF0ACBAEF8A0}"/>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12862066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4/9</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54847859"/>
              </p:ext>
            </p:extLst>
          </p:nvPr>
        </p:nvGraphicFramePr>
        <p:xfrm>
          <a:off x="200472" y="1772816"/>
          <a:ext cx="9504000" cy="45780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216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人間ドックセンター開設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現地チョーライ病院からの要請に基づき、国際医療福祉大が有する予防医学分野での技術・経験・ノウハウを活用し、「日本型人間ドックサービス」を提供する施設の開設と共同での事業運営を検討する。</a:t>
                      </a: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具体的には、チョーライ病院が建設する高機能外来センター内に日本型人間ドックセンターを開設し、共同で運営する。</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日本型人間ドックセンターの開設に関し、保健省からの事業認可を取得。合弁会社設立に向けた株主間契約書の草案を作成。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チョーライ病院から研修員（放射線医師、臨床検査技師、看護師）を受け入れ、国際医療福祉大学附属病院等で研修を実施。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ベトナムでの人間ドック実施を想定したマニュアルを作成。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JETRO</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展示会への出展、予防医学をテーマとしたワークショップの開催等の啓発活動を実施。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現地日本企業や外資系企業を対象としたヒアリングを実施し、顧客獲得に向けた検討を行った。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コンタクトレンズ診断・普及</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シード</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ベトナムにおけるコンタクトレンズ市場が、経済成長とともに、急速にコモディティ化が進む中、①医師は知識不足から、コンタクトレンズを眼障害の誘因可能性ある矯正方法として懸念する、②患者（消費者）は商品の性能や安全性よりも安価な商品を求める等の課題が生じている。</a:t>
                      </a: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この課題解消に向け、品質・安全性、処方技術、眼病予防及び、医療分野への応用に関して様々な経験を有している日本型コンタクトレンズの診断・処方システムそのものをベトナム国内で構築する。</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現地の医師、オプトメトリスト、販売店、スタッフから情報収集した、コンタクトレンズを取り巻く環境・課題・要望を分析し、日本製コンタクトレンズの優位性を検討した。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医療従事者・販売店への研修、一般消費者向けのイベント出展、動画コンテンツの配信による啓発活動を行い、日本製コンタクトレンズの品質の周知と、日本型医療システムの理解を促進した。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製コンタクトレンズの競争優位性を、品質・安全性・処方技術水準の高さと市販後のフォローアップ体制と位置付け、「医療としてのコンタクトレンズ」、「一般向けのコンタクトレンズ」に市場を分類し、事業モデルを構築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6" name="Rectangle 6"/>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516269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5/9</a:t>
            </a:r>
            <a:r>
              <a:rPr lang="ja-JP" altLang="en-US" dirty="0"/>
              <a:t>）</a:t>
            </a: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0" name="Straight Connector 9"/>
          <p:cNvCxnSpPr/>
          <p:nvPr/>
        </p:nvCxnSpPr>
        <p:spPr>
          <a:xfrm>
            <a:off x="200025" y="4509120"/>
            <a:ext cx="9504447" cy="0"/>
          </a:xfrm>
          <a:prstGeom prst="line">
            <a:avLst/>
          </a:prstGeom>
          <a:ln w="9525" cap="flat" cmpd="sng" algn="ctr">
            <a:solidFill>
              <a:srgbClr val="8080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6">
            <a:extLst>
              <a:ext uri="{FF2B5EF4-FFF2-40B4-BE49-F238E27FC236}">
                <a16:creationId xmlns:a16="http://schemas.microsoft.com/office/drawing/2014/main" id="{01A31249-13FC-477A-FC64-AB5C006EA94E}"/>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9" name="表 8">
            <a:extLst>
              <a:ext uri="{FF2B5EF4-FFF2-40B4-BE49-F238E27FC236}">
                <a16:creationId xmlns:a16="http://schemas.microsoft.com/office/drawing/2014/main" id="{20FE16B4-AD85-ACA5-F115-333381AD336C}"/>
              </a:ext>
            </a:extLst>
          </p:cNvPr>
          <p:cNvGraphicFramePr>
            <a:graphicFrameLocks noGrp="1"/>
          </p:cNvGraphicFramePr>
          <p:nvPr>
            <p:extLst>
              <p:ext uri="{D42A27DB-BD31-4B8C-83A1-F6EECF244321}">
                <p14:modId xmlns:p14="http://schemas.microsoft.com/office/powerpoint/2010/main" val="1276252028"/>
              </p:ext>
            </p:extLst>
          </p:nvPr>
        </p:nvGraphicFramePr>
        <p:xfrm>
          <a:off x="200472" y="1772816"/>
          <a:ext cx="9504000" cy="39921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216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富士フイルム</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ベトナムでの医療</a:t>
                      </a:r>
                      <a:r>
                        <a:rPr kumimoji="1" lang="en-US" altLang="ja-JP" sz="1000" b="0" i="0" u="none" strike="noStrike" kern="1200" baseline="0" dirty="0">
                          <a:solidFill>
                            <a:schemeClr val="dk1"/>
                          </a:solidFill>
                          <a:latin typeface="+mn-lt"/>
                          <a:ea typeface="+mn-ea"/>
                          <a:cs typeface="+mn-cs"/>
                        </a:rPr>
                        <a:t>ICT</a:t>
                      </a:r>
                      <a:r>
                        <a:rPr kumimoji="1" lang="ja-JP" altLang="en-US" sz="1000" b="0" i="0" u="none" strike="noStrike" kern="1200" baseline="0" dirty="0">
                          <a:solidFill>
                            <a:schemeClr val="dk1"/>
                          </a:solidFill>
                          <a:latin typeface="+mn-lt"/>
                          <a:ea typeface="+mn-ea"/>
                          <a:cs typeface="+mn-cs"/>
                        </a:rPr>
                        <a:t>を活用した病院内における診療の効率化及び医療の質の向上を目的に、ホーチミン市の第三次医療施設チョーライ病院への富士フイルム</a:t>
                      </a:r>
                      <a:r>
                        <a:rPr kumimoji="1" lang="en-US" altLang="ja-JP" sz="1000" b="0" i="0" u="none" strike="noStrike" kern="1200" baseline="0" dirty="0">
                          <a:solidFill>
                            <a:schemeClr val="dk1"/>
                          </a:solidFill>
                          <a:latin typeface="+mn-lt"/>
                          <a:ea typeface="+mn-ea"/>
                          <a:cs typeface="+mn-cs"/>
                        </a:rPr>
                        <a:t>RIS/PACS</a:t>
                      </a:r>
                      <a:r>
                        <a:rPr kumimoji="1" lang="ja-JP" altLang="en-US" sz="1000" b="0" i="0" u="none" strike="noStrike" kern="1200" baseline="0" dirty="0">
                          <a:solidFill>
                            <a:schemeClr val="dk1"/>
                          </a:solidFill>
                          <a:latin typeface="+mn-lt"/>
                          <a:ea typeface="+mn-ea"/>
                          <a:cs typeface="+mn-cs"/>
                        </a:rPr>
                        <a:t>及び富士通の</a:t>
                      </a:r>
                      <a:r>
                        <a:rPr kumimoji="1" lang="en-US" altLang="ja-JP" sz="1000" b="0" i="0" u="none" strike="noStrike" kern="1200" baseline="0" dirty="0">
                          <a:solidFill>
                            <a:schemeClr val="dk1"/>
                          </a:solidFill>
                          <a:latin typeface="+mn-lt"/>
                          <a:ea typeface="+mn-ea"/>
                          <a:cs typeface="+mn-cs"/>
                        </a:rPr>
                        <a:t>DMS</a:t>
                      </a:r>
                      <a:r>
                        <a:rPr kumimoji="1" lang="ja-JP" altLang="en-US" sz="1000" b="0" i="0" u="none" strike="noStrike" kern="1200" baseline="0" dirty="0">
                          <a:solidFill>
                            <a:schemeClr val="dk1"/>
                          </a:solidFill>
                          <a:latin typeface="+mn-lt"/>
                          <a:ea typeface="+mn-ea"/>
                          <a:cs typeface="+mn-cs"/>
                        </a:rPr>
                        <a:t>の導入を図る。</a:t>
                      </a:r>
                      <a:endParaRPr kumimoji="1" lang="en-US" altLang="ja-JP" sz="1000" b="0" i="0" u="none" strike="noStrike" kern="1200" baseline="0" dirty="0">
                        <a:solidFill>
                          <a:schemeClr val="dk1"/>
                        </a:solidFill>
                        <a:latin typeface="+mn-lt"/>
                        <a:ea typeface="+mn-ea"/>
                        <a:cs typeface="+mn-cs"/>
                      </a:endParaRP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また、佐賀好生館の協力を得て、医療</a:t>
                      </a:r>
                      <a:r>
                        <a:rPr kumimoji="1" lang="en-US" altLang="ja-JP" sz="1000" b="0" i="0" u="none" strike="noStrike" kern="1200" baseline="0" dirty="0">
                          <a:solidFill>
                            <a:schemeClr val="dk1"/>
                          </a:solidFill>
                          <a:latin typeface="+mn-lt"/>
                          <a:ea typeface="+mn-ea"/>
                          <a:cs typeface="+mn-cs"/>
                        </a:rPr>
                        <a:t>ICT</a:t>
                      </a:r>
                      <a:r>
                        <a:rPr kumimoji="1" lang="ja-JP" altLang="en-US" sz="1000" b="0" i="0" u="none" strike="noStrike" kern="1200" baseline="0" dirty="0">
                          <a:solidFill>
                            <a:schemeClr val="dk1"/>
                          </a:solidFill>
                          <a:latin typeface="+mn-lt"/>
                          <a:ea typeface="+mn-ea"/>
                          <a:cs typeface="+mn-cs"/>
                        </a:rPr>
                        <a:t>システムの理解促進を図る。</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チョーライ病院に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RIS/PACS,DMS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を導入し放射線科の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化（フイルムからモニタ診断への変更、放射線科レポートの紙からデジタルデータ化）を図った。医療</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化が診療の効率化に繋がることに対して、効果を実証した。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ベトナム南部最大の病院のワークフローに根付いたシステムを稼働させることができた。このことにより、周辺病院に提案する際の訴求効果の高いモデルサイトを構築することができた。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佐賀好生館による医療従事者の経験に基づいた</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システム提案を行い、チョーライ病院の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システムへの理解促成と日本式システムへの高い信頼を得ることができた。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ベトナム保健省に成果をアピールし、保険請求で必要なフィルム提出を不要にする等、政府レベルでの見直しも検討したいとのコメントを引き出すことができた。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4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地域ヘルスケア振興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メディヴァ</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ホーチミン市北部のビンズン新都市にて、ヘルスケア振興事業を展開</a:t>
                      </a:r>
                      <a:endParaRPr kumimoji="1" lang="en-US" altLang="ja-JP" sz="1000" b="0" i="0" u="none" strike="noStrike" kern="1200" baseline="0" dirty="0">
                        <a:solidFill>
                          <a:schemeClr val="dk1"/>
                        </a:solidFill>
                        <a:latin typeface="+mn-lt"/>
                        <a:ea typeface="+mn-ea"/>
                        <a:cs typeface="+mn-cs"/>
                      </a:endParaRP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プライマリケアを提供する内科総合診療クリニックの開設から母子保健、高齢者福祉まで、段階を踏んでヘルスケア水準の向上を図る</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外資系医療施設開設のための資本金、外国人医師の現地ライセンス、薬局の設置等、クリニック開設のための諸手続きを確認し、方法を検証、事業計画に反映</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ビンズン省計画投資局および保健局と面談し、本事業への理解を得た。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352394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6/9</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158682776"/>
              </p:ext>
            </p:extLst>
          </p:nvPr>
        </p:nvGraphicFramePr>
        <p:xfrm>
          <a:off x="200472" y="1772816"/>
          <a:ext cx="9504000" cy="4645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EBEBE"/>
                    </a:solidFill>
                  </a:tcPr>
                </a:tc>
                <a:tc>
                  <a:txBody>
                    <a:bodyPr/>
                    <a:lstStyle/>
                    <a:p>
                      <a:pPr algn="ctr" fontAlgn="ctr" hangingPunct="0"/>
                      <a:r>
                        <a:rPr lang="en-US" altLang="zh-TW" sz="1000" dirty="0">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健診システム</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有料サービス化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システム・ビット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日本式「健診システムの有料サービス」の展開のための市場調査</a:t>
                      </a:r>
                      <a:endParaRPr kumimoji="1" lang="en-US" altLang="ja-JP" sz="1000" b="0" i="0" u="none" strike="noStrike" kern="1200" baseline="0" dirty="0">
                        <a:solidFill>
                          <a:schemeClr val="dk1"/>
                        </a:solidFill>
                        <a:latin typeface="+mn-lt"/>
                        <a:ea typeface="+mn-ea"/>
                        <a:cs typeface="+mn-cs"/>
                      </a:endParaRP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現地運用体制構築（現地販売代理店、開発パートナー、現地法人設立）</a:t>
                      </a:r>
                      <a:endParaRPr kumimoji="1" lang="en-US" altLang="ja-JP" sz="1000" b="0" i="0" u="none" strike="noStrike" kern="1200" baseline="0" dirty="0">
                        <a:solidFill>
                          <a:schemeClr val="dk1"/>
                        </a:solidFill>
                        <a:latin typeface="+mn-lt"/>
                        <a:ea typeface="+mn-ea"/>
                        <a:cs typeface="+mn-cs"/>
                      </a:endParaRP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ベトナム向けの健診結果自動判定ロジックの策定</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健康診断モジュール非導入率は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、特に郡レベルの医療機関で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と高い。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導入が政府により推進される中、</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レベル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の認定に必須となる健康診断モジュールの今後の市場拡大のポテンシャルは大きいと判明した。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医療システムを取り扱うソフトウェア開発販売会社と医療機器販売会社の計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社から、有力候補となる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社を選定した。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ベトナムの医療システムへの取り組みに対する、製品の適合を目指し、ベトナム政府の方針</a:t>
                      </a:r>
                      <a:r>
                        <a:rPr lang="en-US" altLang="ja-JP" sz="1000" dirty="0"/>
                        <a:t>(IT</a:t>
                      </a:r>
                      <a:r>
                        <a:rPr lang="ja-JP" altLang="en-US" sz="1000" dirty="0"/>
                        <a:t>環境整備</a:t>
                      </a:r>
                      <a:r>
                        <a:rPr lang="en-US" altLang="ja-JP" sz="1000" dirty="0"/>
                        <a:t>)</a:t>
                      </a:r>
                      <a:r>
                        <a:rPr lang="ja-JP" altLang="en-US" sz="1000" dirty="0"/>
                        <a:t>に同調させていく必要があることが判明した。</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EBEBE"/>
                    </a:solidFill>
                  </a:tcPr>
                </a:tc>
                <a:tc>
                  <a:txBody>
                    <a:bodyPr/>
                    <a:lstStyle/>
                    <a:p>
                      <a:pPr algn="ctr" fontAlgn="ctr" hangingPunct="0"/>
                      <a:r>
                        <a:rPr lang="en-US" altLang="zh-TW" sz="1000" dirty="0">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病診連携オンラインネットワーク</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アルム</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lang="ja-JP" altLang="en-US" sz="1000" dirty="0"/>
                        <a:t>「病診連携オンライン ネットワーク」サービ スに関する開発</a:t>
                      </a:r>
                      <a:endParaRPr lang="en-US" altLang="ja-JP" sz="1000" dirty="0"/>
                    </a:p>
                    <a:p>
                      <a:pPr marL="87313" indent="-87313" algn="just">
                        <a:buClr>
                          <a:srgbClr val="3D6AA7"/>
                        </a:buClr>
                        <a:buFont typeface="Wingdings" panose="05000000000000000000" pitchFamily="2" charset="2"/>
                        <a:buChar char="l"/>
                      </a:pPr>
                      <a:r>
                        <a:rPr lang="ja-JP" altLang="en-US" sz="1000" dirty="0"/>
                        <a:t>「病診連携オンライン ネットワーク」サービ スに関するトライアル</a:t>
                      </a:r>
                      <a:endParaRPr lang="en-US" altLang="ja-JP" sz="1000" dirty="0"/>
                    </a:p>
                    <a:p>
                      <a:pPr marL="87313" indent="-87313" algn="just">
                        <a:buClr>
                          <a:srgbClr val="3D6AA7"/>
                        </a:buClr>
                        <a:buFont typeface="Wingdings" panose="05000000000000000000" pitchFamily="2" charset="2"/>
                        <a:buChar char="l"/>
                      </a:pPr>
                      <a:r>
                        <a:rPr lang="ja-JP" altLang="en-US" sz="1000" dirty="0"/>
                        <a:t>販売体制の構築・販売 開始 </a:t>
                      </a:r>
                      <a:endParaRPr kumimoji="1" lang="ja-JP" altLang="en-US" sz="1000" b="0" i="0" u="none" strike="noStrike" kern="1200" baseline="0" dirty="0">
                        <a:solidFill>
                          <a:schemeClr val="dk1"/>
                        </a:solidFill>
                        <a:latin typeface="+mn-lt"/>
                        <a:ea typeface="+mn-ea"/>
                        <a:cs typeface="+mn-cs"/>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僅かな初期投資で利用可能なシステムを開発。中小・民間病院、診療所レベルでも、医療従事者間コミュニケーションツールを利用することが可能となった。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クリニックと大学病院を結び、トライアルを実施し、</a:t>
                      </a:r>
                      <a:r>
                        <a:rPr lang="ja-JP" altLang="en-US" sz="1000" dirty="0"/>
                        <a:t>本導入に 向けての現場課題の整理、使用感、オペレーションの確認をした。</a:t>
                      </a:r>
                      <a:endParaRPr lang="en-US" altLang="ja-JP" sz="1000" dirty="0"/>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zh-TW" sz="1000" dirty="0">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遠隔リハビリテーションサービス</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en-US" altLang="ja-JP" sz="1000" dirty="0" err="1"/>
                        <a:t>Kitahara</a:t>
                      </a:r>
                      <a:r>
                        <a:rPr lang="en-US" altLang="ja-JP" sz="1000" dirty="0"/>
                        <a:t> Medical Strategies International</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lang="ja-JP" altLang="en-US" sz="1000" dirty="0"/>
                        <a:t>人材確保と 現地理学療法士への教育</a:t>
                      </a:r>
                      <a:endParaRPr lang="en-US" altLang="ja-JP" sz="1000" dirty="0"/>
                    </a:p>
                    <a:p>
                      <a:pPr marL="87313" indent="-87313" algn="just">
                        <a:buClr>
                          <a:srgbClr val="3D6AA7"/>
                        </a:buClr>
                        <a:buFont typeface="Wingdings" panose="05000000000000000000" pitchFamily="2" charset="2"/>
                        <a:buChar char="l"/>
                      </a:pPr>
                      <a:r>
                        <a:rPr lang="ja-JP" altLang="en-US" sz="1000" dirty="0"/>
                        <a:t>ヒアリング調査を基にアプリケーション 「どこでもリハ」の現地化</a:t>
                      </a:r>
                      <a:endParaRPr lang="en-US" altLang="ja-JP" sz="1000" dirty="0"/>
                    </a:p>
                    <a:p>
                      <a:pPr marL="87313" indent="-87313" algn="just">
                        <a:buClr>
                          <a:srgbClr val="3D6AA7"/>
                        </a:buClr>
                        <a:buFont typeface="Wingdings" panose="05000000000000000000" pitchFamily="2" charset="2"/>
                        <a:buChar char="l"/>
                      </a:pPr>
                      <a:r>
                        <a:rPr lang="ja-JP" altLang="en-US" sz="1000" dirty="0"/>
                        <a:t>現地中枢神経系患者に対して遠隔リハビリ の準備・実施</a:t>
                      </a:r>
                      <a:endParaRPr kumimoji="1" lang="ja-JP" altLang="en-US" sz="1000" b="0" i="0" u="none" strike="noStrike" kern="1200" baseline="0" dirty="0">
                        <a:solidFill>
                          <a:schemeClr val="dk1"/>
                        </a:solidFill>
                        <a:latin typeface="+mn-lt"/>
                        <a:ea typeface="+mn-ea"/>
                        <a:cs typeface="+mn-cs"/>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運動療法を中心としたリハビリテーションが医療機関において十分に実施されておらず、マッサージや物理療法がリハビリテーションのイメージとなっていることを確認することができた。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本サービスは脳卒中等の疾患を持っている方を対象としており、医療サービスとして提供することが望ましいため、現地医療施設との業務提携が必須であることが確認できた。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339522496"/>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6">
            <a:extLst>
              <a:ext uri="{FF2B5EF4-FFF2-40B4-BE49-F238E27FC236}">
                <a16:creationId xmlns:a16="http://schemas.microsoft.com/office/drawing/2014/main" id="{ECD7A947-2B6C-2B61-BCD9-340133C3BBCB}"/>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38964411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7/9</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1043804603"/>
              </p:ext>
            </p:extLst>
          </p:nvPr>
        </p:nvGraphicFramePr>
        <p:xfrm>
          <a:off x="200472" y="1772816"/>
          <a:ext cx="9505056" cy="41346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4500840">
                  <a:extLst>
                    <a:ext uri="{9D8B030D-6E8A-4147-A177-3AD203B41FA5}">
                      <a16:colId xmlns:a16="http://schemas.microsoft.com/office/drawing/2014/main" val="20004"/>
                    </a:ext>
                  </a:extLst>
                </a:gridCol>
                <a:gridCol w="1728216">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セミナーでの主な講演者等</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　後藤秀美　教授</a:t>
                      </a:r>
                    </a:p>
                    <a:p>
                      <a:pPr marL="85725" indent="0" algn="l" fontAlgn="ctr"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「フエ医科大学などで行った内視鏡分野での医療貢献実績」</a:t>
                      </a: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岡山大学　佐野俊二　教授</a:t>
                      </a:r>
                    </a:p>
                    <a:p>
                      <a:pPr marL="85725"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「ハノイにある子ども病院における小児心臓血管外科領域での医療貢献実績」</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ベトナムから</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保健省副大臣が参加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がんと生活習慣病の</a:t>
                      </a: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検診・治療</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チョーライ病院　</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Chief of Department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MD. PhD. Huynh Kim PHUONG</a:t>
                      </a:r>
                    </a:p>
                    <a:p>
                      <a:pPr marL="85725" indent="0" algn="l" fontAlgn="ctr"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「日本とチョーライ病院の国際協力について、およびチョーライ病院における</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がん・生活習慣病の実態」</a:t>
                      </a: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日本人間ドック学会　小山和作先生</a:t>
                      </a:r>
                    </a:p>
                    <a:p>
                      <a:pPr marL="85725" indent="0" algn="l" fontAlgn="ctr"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「日本式がん・生活習慣病の検診と治療（予防医療の観点から）」</a:t>
                      </a: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　後藤秀実教授</a:t>
                      </a:r>
                    </a:p>
                    <a:p>
                      <a:pPr marL="85725"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「日本の消化器がんの早期発見と治療」</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spcAft>
                          <a:spcPts val="3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ベトナムから</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保健省局長が参加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保健省・</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医療機関等訪問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画像診断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Bach Mai</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Saint Paul</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FPT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Information System</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ベンダ）を訪問。</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0">
                        <a:lnSpc>
                          <a:spcPct val="100000"/>
                        </a:lnSpc>
                        <a:spcBef>
                          <a:spcPts val="0"/>
                        </a:spcBef>
                        <a:spcAft>
                          <a:spcPts val="30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月には、厚生労働省と連携し、ベトナム保健省幹部を日本に招聘するフォローアップを実施</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6">
            <a:extLst>
              <a:ext uri="{FF2B5EF4-FFF2-40B4-BE49-F238E27FC236}">
                <a16:creationId xmlns:a16="http://schemas.microsoft.com/office/drawing/2014/main" id="{272BFB39-FC0F-C2EA-4414-109DD605938C}"/>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11597591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8/9</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2540728054"/>
              </p:ext>
            </p:extLst>
          </p:nvPr>
        </p:nvGraphicFramePr>
        <p:xfrm>
          <a:off x="200472" y="1772816"/>
          <a:ext cx="9505056" cy="169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4500840">
                  <a:extLst>
                    <a:ext uri="{9D8B030D-6E8A-4147-A177-3AD203B41FA5}">
                      <a16:colId xmlns:a16="http://schemas.microsoft.com/office/drawing/2014/main" val="20004"/>
                    </a:ext>
                  </a:extLst>
                </a:gridCol>
                <a:gridCol w="1728216">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セミナーでの主な講演者等</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4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予防医療、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NDCs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の早期発見、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放射線医学総合研究所病院  辻井博彦  副病院長  兼  国際治療研究センター長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「重粒子線治療の現状と海外展開」</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国立がん研究センター　中央病院　松田尚久　健診センター長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「日本のがん対策：早期発見に向けた取り組み」</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ベトナムから</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保健省副大臣が参加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2596E72B-8885-7E2E-FA73-18657C81DB06}"/>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官民ミッション（つづき）</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33952718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9/9</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1969622628"/>
              </p:ext>
            </p:extLst>
          </p:nvPr>
        </p:nvGraphicFramePr>
        <p:xfrm>
          <a:off x="200472" y="1767654"/>
          <a:ext cx="9504000" cy="115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6480000">
                  <a:extLst>
                    <a:ext uri="{9D8B030D-6E8A-4147-A177-3AD203B41FA5}">
                      <a16:colId xmlns:a16="http://schemas.microsoft.com/office/drawing/2014/main" val="20004"/>
                    </a:ext>
                  </a:extLst>
                </a:gridCol>
              </a:tblGrid>
              <a:tr h="206061">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消化器系</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がん検診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日本消化器</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内視鏡学会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（大分大学）、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オリンパス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ベトナム消化器内視鏡学会と連携し、ベトナム３都市（ハノイ、ダナン、ホーチミン）への専門家派遣を実施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日本への受入研修を通じた日本式消化器系がん検診システムの講義・技術指導を実施</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7" name="Rectangle 6"/>
          <p:cNvSpPr>
            <a:spLocks noChangeArrowheads="1"/>
          </p:cNvSpPr>
          <p:nvPr/>
        </p:nvSpPr>
        <p:spPr bwMode="auto">
          <a:xfrm>
            <a:off x="200472" y="382570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インフラシステム輸出促進調査等事業</a:t>
            </a:r>
            <a:endParaRPr lang="en-US" altLang="ja-JP" sz="1400"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551801930"/>
              </p:ext>
            </p:extLst>
          </p:nvPr>
        </p:nvGraphicFramePr>
        <p:xfrm>
          <a:off x="200472" y="4185740"/>
          <a:ext cx="9504000" cy="115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医療保険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NTT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データ</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ベトナムが検討する診療報酬制度を</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システム化した場合の実証事業等を、厚生労働省、</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JICA</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と連携し、実施</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年度にバクマイ病院、</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年度にバクニン省の中堅病院で事業を実施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ベトナム保健省副大臣を座長とする検討会議で進捗を報告</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8"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ベトナム</a:t>
            </a:r>
            <a:r>
              <a:rPr lang="ja-JP" altLang="en-US" sz="800" b="0" dirty="0"/>
              <a:t>）」（</a:t>
            </a:r>
            <a:r>
              <a:rPr lang="en-US" altLang="ja-JP" sz="800" b="0" dirty="0"/>
              <a:t>2014</a:t>
            </a:r>
            <a:r>
              <a:rPr lang="ja-JP" altLang="en-US" sz="800" b="0" dirty="0"/>
              <a:t>年）といったレポートを作成・公開している</a:t>
            </a:r>
            <a:endParaRPr lang="en-US" altLang="ja-JP" sz="800" b="0" dirty="0"/>
          </a:p>
        </p:txBody>
      </p:sp>
      <p:sp>
        <p:nvSpPr>
          <p:cNvPr id="11" name="テキスト ボックス 10"/>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6">
            <a:extLst>
              <a:ext uri="{FF2B5EF4-FFF2-40B4-BE49-F238E27FC236}">
                <a16:creationId xmlns:a16="http://schemas.microsoft.com/office/drawing/2014/main" id="{2EF06B08-AA45-1068-16E0-EC4D0EEE08E0}"/>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技術協力活用型・新興国市場開拓事業</a:t>
            </a:r>
          </a:p>
        </p:txBody>
      </p:sp>
    </p:spTree>
    <p:extLst>
      <p:ext uri="{BB962C8B-B14F-4D97-AF65-F5344CB8AC3E}">
        <p14:creationId xmlns:p14="http://schemas.microsoft.com/office/powerpoint/2010/main" val="22902474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外務省の主な医療国際化関連事業</a:t>
            </a:r>
          </a:p>
        </p:txBody>
      </p:sp>
      <p:graphicFrame>
        <p:nvGraphicFramePr>
          <p:cNvPr id="12" name="表 11"/>
          <p:cNvGraphicFramePr>
            <a:graphicFrameLocks noGrp="1"/>
          </p:cNvGraphicFramePr>
          <p:nvPr>
            <p:extLst>
              <p:ext uri="{D42A27DB-BD31-4B8C-83A1-F6EECF244321}">
                <p14:modId xmlns:p14="http://schemas.microsoft.com/office/powerpoint/2010/main" val="1590262350"/>
              </p:ext>
            </p:extLst>
          </p:nvPr>
        </p:nvGraphicFramePr>
        <p:xfrm>
          <a:off x="200472" y="1772816"/>
          <a:ext cx="9505056" cy="38802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を駆使した遠隔診断・</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遠隔研修医療連携事業調査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ViewSend ICT</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遠隔診断、遠隔研修医療連携に関する調査。地域間や医療機関による医療サービス格差の解消に向けて、北部の中央レベル病院と各省病院（総合病院、専門病院）間に当該製品を活用して医療連携システムを導入し、病院間の遠隔診断及び遠隔研修網の構築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医療の質を高める地域医療情報ネットワークシステム案件化調査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テクノプロジェクト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医療への情報ネットワーク導入に関する調査。今まで、情報連携がなされていなかった病院をネットワーク接続し、患者の症状・検査・投薬等の情報を複数の地域医療機関で共有することで、無駄な検査や投薬を避け、専門医師不足や薬・医療器材不足に悩む貧困地域の地域医療の質の向上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産科（</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NICU)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及び小児科に入院している乳幼児に対する安心安全な哺乳のための病院内設備システム導入案件化調査</a:t>
                      </a:r>
                    </a:p>
                  </a:txBody>
                  <a:tcPr marL="108000" marR="72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三田理化工業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産科及び小児科に入院している乳幼児に対する調乳設備システムの導入に関する調査。患者である乳幼児が必要とする安全性の高い人工乳母乳の哺乳のための哺乳瓶等の洗浄・滅菌システム及び人工乳の栄養価の維持とバクテリア等の殺菌を同時に実現する低温殺菌技術等を組み合わせた一連の調乳設備システムをベトナムの主要都市の中核病院に導入し、ミルク由来の感染症疾患率の減少や体重増加率の向上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新生児黄疸診断機器導入を通じた新生児医療向上案件化調査</a:t>
                      </a:r>
                    </a:p>
                  </a:txBody>
                  <a:tcPr marL="108000" marR="72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アペレ</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新生児の黄疸診断機器導入を通じた新生児医療向上に関する調査。新生児の黄疸を診断する検査機器の未普及により黄疸の適切な診断と治療が遅れているベトナムの地方・中規模病院に対し、単機能、操作が簡単で廉価な専用検査機器を導入することで、新生児医療の水準向上と乳幼児死亡率の改善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
        <p:nvSpPr>
          <p:cNvPr id="2" name="Rectangle 6">
            <a:extLst>
              <a:ext uri="{FF2B5EF4-FFF2-40B4-BE49-F238E27FC236}">
                <a16:creationId xmlns:a16="http://schemas.microsoft.com/office/drawing/2014/main" id="{E518AA2F-51F4-38B4-10E9-64F6E5D6549C}"/>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Tree>
    <p:extLst>
      <p:ext uri="{BB962C8B-B14F-4D97-AF65-F5344CB8AC3E}">
        <p14:creationId xmlns:p14="http://schemas.microsoft.com/office/powerpoint/2010/main" val="157529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34" name="テキスト ボックス 33"/>
          <p:cNvSpPr txBox="1"/>
          <p:nvPr/>
        </p:nvSpPr>
        <p:spPr>
          <a:xfrm>
            <a:off x="200025" y="6636259"/>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「改正投資法・改正企業法に基づく「ベトナム拠点設立マニュアル」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２年３月）</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日本企業がベトナムに営業目的の事業拠点を作る場合、「有限会社」での進出が一般的である。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8" name="表 47"/>
          <p:cNvGraphicFramePr>
            <a:graphicFrameLocks noGrp="1"/>
          </p:cNvGraphicFramePr>
          <p:nvPr>
            <p:extLst>
              <p:ext uri="{D42A27DB-BD31-4B8C-83A1-F6EECF244321}">
                <p14:modId xmlns:p14="http://schemas.microsoft.com/office/powerpoint/2010/main" val="3702143559"/>
              </p:ext>
            </p:extLst>
          </p:nvPr>
        </p:nvGraphicFramePr>
        <p:xfrm>
          <a:off x="362475" y="1613509"/>
          <a:ext cx="9216000" cy="446580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20000"/>
                    </a:ext>
                  </a:extLst>
                </a:gridCol>
                <a:gridCol w="4032000">
                  <a:extLst>
                    <a:ext uri="{9D8B030D-6E8A-4147-A177-3AD203B41FA5}">
                      <a16:colId xmlns:a16="http://schemas.microsoft.com/office/drawing/2014/main" val="20001"/>
                    </a:ext>
                  </a:extLst>
                </a:gridCol>
                <a:gridCol w="4032000">
                  <a:extLst>
                    <a:ext uri="{9D8B030D-6E8A-4147-A177-3AD203B41FA5}">
                      <a16:colId xmlns:a16="http://schemas.microsoft.com/office/drawing/2014/main" val="20002"/>
                    </a:ext>
                  </a:extLst>
                </a:gridCol>
              </a:tblGrid>
              <a:tr h="119547">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拠点の形態</a:t>
                      </a:r>
                      <a:endParaRPr kumimoji="1" lang="en-US" altLang="ja-JP"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現況等</a:t>
                      </a:r>
                      <a:endParaRPr kumimoji="1" lang="en-US" altLang="ja-JP"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7200">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有限会社</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出資者が</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人（個人または組織）の「一人有限会社」と、出資者が</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人以下（個人または組織）の「二人以上有限会社」がある</a:t>
                      </a:r>
                      <a:endPar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株式発行はできないが、資本金の増減資が可能</a:t>
                      </a:r>
                      <a:endPar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「二人以上有限会社」は資本譲渡に制約があり、</a:t>
                      </a:r>
                      <a:r>
                        <a:rPr lang="ja-JP" altLang="en-US" sz="1100" dirty="0">
                          <a:solidFill>
                            <a:schemeClr val="tx1"/>
                          </a:solidFill>
                        </a:rPr>
                        <a:t>現出資者への譲渡が優先され る他、譲渡のオファーをした日から</a:t>
                      </a:r>
                      <a:r>
                        <a:rPr lang="en-US" altLang="ja-JP" sz="1100" dirty="0">
                          <a:solidFill>
                            <a:schemeClr val="tx1"/>
                          </a:solidFill>
                        </a:rPr>
                        <a:t>30</a:t>
                      </a:r>
                      <a:r>
                        <a:rPr lang="ja-JP" altLang="en-US" sz="1100" dirty="0">
                          <a:solidFill>
                            <a:schemeClr val="tx1"/>
                          </a:solidFill>
                        </a:rPr>
                        <a:t>日間、ほかの出資者から買取の意向がなければ、外部の投資 家に譲渡することが可能</a:t>
                      </a:r>
                      <a:endPar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現在もっとも一般的な会社形態であり、これまで日本人投資家の出資するベトナムでの会社設立登録のうち、有限会社の形態が</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割以上と言われている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7200">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株式会社</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会社創立株主数は</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人以上で、出資者数の上限はない</a:t>
                      </a:r>
                    </a:p>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創立株主は、他者へ自身の株式譲渡を自由に行う権利を持つ。ただし、企業登録証明書の発給から</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年以内は、創立株主でない者に譲渡する場合、株主総会の合意が必要</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現在、外国人投資家はベトナムでの株式会社設立に出資することが許可されているが、その数はまだ多くはない</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7200">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駐在員事務所</a:t>
                      </a:r>
                    </a:p>
                  </a:txBody>
                  <a:tcPr marL="108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営業活動を行わず、情報収集活動や広報活動を行う事務所</a:t>
                      </a:r>
                      <a:endPar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設立後</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年以上が経過している日本企業は、本社との連絡業務、ベトナムでの投資やビジネスの機会を探し市場調査等のため、駐在員事務所を設立することができる</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marR="0" lvl="0" indent="-17145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外国投資家は、会社形態以外にも、駐在員事務所を設立することができる。駐在員事務所の事業活動とは、「連絡」、「事業協力活動の促進」、「市場調査」、「その他ベトナムの法律において認められる活動」であり、営業活動は認められない</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07200">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支店</a:t>
                      </a:r>
                    </a:p>
                  </a:txBody>
                  <a:tcPr marL="108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marR="0" lvl="0" indent="-17145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Char char="l"/>
                        <a:tabLst/>
                        <a:defRPr/>
                      </a:pPr>
                      <a:r>
                        <a:rPr lang="ja-JP" altLang="en-US" sz="1100" dirty="0">
                          <a:solidFill>
                            <a:schemeClr val="tx1"/>
                          </a:solidFill>
                        </a:rPr>
                        <a:t>現地法人に従属する拠点</a:t>
                      </a:r>
                      <a:endParaRPr lang="en-US" altLang="ja-JP" sz="1100" dirty="0">
                        <a:solidFill>
                          <a:schemeClr val="tx1"/>
                        </a:solidFill>
                      </a:endParaRPr>
                    </a:p>
                    <a:p>
                      <a:pPr marL="171450" marR="0" lvl="0" indent="-17145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Char char="l"/>
                        <a:tabLst/>
                        <a:defRPr/>
                      </a:pPr>
                      <a:r>
                        <a:rPr lang="ja-JP" altLang="en-US" sz="1100" dirty="0">
                          <a:solidFill>
                            <a:schemeClr val="tx1"/>
                          </a:solidFill>
                        </a:rPr>
                        <a:t>駐在員事務所が事業を実施することができない一方、支店は本社の委任を受けた代表機能も持ち、支店の活動登録証明書に記載された事業を実施できる</a:t>
                      </a:r>
                      <a:endParaRPr lang="en-US" altLang="ja-JP" sz="1100" dirty="0">
                        <a:solidFill>
                          <a:schemeClr val="tx1"/>
                        </a:solidFill>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ベトナムは銀行業、情報産業、法務サービス、管理コンサルティングサービス、フランチャイズサービス、保険サービス等いくつかの事業を除き、多くのサービス業に対して支店設立形態を認めていない</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9" name="Rectangle 6"/>
          <p:cNvSpPr>
            <a:spLocks noChangeArrowheads="1"/>
          </p:cNvSpPr>
          <p:nvPr/>
        </p:nvSpPr>
        <p:spPr bwMode="auto">
          <a:xfrm>
            <a:off x="344488" y="1378763"/>
            <a:ext cx="9216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ベトナムへの主な進出形態</a:t>
            </a:r>
          </a:p>
        </p:txBody>
      </p:sp>
      <p:sp>
        <p:nvSpPr>
          <p:cNvPr id="50" name="テキスト ボックス 49"/>
          <p:cNvSpPr txBox="1"/>
          <p:nvPr/>
        </p:nvSpPr>
        <p:spPr>
          <a:xfrm>
            <a:off x="362475" y="6165304"/>
            <a:ext cx="9216000" cy="164980"/>
          </a:xfrm>
          <a:prstGeom prst="rect">
            <a:avLst/>
          </a:prstGeom>
          <a:noFill/>
        </p:spPr>
        <p:txBody>
          <a:bodyPr wrap="square" lIns="0" tIns="0" rIns="0" bIns="0" rtlCol="0">
            <a:no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上記の他、会社形態としては個人事業、合名会社がある。また、</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契約（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Public-Private Partnership contract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：国営サービスの提供、インフラ整備プロジェクトを実施・管理・運営する権限を有する国家機関と投資家、プロジェクト企業との間で締結される契約）や、</a:t>
            </a:r>
            <a:r>
              <a:rPr lang="en-US" altLang="ja-JP" sz="1000" dirty="0"/>
              <a:t>BCC</a:t>
            </a:r>
            <a:r>
              <a:rPr lang="ja-JP" altLang="en-US" sz="1000" dirty="0"/>
              <a:t>契約（</a:t>
            </a:r>
            <a:r>
              <a:rPr lang="en-US" altLang="ja-JP" sz="1000" dirty="0"/>
              <a:t>Business Cooperation Contract</a:t>
            </a:r>
            <a:r>
              <a:rPr lang="ja-JP" altLang="en-US" sz="1000" dirty="0"/>
              <a:t>：事業協力契約）による投資形態もある。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4911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p:cNvGraphicFramePr>
          <p:nvPr>
            <p:custDataLst>
              <p:tags r:id="rId1"/>
            </p:custDataLst>
            <p:extLst>
              <p:ext uri="{D42A27DB-BD31-4B8C-83A1-F6EECF244321}">
                <p14:modId xmlns:p14="http://schemas.microsoft.com/office/powerpoint/2010/main" val="224378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5" name="オブジェクト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フリーフォーム 1"/>
          <p:cNvSpPr/>
          <p:nvPr/>
        </p:nvSpPr>
        <p:spPr>
          <a:xfrm>
            <a:off x="4179241" y="2143124"/>
            <a:ext cx="735371" cy="4266334"/>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Lst>
            <a:ahLst/>
            <a:cxnLst>
              <a:cxn ang="0">
                <a:pos x="connsiteX0" y="connsiteY0"/>
              </a:cxn>
              <a:cxn ang="0">
                <a:pos x="connsiteX1" y="connsiteY1"/>
              </a:cxn>
              <a:cxn ang="0">
                <a:pos x="connsiteX2" y="connsiteY2"/>
              </a:cxn>
              <a:cxn ang="0">
                <a:pos x="connsiteX3" y="connsiteY3"/>
              </a:cxn>
            </a:cxnLst>
            <a:rect l="l" t="t" r="r" b="b"/>
            <a:pathLst>
              <a:path w="735371" h="4297415">
                <a:moveTo>
                  <a:pt x="735371" y="0"/>
                </a:moveTo>
                <a:lnTo>
                  <a:pt x="0" y="276877"/>
                </a:lnTo>
                <a:lnTo>
                  <a:pt x="32181" y="1076000"/>
                </a:lnTo>
                <a:lnTo>
                  <a:pt x="706219" y="4297415"/>
                </a:ln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厚生労働省とベトナム保健省の協力覚書（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月に、厚生労働省とベトナム保健省が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角丸四角形 24"/>
          <p:cNvSpPr/>
          <p:nvPr/>
        </p:nvSpPr>
        <p:spPr>
          <a:xfrm>
            <a:off x="4880992" y="2276872"/>
            <a:ext cx="4608512" cy="4176464"/>
          </a:xfrm>
          <a:prstGeom prst="roundRect">
            <a:avLst>
              <a:gd name="adj" fmla="val 1340"/>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288000" rIns="144000" rtlCol="0" anchor="t"/>
          <a:lstStyle/>
          <a:p>
            <a:pPr marL="269875" algn="just">
              <a:lnSpc>
                <a:spcPct val="110000"/>
              </a:lnSpc>
              <a:spcAft>
                <a:spcPts val="300"/>
              </a:spcAft>
              <a:buClr>
                <a:srgbClr val="868686"/>
              </a:buClr>
              <a:buSzPct val="90000"/>
            </a:pPr>
            <a:r>
              <a:rPr lang="ja-JP" altLang="en-US" sz="1050" dirty="0">
                <a:solidFill>
                  <a:schemeClr val="tx1"/>
                </a:solidFill>
              </a:rPr>
              <a:t>社会保障</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制度：日本の公的医療保険システムの経験の共有を通じた</a:t>
            </a:r>
            <a:b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ユニバーサル・ヘルス・カバレッジ</a:t>
            </a:r>
            <a:r>
              <a:rPr lang="en-US" altLang="ja-JP" sz="105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の実現</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高齢化社会への対応：政策対話と技術支援による知見と経験の共有</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新興感染症及び再興感染症の予防及び管理と、災害への対策及び応答 </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人材開発：医師・看護師・助産師・公衆衛生専門職及び</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a:t>
            </a:r>
            <a:r>
              <a:rPr lang="en-US" altLang="ja-JP" sz="105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等 </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先進技術：先進的な医療技術・医薬品・医療機器の導入（生活習慣病対応の技術・製品を含む） </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規制：上記　 を実現するため、日本の医薬品・医療機器のメーカーがベトナム市場にアクセスする際にかかる規制について、ベトナムが当事者である国際的合意の下でベトナムの責任の範囲内で、改善措置を採ることをベトナム政府に推薦する </a:t>
            </a:r>
          </a:p>
          <a:p>
            <a:pPr marL="269875" algn="just">
              <a:lnSpc>
                <a:spcPct val="110000"/>
              </a:lnSpc>
              <a:spcAft>
                <a:spcPts val="300"/>
              </a:spcAft>
              <a:buClr>
                <a:srgbClr val="868686"/>
              </a:buClr>
              <a:buSzPct val="90000"/>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ヘルス、特に</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ヘルス基準の開発、公的医療保険、病院情報システム（</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HIS</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）、健康管理情報システム（</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HMIS</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）及びデータセンターについての日本の経験や技術の紹介 </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政策対話</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国際保健外交についての情報や経験の交換</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相互に関心のある分野について</a:t>
            </a:r>
            <a:r>
              <a:rPr lang="ja-JP" altLang="en-US" sz="1050" dirty="0">
                <a:solidFill>
                  <a:schemeClr val="tx1"/>
                </a:solidFill>
              </a:rPr>
              <a:t>両国の病院、施設および大学の間の協力促進</a:t>
            </a:r>
          </a:p>
        </p:txBody>
      </p:sp>
      <p:sp>
        <p:nvSpPr>
          <p:cNvPr id="37" name="円/楕円 36"/>
          <p:cNvSpPr/>
          <p:nvPr/>
        </p:nvSpPr>
        <p:spPr>
          <a:xfrm>
            <a:off x="5076725" y="2590203"/>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76725" y="2982311"/>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76725" y="3197413"/>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76725" y="340854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5076725" y="362602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円/楕円 42"/>
          <p:cNvSpPr/>
          <p:nvPr/>
        </p:nvSpPr>
        <p:spPr>
          <a:xfrm>
            <a:off x="5076725" y="4012791"/>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円/楕円 43"/>
          <p:cNvSpPr/>
          <p:nvPr/>
        </p:nvSpPr>
        <p:spPr>
          <a:xfrm>
            <a:off x="5076725" y="4759510"/>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円/楕円 44"/>
          <p:cNvSpPr/>
          <p:nvPr/>
        </p:nvSpPr>
        <p:spPr>
          <a:xfrm>
            <a:off x="5076725" y="5321853"/>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円/楕円 45"/>
          <p:cNvSpPr/>
          <p:nvPr/>
        </p:nvSpPr>
        <p:spPr>
          <a:xfrm>
            <a:off x="5076725" y="554378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円/楕円 47"/>
          <p:cNvSpPr/>
          <p:nvPr/>
        </p:nvSpPr>
        <p:spPr>
          <a:xfrm>
            <a:off x="5881854" y="4024762"/>
            <a:ext cx="134014" cy="134014"/>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4880992" y="5896322"/>
            <a:ext cx="4608512" cy="518091"/>
          </a:xfrm>
          <a:prstGeom prst="rect">
            <a:avLst/>
          </a:prstGeom>
        </p:spPr>
        <p:txBody>
          <a:bodyPr wrap="square" lIns="198000" tIns="0" rIns="180000" bIns="0">
            <a:spAutoFit/>
          </a:bodyPr>
          <a:lstStyle/>
          <a:p>
            <a:pPr marL="214313" lvl="0" indent="-214313" algn="just" eaLnBrk="0" fontAlgn="base" hangingPunct="0">
              <a:spcBef>
                <a:spcPts val="200"/>
              </a:spcBef>
              <a:spcAft>
                <a:spcPct val="0"/>
              </a:spcAft>
              <a:tabLst>
                <a:tab pos="1209675" algn="l"/>
              </a:tabLst>
            </a:pPr>
            <a:r>
              <a:rPr kumimoji="0" lang="ja-JP" altLang="ja-JP" sz="800" dirty="0">
                <a:solidFill>
                  <a:srgbClr val="000000"/>
                </a:solidFill>
                <a:latin typeface="Arial" panose="020B0604020202020204" pitchFamily="34" charset="0"/>
              </a:rPr>
              <a:t>※</a:t>
            </a:r>
            <a:r>
              <a:rPr kumimoji="0" lang="en-US" altLang="ja-JP" sz="800" dirty="0">
                <a:solidFill>
                  <a:srgbClr val="000000"/>
                </a:solidFill>
                <a:latin typeface="Arial" panose="020B0604020202020204" pitchFamily="34" charset="0"/>
              </a:rPr>
              <a:t>1	</a:t>
            </a:r>
            <a:r>
              <a:rPr kumimoji="0" lang="ja-JP" altLang="ja-JP" sz="800" dirty="0">
                <a:solidFill>
                  <a:srgbClr val="000000"/>
                </a:solidFill>
                <a:latin typeface="Arial" panose="020B0604020202020204" pitchFamily="34" charset="0"/>
              </a:rPr>
              <a:t>ユニバーサル・ヘルス・カバレッジとは、「すべての人が適切な予防、治療などの保健医療サービスを、必要な時に支払い可能な費用で受けられる状態」のこと</a:t>
            </a:r>
            <a:endParaRPr kumimoji="0" lang="en-US" altLang="ja-JP" sz="800" dirty="0">
              <a:solidFill>
                <a:srgbClr val="000000"/>
              </a:solidFill>
              <a:latin typeface="Arial" panose="020B0604020202020204" pitchFamily="34" charset="0"/>
            </a:endParaRPr>
          </a:p>
          <a:p>
            <a:pPr marL="214313" lvl="0" indent="-214313" algn="just" eaLnBrk="0" fontAlgn="base" hangingPunct="0">
              <a:spcBef>
                <a:spcPts val="200"/>
              </a:spcBef>
              <a:spcAft>
                <a:spcPct val="0"/>
              </a:spcAft>
              <a:tabLst>
                <a:tab pos="1209675" algn="l"/>
              </a:tabLst>
            </a:pPr>
            <a:r>
              <a:rPr kumimoji="0" lang="ja-JP" altLang="ja-JP" sz="800" dirty="0">
                <a:solidFill>
                  <a:srgbClr val="000000"/>
                </a:solidFill>
                <a:latin typeface="Arial" panose="020B0604020202020204" pitchFamily="34" charset="0"/>
              </a:rPr>
              <a:t>※</a:t>
            </a:r>
            <a:r>
              <a:rPr kumimoji="0" lang="en-US" altLang="ja-JP" sz="800" dirty="0">
                <a:solidFill>
                  <a:srgbClr val="000000"/>
                </a:solidFill>
                <a:latin typeface="Arial" panose="020B0604020202020204" pitchFamily="34" charset="0"/>
              </a:rPr>
              <a:t>2	</a:t>
            </a:r>
            <a:r>
              <a:rPr kumimoji="0" lang="ja-JP" altLang="ja-JP" sz="800" dirty="0">
                <a:solidFill>
                  <a:srgbClr val="000000"/>
                </a:solidFill>
                <a:latin typeface="Arial" panose="020B0604020202020204" pitchFamily="34" charset="0"/>
              </a:rPr>
              <a:t>E-ヘルスとは、インターネットなどのIT技術を活用して、健康づくりに役立つ情報・サービスを利用または提供すること</a:t>
            </a:r>
          </a:p>
        </p:txBody>
      </p:sp>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7"/>
          <p:cNvGrpSpPr/>
          <p:nvPr/>
        </p:nvGrpSpPr>
        <p:grpSpPr>
          <a:xfrm>
            <a:off x="344488" y="1700808"/>
            <a:ext cx="921702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28" name="片側の 2 つの角を丸めた四角形 127"/>
          <p:cNvSpPr/>
          <p:nvPr/>
        </p:nvSpPr>
        <p:spPr>
          <a:xfrm>
            <a:off x="4880992" y="2132856"/>
            <a:ext cx="4608512" cy="360040"/>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日本国厚生労働省とベトナム社会主義共和国保健省の</a:t>
            </a:r>
            <a:b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医療・保健分野に関する協力覚書</a:t>
            </a:r>
            <a: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57" name="正方形/長方形 56"/>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月、首脳会談に合わせて結ばれた</a:t>
            </a:r>
          </a:p>
        </p:txBody>
      </p:sp>
      <p:sp>
        <p:nvSpPr>
          <p:cNvPr id="89" name="円/楕円 88"/>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3" name="グループ化 92"/>
          <p:cNvGrpSpPr/>
          <p:nvPr/>
        </p:nvGrpSpPr>
        <p:grpSpPr>
          <a:xfrm>
            <a:off x="1692029" y="3453132"/>
            <a:ext cx="1516104" cy="1201785"/>
            <a:chOff x="1692029" y="3406524"/>
            <a:chExt cx="1516104" cy="1201785"/>
          </a:xfrm>
        </p:grpSpPr>
        <p:grpSp>
          <p:nvGrpSpPr>
            <p:cNvPr id="95" name="Group 339"/>
            <p:cNvGrpSpPr>
              <a:grpSpLocks noChangeAspect="1"/>
            </p:cNvGrpSpPr>
            <p:nvPr/>
          </p:nvGrpSpPr>
          <p:grpSpPr bwMode="auto">
            <a:xfrm>
              <a:off x="1729320" y="3440013"/>
              <a:ext cx="1478813" cy="1168296"/>
              <a:chOff x="1968" y="2736"/>
              <a:chExt cx="864" cy="672"/>
            </a:xfrm>
          </p:grpSpPr>
          <p:sp>
            <p:nvSpPr>
              <p:cNvPr id="102"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3"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4"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5"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6"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7"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99" name="グループ化 98"/>
            <p:cNvGrpSpPr/>
            <p:nvPr/>
          </p:nvGrpSpPr>
          <p:grpSpPr>
            <a:xfrm>
              <a:off x="1692029" y="3406524"/>
              <a:ext cx="1392861" cy="382825"/>
              <a:chOff x="1692029" y="3406524"/>
              <a:chExt cx="1392861" cy="382825"/>
            </a:xfrm>
          </p:grpSpPr>
          <p:sp>
            <p:nvSpPr>
              <p:cNvPr id="100" name="正方形/長方形 99"/>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08" name="グループ化 107"/>
          <p:cNvGrpSpPr/>
          <p:nvPr/>
        </p:nvGrpSpPr>
        <p:grpSpPr>
          <a:xfrm>
            <a:off x="3270565" y="3606994"/>
            <a:ext cx="1034363" cy="992911"/>
            <a:chOff x="3224808" y="3622125"/>
            <a:chExt cx="1034363" cy="992911"/>
          </a:xfrm>
        </p:grpSpPr>
        <p:sp>
          <p:nvSpPr>
            <p:cNvPr id="109" name="円/楕円 108"/>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円/楕円 109"/>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112" name="グループ化 111"/>
          <p:cNvGrpSpPr/>
          <p:nvPr/>
        </p:nvGrpSpPr>
        <p:grpSpPr>
          <a:xfrm>
            <a:off x="632520" y="3606994"/>
            <a:ext cx="1033987" cy="992911"/>
            <a:chOff x="704528" y="3622125"/>
            <a:chExt cx="1033987" cy="992911"/>
          </a:xfrm>
        </p:grpSpPr>
        <p:sp>
          <p:nvSpPr>
            <p:cNvPr id="113" name="円/楕円 112"/>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円/楕円 113"/>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115" name="グループ化 114"/>
          <p:cNvGrpSpPr/>
          <p:nvPr/>
        </p:nvGrpSpPr>
        <p:grpSpPr>
          <a:xfrm>
            <a:off x="3728864" y="2420888"/>
            <a:ext cx="918852" cy="792088"/>
            <a:chOff x="4376936" y="2348880"/>
            <a:chExt cx="991479" cy="854695"/>
          </a:xfrm>
        </p:grpSpPr>
        <p:sp>
          <p:nvSpPr>
            <p:cNvPr id="116"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119" name="グループ化 118"/>
            <p:cNvGrpSpPr/>
            <p:nvPr/>
          </p:nvGrpSpPr>
          <p:grpSpPr>
            <a:xfrm>
              <a:off x="4517548" y="2455845"/>
              <a:ext cx="693478" cy="571401"/>
              <a:chOff x="4508023" y="2462195"/>
              <a:chExt cx="693478" cy="571401"/>
            </a:xfrm>
          </p:grpSpPr>
          <p:grpSp>
            <p:nvGrpSpPr>
              <p:cNvPr id="120" name="グループ化 119"/>
              <p:cNvGrpSpPr/>
              <p:nvPr/>
            </p:nvGrpSpPr>
            <p:grpSpPr>
              <a:xfrm>
                <a:off x="4520723" y="2462195"/>
                <a:ext cx="680778" cy="555526"/>
                <a:chOff x="4586456" y="2455845"/>
                <a:chExt cx="680778" cy="555526"/>
              </a:xfrm>
            </p:grpSpPr>
            <p:sp>
              <p:nvSpPr>
                <p:cNvPr id="134" name="フリーフォーム 133"/>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13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リーフォーム 14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4508023" y="2478070"/>
                <a:ext cx="680778" cy="555526"/>
                <a:chOff x="4586456" y="2455845"/>
                <a:chExt cx="680778" cy="555526"/>
              </a:xfrm>
            </p:grpSpPr>
            <p:sp>
              <p:nvSpPr>
                <p:cNvPr id="122" name="フリーフォーム 121"/>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4" name="正方形/長方形 143"/>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日本国厚生労働省とベトナム社会主義共和国保健省の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医療・保健分野に関する協力覚書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5" name="円/楕円 144"/>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146" name="円/楕円 145"/>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Tree>
    <p:extLst>
      <p:ext uri="{BB962C8B-B14F-4D97-AF65-F5344CB8AC3E}">
        <p14:creationId xmlns:p14="http://schemas.microsoft.com/office/powerpoint/2010/main" val="26025357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ベトナム／日本との関わり</a:t>
            </a:r>
          </a:p>
        </p:txBody>
      </p:sp>
      <p:sp>
        <p:nvSpPr>
          <p:cNvPr id="3" name="テキスト プレースホルダー 2"/>
          <p:cNvSpPr>
            <a:spLocks noGrp="1"/>
          </p:cNvSpPr>
          <p:nvPr>
            <p:ph type="body" sz="quarter" idx="15"/>
          </p:nvPr>
        </p:nvSpPr>
        <p:spPr/>
        <p:txBody>
          <a:bodyPr/>
          <a:lstStyle/>
          <a:p>
            <a:r>
              <a:rPr lang="ja-JP" altLang="en-US" dirty="0"/>
              <a:t>厚生労働省が関係するその他の協力覚書（</a:t>
            </a:r>
            <a:r>
              <a:rPr lang="en-US" altLang="ja-JP" dirty="0"/>
              <a:t>MOC</a:t>
            </a:r>
            <a:r>
              <a:rPr lang="ja-JP" altLang="en-US" dirty="0"/>
              <a:t>）締結状況</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月、厚生労働省はベトナム労働・傷病兵・社会問題省と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月、日本国内閣官房健康・医療戦略室、日本国厚生労働省及び日本国経済産業省とベトナム社会主義共和国保健省との間のヘルスケア分野における協力覚書が交換された。</a:t>
            </a:r>
          </a:p>
        </p:txBody>
      </p:sp>
      <p:sp>
        <p:nvSpPr>
          <p:cNvPr id="5" name="テキスト ボックス 4"/>
          <p:cNvSpPr txBox="1"/>
          <p:nvPr/>
        </p:nvSpPr>
        <p:spPr>
          <a:xfrm>
            <a:off x="200472" y="6639235"/>
            <a:ext cx="8640960" cy="144016"/>
          </a:xfrm>
          <a:prstGeom prst="rect">
            <a:avLst/>
          </a:prstGeom>
          <a:noFill/>
        </p:spPr>
        <p:txBody>
          <a:bodyPr wrap="square" lIns="0" tIns="0" rIns="0" bIns="0" rtlCol="0">
            <a:noAutofit/>
          </a:bodyPr>
          <a:lstStyle/>
          <a:p>
            <a:r>
              <a:rPr lang="zh-TW" altLang="en-US" sz="800" dirty="0"/>
              <a:t>（出所） </a:t>
            </a:r>
            <a:r>
              <a:rPr lang="ja-JP" altLang="en-US" sz="800" dirty="0"/>
              <a:t>厚生労働省ホームページ、内閣官房ホームページ</a:t>
            </a:r>
            <a:endParaRPr lang="en-US" altLang="zh-TW" sz="800" dirty="0"/>
          </a:p>
        </p:txBody>
      </p:sp>
      <p:graphicFrame>
        <p:nvGraphicFramePr>
          <p:cNvPr id="8" name="表 7"/>
          <p:cNvGraphicFramePr>
            <a:graphicFrameLocks noGrp="1"/>
          </p:cNvGraphicFramePr>
          <p:nvPr>
            <p:extLst>
              <p:ext uri="{D42A27DB-BD31-4B8C-83A1-F6EECF244321}">
                <p14:modId xmlns:p14="http://schemas.microsoft.com/office/powerpoint/2010/main" val="1602246753"/>
              </p:ext>
            </p:extLst>
          </p:nvPr>
        </p:nvGraphicFramePr>
        <p:xfrm>
          <a:off x="200023" y="1956829"/>
          <a:ext cx="9504000" cy="45396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ベトナム側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520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日本国法務省・外務省・厚生労働省とベトナム国労働・傷病兵・社会問題省との間の技能実習に関する協力覚書</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latin typeface="Arial" panose="020B0604020202020204" pitchFamily="34" charset="0"/>
                          <a:ea typeface="ＭＳ Ｐゴシック" panose="020B0600070205080204" pitchFamily="50" charset="-128"/>
                          <a:cs typeface="Arial" panose="020B0604020202020204" pitchFamily="34" charset="0"/>
                        </a:rPr>
                        <a:t>労働・傷病兵・</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社会問題省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日本の省の約束</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）の基準に基づき、監理団体の許可事務・技能実習計画の認定事務を適切に行う。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監理団体の許可取消や技能実習計画の認定取消等の行政処分を行った場合は、ベトナム側に情報を提供する。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ベトナム側から不適切な監理団体・実習実施者の情報が提供された場合は、調査を行い適切に対処する。また、その結果をベトナム側に通知する。</a:t>
                      </a:r>
                      <a:b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外国人の技能実習の適正な実施及び技能実習生の保護に関する法律」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ベトナムの省の約束</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今回の覚書の基準に基づき、送出機関の認定事務を適切に行う。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送出機関の認定取消等の処分について、日本側に情報を提供する。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日本側から不適切な送出機関についての情報が提供された場合は、調査を行い適切に対処する。また、その結果を日本側に通知する。</a:t>
                      </a: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2654">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日本国内閣官房健康・医療戦略室、日本国厚生労働省及び日本国経済産業省とベトナム社会主義共和国保健省との間のヘルスケア分野における協力覚書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内閣官房健康・医療戦略室、</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経済産業省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趣旨</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日本政府が推進しているアジア健康構想を通じ、日越のヘルスケアと健康分野における協力の深化を図り、民間事業の振興を図る。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具体的な協力分野</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医療サービスや高齢者向け介護サービスの提供、医療機器の導入、子どもの栄養状態の向上等の具体的事業の推進</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医薬品・医療機器産業の育成や環境衛生の向上等の基盤の構築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医療人材および介護人材の育成等の人材開発　等</a:t>
                      </a: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439405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601072" y="3966960"/>
            <a:ext cx="3960440" cy="97420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1/6</a:t>
            </a:r>
            <a:r>
              <a:rPr lang="ja-JP" altLang="en-US" dirty="0"/>
              <a:t>）</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厚生労働省ホームページ</a:t>
            </a:r>
            <a:r>
              <a:rPr lang="en-US" altLang="ja-JP" sz="800" dirty="0"/>
              <a:t> </a:t>
            </a:r>
            <a:r>
              <a:rPr lang="ja-JP" altLang="en-US" sz="800" dirty="0"/>
              <a:t>「ベトナム人看護師・介護福祉士候補者の受入れについて」、国立国際医療研究センターホームページ</a:t>
            </a:r>
            <a:endParaRPr lang="en-US" altLang="ja-JP" sz="800" dirty="0"/>
          </a:p>
        </p:txBody>
      </p:sp>
      <p:sp>
        <p:nvSpPr>
          <p:cNvPr id="10" name="テキスト ボックス 9"/>
          <p:cNvSpPr txBox="1"/>
          <p:nvPr/>
        </p:nvSpPr>
        <p:spPr>
          <a:xfrm>
            <a:off x="200472" y="1052736"/>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2014</a:t>
            </a:r>
            <a:r>
              <a:rPr lang="ja-JP" altLang="en-US" sz="1400" dirty="0"/>
              <a:t>年より、ベトナム人看護師・介護福祉士候補者の受入れ事業を実施している。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年からは</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を推進している。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5601072" y="2708920"/>
            <a:ext cx="396044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インドネシアやフィリピンからの受入れは</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2014</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年以前より開始されていたが、両国と比べて特徴的な点は、日本語能力試験</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N3</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（日常的な場面で使われる日本語をある程度理解することができるレベル）を候補者の要件として課した点にある。</a:t>
            </a:r>
          </a:p>
        </p:txBody>
      </p:sp>
      <p:cxnSp>
        <p:nvCxnSpPr>
          <p:cNvPr id="5" name="直線コネクタ 4"/>
          <p:cNvCxnSpPr/>
          <p:nvPr/>
        </p:nvCxnSpPr>
        <p:spPr>
          <a:xfrm>
            <a:off x="774784" y="2636912"/>
            <a:ext cx="0" cy="2448272"/>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7" name="円/楕円 6"/>
          <p:cNvSpPr/>
          <p:nvPr/>
        </p:nvSpPr>
        <p:spPr>
          <a:xfrm>
            <a:off x="704528" y="2784116"/>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15799" y="2708920"/>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3" name="角丸四角形 22"/>
          <p:cNvSpPr/>
          <p:nvPr/>
        </p:nvSpPr>
        <p:spPr>
          <a:xfrm>
            <a:off x="1640632" y="2709652"/>
            <a:ext cx="446449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ベトナム人看護師・介護福祉士候補者の受入れ開始 </a:t>
            </a:r>
          </a:p>
        </p:txBody>
      </p:sp>
      <p:sp>
        <p:nvSpPr>
          <p:cNvPr id="25" name="正方形/長方形 24"/>
          <p:cNvSpPr/>
          <p:nvPr/>
        </p:nvSpPr>
        <p:spPr>
          <a:xfrm>
            <a:off x="1775935" y="3041907"/>
            <a:ext cx="2232248" cy="443711"/>
          </a:xfrm>
          <a:prstGeom prst="rect">
            <a:avLst/>
          </a:prstGeom>
          <a:noFill/>
          <a:extLst>
            <a:ext uri="{909E8E84-426E-40DD-AFC4-6F175D3DCCD1}">
              <a14:hiddenFill xmlns:a14="http://schemas.microsoft.com/office/drawing/2010/main">
                <a:solidFill>
                  <a:srgbClr val="CCDAEC"/>
                </a:solidFill>
              </a14:hiddenFill>
            </a:ext>
          </a:extLst>
        </p:spPr>
        <p:txBody>
          <a:bodyPr wrap="square" lIns="72000" tIns="0" rIns="0" bIns="0" anchor="t" anchorCtr="0">
            <a:spAutoFit/>
          </a:bodyPr>
          <a:lstStyle/>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看護師候補者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75</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endParaRPr lang="en-US" altLang="zh-TW" sz="1100" b="1" dirty="0">
              <a:latin typeface="Arial" panose="020B0604020202020204" pitchFamily="34" charset="0"/>
              <a:ea typeface="ＭＳ Ｐゴシック" panose="020B0600070205080204" pitchFamily="50" charset="-128"/>
              <a:cs typeface="Arial" panose="020B0604020202020204" pitchFamily="34" charset="0"/>
            </a:endParaRPr>
          </a:p>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介護福祉士候補者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598</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6" name="フリーフォーム 25"/>
          <p:cNvSpPr/>
          <p:nvPr/>
        </p:nvSpPr>
        <p:spPr>
          <a:xfrm flipH="1">
            <a:off x="3648143" y="3066570"/>
            <a:ext cx="114498" cy="400009"/>
          </a:xfrm>
          <a:custGeom>
            <a:avLst/>
            <a:gdLst>
              <a:gd name="connsiteX0" fmla="*/ 149290 w 158620"/>
              <a:gd name="connsiteY0" fmla="*/ 0 h 1548881"/>
              <a:gd name="connsiteX1" fmla="*/ 0 w 158620"/>
              <a:gd name="connsiteY1" fmla="*/ 0 h 1548881"/>
              <a:gd name="connsiteX2" fmla="*/ 0 w 158620"/>
              <a:gd name="connsiteY2" fmla="*/ 1548881 h 1548881"/>
              <a:gd name="connsiteX3" fmla="*/ 158620 w 158620"/>
              <a:gd name="connsiteY3" fmla="*/ 1548881 h 1548881"/>
            </a:gdLst>
            <a:ahLst/>
            <a:cxnLst>
              <a:cxn ang="0">
                <a:pos x="connsiteX0" y="connsiteY0"/>
              </a:cxn>
              <a:cxn ang="0">
                <a:pos x="connsiteX1" y="connsiteY1"/>
              </a:cxn>
              <a:cxn ang="0">
                <a:pos x="connsiteX2" y="connsiteY2"/>
              </a:cxn>
              <a:cxn ang="0">
                <a:pos x="connsiteX3" y="connsiteY3"/>
              </a:cxn>
            </a:cxnLst>
            <a:rect l="l" t="t" r="r" b="b"/>
            <a:pathLst>
              <a:path w="158620" h="1548881">
                <a:moveTo>
                  <a:pt x="149290" y="0"/>
                </a:moveTo>
                <a:lnTo>
                  <a:pt x="0" y="0"/>
                </a:lnTo>
                <a:lnTo>
                  <a:pt x="0" y="1548881"/>
                </a:lnTo>
                <a:lnTo>
                  <a:pt x="158620" y="1548881"/>
                </a:lnTo>
              </a:path>
            </a:pathLst>
          </a:custGeom>
          <a:noFill/>
          <a:ln w="9525"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704528" y="4042156"/>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915799" y="3966960"/>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7" name="角丸四角形 36"/>
          <p:cNvSpPr/>
          <p:nvPr/>
        </p:nvSpPr>
        <p:spPr>
          <a:xfrm>
            <a:off x="1640632" y="3967692"/>
            <a:ext cx="446449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41" name="角丸四角形 40"/>
          <p:cNvSpPr/>
          <p:nvPr/>
        </p:nvSpPr>
        <p:spPr>
          <a:xfrm>
            <a:off x="1712640" y="4451625"/>
            <a:ext cx="382612" cy="382611"/>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42" name="正方形/長方形 41"/>
          <p:cNvSpPr/>
          <p:nvPr/>
        </p:nvSpPr>
        <p:spPr>
          <a:xfrm>
            <a:off x="1962572" y="4437112"/>
            <a:ext cx="1838300" cy="411636"/>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24" name="正方形/長方形 23"/>
          <p:cNvSpPr/>
          <p:nvPr/>
        </p:nvSpPr>
        <p:spPr>
          <a:xfrm>
            <a:off x="3916813" y="4392916"/>
            <a:ext cx="2088232" cy="201920"/>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21600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ベトナムを対象とした事業</a:t>
            </a:r>
          </a:p>
        </p:txBody>
      </p:sp>
      <p:grpSp>
        <p:nvGrpSpPr>
          <p:cNvPr id="2" name="グループ化 1"/>
          <p:cNvGrpSpPr/>
          <p:nvPr/>
        </p:nvGrpSpPr>
        <p:grpSpPr>
          <a:xfrm>
            <a:off x="3788484" y="3099971"/>
            <a:ext cx="2526901" cy="338554"/>
            <a:chOff x="3788984" y="2128942"/>
            <a:chExt cx="2526901" cy="338554"/>
          </a:xfrm>
        </p:grpSpPr>
        <p:sp>
          <p:nvSpPr>
            <p:cNvPr id="27" name="正方形/長方形 26"/>
            <p:cNvSpPr/>
            <p:nvPr/>
          </p:nvSpPr>
          <p:spPr>
            <a:xfrm>
              <a:off x="3788984" y="2206418"/>
              <a:ext cx="2526901" cy="200055"/>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spcBef>
                  <a:spcPts val="200"/>
                </a:spcBef>
                <a:buClr>
                  <a:srgbClr val="3D6AA7"/>
                </a:buClr>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計　　　　　　 </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名</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受入れ</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日時点）</a:t>
              </a:r>
            </a:p>
          </p:txBody>
        </p:sp>
        <p:sp>
          <p:nvSpPr>
            <p:cNvPr id="30" name="正方形/長方形 29"/>
            <p:cNvSpPr/>
            <p:nvPr/>
          </p:nvSpPr>
          <p:spPr>
            <a:xfrm>
              <a:off x="3996397" y="2128942"/>
              <a:ext cx="562655"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Bef>
                  <a:spcPts val="200"/>
                </a:spcBef>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673</a:t>
              </a:r>
              <a:endParaRPr lang="ja-JP" altLang="en-US" sz="22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9" name="グループ化 8"/>
          <p:cNvGrpSpPr/>
          <p:nvPr/>
        </p:nvGrpSpPr>
        <p:grpSpPr>
          <a:xfrm>
            <a:off x="4150980" y="4602614"/>
            <a:ext cx="1882140" cy="338554"/>
            <a:chOff x="4027452" y="3200558"/>
            <a:chExt cx="1457212" cy="338554"/>
          </a:xfrm>
        </p:grpSpPr>
        <p:sp>
          <p:nvSpPr>
            <p:cNvPr id="28" name="正方形/長方形 27"/>
            <p:cNvSpPr/>
            <p:nvPr/>
          </p:nvSpPr>
          <p:spPr>
            <a:xfrm>
              <a:off x="4266709" y="3271650"/>
              <a:ext cx="1217955" cy="200055"/>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4027452" y="3200558"/>
              <a:ext cx="290417"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96</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2080336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2/6</a:t>
            </a:r>
            <a:r>
              <a:rPr lang="ja-JP" altLang="en-US" dirty="0"/>
              <a:t>）</a:t>
            </a:r>
          </a:p>
        </p:txBody>
      </p:sp>
      <p:graphicFrame>
        <p:nvGraphicFramePr>
          <p:cNvPr id="13" name="表 12"/>
          <p:cNvGraphicFramePr>
            <a:graphicFrameLocks noGrp="1"/>
          </p:cNvGraphicFramePr>
          <p:nvPr>
            <p:extLst>
              <p:ext uri="{D42A27DB-BD31-4B8C-83A1-F6EECF244321}">
                <p14:modId xmlns:p14="http://schemas.microsoft.com/office/powerpoint/2010/main" val="2196666665"/>
              </p:ext>
            </p:extLst>
          </p:nvPr>
        </p:nvGraphicFramePr>
        <p:xfrm>
          <a:off x="200472" y="1325037"/>
          <a:ext cx="9504000" cy="52783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696000">
                  <a:extLst>
                    <a:ext uri="{9D8B030D-6E8A-4147-A177-3AD203B41FA5}">
                      <a16:colId xmlns:a16="http://schemas.microsoft.com/office/drawing/2014/main" val="20003"/>
                    </a:ext>
                  </a:extLst>
                </a:gridCol>
              </a:tblGrid>
              <a:tr h="252000">
                <a:tc>
                  <a:txBody>
                    <a:bodyPr/>
                    <a:lstStyle/>
                    <a:p>
                      <a:pPr algn="ctr" fontAlgn="ctr" hangingPunct="0"/>
                      <a:r>
                        <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rowSpan="6">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endParaRPr kumimoji="1" lang="ja-JP" altLang="en-US"/>
                    </a:p>
                  </a:txBody>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ヘルスケアの質改善</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endParaRPr kumimoji="1" lang="ja-JP" altLang="en-US"/>
                    </a:p>
                  </a:txBody>
                  <a:tcPr/>
                </a:tc>
                <a:tc>
                  <a:txBody>
                    <a:bodyPr/>
                    <a:lstStyle/>
                    <a:p>
                      <a:pPr algn="l" fontAlgn="ct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人材育成臨床技術の改善</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endParaRPr kumimoji="1" lang="ja-JP" altLang="en-US"/>
                    </a:p>
                  </a:txBody>
                  <a:tcPr/>
                </a:tc>
                <a:tc>
                  <a:txBody>
                    <a:bodyPr/>
                    <a:lstStyle/>
                    <a:p>
                      <a:pPr algn="l" fontAlgn="ct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病院における臨床検査・放射線・薬剤部門強化</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endParaRPr kumimoji="1" lang="ja-JP" altLang="en-US"/>
                    </a:p>
                  </a:txBody>
                  <a:tcPr/>
                </a:tc>
                <a:tc>
                  <a:txBody>
                    <a:bodyPr/>
                    <a:lstStyle/>
                    <a:p>
                      <a:pPr algn="l" fontAlgn="ct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UHC</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／健康社会保障支援アクションプログラム</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看護助産人材開発管理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国立病院機構京都医療センター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ベトナム、カンボジアにおける糖尿病足病変診療（フットケア）の医療技術支援事業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結核予防会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zh-CN"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900" dirty="0">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リハビリテーション分野及び先進的医療分野における海外人材育成事業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佐久大学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高齢者看護ケア教育モデュールの開発</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筑波大学附属病院</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ベトナム南部の拠点病院・チョーライ病院での医療技術協力</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味の素イノベーション研究所</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ベトナム社会主義共和国での</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Nutrition Standard</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（栄養施策実施基準）に関する創設及び設置促進のための研修事業</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国立病院機構京都医療センター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ASEAN</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（ベトナム、カンボジア、タイ、フィリピン）における糖尿病足病変診療（フットケア）を中心とした糖尿病診療技術に関する支援事業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名古屋大学</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メコン５カ国における消化器疾患早期診断・治療に関する技術移転事業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rowSpan="5">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病院における放射線技術部門、薬剤部門強化プロジェクト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医療の質・安全にかかるマネジメント能力強化事業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ベトナム社会主義共和国における脳卒中診療の質の向上に対する支援事業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ベトナム拠点を中心とした協力協定締結施設間連携強化とその関連施設の臨床部門における人材育成</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筑波大学附属病院</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チョーライ病院との医療技術協力と地方展開のための省病院での卒後研修強化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63208">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NPO</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法人タンデムマス・スクリーニング普及会</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ベトナムにおけるタンデムマス検査導入の研修事業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オリンパス株式会社</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胃癌に対する内視鏡下手術の普及促進</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リハビリテーション分野及び予防医療分野における海外人材育成事業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bl>
          </a:graphicData>
        </a:graphic>
      </p:graphicFrame>
      <p:sp>
        <p:nvSpPr>
          <p:cNvPr id="14" name="Rectangle 6"/>
          <p:cNvSpPr>
            <a:spLocks noChangeArrowheads="1"/>
          </p:cNvSpPr>
          <p:nvPr/>
        </p:nvSpPr>
        <p:spPr bwMode="auto">
          <a:xfrm>
            <a:off x="200472" y="1052736"/>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Tree>
    <p:extLst>
      <p:ext uri="{BB962C8B-B14F-4D97-AF65-F5344CB8AC3E}">
        <p14:creationId xmlns:p14="http://schemas.microsoft.com/office/powerpoint/2010/main" val="15317662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3/6</a:t>
            </a:r>
            <a:r>
              <a:rPr lang="ja-JP" altLang="en-US" dirty="0"/>
              <a:t>）</a:t>
            </a:r>
          </a:p>
        </p:txBody>
      </p:sp>
      <p:graphicFrame>
        <p:nvGraphicFramePr>
          <p:cNvPr id="13" name="表 12"/>
          <p:cNvGraphicFramePr>
            <a:graphicFrameLocks noGrp="1"/>
          </p:cNvGraphicFramePr>
          <p:nvPr>
            <p:extLst>
              <p:ext uri="{D42A27DB-BD31-4B8C-83A1-F6EECF244321}">
                <p14:modId xmlns:p14="http://schemas.microsoft.com/office/powerpoint/2010/main" val="3117103070"/>
              </p:ext>
            </p:extLst>
          </p:nvPr>
        </p:nvGraphicFramePr>
        <p:xfrm>
          <a:off x="200472" y="1397045"/>
          <a:ext cx="9504000" cy="50623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696000">
                  <a:extLst>
                    <a:ext uri="{9D8B030D-6E8A-4147-A177-3AD203B41FA5}">
                      <a16:colId xmlns:a16="http://schemas.microsoft.com/office/drawing/2014/main" val="20003"/>
                    </a:ext>
                  </a:extLst>
                </a:gridCol>
              </a:tblGrid>
              <a:tr h="252000">
                <a:tc>
                  <a:txBody>
                    <a:bodyPr/>
                    <a:lstStyle/>
                    <a:p>
                      <a:pPr algn="ctr" fontAlgn="ctr" hangingPunct="0"/>
                      <a:r>
                        <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国立病院機構京都医療センター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（ベトナム、カンボジア、タイ、フィリピン）における糖尿病変診療（フットケア）を中心とした糖尿病診療技術に関する支援事業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　名古屋大学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カ国におけるＩＣＴを活用した内視鏡医師及び看護師の人材育成</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カンボジア、ラオス、ミャンマー、ベトナムにおける看護臨床指導能力強化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東邦大学</a:t>
                      </a:r>
                      <a:endPar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ベトナムにおける非侵襲的技術を用いた周術期医療の導入</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筑波大学附属病院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チョーライ病院との医療技術協力と卒後教育強化による地方への展開</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株式会社メディヴァ</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ベトナム北部地域における健康診断普及プロジェクト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医療の質・安全にかかるマネジメント能力強化事業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ベトナム拠点を通じた臨床部門における人材育成（脳外科）（麻酔科）（胸部外科・呼吸器内科）</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7432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CN"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一般財団法人味の素ファンデーション</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ベトナム国における栄養制度の創設に向けた</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Nutrition Standard</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研修及び浸透事業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リハビリテーション分野及び予防医療分野における海外人材育成事業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開発途上国における小児がんの診療能力強化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アジアにおける放射線・臨床検査・</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部門の技術支援事業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RS</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バックマイ病院を拠点とした外科系チーム医療プロジェクト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開発途上国における小児がんの診療能力強化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医療の質・安全に係る組織内連携促進のための看護師のマネジメント能力強化事業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呼吸器内視鏡に関連する医療技術の向上と関連機器展開</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東邦大学医学部</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ベトナムにおける非侵襲的技術を用いた周術期医療の導入</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ベトナムにおける医療（婦人科・エコー・病理診断分野）人材育成事業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筑波大学附属病院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チョーライ病院への医療技術協力と南部ベトナム省病院への普及のための卒後教育強化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株式会社メディヴァ</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ベトナム北部地域における健康診断普及プロジェクト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公益財団法人がん研究会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先進技術：先進的な医療技術（がん治療）の指導、医療交流</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bl>
          </a:graphicData>
        </a:graphic>
      </p:graphicFrame>
      <p:sp>
        <p:nvSpPr>
          <p:cNvPr id="14" name="Rectangle 6"/>
          <p:cNvSpPr>
            <a:spLocks noChangeArrowheads="1"/>
          </p:cNvSpPr>
          <p:nvPr/>
        </p:nvSpPr>
        <p:spPr bwMode="auto">
          <a:xfrm>
            <a:off x="200472" y="112474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Tree>
    <p:extLst>
      <p:ext uri="{BB962C8B-B14F-4D97-AF65-F5344CB8AC3E}">
        <p14:creationId xmlns:p14="http://schemas.microsoft.com/office/powerpoint/2010/main" val="11827670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4/6</a:t>
            </a:r>
            <a:r>
              <a:rPr lang="ja-JP" altLang="en-US" dirty="0"/>
              <a:t>）</a:t>
            </a:r>
          </a:p>
        </p:txBody>
      </p:sp>
      <p:graphicFrame>
        <p:nvGraphicFramePr>
          <p:cNvPr id="13" name="表 12"/>
          <p:cNvGraphicFramePr>
            <a:graphicFrameLocks noGrp="1"/>
          </p:cNvGraphicFramePr>
          <p:nvPr>
            <p:extLst>
              <p:ext uri="{D42A27DB-BD31-4B8C-83A1-F6EECF244321}">
                <p14:modId xmlns:p14="http://schemas.microsoft.com/office/powerpoint/2010/main" val="1663423359"/>
              </p:ext>
            </p:extLst>
          </p:nvPr>
        </p:nvGraphicFramePr>
        <p:xfrm>
          <a:off x="200472" y="1397045"/>
          <a:ext cx="9504000" cy="5117991"/>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696000">
                  <a:extLst>
                    <a:ext uri="{9D8B030D-6E8A-4147-A177-3AD203B41FA5}">
                      <a16:colId xmlns:a16="http://schemas.microsoft.com/office/drawing/2014/main" val="20003"/>
                    </a:ext>
                  </a:extLst>
                </a:gridCol>
              </a:tblGrid>
              <a:tr h="252000">
                <a:tc>
                  <a:txBody>
                    <a:bodyPr/>
                    <a:lstStyle/>
                    <a:p>
                      <a:pPr algn="ctr" fontAlgn="ctr" hangingPunct="0"/>
                      <a:r>
                        <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病院連携を視野に入れた、ベトナム大都市主要</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病院に対する外科の技術協力を含めた周術期管理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東邦大学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ベトナムにおける非侵襲的技術を用いた周術期医療の導入</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開発途上国における小児がんの診療能力強化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ベトナムにおける軟性気管支鏡等技術の向上事業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リオン株式会社</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聴覚検査・診断機器および補聴器フィッティング技術普及促進事業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株式会社メディヴァ</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ベトナム北部地域における健康診断普及プロジェクト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CN"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学校法人国際医療福祉大学</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ベトナムにおける医療（婦人科・エコー・病理・放射線・内視鏡・総合診断分野）人材育成事業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ベトナムにおける臨床薬剤師を介して行う服薬支援ツールを用いた医薬品適正使用の推進プロジェクト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バックマイ病院を拠点とした外科系チーム医療プロジェクト（脳卒中チーム、周術期チーム、</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チーム）</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医療の質・安全に係る組織内連携促進のための保健医療従事者マネジメント能力強化事業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COVID-19</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患者受け入れ機関における院内感染対策および病院管理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低中所得国小児がん生存率向上支援事業（小児がん支援）</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バックマイ病院を拠点とした外科系チーム医療プロジェクト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病院連携を視野に入れた、ベトナム大都市主要</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病院に対する、外科の技術協力を含めた周術期管理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EBUS</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を中心とした呼吸器内視鏡の展開・発展</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拠点病院に対する医療機器の安全管理技術支援事業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ベトナムにおける医療安全推進のための院内組織体制強化事業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日本光電工業株式会社</a:t>
                      </a:r>
                      <a:endPar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ベトナムにおける非侵襲的技術を用いた循環・呼吸管理の普及促進事業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株式会社薬ゼミ情報教育センター</a:t>
                      </a:r>
                      <a:endPar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ベトナムの薬科大学における卒業試験評価制度の確立及び</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E-learning</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を活用した薬剤師の継続教育</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リオン株式会社</a:t>
                      </a:r>
                      <a:endPar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聴覚検査・診断機器および補聴器フィッティング技術普及促進事業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日本製薬工業協会</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ベトナムにおける臨床薬剤師を介して行う服薬支援ツールを用いた医薬品適正使用の推進プロジェクト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2021</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COVID-19</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患者受け入れ機関における院内感染対策および病院管理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bl>
          </a:graphicData>
        </a:graphic>
      </p:graphicFrame>
      <p:sp>
        <p:nvSpPr>
          <p:cNvPr id="14" name="Rectangle 6"/>
          <p:cNvSpPr>
            <a:spLocks noChangeArrowheads="1"/>
          </p:cNvSpPr>
          <p:nvPr/>
        </p:nvSpPr>
        <p:spPr bwMode="auto">
          <a:xfrm>
            <a:off x="200472" y="112474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Tree>
    <p:extLst>
      <p:ext uri="{BB962C8B-B14F-4D97-AF65-F5344CB8AC3E}">
        <p14:creationId xmlns:p14="http://schemas.microsoft.com/office/powerpoint/2010/main" val="13724568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5/6</a:t>
            </a:r>
            <a:r>
              <a:rPr lang="ja-JP" altLang="en-US" dirty="0"/>
              <a:t>）</a:t>
            </a:r>
          </a:p>
        </p:txBody>
      </p:sp>
      <p:graphicFrame>
        <p:nvGraphicFramePr>
          <p:cNvPr id="13" name="表 12"/>
          <p:cNvGraphicFramePr>
            <a:graphicFrameLocks noGrp="1"/>
          </p:cNvGraphicFramePr>
          <p:nvPr>
            <p:extLst>
              <p:ext uri="{D42A27DB-BD31-4B8C-83A1-F6EECF244321}">
                <p14:modId xmlns:p14="http://schemas.microsoft.com/office/powerpoint/2010/main" val="710883523"/>
              </p:ext>
            </p:extLst>
          </p:nvPr>
        </p:nvGraphicFramePr>
        <p:xfrm>
          <a:off x="200472" y="1397045"/>
          <a:ext cx="9504000" cy="5229329"/>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696000">
                  <a:extLst>
                    <a:ext uri="{9D8B030D-6E8A-4147-A177-3AD203B41FA5}">
                      <a16:colId xmlns:a16="http://schemas.microsoft.com/office/drawing/2014/main" val="20003"/>
                    </a:ext>
                  </a:extLst>
                </a:gridCol>
              </a:tblGrid>
              <a:tr h="252000">
                <a:tc>
                  <a:txBody>
                    <a:bodyPr/>
                    <a:lstStyle/>
                    <a:p>
                      <a:pPr algn="ctr" fontAlgn="ctr" hangingPunct="0"/>
                      <a:r>
                        <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ベトナム北部における脳卒中センターの遠隔診療を活用した地域連携支援およびチーム医療体制強化事業	</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ベトナムにおける医療安全推進のための院内組織連携強化事業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EBUS</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を中心とした呼吸器内視鏡の展開・発展</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行政機関との連携によるベトナム基準に則した医療機器の安全管理技術支援事業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病院連携を見据えた、ベトナム大都市主要</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病院に対する、外科技術協力を含めた周術期管理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リオン株式会社</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聴覚検査・診断機器および補聴器フィッティング技術普及促進事業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ベトナムにおける臨床薬剤師を介して行う服薬支援ツールを用いた医薬品適正使用の推進プロジェクト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武田薬品工業株式会社</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ベトナムにおける遺伝性血管性浮腫の診断方法の確立・治療の強化、ガイドライン策定の支援事業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低中所得国小児がん生存率向上支援事業（小児がん支援）</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低中所得国小児がん生存率向上支援事業（小児がん支援）</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病院連携を視野に入れた、ベトナム大都市主要</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病院とフィジー共和国に対する、外科の技術協力を含めた周術期管理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武田薬品工業株式会社</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ベトナムにおける遺伝性血管性浮腫の診断方法の確立・治療の強化、ガイドライン策定の支援事業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900" dirty="0">
                          <a:latin typeface="Arial" panose="020B0604020202020204" pitchFamily="34" charset="0"/>
                          <a:ea typeface="ＭＳ Ｐゴシック" panose="020B0600070205080204" pitchFamily="50" charset="-128"/>
                          <a:cs typeface="Arial" panose="020B0604020202020204" pitchFamily="34" charset="0"/>
                        </a:rPr>
                        <a:t>佐賀大学医学部附属病院 形成外科	</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ベトナムにおける糖尿病足病変診療としてのフットウェア普及に関する支援事業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ベトナムにおける医療安全推進のための院内組織連携強化事業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ベトナムにおける呼吸器内視鏡の普及および技術向上</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ベトナム北部における脳卒中センターの遠隔診療を活用した地域連携支援およびチーム医療体制強化事業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行政機関との連携によるベトナム基準に則した医療機器の安全管理技術支援事業フェイズ</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一般社団法人 日本口腔ケア学会</a:t>
                      </a:r>
                      <a:endPar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ベトナム国チャビン省における口腔ケアプロジェクト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医療法人石井会　石井病院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ベトナムにおける内視鏡、腹腔鏡機器を用いた消化器がん腫瘍専門医の育成</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武田薬品工業株式会社</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ベトナムにおける遺伝性血管性浮腫の診断方法の確立・治療の強化、ガイドライン策定の支援事業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佐賀大学医学部附属病院</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ベトナムにおける糖尿病足病変診療としてのフットウェア普及に関する支援事業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国立研究開発法人</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ベトナム北部における脳卒中センターのチーム医療体制および地域連携強化事業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bl>
          </a:graphicData>
        </a:graphic>
      </p:graphicFrame>
      <p:sp>
        <p:nvSpPr>
          <p:cNvPr id="14" name="Rectangle 6"/>
          <p:cNvSpPr>
            <a:spLocks noChangeArrowheads="1"/>
          </p:cNvSpPr>
          <p:nvPr/>
        </p:nvSpPr>
        <p:spPr bwMode="auto">
          <a:xfrm>
            <a:off x="200472" y="112474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Tree>
    <p:extLst>
      <p:ext uri="{BB962C8B-B14F-4D97-AF65-F5344CB8AC3E}">
        <p14:creationId xmlns:p14="http://schemas.microsoft.com/office/powerpoint/2010/main" val="26133198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6/6</a:t>
            </a:r>
            <a:r>
              <a:rPr lang="ja-JP" altLang="en-US" dirty="0"/>
              <a:t>）</a:t>
            </a:r>
          </a:p>
        </p:txBody>
      </p:sp>
      <p:graphicFrame>
        <p:nvGraphicFramePr>
          <p:cNvPr id="13" name="表 12"/>
          <p:cNvGraphicFramePr>
            <a:graphicFrameLocks noGrp="1"/>
          </p:cNvGraphicFramePr>
          <p:nvPr>
            <p:extLst>
              <p:ext uri="{D42A27DB-BD31-4B8C-83A1-F6EECF244321}">
                <p14:modId xmlns:p14="http://schemas.microsoft.com/office/powerpoint/2010/main" val="2633003802"/>
              </p:ext>
            </p:extLst>
          </p:nvPr>
        </p:nvGraphicFramePr>
        <p:xfrm>
          <a:off x="200472" y="1397045"/>
          <a:ext cx="9504000" cy="21722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696000">
                  <a:extLst>
                    <a:ext uri="{9D8B030D-6E8A-4147-A177-3AD203B41FA5}">
                      <a16:colId xmlns:a16="http://schemas.microsoft.com/office/drawing/2014/main" val="20003"/>
                    </a:ext>
                  </a:extLst>
                </a:gridCol>
              </a:tblGrid>
              <a:tr h="252000">
                <a:tc>
                  <a:txBody>
                    <a:bodyPr/>
                    <a:lstStyle/>
                    <a:p>
                      <a:pPr algn="ctr" fontAlgn="ctr" hangingPunct="0"/>
                      <a:r>
                        <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ベトナムとカンボジアにおける小児固形がん患者の生存率を向上させるための支援事業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ベトナムにおける医療の質・安全面の診療現場改善事業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ベトナムにおける呼吸器内視鏡の普及、各種技術導入、技術向上</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ベトナム医療機器管理通達の</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DOHA</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システム確立支援事業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ベトナム主要病院に対する胸部外科周術期支援</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	国立研究開発法人 国立国際医療研究センター病院</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ベトナム主要</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病院に対する人工呼吸器関連肺炎（</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VAP</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）低減のための呼吸管理研修プロジェクト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インドネシアにおける病院薬剤師業務強化を目的とした調剤支援プロジェクト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4" name="Rectangle 6"/>
          <p:cNvSpPr>
            <a:spLocks noChangeArrowheads="1"/>
          </p:cNvSpPr>
          <p:nvPr/>
        </p:nvSpPr>
        <p:spPr bwMode="auto">
          <a:xfrm>
            <a:off x="200472" y="112474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Tree>
    <p:extLst>
      <p:ext uri="{BB962C8B-B14F-4D97-AF65-F5344CB8AC3E}">
        <p14:creationId xmlns:p14="http://schemas.microsoft.com/office/powerpoint/2010/main" val="325684493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台形 2"/>
          <p:cNvSpPr/>
          <p:nvPr/>
        </p:nvSpPr>
        <p:spPr>
          <a:xfrm>
            <a:off x="5601072" y="3115367"/>
            <a:ext cx="4104456" cy="1267321"/>
          </a:xfrm>
          <a:prstGeom prst="trapezoid">
            <a:avLst>
              <a:gd name="adj" fmla="val 85877"/>
            </a:avLst>
          </a:prstGeom>
          <a:gradFill>
            <a:gsLst>
              <a:gs pos="0">
                <a:srgbClr val="DADADA"/>
              </a:gs>
              <a:gs pos="100000">
                <a:schemeClr val="bg1">
                  <a:alpha val="0"/>
                </a:schemeClr>
              </a:gs>
            </a:gsLst>
            <a:lin ang="5400000" scaled="0"/>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9" name="正方形/長方形 348"/>
          <p:cNvSpPr/>
          <p:nvPr/>
        </p:nvSpPr>
        <p:spPr>
          <a:xfrm>
            <a:off x="2864768" y="3193925"/>
            <a:ext cx="2448272" cy="1387204"/>
          </a:xfrm>
          <a:prstGeom prst="rect">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1" name="正方形/長方形 350"/>
          <p:cNvSpPr/>
          <p:nvPr/>
        </p:nvSpPr>
        <p:spPr>
          <a:xfrm>
            <a:off x="200472" y="3193925"/>
            <a:ext cx="2448272" cy="1387204"/>
          </a:xfrm>
          <a:prstGeom prst="rect">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3" name="円/楕円 432"/>
          <p:cNvSpPr/>
          <p:nvPr/>
        </p:nvSpPr>
        <p:spPr>
          <a:xfrm>
            <a:off x="5666057" y="4067564"/>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5" name="円/楕円 434"/>
          <p:cNvSpPr/>
          <p:nvPr/>
        </p:nvSpPr>
        <p:spPr>
          <a:xfrm>
            <a:off x="6909529" y="4591684"/>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6" name="円/楕円 435"/>
          <p:cNvSpPr/>
          <p:nvPr/>
        </p:nvSpPr>
        <p:spPr>
          <a:xfrm>
            <a:off x="8136697" y="4067564"/>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7" name="円/楕円 306"/>
          <p:cNvSpPr/>
          <p:nvPr/>
        </p:nvSpPr>
        <p:spPr>
          <a:xfrm>
            <a:off x="2864768" y="4149083"/>
            <a:ext cx="2448272" cy="792088"/>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5" name="円/楕円 304"/>
          <p:cNvSpPr/>
          <p:nvPr/>
        </p:nvSpPr>
        <p:spPr>
          <a:xfrm>
            <a:off x="200472" y="4149083"/>
            <a:ext cx="2448272" cy="792088"/>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1" name="円/楕円 280"/>
          <p:cNvSpPr/>
          <p:nvPr/>
        </p:nvSpPr>
        <p:spPr>
          <a:xfrm>
            <a:off x="2864768" y="2817856"/>
            <a:ext cx="2448272" cy="792000"/>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2" name="正方形/長方形 281"/>
          <p:cNvSpPr/>
          <p:nvPr/>
        </p:nvSpPr>
        <p:spPr>
          <a:xfrm>
            <a:off x="3102256" y="3213556"/>
            <a:ext cx="1973297" cy="207749"/>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350" dirty="0">
                <a:latin typeface="HGP創英角ｺﾞｼｯｸUB" panose="020B0900000000000000" pitchFamily="50" charset="-128"/>
                <a:ea typeface="HGP創英角ｺﾞｼｯｸUB" panose="020B0900000000000000" pitchFamily="50" charset="-128"/>
                <a:cs typeface="Arial" panose="020B0604020202020204" pitchFamily="34" charset="0"/>
              </a:rPr>
              <a:t>国立国際医療研究センター</a:t>
            </a:r>
          </a:p>
        </p:txBody>
      </p:sp>
      <p:sp>
        <p:nvSpPr>
          <p:cNvPr id="283" name="正方形/長方形 282"/>
          <p:cNvSpPr/>
          <p:nvPr/>
        </p:nvSpPr>
        <p:spPr>
          <a:xfrm>
            <a:off x="4256034" y="3641008"/>
            <a:ext cx="564257"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共同研究</a:t>
            </a:r>
          </a:p>
        </p:txBody>
      </p:sp>
      <p:grpSp>
        <p:nvGrpSpPr>
          <p:cNvPr id="284" name="グループ化 283"/>
          <p:cNvGrpSpPr/>
          <p:nvPr/>
        </p:nvGrpSpPr>
        <p:grpSpPr>
          <a:xfrm>
            <a:off x="3679858" y="3915472"/>
            <a:ext cx="818092" cy="594976"/>
            <a:chOff x="4232920" y="1124744"/>
            <a:chExt cx="1584176" cy="1152128"/>
          </a:xfrm>
        </p:grpSpPr>
        <p:sp>
          <p:nvSpPr>
            <p:cNvPr id="285"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86" name="正方形/長方形 285"/>
            <p:cNvSpPr/>
            <p:nvPr/>
          </p:nvSpPr>
          <p:spPr>
            <a:xfrm>
              <a:off x="4304928" y="1529408"/>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7" name="正方形/長方形 286"/>
            <p:cNvSpPr/>
            <p:nvPr/>
          </p:nvSpPr>
          <p:spPr>
            <a:xfrm>
              <a:off x="4304928" y="1673424"/>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8" name="正方形/長方形 287"/>
            <p:cNvSpPr/>
            <p:nvPr/>
          </p:nvSpPr>
          <p:spPr>
            <a:xfrm>
              <a:off x="4304928" y="1817440"/>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9" name="正方形/長方形 288"/>
            <p:cNvSpPr/>
            <p:nvPr/>
          </p:nvSpPr>
          <p:spPr>
            <a:xfrm>
              <a:off x="4304928" y="1961456"/>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0" name="正方形/長方形 289"/>
            <p:cNvSpPr/>
            <p:nvPr/>
          </p:nvSpPr>
          <p:spPr>
            <a:xfrm>
              <a:off x="4304928" y="2105472"/>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1" name="正方形/長方形 290"/>
            <p:cNvSpPr/>
            <p:nvPr/>
          </p:nvSpPr>
          <p:spPr>
            <a:xfrm>
              <a:off x="5241032" y="1529408"/>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2" name="正方形/長方形 291"/>
            <p:cNvSpPr/>
            <p:nvPr/>
          </p:nvSpPr>
          <p:spPr>
            <a:xfrm>
              <a:off x="5241032" y="1673424"/>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3" name="正方形/長方形 292"/>
            <p:cNvSpPr/>
            <p:nvPr/>
          </p:nvSpPr>
          <p:spPr>
            <a:xfrm>
              <a:off x="5241032" y="1817440"/>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4" name="正方形/長方形 293"/>
            <p:cNvSpPr/>
            <p:nvPr/>
          </p:nvSpPr>
          <p:spPr>
            <a:xfrm>
              <a:off x="5241032" y="1961456"/>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5" name="正方形/長方形 294"/>
            <p:cNvSpPr/>
            <p:nvPr/>
          </p:nvSpPr>
          <p:spPr>
            <a:xfrm>
              <a:off x="5241032" y="2105472"/>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97" name="グループ化 296"/>
          <p:cNvGrpSpPr/>
          <p:nvPr/>
        </p:nvGrpSpPr>
        <p:grpSpPr>
          <a:xfrm>
            <a:off x="3982385" y="3527384"/>
            <a:ext cx="213038" cy="340647"/>
            <a:chOff x="1318089" y="3501008"/>
            <a:chExt cx="213038" cy="340647"/>
          </a:xfrm>
          <a:solidFill>
            <a:srgbClr val="002060"/>
          </a:solidFill>
        </p:grpSpPr>
        <p:sp>
          <p:nvSpPr>
            <p:cNvPr id="298" name="右矢印 297"/>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9" name="山形 298"/>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0" name="山形 299"/>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 name="円/楕円 1"/>
          <p:cNvSpPr/>
          <p:nvPr/>
        </p:nvSpPr>
        <p:spPr>
          <a:xfrm>
            <a:off x="200472" y="2817856"/>
            <a:ext cx="2448272" cy="792000"/>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6" name="テキスト プレースホルダー 3"/>
          <p:cNvSpPr>
            <a:spLocks noGrp="1"/>
          </p:cNvSpPr>
          <p:nvPr>
            <p:ph type="body" sz="quarter" idx="15"/>
          </p:nvPr>
        </p:nvSpPr>
        <p:spPr/>
        <p:txBody>
          <a:bodyPr/>
          <a:lstStyle/>
          <a:p>
            <a:r>
              <a:rPr lang="ja-JP" altLang="en-US" dirty="0"/>
              <a:t>文部科学省の主な医療国際化関連事業</a:t>
            </a:r>
          </a:p>
        </p:txBody>
      </p:sp>
      <p:sp>
        <p:nvSpPr>
          <p:cNvPr id="10" name="テキスト ボックス 9"/>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「感染症研究国際ネットワーク推進プログラム」では、長崎大学と国立国際医療研究センターによる拠点が設立された。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「大学の世界展開力強化事業」では、東京医科歯科大学により、ホーチミン医科薬科大学との連携が結ばれた。</a:t>
            </a:r>
          </a:p>
        </p:txBody>
      </p:sp>
      <p:grpSp>
        <p:nvGrpSpPr>
          <p:cNvPr id="253" name="グループ化 252"/>
          <p:cNvGrpSpPr/>
          <p:nvPr/>
        </p:nvGrpSpPr>
        <p:grpSpPr>
          <a:xfrm>
            <a:off x="3620738" y="2420888"/>
            <a:ext cx="936332" cy="733346"/>
            <a:chOff x="2122652" y="2564905"/>
            <a:chExt cx="1146118" cy="897652"/>
          </a:xfrm>
        </p:grpSpPr>
        <p:sp>
          <p:nvSpPr>
            <p:cNvPr id="144" name="二等辺三角形 8"/>
            <p:cNvSpPr/>
            <p:nvPr/>
          </p:nvSpPr>
          <p:spPr>
            <a:xfrm>
              <a:off x="2122652" y="2564905"/>
              <a:ext cx="1146118" cy="897652"/>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145" name="グループ化 144"/>
            <p:cNvGrpSpPr/>
            <p:nvPr/>
          </p:nvGrpSpPr>
          <p:grpSpPr>
            <a:xfrm>
              <a:off x="2181108" y="2845421"/>
              <a:ext cx="216675" cy="216675"/>
              <a:chOff x="560512" y="1484784"/>
              <a:chExt cx="288032" cy="288032"/>
            </a:xfrm>
          </p:grpSpPr>
          <p:sp>
            <p:nvSpPr>
              <p:cNvPr id="146" name="正方形/長方形 14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7" name="正方形/長方形 14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8" name="正方形/長方形 14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9" name="正方形/長方形 14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0" name="グループ化 149"/>
            <p:cNvGrpSpPr/>
            <p:nvPr/>
          </p:nvGrpSpPr>
          <p:grpSpPr>
            <a:xfrm>
              <a:off x="2451952" y="2845421"/>
              <a:ext cx="216675" cy="216675"/>
              <a:chOff x="560512" y="1484784"/>
              <a:chExt cx="288032" cy="288032"/>
            </a:xfrm>
          </p:grpSpPr>
          <p:sp>
            <p:nvSpPr>
              <p:cNvPr id="151" name="正方形/長方形 15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2" name="正方形/長方形 15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3" name="正方形/長方形 15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4" name="正方形/長方形 15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5" name="グループ化 154"/>
            <p:cNvGrpSpPr/>
            <p:nvPr/>
          </p:nvGrpSpPr>
          <p:grpSpPr>
            <a:xfrm>
              <a:off x="2722794" y="2845421"/>
              <a:ext cx="216675" cy="216675"/>
              <a:chOff x="560512" y="1484784"/>
              <a:chExt cx="288032" cy="288032"/>
            </a:xfrm>
          </p:grpSpPr>
          <p:sp>
            <p:nvSpPr>
              <p:cNvPr id="156" name="正方形/長方形 15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7" name="正方形/長方形 15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8" name="正方形/長方形 15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9" name="正方形/長方形 15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0" name="グループ化 159"/>
            <p:cNvGrpSpPr/>
            <p:nvPr/>
          </p:nvGrpSpPr>
          <p:grpSpPr>
            <a:xfrm>
              <a:off x="2993638" y="2845421"/>
              <a:ext cx="216675" cy="216675"/>
              <a:chOff x="560512" y="1484784"/>
              <a:chExt cx="288032" cy="288032"/>
            </a:xfrm>
          </p:grpSpPr>
          <p:sp>
            <p:nvSpPr>
              <p:cNvPr id="161" name="正方形/長方形 16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2" name="正方形/長方形 16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3" name="正方形/長方形 16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4" name="正方形/長方形 16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5" name="グループ化 164"/>
            <p:cNvGrpSpPr/>
            <p:nvPr/>
          </p:nvGrpSpPr>
          <p:grpSpPr>
            <a:xfrm>
              <a:off x="2181108" y="3077572"/>
              <a:ext cx="216675" cy="216675"/>
              <a:chOff x="560512" y="1484784"/>
              <a:chExt cx="288032" cy="288032"/>
            </a:xfrm>
          </p:grpSpPr>
          <p:sp>
            <p:nvSpPr>
              <p:cNvPr id="166" name="正方形/長方形 16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7" name="正方形/長方形 16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8" name="正方形/長方形 16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9" name="正方形/長方形 16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70" name="グループ化 169"/>
            <p:cNvGrpSpPr/>
            <p:nvPr/>
          </p:nvGrpSpPr>
          <p:grpSpPr>
            <a:xfrm>
              <a:off x="2451952" y="3077572"/>
              <a:ext cx="216675" cy="216675"/>
              <a:chOff x="560512" y="1484784"/>
              <a:chExt cx="288032" cy="288032"/>
            </a:xfrm>
          </p:grpSpPr>
          <p:sp>
            <p:nvSpPr>
              <p:cNvPr id="171" name="正方形/長方形 17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2" name="正方形/長方形 17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正方形/長方形 17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4" name="正方形/長方形 17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75" name="グループ化 174"/>
            <p:cNvGrpSpPr/>
            <p:nvPr/>
          </p:nvGrpSpPr>
          <p:grpSpPr>
            <a:xfrm>
              <a:off x="2722794" y="3077572"/>
              <a:ext cx="216675" cy="216675"/>
              <a:chOff x="560512" y="1484784"/>
              <a:chExt cx="288032" cy="288032"/>
            </a:xfrm>
          </p:grpSpPr>
          <p:sp>
            <p:nvSpPr>
              <p:cNvPr id="176" name="正方形/長方形 17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7" name="正方形/長方形 17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8" name="正方形/長方形 17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9" name="正方形/長方形 17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80" name="グループ化 179"/>
            <p:cNvGrpSpPr/>
            <p:nvPr/>
          </p:nvGrpSpPr>
          <p:grpSpPr>
            <a:xfrm>
              <a:off x="2993638" y="3077572"/>
              <a:ext cx="216675" cy="216675"/>
              <a:chOff x="560512" y="1484784"/>
              <a:chExt cx="288032" cy="288032"/>
            </a:xfrm>
          </p:grpSpPr>
          <p:sp>
            <p:nvSpPr>
              <p:cNvPr id="181" name="正方形/長方形 18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正方形/長方形 18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3" name="正方形/長方形 18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4" name="正方形/長方形 18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85"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7"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8"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9" name="Freeform 2692"/>
            <p:cNvSpPr>
              <a:spLocks noChangeAspect="1"/>
            </p:cNvSpPr>
            <p:nvPr/>
          </p:nvSpPr>
          <p:spPr bwMode="auto">
            <a:xfrm>
              <a:off x="2610105" y="2621008"/>
              <a:ext cx="171211" cy="168310"/>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54" name="グループ化 253"/>
          <p:cNvGrpSpPr/>
          <p:nvPr/>
        </p:nvGrpSpPr>
        <p:grpSpPr>
          <a:xfrm>
            <a:off x="956556" y="2481824"/>
            <a:ext cx="936104" cy="675842"/>
            <a:chOff x="200025" y="2564904"/>
            <a:chExt cx="1296591" cy="936104"/>
          </a:xfrm>
        </p:grpSpPr>
        <p:sp>
          <p:nvSpPr>
            <p:cNvPr id="200" name="正方形/長方形 199"/>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02" name="正方形/長方形 201"/>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98" name="片側の 2 つの角を丸めた四角形 197"/>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01" name="グループ化 200"/>
            <p:cNvGrpSpPr/>
            <p:nvPr/>
          </p:nvGrpSpPr>
          <p:grpSpPr>
            <a:xfrm>
              <a:off x="756498" y="2604538"/>
              <a:ext cx="184096" cy="184096"/>
              <a:chOff x="764204" y="2641792"/>
              <a:chExt cx="168684" cy="168684"/>
            </a:xfrm>
          </p:grpSpPr>
          <p:sp>
            <p:nvSpPr>
              <p:cNvPr id="4" name="円/楕円 3"/>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0" name="フリーフォーム 189"/>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9" name="グループ化 238"/>
            <p:cNvGrpSpPr/>
            <p:nvPr/>
          </p:nvGrpSpPr>
          <p:grpSpPr>
            <a:xfrm>
              <a:off x="266580" y="2875097"/>
              <a:ext cx="421345" cy="561794"/>
              <a:chOff x="266580" y="2875097"/>
              <a:chExt cx="421345" cy="561794"/>
            </a:xfrm>
          </p:grpSpPr>
          <p:sp>
            <p:nvSpPr>
              <p:cNvPr id="140" name="正方形/長方形 139"/>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正方形/長方形 140"/>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正方形/長方形 141"/>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3" name="正方形/長方形 142"/>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 name="正方形/長方形 205"/>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8" name="正方形/長方形 207"/>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9" name="正方形/長方形 208"/>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0" name="正方形/長方形 209"/>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2" name="正方形/長方形 211"/>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5" name="正方形/長方形 234"/>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6" name="正方形/長方形 235"/>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7" name="正方形/長方形 236"/>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40" name="グループ化 239"/>
            <p:cNvGrpSpPr/>
            <p:nvPr/>
          </p:nvGrpSpPr>
          <p:grpSpPr>
            <a:xfrm>
              <a:off x="1009164" y="2875097"/>
              <a:ext cx="421345" cy="561794"/>
              <a:chOff x="266580" y="2875097"/>
              <a:chExt cx="421345" cy="561794"/>
            </a:xfrm>
          </p:grpSpPr>
          <p:sp>
            <p:nvSpPr>
              <p:cNvPr id="241" name="正方形/長方形 240"/>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2" name="正方形/長方形 241"/>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3" name="正方形/長方形 242"/>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4" name="正方形/長方形 243"/>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5" name="正方形/長方形 244"/>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6" name="正方形/長方形 245"/>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7" name="正方形/長方形 246"/>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8" name="正方形/長方形 247"/>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9" name="正方形/長方形 248"/>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0" name="正方形/長方形 249"/>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1" name="正方形/長方形 250"/>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2" name="正方形/長方形 251"/>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191" name="正方形/長方形 190"/>
          <p:cNvSpPr/>
          <p:nvPr/>
        </p:nvSpPr>
        <p:spPr>
          <a:xfrm>
            <a:off x="1065536" y="3213556"/>
            <a:ext cx="718145" cy="21544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長崎大学</a:t>
            </a:r>
          </a:p>
        </p:txBody>
      </p:sp>
      <p:sp>
        <p:nvSpPr>
          <p:cNvPr id="205" name="正方形/長方形 204"/>
          <p:cNvSpPr/>
          <p:nvPr/>
        </p:nvSpPr>
        <p:spPr>
          <a:xfrm>
            <a:off x="380493" y="5085184"/>
            <a:ext cx="936104" cy="1538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buClr>
                <a:srgbClr val="3D6AA7"/>
              </a:buCl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グループ</a:t>
            </a:r>
          </a:p>
        </p:txBody>
      </p:sp>
      <p:sp>
        <p:nvSpPr>
          <p:cNvPr id="224" name="テキスト ボックス 22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a:t>
            </a:r>
            <a:r>
              <a:rPr lang="ja-JP" altLang="en-US" sz="800" dirty="0"/>
              <a:t>感染症研究国際ネットワーク推進プログラムホームページ、東南アジア医療・歯科医療ネットワークの構築を目指した大学間交流プログラムホームページ</a:t>
            </a:r>
            <a:endParaRPr lang="en-US" altLang="ja-JP" sz="800" dirty="0"/>
          </a:p>
        </p:txBody>
      </p:sp>
      <p:sp>
        <p:nvSpPr>
          <p:cNvPr id="275" name="正方形/長方形 274"/>
          <p:cNvSpPr/>
          <p:nvPr/>
        </p:nvSpPr>
        <p:spPr>
          <a:xfrm>
            <a:off x="1591738" y="3641008"/>
            <a:ext cx="564257"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共同研究</a:t>
            </a:r>
          </a:p>
        </p:txBody>
      </p:sp>
      <p:grpSp>
        <p:nvGrpSpPr>
          <p:cNvPr id="259" name="グループ化 258"/>
          <p:cNvGrpSpPr/>
          <p:nvPr/>
        </p:nvGrpSpPr>
        <p:grpSpPr>
          <a:xfrm>
            <a:off x="1015562" y="3915472"/>
            <a:ext cx="818092" cy="594976"/>
            <a:chOff x="4232925" y="1124744"/>
            <a:chExt cx="1584178" cy="1152129"/>
          </a:xfrm>
        </p:grpSpPr>
        <p:sp>
          <p:nvSpPr>
            <p:cNvPr id="260"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61" name="正方形/長方形 260"/>
            <p:cNvSpPr/>
            <p:nvPr/>
          </p:nvSpPr>
          <p:spPr>
            <a:xfrm>
              <a:off x="4304933" y="1529408"/>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2" name="正方形/長方形 261"/>
            <p:cNvSpPr/>
            <p:nvPr/>
          </p:nvSpPr>
          <p:spPr>
            <a:xfrm>
              <a:off x="4304933" y="1673424"/>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3" name="正方形/長方形 262"/>
            <p:cNvSpPr/>
            <p:nvPr/>
          </p:nvSpPr>
          <p:spPr>
            <a:xfrm>
              <a:off x="4304933" y="1817440"/>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4" name="正方形/長方形 263"/>
            <p:cNvSpPr/>
            <p:nvPr/>
          </p:nvSpPr>
          <p:spPr>
            <a:xfrm>
              <a:off x="4304933" y="1961456"/>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5" name="正方形/長方形 264"/>
            <p:cNvSpPr/>
            <p:nvPr/>
          </p:nvSpPr>
          <p:spPr>
            <a:xfrm>
              <a:off x="4304935" y="2105472"/>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6" name="正方形/長方形 265"/>
            <p:cNvSpPr/>
            <p:nvPr/>
          </p:nvSpPr>
          <p:spPr>
            <a:xfrm>
              <a:off x="5241040" y="1529408"/>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7" name="正方形/長方形 266"/>
            <p:cNvSpPr/>
            <p:nvPr/>
          </p:nvSpPr>
          <p:spPr>
            <a:xfrm>
              <a:off x="5241040" y="1673424"/>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8" name="正方形/長方形 267"/>
            <p:cNvSpPr/>
            <p:nvPr/>
          </p:nvSpPr>
          <p:spPr>
            <a:xfrm>
              <a:off x="5241040" y="1817440"/>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9" name="正方形/長方形 268"/>
            <p:cNvSpPr/>
            <p:nvPr/>
          </p:nvSpPr>
          <p:spPr>
            <a:xfrm>
              <a:off x="5241040" y="1961456"/>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0" name="正方形/長方形 269"/>
            <p:cNvSpPr/>
            <p:nvPr/>
          </p:nvSpPr>
          <p:spPr>
            <a:xfrm>
              <a:off x="5241038" y="2105472"/>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1" name="Freeform 2692"/>
            <p:cNvSpPr>
              <a:spLocks noChangeAspect="1"/>
            </p:cNvSpPr>
            <p:nvPr/>
          </p:nvSpPr>
          <p:spPr bwMode="auto">
            <a:xfrm>
              <a:off x="4915133"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79" name="グループ化 278"/>
          <p:cNvGrpSpPr/>
          <p:nvPr/>
        </p:nvGrpSpPr>
        <p:grpSpPr>
          <a:xfrm>
            <a:off x="1318089" y="3527384"/>
            <a:ext cx="213038" cy="340647"/>
            <a:chOff x="1318089" y="3501008"/>
            <a:chExt cx="213038" cy="340647"/>
          </a:xfrm>
          <a:solidFill>
            <a:srgbClr val="002060"/>
          </a:solidFill>
        </p:grpSpPr>
        <p:sp>
          <p:nvSpPr>
            <p:cNvPr id="272" name="右矢印 271"/>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3" name="山形 272"/>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4" name="山形 273"/>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2" name="円/楕円 311"/>
          <p:cNvSpPr/>
          <p:nvPr/>
        </p:nvSpPr>
        <p:spPr>
          <a:xfrm>
            <a:off x="6645188" y="2835440"/>
            <a:ext cx="2016224" cy="792000"/>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13" name="グループ化 312"/>
          <p:cNvGrpSpPr/>
          <p:nvPr/>
        </p:nvGrpSpPr>
        <p:grpSpPr>
          <a:xfrm>
            <a:off x="7185248" y="2499408"/>
            <a:ext cx="936104" cy="675842"/>
            <a:chOff x="200025" y="2564904"/>
            <a:chExt cx="1296591" cy="936104"/>
          </a:xfrm>
        </p:grpSpPr>
        <p:sp>
          <p:nvSpPr>
            <p:cNvPr id="314" name="正方形/長方形 313"/>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5" name="正方形/長方形 314"/>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6" name="片側の 2 つの角を丸めた四角形 315"/>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17" name="グループ化 316"/>
            <p:cNvGrpSpPr/>
            <p:nvPr/>
          </p:nvGrpSpPr>
          <p:grpSpPr>
            <a:xfrm>
              <a:off x="756498" y="2604538"/>
              <a:ext cx="184096" cy="184096"/>
              <a:chOff x="764204" y="2641792"/>
              <a:chExt cx="168684" cy="168684"/>
            </a:xfrm>
          </p:grpSpPr>
          <p:sp>
            <p:nvSpPr>
              <p:cNvPr id="344" name="円/楕円 343"/>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5" name="フリーフォーム 344"/>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8" name="グループ化 317"/>
            <p:cNvGrpSpPr/>
            <p:nvPr/>
          </p:nvGrpSpPr>
          <p:grpSpPr>
            <a:xfrm>
              <a:off x="266580" y="2875097"/>
              <a:ext cx="421345" cy="561794"/>
              <a:chOff x="266580" y="2875097"/>
              <a:chExt cx="421345" cy="561794"/>
            </a:xfrm>
          </p:grpSpPr>
          <p:sp>
            <p:nvSpPr>
              <p:cNvPr id="332" name="正方形/長方形 331"/>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3" name="正方形/長方形 332"/>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4" name="正方形/長方形 333"/>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5" name="正方形/長方形 334"/>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6" name="正方形/長方形 335"/>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7" name="正方形/長方形 336"/>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8" name="正方形/長方形 337"/>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9" name="正方形/長方形 338"/>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0" name="正方形/長方形 339"/>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1" name="正方形/長方形 340"/>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2" name="正方形/長方形 341"/>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3" name="正方形/長方形 342"/>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19" name="グループ化 318"/>
            <p:cNvGrpSpPr/>
            <p:nvPr/>
          </p:nvGrpSpPr>
          <p:grpSpPr>
            <a:xfrm>
              <a:off x="1009164" y="2875097"/>
              <a:ext cx="421345" cy="561794"/>
              <a:chOff x="266580" y="2875097"/>
              <a:chExt cx="421345" cy="561794"/>
            </a:xfrm>
          </p:grpSpPr>
          <p:sp>
            <p:nvSpPr>
              <p:cNvPr id="320" name="正方形/長方形 319"/>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1" name="正方形/長方形 320"/>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2" name="正方形/長方形 321"/>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3" name="正方形/長方形 322"/>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4" name="正方形/長方形 323"/>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5" name="正方形/長方形 324"/>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6" name="正方形/長方形 325"/>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7" name="正方形/長方形 326"/>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8" name="正方形/長方形 327"/>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9" name="正方形/長方形 328"/>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0" name="正方形/長方形 329"/>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1" name="正方形/長方形 330"/>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346" name="正方形/長方形 345"/>
          <p:cNvSpPr/>
          <p:nvPr/>
        </p:nvSpPr>
        <p:spPr>
          <a:xfrm>
            <a:off x="6935155" y="3231140"/>
            <a:ext cx="1436291" cy="21544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zh-CN"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東京医科歯科大学</a:t>
            </a:r>
            <a:endPar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98" name="グループ化 97"/>
          <p:cNvGrpSpPr/>
          <p:nvPr/>
        </p:nvGrpSpPr>
        <p:grpSpPr>
          <a:xfrm>
            <a:off x="6003160" y="3662608"/>
            <a:ext cx="818092" cy="594976"/>
            <a:chOff x="5920671" y="3861045"/>
            <a:chExt cx="818092" cy="594976"/>
          </a:xfrm>
        </p:grpSpPr>
        <p:sp>
          <p:nvSpPr>
            <p:cNvPr id="381"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82" name="正方形/長方形 381"/>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3" name="正方形/長方形 382"/>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4" name="正方形/長方形 383"/>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5" name="正方形/長方形 384"/>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6" name="正方形/長方形 385"/>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7" name="正方形/長方形 386"/>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8" name="正方形/長方形 387"/>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9" name="正方形/長方形 388"/>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0" name="正方形/長方形 389"/>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1" name="正方形/長方形 390"/>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96"/>
            <p:cNvGrpSpPr/>
            <p:nvPr/>
          </p:nvGrpSpPr>
          <p:grpSpPr>
            <a:xfrm>
              <a:off x="6269398" y="3890776"/>
              <a:ext cx="120638" cy="120638"/>
              <a:chOff x="6267822" y="4095750"/>
              <a:chExt cx="120638" cy="120638"/>
            </a:xfrm>
          </p:grpSpPr>
          <p:sp>
            <p:nvSpPr>
              <p:cNvPr id="394" name="円/楕円 393"/>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5" name="フリーフォーム 394"/>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0" name="片側の 2 つの角を丸めた四角形 349"/>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96" name="正方形/長方形 395"/>
          <p:cNvSpPr/>
          <p:nvPr/>
        </p:nvSpPr>
        <p:spPr>
          <a:xfrm>
            <a:off x="5639164" y="4301158"/>
            <a:ext cx="1546084" cy="2923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ホーチミン医科薬科大学</a:t>
            </a:r>
            <a:endPar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97" name="グループ化 396"/>
          <p:cNvGrpSpPr/>
          <p:nvPr/>
        </p:nvGrpSpPr>
        <p:grpSpPr>
          <a:xfrm>
            <a:off x="7244254" y="4186728"/>
            <a:ext cx="818092" cy="594976"/>
            <a:chOff x="5920671" y="3861045"/>
            <a:chExt cx="818092" cy="594976"/>
          </a:xfrm>
        </p:grpSpPr>
        <p:sp>
          <p:nvSpPr>
            <p:cNvPr id="398"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99" name="正方形/長方形 398"/>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0" name="正方形/長方形 399"/>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1" name="正方形/長方形 400"/>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2" name="正方形/長方形 401"/>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3" name="正方形/長方形 402"/>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4" name="正方形/長方形 403"/>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5" name="正方形/長方形 404"/>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6" name="正方形/長方形 405"/>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7" name="正方形/長方形 406"/>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8" name="正方形/長方形 407"/>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9" name="グループ化 408"/>
            <p:cNvGrpSpPr/>
            <p:nvPr/>
          </p:nvGrpSpPr>
          <p:grpSpPr>
            <a:xfrm>
              <a:off x="6269398" y="3890776"/>
              <a:ext cx="120638" cy="120638"/>
              <a:chOff x="6267822" y="4095750"/>
              <a:chExt cx="120638" cy="120638"/>
            </a:xfrm>
          </p:grpSpPr>
          <p:sp>
            <p:nvSpPr>
              <p:cNvPr id="411" name="円/楕円 410"/>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2" name="フリーフォーム 411"/>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0" name="片側の 2 つの角を丸めた四角形 409"/>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13" name="正方形/長方形 412"/>
          <p:cNvSpPr/>
          <p:nvPr/>
        </p:nvSpPr>
        <p:spPr>
          <a:xfrm>
            <a:off x="7154766" y="4825278"/>
            <a:ext cx="997068" cy="2923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チュラロコン大学</a:t>
            </a:r>
            <a:endPar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14" name="グループ化 413"/>
          <p:cNvGrpSpPr/>
          <p:nvPr/>
        </p:nvGrpSpPr>
        <p:grpSpPr>
          <a:xfrm>
            <a:off x="8468392" y="3662608"/>
            <a:ext cx="818092" cy="594976"/>
            <a:chOff x="5920671" y="3861045"/>
            <a:chExt cx="818092" cy="594976"/>
          </a:xfrm>
        </p:grpSpPr>
        <p:sp>
          <p:nvSpPr>
            <p:cNvPr id="415"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416" name="正方形/長方形 415"/>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7" name="正方形/長方形 416"/>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8" name="正方形/長方形 417"/>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9" name="正方形/長方形 418"/>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0" name="正方形/長方形 419"/>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1" name="正方形/長方形 420"/>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2" name="正方形/長方形 421"/>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3" name="正方形/長方形 422"/>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4" name="正方形/長方形 423"/>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5" name="正方形/長方形 424"/>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26" name="グループ化 425"/>
            <p:cNvGrpSpPr/>
            <p:nvPr/>
          </p:nvGrpSpPr>
          <p:grpSpPr>
            <a:xfrm>
              <a:off x="6269398" y="3890776"/>
              <a:ext cx="120638" cy="120638"/>
              <a:chOff x="6267822" y="4095750"/>
              <a:chExt cx="120638" cy="120638"/>
            </a:xfrm>
          </p:grpSpPr>
          <p:sp>
            <p:nvSpPr>
              <p:cNvPr id="428" name="円/楕円 427"/>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9" name="フリーフォーム 428"/>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7" name="片側の 2 つの角を丸めた四角形 426"/>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30" name="正方形/長方形 429"/>
          <p:cNvSpPr/>
          <p:nvPr/>
        </p:nvSpPr>
        <p:spPr>
          <a:xfrm>
            <a:off x="8374093" y="4301158"/>
            <a:ext cx="1006686" cy="2923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インドネシア大学</a:t>
            </a:r>
          </a:p>
        </p:txBody>
      </p:sp>
      <p:sp>
        <p:nvSpPr>
          <p:cNvPr id="347" name="正方形/長方形 346"/>
          <p:cNvSpPr/>
          <p:nvPr/>
        </p:nvSpPr>
        <p:spPr>
          <a:xfrm>
            <a:off x="732111" y="4535496"/>
            <a:ext cx="1384995" cy="3077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a:t>
            </a:r>
          </a:p>
          <a:p>
            <a:pPr lvl="0" algn="ctr">
              <a:buClr>
                <a:srgbClr val="3D6AA7"/>
              </a:buClr>
            </a:pPr>
            <a:r>
              <a:rPr lang="zh-CN" altLang="en-US" sz="1200" b="1" dirty="0">
                <a:latin typeface="Arial" panose="020B0604020202020204" pitchFamily="34" charset="0"/>
                <a:ea typeface="ＭＳ Ｐゴシック" panose="020B0600070205080204" pitchFamily="50" charset="-128"/>
                <a:cs typeface="Arial" panose="020B0604020202020204" pitchFamily="34" charset="0"/>
              </a:rPr>
              <a:t>国立衛生疫学研究所</a:t>
            </a:r>
          </a:p>
        </p:txBody>
      </p:sp>
      <p:sp>
        <p:nvSpPr>
          <p:cNvPr id="348" name="正方形/長方形 347"/>
          <p:cNvSpPr/>
          <p:nvPr/>
        </p:nvSpPr>
        <p:spPr>
          <a:xfrm>
            <a:off x="3479763" y="4535496"/>
            <a:ext cx="1218282" cy="3077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a:t>
            </a:r>
          </a:p>
          <a:p>
            <a:pPr lvl="0" algn="ctr">
              <a:buClr>
                <a:srgbClr val="3D6AA7"/>
              </a:buClr>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バックマイ病院 </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など</a:t>
            </a:r>
          </a:p>
        </p:txBody>
      </p:sp>
      <p:sp>
        <p:nvSpPr>
          <p:cNvPr id="352" name="正方形/長方形 351"/>
          <p:cNvSpPr/>
          <p:nvPr/>
        </p:nvSpPr>
        <p:spPr>
          <a:xfrm>
            <a:off x="2072680" y="2708920"/>
            <a:ext cx="1368152" cy="288032"/>
          </a:xfrm>
          <a:prstGeom prst="rect">
            <a:avLst/>
          </a:prstGeom>
          <a:gradFill flip="none" rotWithShape="1">
            <a:gsLst>
              <a:gs pos="70000">
                <a:srgbClr val="E4BB46"/>
              </a:gs>
              <a:gs pos="30000">
                <a:srgbClr val="E4BB46"/>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fontAlgn="ctr">
              <a:buClr>
                <a:srgbClr val="3D6AA7"/>
              </a:buClr>
            </a:pP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拠 点</a:t>
            </a:r>
          </a:p>
        </p:txBody>
      </p:sp>
      <p:sp>
        <p:nvSpPr>
          <p:cNvPr id="353" name="正方形/長方形 352"/>
          <p:cNvSpPr/>
          <p:nvPr/>
        </p:nvSpPr>
        <p:spPr>
          <a:xfrm>
            <a:off x="7512236" y="3941115"/>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grpSp>
        <p:nvGrpSpPr>
          <p:cNvPr id="354" name="グループ化 353"/>
          <p:cNvGrpSpPr/>
          <p:nvPr/>
        </p:nvGrpSpPr>
        <p:grpSpPr>
          <a:xfrm>
            <a:off x="7546781" y="3571549"/>
            <a:ext cx="213038" cy="340647"/>
            <a:chOff x="1318089" y="3501008"/>
            <a:chExt cx="213038" cy="340647"/>
          </a:xfrm>
          <a:solidFill>
            <a:srgbClr val="002060"/>
          </a:solidFill>
        </p:grpSpPr>
        <p:sp>
          <p:nvSpPr>
            <p:cNvPr id="355" name="右矢印 354"/>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6" name="山形 355"/>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7" name="山形 356"/>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58" name="グループ化 357"/>
          <p:cNvGrpSpPr/>
          <p:nvPr/>
        </p:nvGrpSpPr>
        <p:grpSpPr>
          <a:xfrm rot="1800000">
            <a:off x="6657568" y="3359361"/>
            <a:ext cx="213038" cy="340647"/>
            <a:chOff x="1318089" y="3501008"/>
            <a:chExt cx="213038" cy="340647"/>
          </a:xfrm>
          <a:solidFill>
            <a:srgbClr val="002060"/>
          </a:solidFill>
        </p:grpSpPr>
        <p:sp>
          <p:nvSpPr>
            <p:cNvPr id="359" name="右矢印 358"/>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0" name="山形 359"/>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1" name="山形 360"/>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62" name="グループ化 361"/>
          <p:cNvGrpSpPr/>
          <p:nvPr/>
        </p:nvGrpSpPr>
        <p:grpSpPr>
          <a:xfrm rot="19800000" flipH="1">
            <a:off x="8439775" y="3359361"/>
            <a:ext cx="213038" cy="340647"/>
            <a:chOff x="1318089" y="3501008"/>
            <a:chExt cx="213038" cy="340647"/>
          </a:xfrm>
          <a:solidFill>
            <a:srgbClr val="002060"/>
          </a:solidFill>
        </p:grpSpPr>
        <p:sp>
          <p:nvSpPr>
            <p:cNvPr id="363" name="右矢印 362"/>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4" name="山形 363"/>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5" name="山形 364"/>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66" name="正方形/長方形 365"/>
          <p:cNvSpPr/>
          <p:nvPr/>
        </p:nvSpPr>
        <p:spPr>
          <a:xfrm>
            <a:off x="6342126" y="3305355"/>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sp>
        <p:nvSpPr>
          <p:cNvPr id="367" name="正方形/長方形 366"/>
          <p:cNvSpPr/>
          <p:nvPr/>
        </p:nvSpPr>
        <p:spPr>
          <a:xfrm>
            <a:off x="8672086" y="3305355"/>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grpSp>
        <p:nvGrpSpPr>
          <p:cNvPr id="68" name="グループ化 67"/>
          <p:cNvGrpSpPr/>
          <p:nvPr/>
        </p:nvGrpSpPr>
        <p:grpSpPr>
          <a:xfrm>
            <a:off x="380493" y="5275017"/>
            <a:ext cx="2088231" cy="529545"/>
            <a:chOff x="344489" y="5203009"/>
            <a:chExt cx="2088231" cy="529545"/>
          </a:xfrm>
        </p:grpSpPr>
        <p:sp>
          <p:nvSpPr>
            <p:cNvPr id="368" name="角丸四角形 367"/>
            <p:cNvSpPr/>
            <p:nvPr/>
          </p:nvSpPr>
          <p:spPr>
            <a:xfrm>
              <a:off x="344489" y="5203009"/>
              <a:ext cx="100811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下痢症</a:t>
              </a:r>
            </a:p>
          </p:txBody>
        </p:sp>
        <p:sp>
          <p:nvSpPr>
            <p:cNvPr id="369" name="角丸四角形 368"/>
            <p:cNvSpPr/>
            <p:nvPr/>
          </p:nvSpPr>
          <p:spPr>
            <a:xfrm>
              <a:off x="1424608" y="5203009"/>
              <a:ext cx="100811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蚊媒介性感染症</a:t>
              </a:r>
            </a:p>
          </p:txBody>
        </p:sp>
        <p:sp>
          <p:nvSpPr>
            <p:cNvPr id="370" name="角丸四角形 369"/>
            <p:cNvSpPr/>
            <p:nvPr/>
          </p:nvSpPr>
          <p:spPr>
            <a:xfrm>
              <a:off x="344489" y="5494851"/>
              <a:ext cx="100811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臨床研究</a:t>
              </a:r>
            </a:p>
          </p:txBody>
        </p:sp>
        <p:sp>
          <p:nvSpPr>
            <p:cNvPr id="371" name="角丸四角形 370"/>
            <p:cNvSpPr/>
            <p:nvPr/>
          </p:nvSpPr>
          <p:spPr>
            <a:xfrm>
              <a:off x="1424608" y="5494851"/>
              <a:ext cx="100811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人獣共通感染症</a:t>
              </a:r>
            </a:p>
          </p:txBody>
        </p:sp>
      </p:grpSp>
      <p:sp>
        <p:nvSpPr>
          <p:cNvPr id="374" name="角丸四角形 373"/>
          <p:cNvSpPr/>
          <p:nvPr/>
        </p:nvSpPr>
        <p:spPr>
          <a:xfrm>
            <a:off x="4376936" y="4334344"/>
            <a:ext cx="432048" cy="220066"/>
          </a:xfrm>
          <a:prstGeom prst="roundRect">
            <a:avLst>
              <a:gd name="adj" fmla="val 50000"/>
            </a:avLst>
          </a:prstGeom>
          <a:solidFill>
            <a:srgbClr val="77D4ED"/>
          </a:solidFill>
        </p:spPr>
        <p:txBody>
          <a:bodyPr wrap="none" lIns="0" tIns="0" rIns="0" bIns="0" anchor="ctr" anchorCtr="0">
            <a:noAutofit/>
          </a:bodyPr>
          <a:lstStyle/>
          <a:p>
            <a:pPr algn="ctr" fontAlgn="ctr">
              <a:buClr>
                <a:srgbClr val="3D6AA7"/>
              </a:buCl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拠点</a:t>
            </a:r>
          </a:p>
        </p:txBody>
      </p:sp>
      <p:sp>
        <p:nvSpPr>
          <p:cNvPr id="8" name="角丸四角形 7"/>
          <p:cNvSpPr/>
          <p:nvPr/>
        </p:nvSpPr>
        <p:spPr>
          <a:xfrm>
            <a:off x="2900772" y="5589240"/>
            <a:ext cx="2376264" cy="864096"/>
          </a:xfrm>
          <a:prstGeom prst="roundRect">
            <a:avLst>
              <a:gd name="adj" fmla="val 9060"/>
            </a:avLst>
          </a:prstGeom>
          <a:noFill/>
          <a:ln w="9525" cap="flat" cmpd="sng" algn="ctr">
            <a:solidFill>
              <a:srgbClr val="FB8265"/>
            </a:solidFill>
            <a:prstDash val="solid"/>
            <a:round/>
            <a:headEnd type="none" w="med" len="med"/>
            <a:tailEnd type="none" w="med" len="med"/>
          </a:ln>
          <a:effectLst/>
          <a:extLst>
            <a:ext uri="{909E8E84-426E-40DD-AFC4-6F175D3DCCD1}">
              <a14:hiddenFill xmlns:a14="http://schemas.microsoft.com/office/drawing/2010/main">
                <a:gradFill flip="none" rotWithShape="1">
                  <a:gsLst>
                    <a:gs pos="21000">
                      <a:srgbClr val="FFEEE7"/>
                    </a:gs>
                    <a:gs pos="0">
                      <a:srgbClr val="FEDACA"/>
                    </a:gs>
                    <a:gs pos="100000">
                      <a:srgbClr val="FFEEE7"/>
                    </a:gs>
                  </a:gsLst>
                  <a:lin ang="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eaVert" lIns="57600" rtlCol="0" anchor="b" anchorCtr="0"/>
          <a:lstStyle/>
          <a:p>
            <a:pPr algn="ctr"/>
            <a:r>
              <a:rPr kumimoji="1" lang="ja-JP" altLang="en-US" sz="11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協力・提携</a:t>
            </a:r>
          </a:p>
        </p:txBody>
      </p:sp>
      <p:sp>
        <p:nvSpPr>
          <p:cNvPr id="310" name="正方形/長方形 309"/>
          <p:cNvSpPr/>
          <p:nvPr/>
        </p:nvSpPr>
        <p:spPr>
          <a:xfrm>
            <a:off x="3269922" y="5648850"/>
            <a:ext cx="957313" cy="743793"/>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Bef>
                <a:spcPts val="100"/>
              </a:spcBef>
              <a:buClr>
                <a:srgbClr val="A2A2A2"/>
              </a:buCl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ハノイ市内</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47638" indent="-104775">
              <a:spcBef>
                <a:spcPts val="100"/>
              </a:spcBef>
              <a:buClr>
                <a:srgbClr val="C71F0D"/>
              </a:buClr>
              <a:buSzPct val="8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国立熱帯病病院</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47638" indent="-104775">
              <a:spcBef>
                <a:spcPts val="100"/>
              </a:spcBef>
              <a:buClr>
                <a:srgbClr val="C71F0D"/>
              </a:buClr>
              <a:buSzPct val="80000"/>
              <a:buFont typeface="Wingdings" panose="05000000000000000000" pitchFamily="2" charset="2"/>
              <a:buChar char="n"/>
            </a:pPr>
            <a:r>
              <a:rPr lang="zh-CN" altLang="en-US" sz="900" dirty="0">
                <a:latin typeface="Arial" panose="020B0604020202020204" pitchFamily="34" charset="0"/>
                <a:ea typeface="ＭＳ Ｐゴシック" panose="020B0600070205080204" pitchFamily="50" charset="-128"/>
                <a:cs typeface="Arial" panose="020B0604020202020204" pitchFamily="34" charset="0"/>
              </a:rPr>
              <a:t>国立小児病院</a:t>
            </a:r>
          </a:p>
          <a:p>
            <a:pPr marL="147638" indent="-104775">
              <a:spcBef>
                <a:spcPts val="100"/>
              </a:spcBef>
              <a:buClr>
                <a:srgbClr val="C71F0D"/>
              </a:buClr>
              <a:buSzPct val="8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国立結核病院</a:t>
            </a:r>
          </a:p>
          <a:p>
            <a:pPr marL="147638" indent="-104775">
              <a:spcBef>
                <a:spcPts val="100"/>
              </a:spcBef>
              <a:buClr>
                <a:srgbClr val="C71F0D"/>
              </a:buClr>
              <a:buSzPct val="8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ハノイ結核病院</a:t>
            </a:r>
          </a:p>
        </p:txBody>
      </p:sp>
      <p:sp>
        <p:nvSpPr>
          <p:cNvPr id="311" name="正方形/長方形 310"/>
          <p:cNvSpPr/>
          <p:nvPr/>
        </p:nvSpPr>
        <p:spPr>
          <a:xfrm>
            <a:off x="4311465" y="5648850"/>
            <a:ext cx="878767" cy="718145"/>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Bef>
                <a:spcPts val="100"/>
              </a:spcBef>
              <a:buClr>
                <a:srgbClr val="A2A2A2"/>
              </a:buCl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ホーチミン市</a:t>
            </a:r>
          </a:p>
          <a:p>
            <a:pPr marL="147638" indent="-104775">
              <a:spcBef>
                <a:spcPts val="100"/>
              </a:spcBef>
              <a:buClr>
                <a:srgbClr val="C71F0D"/>
              </a:buClr>
              <a:buSzPct val="80000"/>
              <a:buFont typeface="Wingdings" panose="05000000000000000000" pitchFamily="2" charset="2"/>
              <a:buChar char="n"/>
            </a:pPr>
            <a:r>
              <a:rPr lang="zh-TW" altLang="en-US" sz="900" dirty="0">
                <a:latin typeface="Arial" panose="020B0604020202020204" pitchFamily="34" charset="0"/>
                <a:ea typeface="ＭＳ Ｐゴシック" panose="020B0600070205080204" pitchFamily="50" charset="-128"/>
                <a:cs typeface="Arial" panose="020B0604020202020204" pitchFamily="34" charset="0"/>
              </a:rPr>
              <a:t>熱帯病病院</a:t>
            </a:r>
            <a:br>
              <a:rPr lang="en-US" altLang="zh-TW" sz="900" dirty="0">
                <a:latin typeface="Arial" panose="020B0604020202020204" pitchFamily="34" charset="0"/>
                <a:ea typeface="ＭＳ Ｐゴシック" panose="020B0600070205080204" pitchFamily="50" charset="-128"/>
                <a:cs typeface="Arial" panose="020B0604020202020204" pitchFamily="34" charset="0"/>
              </a:rPr>
            </a:br>
            <a:r>
              <a:rPr lang="zh-TW" altLang="en-US" sz="9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900" dirty="0">
                <a:latin typeface="Arial" panose="020B0604020202020204" pitchFamily="34" charset="0"/>
                <a:ea typeface="ＭＳ Ｐゴシック" panose="020B0600070205080204" pitchFamily="50" charset="-128"/>
                <a:cs typeface="Arial" panose="020B0604020202020204" pitchFamily="34" charset="0"/>
              </a:rPr>
              <a:t>HCMC</a:t>
            </a:r>
            <a:r>
              <a:rPr lang="zh-TW" altLang="en-US" sz="900" dirty="0">
                <a:latin typeface="Arial" panose="020B0604020202020204" pitchFamily="34" charset="0"/>
                <a:ea typeface="ＭＳ Ｐゴシック" panose="020B0600070205080204" pitchFamily="50" charset="-128"/>
                <a:cs typeface="Arial" panose="020B0604020202020204" pitchFamily="34" charset="0"/>
              </a:rPr>
              <a:t>）</a:t>
            </a:r>
            <a:endParaRPr lang="en-US" altLang="zh-TW" sz="900" dirty="0">
              <a:latin typeface="Arial" panose="020B0604020202020204" pitchFamily="34" charset="0"/>
              <a:ea typeface="ＭＳ Ｐゴシック" panose="020B0600070205080204" pitchFamily="50" charset="-128"/>
              <a:cs typeface="Arial" panose="020B0604020202020204" pitchFamily="34" charset="0"/>
            </a:endParaRPr>
          </a:p>
          <a:p>
            <a:pPr marL="147638" indent="-104775">
              <a:spcBef>
                <a:spcPts val="100"/>
              </a:spcBef>
              <a:buClr>
                <a:srgbClr val="C71F0D"/>
              </a:buClr>
              <a:buSzPct val="8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ホーチミン医科</a:t>
            </a:r>
            <a:br>
              <a:rPr lang="en-US" altLang="ja-JP" sz="900" dirty="0">
                <a:latin typeface="Arial" panose="020B0604020202020204" pitchFamily="34" charset="0"/>
                <a:ea typeface="ＭＳ Ｐゴシック" panose="020B0600070205080204" pitchFamily="50" charset="-128"/>
                <a:cs typeface="Arial" panose="020B0604020202020204" pitchFamily="34" charset="0"/>
              </a:rPr>
            </a:br>
            <a:r>
              <a:rPr lang="ja-JP" altLang="en-US" sz="900" dirty="0">
                <a:latin typeface="Arial" panose="020B0604020202020204" pitchFamily="34" charset="0"/>
                <a:ea typeface="ＭＳ Ｐゴシック" panose="020B0600070205080204" pitchFamily="50" charset="-128"/>
                <a:cs typeface="Arial" panose="020B0604020202020204" pitchFamily="34" charset="0"/>
              </a:rPr>
              <a:t>薬科大学</a:t>
            </a:r>
          </a:p>
        </p:txBody>
      </p:sp>
      <p:sp>
        <p:nvSpPr>
          <p:cNvPr id="376" name="角丸四角形 375"/>
          <p:cNvSpPr/>
          <p:nvPr/>
        </p:nvSpPr>
        <p:spPr>
          <a:xfrm>
            <a:off x="2900772" y="5157192"/>
            <a:ext cx="1116124"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zh-TW"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新興呼吸器感染症</a:t>
            </a:r>
            <a:r>
              <a:rPr lang="en-US" altLang="ja-JP" sz="9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lang="zh-TW" altLang="en-US" sz="9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7" name="角丸四角形 376"/>
          <p:cNvSpPr/>
          <p:nvPr/>
        </p:nvSpPr>
        <p:spPr>
          <a:xfrm>
            <a:off x="4084141" y="5157192"/>
            <a:ext cx="476353"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zh-TW"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結核症</a:t>
            </a:r>
          </a:p>
        </p:txBody>
      </p:sp>
      <p:sp>
        <p:nvSpPr>
          <p:cNvPr id="378" name="角丸四角形 377"/>
          <p:cNvSpPr/>
          <p:nvPr/>
        </p:nvSpPr>
        <p:spPr>
          <a:xfrm>
            <a:off x="4628964" y="5157192"/>
            <a:ext cx="64807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en-US" altLang="zh-TW"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HIV</a:t>
            </a:r>
            <a:r>
              <a:rPr lang="zh-TW"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65" name="正方形/長方形 64"/>
          <p:cNvSpPr/>
          <p:nvPr/>
        </p:nvSpPr>
        <p:spPr>
          <a:xfrm>
            <a:off x="2900772" y="5421409"/>
            <a:ext cx="2221762" cy="123111"/>
          </a:xfrm>
          <a:prstGeom prst="rect">
            <a:avLst/>
          </a:prstGeom>
          <a:noFill/>
        </p:spPr>
        <p:txBody>
          <a:bodyPr wrap="none" lIns="0" tIns="0" rIns="0" bIns="0" rtlCol="0">
            <a:spAutoFit/>
          </a:bodyPr>
          <a:lstStyle/>
          <a:p>
            <a:r>
              <a:rPr lang="en-US" altLang="ja-JP" sz="800" dirty="0"/>
              <a:t>※</a:t>
            </a:r>
            <a:r>
              <a:rPr lang="ja-JP" altLang="en-US" sz="800" dirty="0"/>
              <a:t>高病原性鳥インフルエンザ（</a:t>
            </a:r>
            <a:r>
              <a:rPr lang="en-US" altLang="ja-JP" sz="800" dirty="0"/>
              <a:t>H5N1</a:t>
            </a:r>
            <a:r>
              <a:rPr lang="ja-JP" altLang="en-US" sz="800" dirty="0"/>
              <a:t>）感染症を含む</a:t>
            </a:r>
          </a:p>
        </p:txBody>
      </p:sp>
      <p:sp>
        <p:nvSpPr>
          <p:cNvPr id="379" name="正方形/長方形 378"/>
          <p:cNvSpPr/>
          <p:nvPr/>
        </p:nvSpPr>
        <p:spPr>
          <a:xfrm>
            <a:off x="2900772" y="4958752"/>
            <a:ext cx="936104" cy="1538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主なテーマ</a:t>
            </a:r>
          </a:p>
        </p:txBody>
      </p:sp>
      <p:sp>
        <p:nvSpPr>
          <p:cNvPr id="380" name="正方形/長方形 379"/>
          <p:cNvSpPr/>
          <p:nvPr/>
        </p:nvSpPr>
        <p:spPr>
          <a:xfrm>
            <a:off x="5817096" y="5314176"/>
            <a:ext cx="3672408" cy="995144"/>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marL="158750" indent="-158750" algn="just">
              <a:lnSpc>
                <a:spcPct val="110000"/>
              </a:lnSpc>
              <a:spcAft>
                <a:spcPts val="7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日本の先端医療や最新技術を基盤とした、東南アジア医療・歯科医療ネットワークの構築を目指している。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58750" indent="-158750" algn="just">
              <a:lnSpc>
                <a:spcPct val="110000"/>
              </a:lnSpc>
              <a:spcAft>
                <a:spcPts val="7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「医歯学領域において、国際的にリーダーシップのとれる自立型の若手研究教育者・医療者」を育成し、日本の医歯学領域の世界展開力の強化をはかる。</a:t>
            </a:r>
          </a:p>
        </p:txBody>
      </p:sp>
      <p:grpSp>
        <p:nvGrpSpPr>
          <p:cNvPr id="7" name="グループ化 6"/>
          <p:cNvGrpSpPr/>
          <p:nvPr/>
        </p:nvGrpSpPr>
        <p:grpSpPr>
          <a:xfrm>
            <a:off x="428556" y="5938962"/>
            <a:ext cx="1997814" cy="375158"/>
            <a:chOff x="428556" y="5866954"/>
            <a:chExt cx="1997814" cy="375158"/>
          </a:xfrm>
        </p:grpSpPr>
        <p:sp>
          <p:nvSpPr>
            <p:cNvPr id="392" name="正方形/長方形 391"/>
            <p:cNvSpPr/>
            <p:nvPr/>
          </p:nvSpPr>
          <p:spPr>
            <a:xfrm>
              <a:off x="428556" y="5866954"/>
              <a:ext cx="1133718" cy="338554"/>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spcAft>
                  <a:spcPts val="600"/>
                </a:spcAft>
                <a:buClr>
                  <a:srgbClr val="3D6AA7"/>
                </a:buClr>
                <a:tabLst>
                  <a:tab pos="854075" algn="r"/>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スタッフ（</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77800" indent="-98425">
                <a:lnSpc>
                  <a:spcPct val="90000"/>
                </a:lnSpc>
                <a:buClr>
                  <a:srgbClr val="83A4D1"/>
                </a:buClr>
                <a:buFont typeface="Wingdings" panose="05000000000000000000"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日本人：　 　</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名</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3" name="正方形/長方形 392"/>
            <p:cNvSpPr/>
            <p:nvPr/>
          </p:nvSpPr>
          <p:spPr>
            <a:xfrm>
              <a:off x="1436668" y="6067009"/>
              <a:ext cx="989702" cy="138499"/>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marL="98425" indent="-98425">
                <a:lnSpc>
                  <a:spcPct val="90000"/>
                </a:lnSpc>
                <a:buClr>
                  <a:srgbClr val="83A4D1"/>
                </a:buClr>
                <a:buFont typeface="Wingdings" panose="05000000000000000000"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ベトナム人：</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名</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6" name="正方形/長方形 275"/>
            <p:cNvSpPr/>
            <p:nvPr/>
          </p:nvSpPr>
          <p:spPr>
            <a:xfrm>
              <a:off x="1044726" y="5995891"/>
              <a:ext cx="136256" cy="246221"/>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Aft>
                  <a:spcPts val="200"/>
                </a:spcAft>
                <a:buClr>
                  <a:srgbClr val="3D6AA7"/>
                </a:buClr>
                <a:tabLst>
                  <a:tab pos="854075" algn="r"/>
                </a:tabLst>
              </a:pPr>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6</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正方形/長方形 276"/>
            <p:cNvSpPr/>
            <p:nvPr/>
          </p:nvSpPr>
          <p:spPr>
            <a:xfrm>
              <a:off x="2145658" y="5995891"/>
              <a:ext cx="136256" cy="246221"/>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Aft>
                  <a:spcPts val="200"/>
                </a:spcAft>
                <a:buClr>
                  <a:srgbClr val="3D6AA7"/>
                </a:buClr>
                <a:tabLst>
                  <a:tab pos="854075" algn="r"/>
                </a:tabLst>
              </a:pPr>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6</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78" name="グループ化 7"/>
          <p:cNvGrpSpPr/>
          <p:nvPr/>
        </p:nvGrpSpPr>
        <p:grpSpPr>
          <a:xfrm>
            <a:off x="200472" y="1772816"/>
            <a:ext cx="5112568" cy="288032"/>
            <a:chOff x="4803500" y="2113806"/>
            <a:chExt cx="2954133" cy="288032"/>
          </a:xfrm>
        </p:grpSpPr>
        <p:cxnSp>
          <p:nvCxnSpPr>
            <p:cNvPr id="280" name="直線コネクタ 27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感染症研究国際ネットワーク推進プログラム</a:t>
              </a:r>
            </a:p>
          </p:txBody>
        </p:sp>
      </p:grpSp>
      <p:grpSp>
        <p:nvGrpSpPr>
          <p:cNvPr id="302" name="グループ化 7"/>
          <p:cNvGrpSpPr/>
          <p:nvPr/>
        </p:nvGrpSpPr>
        <p:grpSpPr>
          <a:xfrm>
            <a:off x="5673080" y="1772816"/>
            <a:ext cx="3960440" cy="288032"/>
            <a:chOff x="4803500" y="2113806"/>
            <a:chExt cx="2954133" cy="288032"/>
          </a:xfrm>
        </p:grpSpPr>
        <p:cxnSp>
          <p:nvCxnSpPr>
            <p:cNvPr id="303" name="直線コネクタ 30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大学の世界展開力強化事業</a:t>
              </a:r>
            </a:p>
          </p:txBody>
        </p:sp>
      </p:grpSp>
      <p:sp>
        <p:nvSpPr>
          <p:cNvPr id="306" name="正方形/長方形 305"/>
          <p:cNvSpPr/>
          <p:nvPr/>
        </p:nvSpPr>
        <p:spPr>
          <a:xfrm>
            <a:off x="200472" y="2060848"/>
            <a:ext cx="5112568" cy="430887"/>
          </a:xfrm>
          <a:prstGeom prst="rect">
            <a:avLst/>
          </a:prstGeom>
        </p:spPr>
        <p:txBody>
          <a:bodyPr wrap="square">
            <a:spAutoFit/>
          </a:bodyPr>
          <a:lstStyle/>
          <a:p>
            <a:pPr algn="just"/>
            <a:r>
              <a:rPr lang="ja-JP" altLang="en-US" sz="1100" dirty="0"/>
              <a:t>長崎大学拠点と国立国際医療研究センター拠点を設立し、感染症に関する様々な研究をベトナムの研究機関と連携して行っている。</a:t>
            </a:r>
            <a:endParaRPr lang="en-US" altLang="ja-JP" sz="1100" baseline="30000" dirty="0"/>
          </a:p>
        </p:txBody>
      </p:sp>
      <p:sp>
        <p:nvSpPr>
          <p:cNvPr id="308" name="正方形/長方形 307"/>
          <p:cNvSpPr/>
          <p:nvPr/>
        </p:nvSpPr>
        <p:spPr>
          <a:xfrm>
            <a:off x="5673080" y="2060848"/>
            <a:ext cx="3960440" cy="430887"/>
          </a:xfrm>
          <a:prstGeom prst="rect">
            <a:avLst/>
          </a:prstGeom>
        </p:spPr>
        <p:txBody>
          <a:bodyPr wrap="square">
            <a:spAutoFit/>
          </a:bodyPr>
          <a:lstStyle/>
          <a:p>
            <a:pPr algn="just"/>
            <a:r>
              <a:rPr lang="en-US" altLang="ja-JP" sz="1100" dirty="0"/>
              <a:t>2012</a:t>
            </a:r>
            <a:r>
              <a:rPr lang="ja-JP" altLang="en-US" sz="1100" dirty="0"/>
              <a:t>年度に東京医科歯科大学による「東南アジア医療・歯科医療ネットワークの構築を目指した大学間交流プログラム」を採択。</a:t>
            </a:r>
            <a:endParaRPr lang="en-US" altLang="ja-JP" sz="1100" baseline="30000" dirty="0"/>
          </a:p>
        </p:txBody>
      </p:sp>
    </p:spTree>
    <p:extLst>
      <p:ext uri="{BB962C8B-B14F-4D97-AF65-F5344CB8AC3E}">
        <p14:creationId xmlns:p14="http://schemas.microsoft.com/office/powerpoint/2010/main" val="39361730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1/3</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849876388"/>
              </p:ext>
            </p:extLst>
          </p:nvPr>
        </p:nvGraphicFramePr>
        <p:xfrm>
          <a:off x="200023" y="1124744"/>
          <a:ext cx="9508778" cy="4782745"/>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4774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32367">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ベトナム側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保健医療従事者の質の改善プロジェクト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5.5</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国立国際医療研究センター、ほか</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保健省、バックマイ病院、</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フエ中央病院、チョーライ病院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高危険度病原体に係るバイオセーフティ並びに</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実験室診断能力の向上と連携強化プロジェクト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国立感染症研究所</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国立衛生疫学研究所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32517">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地方病院医療開発事業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101.84</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（うち借款契約額</a:t>
                      </a:r>
                      <a:b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86.93</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（円借款）</a:t>
                      </a:r>
                      <a:b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（日本タイド）</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保健省、各人民委員会</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65062">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薬剤耐性細菌発生機構の解明と対策モデルの</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開発</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大阪大学、</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大阪府立公衆衛生研究所、ほか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ベトナム国立栄養院、ニャチャン・パスツール研究所、ホーチミン市公衆衛生医療院、ほか</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医療支援ネットワーク構築によるベトナム南部地域への放射線技術シェアーへの取り組み</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滋賀県放射線技師会</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栄養士制度普及促進事業</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味の素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北西部省医療サービス強化プロジェクト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2.51</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有償技術支援</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保健省、対象</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省の省病院・</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郡病院・コミューンヘルスセンター</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麻疹風疹混合ワクチン製造技術移転プロジェクト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4.3</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第一三共、</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北里第一三共ワクチン</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ベトナム国保健省、ワクチン・</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生物製剤研究・製造センター</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ベトナムでの足こぎ車いすを利用したリハビリ</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モデル開発及び、リハビリ人材育成プロジェクト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p>
                      <a:pPr algn="ctr" fontAlgn="ctr"/>
                      <a:r>
                        <a:rPr kumimoji="1" lang="ja-JP" altLang="en-US" sz="9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（地域提案型）</a:t>
                      </a:r>
                    </a:p>
                  </a:txBody>
                  <a:tcPr marL="36000" marR="36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TESS</a:t>
                      </a:r>
                      <a:r>
                        <a:rPr lang="ja-JP" altLang="en-US" sz="100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仙台大学、</a:t>
                      </a:r>
                      <a:r>
                        <a:rPr lang="en-US" altLang="ja-JP" sz="100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re:terra</a:t>
                      </a:r>
                      <a:r>
                        <a:rPr lang="ja-JP" altLang="en-US" sz="100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日本テピア</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バックマイ病院リハビリテーションセンター、地方病院・医療組織</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
        <p:nvSpPr>
          <p:cNvPr id="9" name="テキスト ボックス 8"/>
          <p:cNvSpPr txBox="1"/>
          <p:nvPr/>
        </p:nvSpPr>
        <p:spPr>
          <a:xfrm>
            <a:off x="200472" y="5957372"/>
            <a:ext cx="9504000" cy="518091"/>
          </a:xfrm>
          <a:prstGeom prst="rect">
            <a:avLst/>
          </a:prstGeom>
          <a:noFill/>
        </p:spPr>
        <p:txBody>
          <a:bodyPr wrap="square" lIns="0" tIns="0" rIns="0" bIns="0" rtlCol="0">
            <a:spAutoFit/>
          </a:bodyPr>
          <a:lstStyle/>
          <a:p>
            <a:pPr marL="228600" indent="-228600" algn="just">
              <a:spcAft>
                <a:spcPts val="200"/>
              </a:spcAft>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「草の根・人間の安全保障無償資金協力」の事業の一つ。開発途上国の地方公共団体や途上国において活動している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NGO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等が現地において実施する比較的小規模なプロジェクト（原則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万円以下の案件）に対し、資金協力を行うもの。開発途上国の草の根レベルに直接裨益するきめの細かい援助であり、また、機動的な対応が可能な「足の速い援助」であるという特徴を有している。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6791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208584" y="3013107"/>
            <a:ext cx="6441810" cy="1167794"/>
          </a:xfrm>
          <a:prstGeom prst="ellipse">
            <a:avLst/>
          </a:prstGeom>
          <a:gradFill flip="none" rotWithShape="1">
            <a:gsLst>
              <a:gs pos="0">
                <a:srgbClr val="FCAE91"/>
              </a:gs>
              <a:gs pos="100000">
                <a:schemeClr val="bg1">
                  <a:alpha val="0"/>
                </a:schemeClr>
              </a:gs>
            </a:gsLst>
            <a:path path="shape">
              <a:fillToRect l="50000" t="50000" r="50000" b="50000"/>
            </a:path>
            <a:tileRect/>
          </a:gradFill>
        </p:spPr>
        <p:txBody>
          <a:bodyPr wrap="none" rtlCol="0" anchor="ctr" anchorCtr="0">
            <a:noAutofit/>
          </a:bodyPr>
          <a:lstStyle/>
          <a:p>
            <a:pPr marL="0" lvl="1" algn="ctr">
              <a:lnSpc>
                <a:spcPct val="110000"/>
              </a:lnSpc>
            </a:pPr>
            <a:r>
              <a:rPr lang="ja-JP" altLang="en-US" sz="1400" dirty="0">
                <a:latin typeface="HGP創英角ｺﾞｼｯｸUB" panose="020B0900000000000000" pitchFamily="50" charset="-128"/>
                <a:ea typeface="HGP創英角ｺﾞｼｯｸUB" panose="020B0900000000000000" pitchFamily="50" charset="-128"/>
              </a:rPr>
              <a:t>入国時に申告をせず</a:t>
            </a:r>
            <a:r>
              <a:rPr lang="ja-JP" altLang="en-US" sz="1400" dirty="0">
                <a:latin typeface="ＭＳ Ｐゴシック" panose="020B0600070205080204" pitchFamily="50" charset="-128"/>
                <a:ea typeface="ＭＳ Ｐゴシック" panose="020B0600070205080204" pitchFamily="50" charset="-128"/>
              </a:rPr>
              <a:t>に、出国の際に</a:t>
            </a:r>
            <a:r>
              <a:rPr lang="ja-JP" altLang="en-US" sz="1400" dirty="0">
                <a:latin typeface="HGP創英角ｺﾞｼｯｸUB" panose="020B0900000000000000" pitchFamily="50" charset="-128"/>
                <a:ea typeface="HGP創英角ｺﾞｼｯｸUB" panose="020B0900000000000000" pitchFamily="50" charset="-128"/>
              </a:rPr>
              <a:t>下記の額を超える現金</a:t>
            </a:r>
            <a:r>
              <a:rPr lang="ja-JP" altLang="en-US" sz="1400" dirty="0">
                <a:latin typeface="ＭＳ Ｐゴシック" panose="020B0600070205080204" pitchFamily="50" charset="-128"/>
                <a:ea typeface="ＭＳ Ｐゴシック" panose="020B0600070205080204" pitchFamily="50" charset="-128"/>
              </a:rPr>
              <a:t>を</a:t>
            </a:r>
            <a:br>
              <a:rPr lang="en-US" altLang="ja-JP" sz="1400" dirty="0">
                <a:latin typeface="ＭＳ Ｐゴシック" panose="020B0600070205080204" pitchFamily="50" charset="-128"/>
                <a:ea typeface="ＭＳ Ｐゴシック" panose="020B0600070205080204" pitchFamily="50" charset="-128"/>
              </a:rPr>
            </a:br>
            <a:r>
              <a:rPr lang="ja-JP" altLang="en-US" sz="1400" dirty="0">
                <a:latin typeface="ＭＳ Ｐゴシック" panose="020B0600070205080204" pitchFamily="50" charset="-128"/>
                <a:ea typeface="ＭＳ Ｐゴシック" panose="020B0600070205080204" pitchFamily="50" charset="-128"/>
              </a:rPr>
              <a:t>持ち出そうとした場合には、所持金を</a:t>
            </a:r>
            <a:r>
              <a:rPr lang="ja-JP" altLang="en-US" sz="1400" dirty="0">
                <a:latin typeface="HGP創英角ｺﾞｼｯｸUB" panose="020B0900000000000000" pitchFamily="50" charset="-128"/>
                <a:ea typeface="HGP創英角ｺﾞｼｯｸUB" panose="020B0900000000000000" pitchFamily="50" charset="-128"/>
              </a:rPr>
              <a:t>没収</a:t>
            </a:r>
            <a:r>
              <a:rPr lang="ja-JP" altLang="en-US" sz="1400" dirty="0">
                <a:latin typeface="ＭＳ Ｐゴシック" panose="020B0600070205080204" pitchFamily="50" charset="-128"/>
                <a:ea typeface="ＭＳ Ｐゴシック" panose="020B0600070205080204" pitchFamily="50" charset="-128"/>
              </a:rPr>
              <a:t>される。</a:t>
            </a:r>
            <a:endParaRPr lang="en-US" altLang="ja-JP" sz="1400" dirty="0">
              <a:latin typeface="ＭＳ Ｐゴシック" panose="020B0600070205080204" pitchFamily="50" charset="-128"/>
              <a:ea typeface="ＭＳ Ｐゴシック" panose="020B0600070205080204" pitchFamily="50" charset="-128"/>
            </a:endParaRPr>
          </a:p>
        </p:txBody>
      </p:sp>
      <p:grpSp>
        <p:nvGrpSpPr>
          <p:cNvPr id="33" name="グループ化 32"/>
          <p:cNvGrpSpPr/>
          <p:nvPr/>
        </p:nvGrpSpPr>
        <p:grpSpPr>
          <a:xfrm>
            <a:off x="6105128" y="2564904"/>
            <a:ext cx="2820001" cy="3816424"/>
            <a:chOff x="7545288" y="1711099"/>
            <a:chExt cx="3132137" cy="4238851"/>
          </a:xfrm>
        </p:grpSpPr>
        <p:sp>
          <p:nvSpPr>
            <p:cNvPr id="34" name="Freeform 8"/>
            <p:cNvSpPr>
              <a:spLocks/>
            </p:cNvSpPr>
            <p:nvPr/>
          </p:nvSpPr>
          <p:spPr bwMode="auto">
            <a:xfrm>
              <a:off x="7545288" y="1776413"/>
              <a:ext cx="3132137" cy="4173537"/>
            </a:xfrm>
            <a:custGeom>
              <a:avLst/>
              <a:gdLst>
                <a:gd name="T0" fmla="*/ 1808 w 1973"/>
                <a:gd name="T1" fmla="*/ 296 h 2629"/>
                <a:gd name="T2" fmla="*/ 1744 w 1973"/>
                <a:gd name="T3" fmla="*/ 196 h 2629"/>
                <a:gd name="T4" fmla="*/ 1842 w 1973"/>
                <a:gd name="T5" fmla="*/ 98 h 2629"/>
                <a:gd name="T6" fmla="*/ 1744 w 1973"/>
                <a:gd name="T7" fmla="*/ 65 h 2629"/>
                <a:gd name="T8" fmla="*/ 1579 w 1973"/>
                <a:gd name="T9" fmla="*/ 31 h 2629"/>
                <a:gd name="T10" fmla="*/ 1414 w 1973"/>
                <a:gd name="T11" fmla="*/ 0 h 2629"/>
                <a:gd name="T12" fmla="*/ 1315 w 1973"/>
                <a:gd name="T13" fmla="*/ 98 h 2629"/>
                <a:gd name="T14" fmla="*/ 1152 w 1973"/>
                <a:gd name="T15" fmla="*/ 131 h 2629"/>
                <a:gd name="T16" fmla="*/ 987 w 1973"/>
                <a:gd name="T17" fmla="*/ 98 h 2629"/>
                <a:gd name="T18" fmla="*/ 856 w 1973"/>
                <a:gd name="T19" fmla="*/ 98 h 2629"/>
                <a:gd name="T20" fmla="*/ 756 w 1973"/>
                <a:gd name="T21" fmla="*/ 196 h 2629"/>
                <a:gd name="T22" fmla="*/ 823 w 1973"/>
                <a:gd name="T23" fmla="*/ 327 h 2629"/>
                <a:gd name="T24" fmla="*/ 823 w 1973"/>
                <a:gd name="T25" fmla="*/ 460 h 2629"/>
                <a:gd name="T26" fmla="*/ 1019 w 1973"/>
                <a:gd name="T27" fmla="*/ 460 h 2629"/>
                <a:gd name="T28" fmla="*/ 1118 w 1973"/>
                <a:gd name="T29" fmla="*/ 558 h 2629"/>
                <a:gd name="T30" fmla="*/ 987 w 1973"/>
                <a:gd name="T31" fmla="*/ 623 h 2629"/>
                <a:gd name="T32" fmla="*/ 856 w 1973"/>
                <a:gd name="T33" fmla="*/ 690 h 2629"/>
                <a:gd name="T34" fmla="*/ 921 w 1973"/>
                <a:gd name="T35" fmla="*/ 756 h 2629"/>
                <a:gd name="T36" fmla="*/ 1019 w 1973"/>
                <a:gd name="T37" fmla="*/ 854 h 2629"/>
                <a:gd name="T38" fmla="*/ 1052 w 1973"/>
                <a:gd name="T39" fmla="*/ 1019 h 2629"/>
                <a:gd name="T40" fmla="*/ 1152 w 1973"/>
                <a:gd name="T41" fmla="*/ 1117 h 2629"/>
                <a:gd name="T42" fmla="*/ 1217 w 1973"/>
                <a:gd name="T43" fmla="*/ 1248 h 2629"/>
                <a:gd name="T44" fmla="*/ 1250 w 1973"/>
                <a:gd name="T45" fmla="*/ 1346 h 2629"/>
                <a:gd name="T46" fmla="*/ 1217 w 1973"/>
                <a:gd name="T47" fmla="*/ 1446 h 2629"/>
                <a:gd name="T48" fmla="*/ 1152 w 1973"/>
                <a:gd name="T49" fmla="*/ 1577 h 2629"/>
                <a:gd name="T50" fmla="*/ 1085 w 1973"/>
                <a:gd name="T51" fmla="*/ 1708 h 2629"/>
                <a:gd name="T52" fmla="*/ 1019 w 1973"/>
                <a:gd name="T53" fmla="*/ 1840 h 2629"/>
                <a:gd name="T54" fmla="*/ 954 w 1973"/>
                <a:gd name="T55" fmla="*/ 1971 h 2629"/>
                <a:gd name="T56" fmla="*/ 789 w 1973"/>
                <a:gd name="T57" fmla="*/ 2004 h 2629"/>
                <a:gd name="T58" fmla="*/ 625 w 1973"/>
                <a:gd name="T59" fmla="*/ 2037 h 2629"/>
                <a:gd name="T60" fmla="*/ 493 w 1973"/>
                <a:gd name="T61" fmla="*/ 2102 h 2629"/>
                <a:gd name="T62" fmla="*/ 395 w 1973"/>
                <a:gd name="T63" fmla="*/ 2202 h 2629"/>
                <a:gd name="T64" fmla="*/ 264 w 1973"/>
                <a:gd name="T65" fmla="*/ 2267 h 2629"/>
                <a:gd name="T66" fmla="*/ 99 w 1973"/>
                <a:gd name="T67" fmla="*/ 2300 h 2629"/>
                <a:gd name="T68" fmla="*/ 131 w 1973"/>
                <a:gd name="T69" fmla="*/ 2398 h 2629"/>
                <a:gd name="T70" fmla="*/ 66 w 1973"/>
                <a:gd name="T71" fmla="*/ 2529 h 2629"/>
                <a:gd name="T72" fmla="*/ 33 w 1973"/>
                <a:gd name="T73" fmla="*/ 2629 h 2629"/>
                <a:gd name="T74" fmla="*/ 198 w 1973"/>
                <a:gd name="T75" fmla="*/ 2596 h 2629"/>
                <a:gd name="T76" fmla="*/ 329 w 1973"/>
                <a:gd name="T77" fmla="*/ 2529 h 2629"/>
                <a:gd name="T78" fmla="*/ 460 w 1973"/>
                <a:gd name="T79" fmla="*/ 2464 h 2629"/>
                <a:gd name="T80" fmla="*/ 591 w 1973"/>
                <a:gd name="T81" fmla="*/ 2398 h 2629"/>
                <a:gd name="T82" fmla="*/ 691 w 1973"/>
                <a:gd name="T83" fmla="*/ 2300 h 2629"/>
                <a:gd name="T84" fmla="*/ 856 w 1973"/>
                <a:gd name="T85" fmla="*/ 2267 h 2629"/>
                <a:gd name="T86" fmla="*/ 987 w 1973"/>
                <a:gd name="T87" fmla="*/ 2202 h 2629"/>
                <a:gd name="T88" fmla="*/ 1152 w 1973"/>
                <a:gd name="T89" fmla="*/ 2169 h 2629"/>
                <a:gd name="T90" fmla="*/ 1250 w 1973"/>
                <a:gd name="T91" fmla="*/ 2069 h 2629"/>
                <a:gd name="T92" fmla="*/ 1348 w 1973"/>
                <a:gd name="T93" fmla="*/ 1971 h 2629"/>
                <a:gd name="T94" fmla="*/ 1448 w 1973"/>
                <a:gd name="T95" fmla="*/ 1873 h 2629"/>
                <a:gd name="T96" fmla="*/ 1512 w 1973"/>
                <a:gd name="T97" fmla="*/ 1742 h 2629"/>
                <a:gd name="T98" fmla="*/ 1546 w 1973"/>
                <a:gd name="T99" fmla="*/ 1577 h 2629"/>
                <a:gd name="T100" fmla="*/ 1512 w 1973"/>
                <a:gd name="T101" fmla="*/ 1412 h 2629"/>
                <a:gd name="T102" fmla="*/ 1448 w 1973"/>
                <a:gd name="T103" fmla="*/ 1281 h 2629"/>
                <a:gd name="T104" fmla="*/ 1348 w 1973"/>
                <a:gd name="T105" fmla="*/ 1183 h 2629"/>
                <a:gd name="T106" fmla="*/ 1283 w 1973"/>
                <a:gd name="T107" fmla="*/ 1050 h 2629"/>
                <a:gd name="T108" fmla="*/ 1217 w 1973"/>
                <a:gd name="T109" fmla="*/ 919 h 2629"/>
                <a:gd name="T110" fmla="*/ 1217 w 1973"/>
                <a:gd name="T111" fmla="*/ 788 h 2629"/>
                <a:gd name="T112" fmla="*/ 1315 w 1973"/>
                <a:gd name="T113" fmla="*/ 690 h 2629"/>
                <a:gd name="T114" fmla="*/ 1448 w 1973"/>
                <a:gd name="T115" fmla="*/ 623 h 2629"/>
                <a:gd name="T116" fmla="*/ 1546 w 1973"/>
                <a:gd name="T117" fmla="*/ 525 h 2629"/>
                <a:gd name="T118" fmla="*/ 1677 w 1973"/>
                <a:gd name="T119" fmla="*/ 460 h 2629"/>
                <a:gd name="T120" fmla="*/ 1808 w 1973"/>
                <a:gd name="T121" fmla="*/ 394 h 2629"/>
                <a:gd name="T122" fmla="*/ 1973 w 1973"/>
                <a:gd name="T123" fmla="*/ 360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2629">
                  <a:moveTo>
                    <a:pt x="1940" y="296"/>
                  </a:moveTo>
                  <a:lnTo>
                    <a:pt x="1906" y="296"/>
                  </a:lnTo>
                  <a:lnTo>
                    <a:pt x="1875" y="296"/>
                  </a:lnTo>
                  <a:lnTo>
                    <a:pt x="1842" y="296"/>
                  </a:lnTo>
                  <a:lnTo>
                    <a:pt x="1808" y="296"/>
                  </a:lnTo>
                  <a:lnTo>
                    <a:pt x="1808" y="296"/>
                  </a:lnTo>
                  <a:lnTo>
                    <a:pt x="1775" y="296"/>
                  </a:lnTo>
                  <a:lnTo>
                    <a:pt x="1775" y="296"/>
                  </a:lnTo>
                  <a:lnTo>
                    <a:pt x="1775" y="262"/>
                  </a:lnTo>
                  <a:lnTo>
                    <a:pt x="1775" y="229"/>
                  </a:lnTo>
                  <a:lnTo>
                    <a:pt x="1744" y="229"/>
                  </a:lnTo>
                  <a:lnTo>
                    <a:pt x="1744" y="196"/>
                  </a:lnTo>
                  <a:lnTo>
                    <a:pt x="1744" y="164"/>
                  </a:lnTo>
                  <a:lnTo>
                    <a:pt x="1775" y="164"/>
                  </a:lnTo>
                  <a:lnTo>
                    <a:pt x="1775" y="131"/>
                  </a:lnTo>
                  <a:lnTo>
                    <a:pt x="1808" y="131"/>
                  </a:lnTo>
                  <a:lnTo>
                    <a:pt x="1808" y="98"/>
                  </a:lnTo>
                  <a:lnTo>
                    <a:pt x="1842" y="98"/>
                  </a:lnTo>
                  <a:lnTo>
                    <a:pt x="1842" y="65"/>
                  </a:lnTo>
                  <a:lnTo>
                    <a:pt x="1842" y="31"/>
                  </a:lnTo>
                  <a:lnTo>
                    <a:pt x="1808" y="31"/>
                  </a:lnTo>
                  <a:lnTo>
                    <a:pt x="1775" y="31"/>
                  </a:lnTo>
                  <a:lnTo>
                    <a:pt x="1775" y="65"/>
                  </a:lnTo>
                  <a:lnTo>
                    <a:pt x="1744" y="65"/>
                  </a:lnTo>
                  <a:lnTo>
                    <a:pt x="1710" y="65"/>
                  </a:lnTo>
                  <a:lnTo>
                    <a:pt x="1677" y="65"/>
                  </a:lnTo>
                  <a:lnTo>
                    <a:pt x="1644" y="65"/>
                  </a:lnTo>
                  <a:lnTo>
                    <a:pt x="1610" y="65"/>
                  </a:lnTo>
                  <a:lnTo>
                    <a:pt x="1610" y="31"/>
                  </a:lnTo>
                  <a:lnTo>
                    <a:pt x="1579" y="31"/>
                  </a:lnTo>
                  <a:lnTo>
                    <a:pt x="1579" y="0"/>
                  </a:lnTo>
                  <a:lnTo>
                    <a:pt x="1546" y="0"/>
                  </a:lnTo>
                  <a:lnTo>
                    <a:pt x="1512" y="0"/>
                  </a:lnTo>
                  <a:lnTo>
                    <a:pt x="1479" y="0"/>
                  </a:lnTo>
                  <a:lnTo>
                    <a:pt x="1448" y="0"/>
                  </a:lnTo>
                  <a:lnTo>
                    <a:pt x="1414" y="0"/>
                  </a:lnTo>
                  <a:lnTo>
                    <a:pt x="1381" y="0"/>
                  </a:lnTo>
                  <a:lnTo>
                    <a:pt x="1381" y="31"/>
                  </a:lnTo>
                  <a:lnTo>
                    <a:pt x="1348" y="31"/>
                  </a:lnTo>
                  <a:lnTo>
                    <a:pt x="1348" y="65"/>
                  </a:lnTo>
                  <a:lnTo>
                    <a:pt x="1315" y="65"/>
                  </a:lnTo>
                  <a:lnTo>
                    <a:pt x="1315" y="98"/>
                  </a:lnTo>
                  <a:lnTo>
                    <a:pt x="1283" y="98"/>
                  </a:lnTo>
                  <a:lnTo>
                    <a:pt x="1250" y="98"/>
                  </a:lnTo>
                  <a:lnTo>
                    <a:pt x="1217" y="98"/>
                  </a:lnTo>
                  <a:lnTo>
                    <a:pt x="1183" y="98"/>
                  </a:lnTo>
                  <a:lnTo>
                    <a:pt x="1183" y="131"/>
                  </a:lnTo>
                  <a:lnTo>
                    <a:pt x="1152" y="131"/>
                  </a:lnTo>
                  <a:lnTo>
                    <a:pt x="1118" y="131"/>
                  </a:lnTo>
                  <a:lnTo>
                    <a:pt x="1118" y="98"/>
                  </a:lnTo>
                  <a:lnTo>
                    <a:pt x="1085" y="98"/>
                  </a:lnTo>
                  <a:lnTo>
                    <a:pt x="1052" y="98"/>
                  </a:lnTo>
                  <a:lnTo>
                    <a:pt x="1019" y="98"/>
                  </a:lnTo>
                  <a:lnTo>
                    <a:pt x="987" y="98"/>
                  </a:lnTo>
                  <a:lnTo>
                    <a:pt x="987" y="131"/>
                  </a:lnTo>
                  <a:lnTo>
                    <a:pt x="954" y="131"/>
                  </a:lnTo>
                  <a:lnTo>
                    <a:pt x="921" y="131"/>
                  </a:lnTo>
                  <a:lnTo>
                    <a:pt x="887" y="131"/>
                  </a:lnTo>
                  <a:lnTo>
                    <a:pt x="887" y="98"/>
                  </a:lnTo>
                  <a:lnTo>
                    <a:pt x="856" y="98"/>
                  </a:lnTo>
                  <a:lnTo>
                    <a:pt x="823" y="98"/>
                  </a:lnTo>
                  <a:lnTo>
                    <a:pt x="789" y="98"/>
                  </a:lnTo>
                  <a:lnTo>
                    <a:pt x="789" y="131"/>
                  </a:lnTo>
                  <a:lnTo>
                    <a:pt x="756" y="131"/>
                  </a:lnTo>
                  <a:lnTo>
                    <a:pt x="756" y="164"/>
                  </a:lnTo>
                  <a:lnTo>
                    <a:pt x="756" y="196"/>
                  </a:lnTo>
                  <a:lnTo>
                    <a:pt x="756" y="229"/>
                  </a:lnTo>
                  <a:lnTo>
                    <a:pt x="789" y="229"/>
                  </a:lnTo>
                  <a:lnTo>
                    <a:pt x="789" y="262"/>
                  </a:lnTo>
                  <a:lnTo>
                    <a:pt x="823" y="262"/>
                  </a:lnTo>
                  <a:lnTo>
                    <a:pt x="823" y="296"/>
                  </a:lnTo>
                  <a:lnTo>
                    <a:pt x="823" y="327"/>
                  </a:lnTo>
                  <a:lnTo>
                    <a:pt x="789" y="327"/>
                  </a:lnTo>
                  <a:lnTo>
                    <a:pt x="789" y="360"/>
                  </a:lnTo>
                  <a:lnTo>
                    <a:pt x="789" y="394"/>
                  </a:lnTo>
                  <a:lnTo>
                    <a:pt x="789" y="427"/>
                  </a:lnTo>
                  <a:lnTo>
                    <a:pt x="823" y="427"/>
                  </a:lnTo>
                  <a:lnTo>
                    <a:pt x="823" y="460"/>
                  </a:lnTo>
                  <a:lnTo>
                    <a:pt x="856" y="460"/>
                  </a:lnTo>
                  <a:lnTo>
                    <a:pt x="887" y="460"/>
                  </a:lnTo>
                  <a:lnTo>
                    <a:pt x="921" y="460"/>
                  </a:lnTo>
                  <a:lnTo>
                    <a:pt x="954" y="460"/>
                  </a:lnTo>
                  <a:lnTo>
                    <a:pt x="987" y="460"/>
                  </a:lnTo>
                  <a:lnTo>
                    <a:pt x="1019" y="460"/>
                  </a:lnTo>
                  <a:lnTo>
                    <a:pt x="1052" y="460"/>
                  </a:lnTo>
                  <a:lnTo>
                    <a:pt x="1052" y="492"/>
                  </a:lnTo>
                  <a:lnTo>
                    <a:pt x="1052" y="525"/>
                  </a:lnTo>
                  <a:lnTo>
                    <a:pt x="1085" y="525"/>
                  </a:lnTo>
                  <a:lnTo>
                    <a:pt x="1085" y="558"/>
                  </a:lnTo>
                  <a:lnTo>
                    <a:pt x="1118" y="558"/>
                  </a:lnTo>
                  <a:lnTo>
                    <a:pt x="1118" y="592"/>
                  </a:lnTo>
                  <a:lnTo>
                    <a:pt x="1085" y="592"/>
                  </a:lnTo>
                  <a:lnTo>
                    <a:pt x="1085" y="623"/>
                  </a:lnTo>
                  <a:lnTo>
                    <a:pt x="1052" y="623"/>
                  </a:lnTo>
                  <a:lnTo>
                    <a:pt x="1019" y="623"/>
                  </a:lnTo>
                  <a:lnTo>
                    <a:pt x="987" y="623"/>
                  </a:lnTo>
                  <a:lnTo>
                    <a:pt x="987" y="656"/>
                  </a:lnTo>
                  <a:lnTo>
                    <a:pt x="954" y="656"/>
                  </a:lnTo>
                  <a:lnTo>
                    <a:pt x="921" y="656"/>
                  </a:lnTo>
                  <a:lnTo>
                    <a:pt x="887" y="656"/>
                  </a:lnTo>
                  <a:lnTo>
                    <a:pt x="856" y="656"/>
                  </a:lnTo>
                  <a:lnTo>
                    <a:pt x="856" y="690"/>
                  </a:lnTo>
                  <a:lnTo>
                    <a:pt x="856" y="723"/>
                  </a:lnTo>
                  <a:lnTo>
                    <a:pt x="823" y="723"/>
                  </a:lnTo>
                  <a:lnTo>
                    <a:pt x="823" y="756"/>
                  </a:lnTo>
                  <a:lnTo>
                    <a:pt x="856" y="756"/>
                  </a:lnTo>
                  <a:lnTo>
                    <a:pt x="887" y="756"/>
                  </a:lnTo>
                  <a:lnTo>
                    <a:pt x="921" y="756"/>
                  </a:lnTo>
                  <a:lnTo>
                    <a:pt x="921" y="788"/>
                  </a:lnTo>
                  <a:lnTo>
                    <a:pt x="954" y="788"/>
                  </a:lnTo>
                  <a:lnTo>
                    <a:pt x="987" y="788"/>
                  </a:lnTo>
                  <a:lnTo>
                    <a:pt x="987" y="821"/>
                  </a:lnTo>
                  <a:lnTo>
                    <a:pt x="1019" y="821"/>
                  </a:lnTo>
                  <a:lnTo>
                    <a:pt x="1019" y="854"/>
                  </a:lnTo>
                  <a:lnTo>
                    <a:pt x="1019" y="887"/>
                  </a:lnTo>
                  <a:lnTo>
                    <a:pt x="1019" y="919"/>
                  </a:lnTo>
                  <a:lnTo>
                    <a:pt x="1019" y="952"/>
                  </a:lnTo>
                  <a:lnTo>
                    <a:pt x="1052" y="952"/>
                  </a:lnTo>
                  <a:lnTo>
                    <a:pt x="1052" y="985"/>
                  </a:lnTo>
                  <a:lnTo>
                    <a:pt x="1052" y="1019"/>
                  </a:lnTo>
                  <a:lnTo>
                    <a:pt x="1052" y="1050"/>
                  </a:lnTo>
                  <a:lnTo>
                    <a:pt x="1085" y="1050"/>
                  </a:lnTo>
                  <a:lnTo>
                    <a:pt x="1118" y="1050"/>
                  </a:lnTo>
                  <a:lnTo>
                    <a:pt x="1118" y="1083"/>
                  </a:lnTo>
                  <a:lnTo>
                    <a:pt x="1152" y="1083"/>
                  </a:lnTo>
                  <a:lnTo>
                    <a:pt x="1152" y="1117"/>
                  </a:lnTo>
                  <a:lnTo>
                    <a:pt x="1152" y="1150"/>
                  </a:lnTo>
                  <a:lnTo>
                    <a:pt x="1152" y="1183"/>
                  </a:lnTo>
                  <a:lnTo>
                    <a:pt x="1152" y="1215"/>
                  </a:lnTo>
                  <a:lnTo>
                    <a:pt x="1152" y="1248"/>
                  </a:lnTo>
                  <a:lnTo>
                    <a:pt x="1183" y="1248"/>
                  </a:lnTo>
                  <a:lnTo>
                    <a:pt x="1217" y="1248"/>
                  </a:lnTo>
                  <a:lnTo>
                    <a:pt x="1250" y="1248"/>
                  </a:lnTo>
                  <a:lnTo>
                    <a:pt x="1250" y="1281"/>
                  </a:lnTo>
                  <a:lnTo>
                    <a:pt x="1283" y="1281"/>
                  </a:lnTo>
                  <a:lnTo>
                    <a:pt x="1283" y="1314"/>
                  </a:lnTo>
                  <a:lnTo>
                    <a:pt x="1250" y="1314"/>
                  </a:lnTo>
                  <a:lnTo>
                    <a:pt x="1250" y="1346"/>
                  </a:lnTo>
                  <a:lnTo>
                    <a:pt x="1217" y="1346"/>
                  </a:lnTo>
                  <a:lnTo>
                    <a:pt x="1217" y="1379"/>
                  </a:lnTo>
                  <a:lnTo>
                    <a:pt x="1217" y="1412"/>
                  </a:lnTo>
                  <a:lnTo>
                    <a:pt x="1250" y="1412"/>
                  </a:lnTo>
                  <a:lnTo>
                    <a:pt x="1250" y="1446"/>
                  </a:lnTo>
                  <a:lnTo>
                    <a:pt x="1217" y="1446"/>
                  </a:lnTo>
                  <a:lnTo>
                    <a:pt x="1217" y="1479"/>
                  </a:lnTo>
                  <a:lnTo>
                    <a:pt x="1183" y="1479"/>
                  </a:lnTo>
                  <a:lnTo>
                    <a:pt x="1183" y="1511"/>
                  </a:lnTo>
                  <a:lnTo>
                    <a:pt x="1183" y="1544"/>
                  </a:lnTo>
                  <a:lnTo>
                    <a:pt x="1152" y="1544"/>
                  </a:lnTo>
                  <a:lnTo>
                    <a:pt x="1152" y="1577"/>
                  </a:lnTo>
                  <a:lnTo>
                    <a:pt x="1118" y="1577"/>
                  </a:lnTo>
                  <a:lnTo>
                    <a:pt x="1118" y="1610"/>
                  </a:lnTo>
                  <a:lnTo>
                    <a:pt x="1118" y="1642"/>
                  </a:lnTo>
                  <a:lnTo>
                    <a:pt x="1118" y="1675"/>
                  </a:lnTo>
                  <a:lnTo>
                    <a:pt x="1085" y="1675"/>
                  </a:lnTo>
                  <a:lnTo>
                    <a:pt x="1085" y="1708"/>
                  </a:lnTo>
                  <a:lnTo>
                    <a:pt x="1085" y="1742"/>
                  </a:lnTo>
                  <a:lnTo>
                    <a:pt x="1085" y="1775"/>
                  </a:lnTo>
                  <a:lnTo>
                    <a:pt x="1052" y="1775"/>
                  </a:lnTo>
                  <a:lnTo>
                    <a:pt x="1052" y="1806"/>
                  </a:lnTo>
                  <a:lnTo>
                    <a:pt x="1019" y="1806"/>
                  </a:lnTo>
                  <a:lnTo>
                    <a:pt x="1019" y="1840"/>
                  </a:lnTo>
                  <a:lnTo>
                    <a:pt x="1019" y="1873"/>
                  </a:lnTo>
                  <a:lnTo>
                    <a:pt x="987" y="1873"/>
                  </a:lnTo>
                  <a:lnTo>
                    <a:pt x="987" y="1906"/>
                  </a:lnTo>
                  <a:lnTo>
                    <a:pt x="954" y="1906"/>
                  </a:lnTo>
                  <a:lnTo>
                    <a:pt x="954" y="1938"/>
                  </a:lnTo>
                  <a:lnTo>
                    <a:pt x="954" y="1971"/>
                  </a:lnTo>
                  <a:lnTo>
                    <a:pt x="921" y="1971"/>
                  </a:lnTo>
                  <a:lnTo>
                    <a:pt x="887" y="1971"/>
                  </a:lnTo>
                  <a:lnTo>
                    <a:pt x="856" y="1971"/>
                  </a:lnTo>
                  <a:lnTo>
                    <a:pt x="823" y="1971"/>
                  </a:lnTo>
                  <a:lnTo>
                    <a:pt x="823" y="2004"/>
                  </a:lnTo>
                  <a:lnTo>
                    <a:pt x="789" y="2004"/>
                  </a:lnTo>
                  <a:lnTo>
                    <a:pt x="756" y="2004"/>
                  </a:lnTo>
                  <a:lnTo>
                    <a:pt x="723" y="2004"/>
                  </a:lnTo>
                  <a:lnTo>
                    <a:pt x="691" y="2004"/>
                  </a:lnTo>
                  <a:lnTo>
                    <a:pt x="691" y="2037"/>
                  </a:lnTo>
                  <a:lnTo>
                    <a:pt x="658" y="2037"/>
                  </a:lnTo>
                  <a:lnTo>
                    <a:pt x="625" y="2037"/>
                  </a:lnTo>
                  <a:lnTo>
                    <a:pt x="625" y="2069"/>
                  </a:lnTo>
                  <a:lnTo>
                    <a:pt x="591" y="2069"/>
                  </a:lnTo>
                  <a:lnTo>
                    <a:pt x="560" y="2069"/>
                  </a:lnTo>
                  <a:lnTo>
                    <a:pt x="527" y="2069"/>
                  </a:lnTo>
                  <a:lnTo>
                    <a:pt x="527" y="2102"/>
                  </a:lnTo>
                  <a:lnTo>
                    <a:pt x="493" y="2102"/>
                  </a:lnTo>
                  <a:lnTo>
                    <a:pt x="493" y="2135"/>
                  </a:lnTo>
                  <a:lnTo>
                    <a:pt x="493" y="2169"/>
                  </a:lnTo>
                  <a:lnTo>
                    <a:pt x="493" y="2202"/>
                  </a:lnTo>
                  <a:lnTo>
                    <a:pt x="460" y="2202"/>
                  </a:lnTo>
                  <a:lnTo>
                    <a:pt x="427" y="2202"/>
                  </a:lnTo>
                  <a:lnTo>
                    <a:pt x="395" y="2202"/>
                  </a:lnTo>
                  <a:lnTo>
                    <a:pt x="362" y="2202"/>
                  </a:lnTo>
                  <a:lnTo>
                    <a:pt x="362" y="2233"/>
                  </a:lnTo>
                  <a:lnTo>
                    <a:pt x="329" y="2233"/>
                  </a:lnTo>
                  <a:lnTo>
                    <a:pt x="296" y="2233"/>
                  </a:lnTo>
                  <a:lnTo>
                    <a:pt x="296" y="2267"/>
                  </a:lnTo>
                  <a:lnTo>
                    <a:pt x="264" y="2267"/>
                  </a:lnTo>
                  <a:lnTo>
                    <a:pt x="231" y="2267"/>
                  </a:lnTo>
                  <a:lnTo>
                    <a:pt x="198" y="2267"/>
                  </a:lnTo>
                  <a:lnTo>
                    <a:pt x="164" y="2267"/>
                  </a:lnTo>
                  <a:lnTo>
                    <a:pt x="131" y="2267"/>
                  </a:lnTo>
                  <a:lnTo>
                    <a:pt x="99" y="2267"/>
                  </a:lnTo>
                  <a:lnTo>
                    <a:pt x="99" y="2300"/>
                  </a:lnTo>
                  <a:lnTo>
                    <a:pt x="99" y="2333"/>
                  </a:lnTo>
                  <a:lnTo>
                    <a:pt x="131" y="2333"/>
                  </a:lnTo>
                  <a:lnTo>
                    <a:pt x="131" y="2365"/>
                  </a:lnTo>
                  <a:lnTo>
                    <a:pt x="164" y="2365"/>
                  </a:lnTo>
                  <a:lnTo>
                    <a:pt x="164" y="2398"/>
                  </a:lnTo>
                  <a:lnTo>
                    <a:pt x="131" y="2398"/>
                  </a:lnTo>
                  <a:lnTo>
                    <a:pt x="131" y="2431"/>
                  </a:lnTo>
                  <a:lnTo>
                    <a:pt x="131" y="2464"/>
                  </a:lnTo>
                  <a:lnTo>
                    <a:pt x="99" y="2464"/>
                  </a:lnTo>
                  <a:lnTo>
                    <a:pt x="99" y="2498"/>
                  </a:lnTo>
                  <a:lnTo>
                    <a:pt x="66" y="2498"/>
                  </a:lnTo>
                  <a:lnTo>
                    <a:pt x="66" y="2529"/>
                  </a:lnTo>
                  <a:lnTo>
                    <a:pt x="33" y="2529"/>
                  </a:lnTo>
                  <a:lnTo>
                    <a:pt x="33" y="2563"/>
                  </a:lnTo>
                  <a:lnTo>
                    <a:pt x="33" y="2596"/>
                  </a:lnTo>
                  <a:lnTo>
                    <a:pt x="0" y="2596"/>
                  </a:lnTo>
                  <a:lnTo>
                    <a:pt x="0" y="2629"/>
                  </a:lnTo>
                  <a:lnTo>
                    <a:pt x="33" y="2629"/>
                  </a:lnTo>
                  <a:lnTo>
                    <a:pt x="66" y="2629"/>
                  </a:lnTo>
                  <a:lnTo>
                    <a:pt x="99" y="2629"/>
                  </a:lnTo>
                  <a:lnTo>
                    <a:pt x="99" y="2596"/>
                  </a:lnTo>
                  <a:lnTo>
                    <a:pt x="131" y="2596"/>
                  </a:lnTo>
                  <a:lnTo>
                    <a:pt x="164" y="2596"/>
                  </a:lnTo>
                  <a:lnTo>
                    <a:pt x="198" y="2596"/>
                  </a:lnTo>
                  <a:lnTo>
                    <a:pt x="198" y="2563"/>
                  </a:lnTo>
                  <a:lnTo>
                    <a:pt x="231" y="2563"/>
                  </a:lnTo>
                  <a:lnTo>
                    <a:pt x="231" y="2529"/>
                  </a:lnTo>
                  <a:lnTo>
                    <a:pt x="264" y="2529"/>
                  </a:lnTo>
                  <a:lnTo>
                    <a:pt x="296" y="2529"/>
                  </a:lnTo>
                  <a:lnTo>
                    <a:pt x="329" y="2529"/>
                  </a:lnTo>
                  <a:lnTo>
                    <a:pt x="329" y="2498"/>
                  </a:lnTo>
                  <a:lnTo>
                    <a:pt x="362" y="2498"/>
                  </a:lnTo>
                  <a:lnTo>
                    <a:pt x="395" y="2498"/>
                  </a:lnTo>
                  <a:lnTo>
                    <a:pt x="427" y="2498"/>
                  </a:lnTo>
                  <a:lnTo>
                    <a:pt x="427" y="2464"/>
                  </a:lnTo>
                  <a:lnTo>
                    <a:pt x="460" y="2464"/>
                  </a:lnTo>
                  <a:lnTo>
                    <a:pt x="493" y="2464"/>
                  </a:lnTo>
                  <a:lnTo>
                    <a:pt x="527" y="2464"/>
                  </a:lnTo>
                  <a:lnTo>
                    <a:pt x="527" y="2431"/>
                  </a:lnTo>
                  <a:lnTo>
                    <a:pt x="527" y="2398"/>
                  </a:lnTo>
                  <a:lnTo>
                    <a:pt x="560" y="2398"/>
                  </a:lnTo>
                  <a:lnTo>
                    <a:pt x="591" y="2398"/>
                  </a:lnTo>
                  <a:lnTo>
                    <a:pt x="591" y="2365"/>
                  </a:lnTo>
                  <a:lnTo>
                    <a:pt x="625" y="2365"/>
                  </a:lnTo>
                  <a:lnTo>
                    <a:pt x="625" y="2333"/>
                  </a:lnTo>
                  <a:lnTo>
                    <a:pt x="625" y="2300"/>
                  </a:lnTo>
                  <a:lnTo>
                    <a:pt x="658" y="2300"/>
                  </a:lnTo>
                  <a:lnTo>
                    <a:pt x="691" y="2300"/>
                  </a:lnTo>
                  <a:lnTo>
                    <a:pt x="723" y="2300"/>
                  </a:lnTo>
                  <a:lnTo>
                    <a:pt x="756" y="2300"/>
                  </a:lnTo>
                  <a:lnTo>
                    <a:pt x="789" y="2300"/>
                  </a:lnTo>
                  <a:lnTo>
                    <a:pt x="789" y="2267"/>
                  </a:lnTo>
                  <a:lnTo>
                    <a:pt x="823" y="2267"/>
                  </a:lnTo>
                  <a:lnTo>
                    <a:pt x="856" y="2267"/>
                  </a:lnTo>
                  <a:lnTo>
                    <a:pt x="887" y="2267"/>
                  </a:lnTo>
                  <a:lnTo>
                    <a:pt x="921" y="2267"/>
                  </a:lnTo>
                  <a:lnTo>
                    <a:pt x="954" y="2267"/>
                  </a:lnTo>
                  <a:lnTo>
                    <a:pt x="954" y="2233"/>
                  </a:lnTo>
                  <a:lnTo>
                    <a:pt x="954" y="2202"/>
                  </a:lnTo>
                  <a:lnTo>
                    <a:pt x="987" y="2202"/>
                  </a:lnTo>
                  <a:lnTo>
                    <a:pt x="1019" y="2202"/>
                  </a:lnTo>
                  <a:lnTo>
                    <a:pt x="1052" y="2202"/>
                  </a:lnTo>
                  <a:lnTo>
                    <a:pt x="1085" y="2202"/>
                  </a:lnTo>
                  <a:lnTo>
                    <a:pt x="1085" y="2169"/>
                  </a:lnTo>
                  <a:lnTo>
                    <a:pt x="1118" y="2169"/>
                  </a:lnTo>
                  <a:lnTo>
                    <a:pt x="1152" y="2169"/>
                  </a:lnTo>
                  <a:lnTo>
                    <a:pt x="1152" y="2135"/>
                  </a:lnTo>
                  <a:lnTo>
                    <a:pt x="1183" y="2135"/>
                  </a:lnTo>
                  <a:lnTo>
                    <a:pt x="1217" y="2135"/>
                  </a:lnTo>
                  <a:lnTo>
                    <a:pt x="1217" y="2102"/>
                  </a:lnTo>
                  <a:lnTo>
                    <a:pt x="1250" y="2102"/>
                  </a:lnTo>
                  <a:lnTo>
                    <a:pt x="1250" y="2069"/>
                  </a:lnTo>
                  <a:lnTo>
                    <a:pt x="1283" y="2069"/>
                  </a:lnTo>
                  <a:lnTo>
                    <a:pt x="1315" y="2069"/>
                  </a:lnTo>
                  <a:lnTo>
                    <a:pt x="1315" y="2037"/>
                  </a:lnTo>
                  <a:lnTo>
                    <a:pt x="1315" y="2004"/>
                  </a:lnTo>
                  <a:lnTo>
                    <a:pt x="1315" y="1971"/>
                  </a:lnTo>
                  <a:lnTo>
                    <a:pt x="1348" y="1971"/>
                  </a:lnTo>
                  <a:lnTo>
                    <a:pt x="1381" y="1971"/>
                  </a:lnTo>
                  <a:lnTo>
                    <a:pt x="1381" y="1938"/>
                  </a:lnTo>
                  <a:lnTo>
                    <a:pt x="1381" y="1906"/>
                  </a:lnTo>
                  <a:lnTo>
                    <a:pt x="1414" y="1906"/>
                  </a:lnTo>
                  <a:lnTo>
                    <a:pt x="1448" y="1906"/>
                  </a:lnTo>
                  <a:lnTo>
                    <a:pt x="1448" y="1873"/>
                  </a:lnTo>
                  <a:lnTo>
                    <a:pt x="1448" y="1840"/>
                  </a:lnTo>
                  <a:lnTo>
                    <a:pt x="1448" y="1806"/>
                  </a:lnTo>
                  <a:lnTo>
                    <a:pt x="1479" y="1806"/>
                  </a:lnTo>
                  <a:lnTo>
                    <a:pt x="1479" y="1775"/>
                  </a:lnTo>
                  <a:lnTo>
                    <a:pt x="1479" y="1742"/>
                  </a:lnTo>
                  <a:lnTo>
                    <a:pt x="1512" y="1742"/>
                  </a:lnTo>
                  <a:lnTo>
                    <a:pt x="1512" y="1708"/>
                  </a:lnTo>
                  <a:lnTo>
                    <a:pt x="1512" y="1675"/>
                  </a:lnTo>
                  <a:lnTo>
                    <a:pt x="1512" y="1642"/>
                  </a:lnTo>
                  <a:lnTo>
                    <a:pt x="1512" y="1610"/>
                  </a:lnTo>
                  <a:lnTo>
                    <a:pt x="1546" y="1610"/>
                  </a:lnTo>
                  <a:lnTo>
                    <a:pt x="1546" y="1577"/>
                  </a:lnTo>
                  <a:lnTo>
                    <a:pt x="1546" y="1544"/>
                  </a:lnTo>
                  <a:lnTo>
                    <a:pt x="1546" y="1511"/>
                  </a:lnTo>
                  <a:lnTo>
                    <a:pt x="1546" y="1479"/>
                  </a:lnTo>
                  <a:lnTo>
                    <a:pt x="1546" y="1446"/>
                  </a:lnTo>
                  <a:lnTo>
                    <a:pt x="1546" y="1412"/>
                  </a:lnTo>
                  <a:lnTo>
                    <a:pt x="1512" y="1412"/>
                  </a:lnTo>
                  <a:lnTo>
                    <a:pt x="1512" y="1379"/>
                  </a:lnTo>
                  <a:lnTo>
                    <a:pt x="1512" y="1346"/>
                  </a:lnTo>
                  <a:lnTo>
                    <a:pt x="1512" y="1314"/>
                  </a:lnTo>
                  <a:lnTo>
                    <a:pt x="1512" y="1281"/>
                  </a:lnTo>
                  <a:lnTo>
                    <a:pt x="1479" y="1281"/>
                  </a:lnTo>
                  <a:lnTo>
                    <a:pt x="1448" y="1281"/>
                  </a:lnTo>
                  <a:lnTo>
                    <a:pt x="1448" y="1248"/>
                  </a:lnTo>
                  <a:lnTo>
                    <a:pt x="1414" y="1248"/>
                  </a:lnTo>
                  <a:lnTo>
                    <a:pt x="1414" y="1215"/>
                  </a:lnTo>
                  <a:lnTo>
                    <a:pt x="1414" y="1183"/>
                  </a:lnTo>
                  <a:lnTo>
                    <a:pt x="1381" y="1183"/>
                  </a:lnTo>
                  <a:lnTo>
                    <a:pt x="1348" y="1183"/>
                  </a:lnTo>
                  <a:lnTo>
                    <a:pt x="1348" y="1150"/>
                  </a:lnTo>
                  <a:lnTo>
                    <a:pt x="1348" y="1117"/>
                  </a:lnTo>
                  <a:lnTo>
                    <a:pt x="1315" y="1117"/>
                  </a:lnTo>
                  <a:lnTo>
                    <a:pt x="1315" y="1083"/>
                  </a:lnTo>
                  <a:lnTo>
                    <a:pt x="1283" y="1083"/>
                  </a:lnTo>
                  <a:lnTo>
                    <a:pt x="1283" y="1050"/>
                  </a:lnTo>
                  <a:lnTo>
                    <a:pt x="1283" y="1019"/>
                  </a:lnTo>
                  <a:lnTo>
                    <a:pt x="1283" y="985"/>
                  </a:lnTo>
                  <a:lnTo>
                    <a:pt x="1283" y="952"/>
                  </a:lnTo>
                  <a:lnTo>
                    <a:pt x="1250" y="952"/>
                  </a:lnTo>
                  <a:lnTo>
                    <a:pt x="1250" y="919"/>
                  </a:lnTo>
                  <a:lnTo>
                    <a:pt x="1217" y="919"/>
                  </a:lnTo>
                  <a:lnTo>
                    <a:pt x="1217" y="887"/>
                  </a:lnTo>
                  <a:lnTo>
                    <a:pt x="1183" y="887"/>
                  </a:lnTo>
                  <a:lnTo>
                    <a:pt x="1183" y="854"/>
                  </a:lnTo>
                  <a:lnTo>
                    <a:pt x="1183" y="821"/>
                  </a:lnTo>
                  <a:lnTo>
                    <a:pt x="1183" y="788"/>
                  </a:lnTo>
                  <a:lnTo>
                    <a:pt x="1217" y="788"/>
                  </a:lnTo>
                  <a:lnTo>
                    <a:pt x="1217" y="756"/>
                  </a:lnTo>
                  <a:lnTo>
                    <a:pt x="1250" y="756"/>
                  </a:lnTo>
                  <a:lnTo>
                    <a:pt x="1250" y="723"/>
                  </a:lnTo>
                  <a:lnTo>
                    <a:pt x="1283" y="723"/>
                  </a:lnTo>
                  <a:lnTo>
                    <a:pt x="1283" y="690"/>
                  </a:lnTo>
                  <a:lnTo>
                    <a:pt x="1315" y="690"/>
                  </a:lnTo>
                  <a:lnTo>
                    <a:pt x="1315" y="656"/>
                  </a:lnTo>
                  <a:lnTo>
                    <a:pt x="1315" y="623"/>
                  </a:lnTo>
                  <a:lnTo>
                    <a:pt x="1348" y="623"/>
                  </a:lnTo>
                  <a:lnTo>
                    <a:pt x="1381" y="623"/>
                  </a:lnTo>
                  <a:lnTo>
                    <a:pt x="1414" y="623"/>
                  </a:lnTo>
                  <a:lnTo>
                    <a:pt x="1448" y="623"/>
                  </a:lnTo>
                  <a:lnTo>
                    <a:pt x="1448" y="592"/>
                  </a:lnTo>
                  <a:lnTo>
                    <a:pt x="1479" y="592"/>
                  </a:lnTo>
                  <a:lnTo>
                    <a:pt x="1512" y="592"/>
                  </a:lnTo>
                  <a:lnTo>
                    <a:pt x="1512" y="558"/>
                  </a:lnTo>
                  <a:lnTo>
                    <a:pt x="1512" y="525"/>
                  </a:lnTo>
                  <a:lnTo>
                    <a:pt x="1546" y="525"/>
                  </a:lnTo>
                  <a:lnTo>
                    <a:pt x="1579" y="525"/>
                  </a:lnTo>
                  <a:lnTo>
                    <a:pt x="1579" y="492"/>
                  </a:lnTo>
                  <a:lnTo>
                    <a:pt x="1610" y="492"/>
                  </a:lnTo>
                  <a:lnTo>
                    <a:pt x="1644" y="492"/>
                  </a:lnTo>
                  <a:lnTo>
                    <a:pt x="1677" y="492"/>
                  </a:lnTo>
                  <a:lnTo>
                    <a:pt x="1677" y="460"/>
                  </a:lnTo>
                  <a:lnTo>
                    <a:pt x="1710" y="460"/>
                  </a:lnTo>
                  <a:lnTo>
                    <a:pt x="1710" y="427"/>
                  </a:lnTo>
                  <a:lnTo>
                    <a:pt x="1744" y="427"/>
                  </a:lnTo>
                  <a:lnTo>
                    <a:pt x="1775" y="427"/>
                  </a:lnTo>
                  <a:lnTo>
                    <a:pt x="1775" y="394"/>
                  </a:lnTo>
                  <a:lnTo>
                    <a:pt x="1808" y="394"/>
                  </a:lnTo>
                  <a:lnTo>
                    <a:pt x="1808" y="360"/>
                  </a:lnTo>
                  <a:lnTo>
                    <a:pt x="1842" y="360"/>
                  </a:lnTo>
                  <a:lnTo>
                    <a:pt x="1875" y="360"/>
                  </a:lnTo>
                  <a:lnTo>
                    <a:pt x="1906" y="360"/>
                  </a:lnTo>
                  <a:lnTo>
                    <a:pt x="1940" y="360"/>
                  </a:lnTo>
                  <a:lnTo>
                    <a:pt x="1973" y="360"/>
                  </a:lnTo>
                  <a:lnTo>
                    <a:pt x="1973" y="327"/>
                  </a:lnTo>
                  <a:lnTo>
                    <a:pt x="1973" y="296"/>
                  </a:lnTo>
                  <a:lnTo>
                    <a:pt x="1940" y="296"/>
                  </a:lnTo>
                  <a:close/>
                </a:path>
              </a:pathLst>
            </a:custGeom>
            <a:solidFill>
              <a:srgbClr val="26A287"/>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8"/>
            <p:cNvSpPr>
              <a:spLocks/>
            </p:cNvSpPr>
            <p:nvPr/>
          </p:nvSpPr>
          <p:spPr bwMode="auto">
            <a:xfrm>
              <a:off x="7545288" y="1711099"/>
              <a:ext cx="3132137" cy="4173537"/>
            </a:xfrm>
            <a:custGeom>
              <a:avLst/>
              <a:gdLst>
                <a:gd name="T0" fmla="*/ 1808 w 1973"/>
                <a:gd name="T1" fmla="*/ 296 h 2629"/>
                <a:gd name="T2" fmla="*/ 1744 w 1973"/>
                <a:gd name="T3" fmla="*/ 196 h 2629"/>
                <a:gd name="T4" fmla="*/ 1842 w 1973"/>
                <a:gd name="T5" fmla="*/ 98 h 2629"/>
                <a:gd name="T6" fmla="*/ 1744 w 1973"/>
                <a:gd name="T7" fmla="*/ 65 h 2629"/>
                <a:gd name="T8" fmla="*/ 1579 w 1973"/>
                <a:gd name="T9" fmla="*/ 31 h 2629"/>
                <a:gd name="T10" fmla="*/ 1414 w 1973"/>
                <a:gd name="T11" fmla="*/ 0 h 2629"/>
                <a:gd name="T12" fmla="*/ 1315 w 1973"/>
                <a:gd name="T13" fmla="*/ 98 h 2629"/>
                <a:gd name="T14" fmla="*/ 1152 w 1973"/>
                <a:gd name="T15" fmla="*/ 131 h 2629"/>
                <a:gd name="T16" fmla="*/ 987 w 1973"/>
                <a:gd name="T17" fmla="*/ 98 h 2629"/>
                <a:gd name="T18" fmla="*/ 856 w 1973"/>
                <a:gd name="T19" fmla="*/ 98 h 2629"/>
                <a:gd name="T20" fmla="*/ 756 w 1973"/>
                <a:gd name="T21" fmla="*/ 196 h 2629"/>
                <a:gd name="T22" fmla="*/ 823 w 1973"/>
                <a:gd name="T23" fmla="*/ 327 h 2629"/>
                <a:gd name="T24" fmla="*/ 823 w 1973"/>
                <a:gd name="T25" fmla="*/ 460 h 2629"/>
                <a:gd name="T26" fmla="*/ 1019 w 1973"/>
                <a:gd name="T27" fmla="*/ 460 h 2629"/>
                <a:gd name="T28" fmla="*/ 1118 w 1973"/>
                <a:gd name="T29" fmla="*/ 558 h 2629"/>
                <a:gd name="T30" fmla="*/ 987 w 1973"/>
                <a:gd name="T31" fmla="*/ 623 h 2629"/>
                <a:gd name="T32" fmla="*/ 856 w 1973"/>
                <a:gd name="T33" fmla="*/ 690 h 2629"/>
                <a:gd name="T34" fmla="*/ 921 w 1973"/>
                <a:gd name="T35" fmla="*/ 756 h 2629"/>
                <a:gd name="T36" fmla="*/ 1019 w 1973"/>
                <a:gd name="T37" fmla="*/ 854 h 2629"/>
                <a:gd name="T38" fmla="*/ 1052 w 1973"/>
                <a:gd name="T39" fmla="*/ 1019 h 2629"/>
                <a:gd name="T40" fmla="*/ 1152 w 1973"/>
                <a:gd name="T41" fmla="*/ 1117 h 2629"/>
                <a:gd name="T42" fmla="*/ 1217 w 1973"/>
                <a:gd name="T43" fmla="*/ 1248 h 2629"/>
                <a:gd name="T44" fmla="*/ 1250 w 1973"/>
                <a:gd name="T45" fmla="*/ 1346 h 2629"/>
                <a:gd name="T46" fmla="*/ 1217 w 1973"/>
                <a:gd name="T47" fmla="*/ 1446 h 2629"/>
                <a:gd name="T48" fmla="*/ 1152 w 1973"/>
                <a:gd name="T49" fmla="*/ 1577 h 2629"/>
                <a:gd name="T50" fmla="*/ 1085 w 1973"/>
                <a:gd name="T51" fmla="*/ 1708 h 2629"/>
                <a:gd name="T52" fmla="*/ 1019 w 1973"/>
                <a:gd name="T53" fmla="*/ 1840 h 2629"/>
                <a:gd name="T54" fmla="*/ 954 w 1973"/>
                <a:gd name="T55" fmla="*/ 1971 h 2629"/>
                <a:gd name="T56" fmla="*/ 789 w 1973"/>
                <a:gd name="T57" fmla="*/ 2004 h 2629"/>
                <a:gd name="T58" fmla="*/ 625 w 1973"/>
                <a:gd name="T59" fmla="*/ 2037 h 2629"/>
                <a:gd name="T60" fmla="*/ 493 w 1973"/>
                <a:gd name="T61" fmla="*/ 2102 h 2629"/>
                <a:gd name="T62" fmla="*/ 395 w 1973"/>
                <a:gd name="T63" fmla="*/ 2202 h 2629"/>
                <a:gd name="T64" fmla="*/ 264 w 1973"/>
                <a:gd name="T65" fmla="*/ 2267 h 2629"/>
                <a:gd name="T66" fmla="*/ 99 w 1973"/>
                <a:gd name="T67" fmla="*/ 2300 h 2629"/>
                <a:gd name="T68" fmla="*/ 131 w 1973"/>
                <a:gd name="T69" fmla="*/ 2398 h 2629"/>
                <a:gd name="T70" fmla="*/ 66 w 1973"/>
                <a:gd name="T71" fmla="*/ 2529 h 2629"/>
                <a:gd name="T72" fmla="*/ 33 w 1973"/>
                <a:gd name="T73" fmla="*/ 2629 h 2629"/>
                <a:gd name="T74" fmla="*/ 198 w 1973"/>
                <a:gd name="T75" fmla="*/ 2596 h 2629"/>
                <a:gd name="T76" fmla="*/ 329 w 1973"/>
                <a:gd name="T77" fmla="*/ 2529 h 2629"/>
                <a:gd name="T78" fmla="*/ 460 w 1973"/>
                <a:gd name="T79" fmla="*/ 2464 h 2629"/>
                <a:gd name="T80" fmla="*/ 591 w 1973"/>
                <a:gd name="T81" fmla="*/ 2398 h 2629"/>
                <a:gd name="T82" fmla="*/ 691 w 1973"/>
                <a:gd name="T83" fmla="*/ 2300 h 2629"/>
                <a:gd name="T84" fmla="*/ 856 w 1973"/>
                <a:gd name="T85" fmla="*/ 2267 h 2629"/>
                <a:gd name="T86" fmla="*/ 987 w 1973"/>
                <a:gd name="T87" fmla="*/ 2202 h 2629"/>
                <a:gd name="T88" fmla="*/ 1152 w 1973"/>
                <a:gd name="T89" fmla="*/ 2169 h 2629"/>
                <a:gd name="T90" fmla="*/ 1250 w 1973"/>
                <a:gd name="T91" fmla="*/ 2069 h 2629"/>
                <a:gd name="T92" fmla="*/ 1348 w 1973"/>
                <a:gd name="T93" fmla="*/ 1971 h 2629"/>
                <a:gd name="T94" fmla="*/ 1448 w 1973"/>
                <a:gd name="T95" fmla="*/ 1873 h 2629"/>
                <a:gd name="T96" fmla="*/ 1512 w 1973"/>
                <a:gd name="T97" fmla="*/ 1742 h 2629"/>
                <a:gd name="T98" fmla="*/ 1546 w 1973"/>
                <a:gd name="T99" fmla="*/ 1577 h 2629"/>
                <a:gd name="T100" fmla="*/ 1512 w 1973"/>
                <a:gd name="T101" fmla="*/ 1412 h 2629"/>
                <a:gd name="T102" fmla="*/ 1448 w 1973"/>
                <a:gd name="T103" fmla="*/ 1281 h 2629"/>
                <a:gd name="T104" fmla="*/ 1348 w 1973"/>
                <a:gd name="T105" fmla="*/ 1183 h 2629"/>
                <a:gd name="T106" fmla="*/ 1283 w 1973"/>
                <a:gd name="T107" fmla="*/ 1050 h 2629"/>
                <a:gd name="T108" fmla="*/ 1217 w 1973"/>
                <a:gd name="T109" fmla="*/ 919 h 2629"/>
                <a:gd name="T110" fmla="*/ 1217 w 1973"/>
                <a:gd name="T111" fmla="*/ 788 h 2629"/>
                <a:gd name="T112" fmla="*/ 1315 w 1973"/>
                <a:gd name="T113" fmla="*/ 690 h 2629"/>
                <a:gd name="T114" fmla="*/ 1448 w 1973"/>
                <a:gd name="T115" fmla="*/ 623 h 2629"/>
                <a:gd name="T116" fmla="*/ 1546 w 1973"/>
                <a:gd name="T117" fmla="*/ 525 h 2629"/>
                <a:gd name="T118" fmla="*/ 1677 w 1973"/>
                <a:gd name="T119" fmla="*/ 460 h 2629"/>
                <a:gd name="T120" fmla="*/ 1808 w 1973"/>
                <a:gd name="T121" fmla="*/ 394 h 2629"/>
                <a:gd name="T122" fmla="*/ 1973 w 1973"/>
                <a:gd name="T123" fmla="*/ 360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2629">
                  <a:moveTo>
                    <a:pt x="1940" y="296"/>
                  </a:moveTo>
                  <a:lnTo>
                    <a:pt x="1906" y="296"/>
                  </a:lnTo>
                  <a:lnTo>
                    <a:pt x="1875" y="296"/>
                  </a:lnTo>
                  <a:lnTo>
                    <a:pt x="1842" y="296"/>
                  </a:lnTo>
                  <a:lnTo>
                    <a:pt x="1808" y="296"/>
                  </a:lnTo>
                  <a:lnTo>
                    <a:pt x="1808" y="296"/>
                  </a:lnTo>
                  <a:lnTo>
                    <a:pt x="1775" y="296"/>
                  </a:lnTo>
                  <a:lnTo>
                    <a:pt x="1775" y="296"/>
                  </a:lnTo>
                  <a:lnTo>
                    <a:pt x="1775" y="262"/>
                  </a:lnTo>
                  <a:lnTo>
                    <a:pt x="1775" y="229"/>
                  </a:lnTo>
                  <a:lnTo>
                    <a:pt x="1744" y="229"/>
                  </a:lnTo>
                  <a:lnTo>
                    <a:pt x="1744" y="196"/>
                  </a:lnTo>
                  <a:lnTo>
                    <a:pt x="1744" y="164"/>
                  </a:lnTo>
                  <a:lnTo>
                    <a:pt x="1775" y="164"/>
                  </a:lnTo>
                  <a:lnTo>
                    <a:pt x="1775" y="131"/>
                  </a:lnTo>
                  <a:lnTo>
                    <a:pt x="1808" y="131"/>
                  </a:lnTo>
                  <a:lnTo>
                    <a:pt x="1808" y="98"/>
                  </a:lnTo>
                  <a:lnTo>
                    <a:pt x="1842" y="98"/>
                  </a:lnTo>
                  <a:lnTo>
                    <a:pt x="1842" y="65"/>
                  </a:lnTo>
                  <a:lnTo>
                    <a:pt x="1842" y="31"/>
                  </a:lnTo>
                  <a:lnTo>
                    <a:pt x="1808" y="31"/>
                  </a:lnTo>
                  <a:lnTo>
                    <a:pt x="1775" y="31"/>
                  </a:lnTo>
                  <a:lnTo>
                    <a:pt x="1775" y="65"/>
                  </a:lnTo>
                  <a:lnTo>
                    <a:pt x="1744" y="65"/>
                  </a:lnTo>
                  <a:lnTo>
                    <a:pt x="1710" y="65"/>
                  </a:lnTo>
                  <a:lnTo>
                    <a:pt x="1677" y="65"/>
                  </a:lnTo>
                  <a:lnTo>
                    <a:pt x="1644" y="65"/>
                  </a:lnTo>
                  <a:lnTo>
                    <a:pt x="1610" y="65"/>
                  </a:lnTo>
                  <a:lnTo>
                    <a:pt x="1610" y="31"/>
                  </a:lnTo>
                  <a:lnTo>
                    <a:pt x="1579" y="31"/>
                  </a:lnTo>
                  <a:lnTo>
                    <a:pt x="1579" y="0"/>
                  </a:lnTo>
                  <a:lnTo>
                    <a:pt x="1546" y="0"/>
                  </a:lnTo>
                  <a:lnTo>
                    <a:pt x="1512" y="0"/>
                  </a:lnTo>
                  <a:lnTo>
                    <a:pt x="1479" y="0"/>
                  </a:lnTo>
                  <a:lnTo>
                    <a:pt x="1448" y="0"/>
                  </a:lnTo>
                  <a:lnTo>
                    <a:pt x="1414" y="0"/>
                  </a:lnTo>
                  <a:lnTo>
                    <a:pt x="1381" y="0"/>
                  </a:lnTo>
                  <a:lnTo>
                    <a:pt x="1381" y="31"/>
                  </a:lnTo>
                  <a:lnTo>
                    <a:pt x="1348" y="31"/>
                  </a:lnTo>
                  <a:lnTo>
                    <a:pt x="1348" y="65"/>
                  </a:lnTo>
                  <a:lnTo>
                    <a:pt x="1315" y="65"/>
                  </a:lnTo>
                  <a:lnTo>
                    <a:pt x="1315" y="98"/>
                  </a:lnTo>
                  <a:lnTo>
                    <a:pt x="1283" y="98"/>
                  </a:lnTo>
                  <a:lnTo>
                    <a:pt x="1250" y="98"/>
                  </a:lnTo>
                  <a:lnTo>
                    <a:pt x="1217" y="98"/>
                  </a:lnTo>
                  <a:lnTo>
                    <a:pt x="1183" y="98"/>
                  </a:lnTo>
                  <a:lnTo>
                    <a:pt x="1183" y="131"/>
                  </a:lnTo>
                  <a:lnTo>
                    <a:pt x="1152" y="131"/>
                  </a:lnTo>
                  <a:lnTo>
                    <a:pt x="1118" y="131"/>
                  </a:lnTo>
                  <a:lnTo>
                    <a:pt x="1118" y="98"/>
                  </a:lnTo>
                  <a:lnTo>
                    <a:pt x="1085" y="98"/>
                  </a:lnTo>
                  <a:lnTo>
                    <a:pt x="1052" y="98"/>
                  </a:lnTo>
                  <a:lnTo>
                    <a:pt x="1019" y="98"/>
                  </a:lnTo>
                  <a:lnTo>
                    <a:pt x="987" y="98"/>
                  </a:lnTo>
                  <a:lnTo>
                    <a:pt x="987" y="131"/>
                  </a:lnTo>
                  <a:lnTo>
                    <a:pt x="954" y="131"/>
                  </a:lnTo>
                  <a:lnTo>
                    <a:pt x="921" y="131"/>
                  </a:lnTo>
                  <a:lnTo>
                    <a:pt x="887" y="131"/>
                  </a:lnTo>
                  <a:lnTo>
                    <a:pt x="887" y="98"/>
                  </a:lnTo>
                  <a:lnTo>
                    <a:pt x="856" y="98"/>
                  </a:lnTo>
                  <a:lnTo>
                    <a:pt x="823" y="98"/>
                  </a:lnTo>
                  <a:lnTo>
                    <a:pt x="789" y="98"/>
                  </a:lnTo>
                  <a:lnTo>
                    <a:pt x="789" y="131"/>
                  </a:lnTo>
                  <a:lnTo>
                    <a:pt x="756" y="131"/>
                  </a:lnTo>
                  <a:lnTo>
                    <a:pt x="756" y="164"/>
                  </a:lnTo>
                  <a:lnTo>
                    <a:pt x="756" y="196"/>
                  </a:lnTo>
                  <a:lnTo>
                    <a:pt x="756" y="229"/>
                  </a:lnTo>
                  <a:lnTo>
                    <a:pt x="789" y="229"/>
                  </a:lnTo>
                  <a:lnTo>
                    <a:pt x="789" y="262"/>
                  </a:lnTo>
                  <a:lnTo>
                    <a:pt x="823" y="262"/>
                  </a:lnTo>
                  <a:lnTo>
                    <a:pt x="823" y="296"/>
                  </a:lnTo>
                  <a:lnTo>
                    <a:pt x="823" y="327"/>
                  </a:lnTo>
                  <a:lnTo>
                    <a:pt x="789" y="327"/>
                  </a:lnTo>
                  <a:lnTo>
                    <a:pt x="789" y="360"/>
                  </a:lnTo>
                  <a:lnTo>
                    <a:pt x="789" y="394"/>
                  </a:lnTo>
                  <a:lnTo>
                    <a:pt x="789" y="427"/>
                  </a:lnTo>
                  <a:lnTo>
                    <a:pt x="823" y="427"/>
                  </a:lnTo>
                  <a:lnTo>
                    <a:pt x="823" y="460"/>
                  </a:lnTo>
                  <a:lnTo>
                    <a:pt x="856" y="460"/>
                  </a:lnTo>
                  <a:lnTo>
                    <a:pt x="887" y="460"/>
                  </a:lnTo>
                  <a:lnTo>
                    <a:pt x="921" y="460"/>
                  </a:lnTo>
                  <a:lnTo>
                    <a:pt x="954" y="460"/>
                  </a:lnTo>
                  <a:lnTo>
                    <a:pt x="987" y="460"/>
                  </a:lnTo>
                  <a:lnTo>
                    <a:pt x="1019" y="460"/>
                  </a:lnTo>
                  <a:lnTo>
                    <a:pt x="1052" y="460"/>
                  </a:lnTo>
                  <a:lnTo>
                    <a:pt x="1052" y="492"/>
                  </a:lnTo>
                  <a:lnTo>
                    <a:pt x="1052" y="525"/>
                  </a:lnTo>
                  <a:lnTo>
                    <a:pt x="1085" y="525"/>
                  </a:lnTo>
                  <a:lnTo>
                    <a:pt x="1085" y="558"/>
                  </a:lnTo>
                  <a:lnTo>
                    <a:pt x="1118" y="558"/>
                  </a:lnTo>
                  <a:lnTo>
                    <a:pt x="1118" y="592"/>
                  </a:lnTo>
                  <a:lnTo>
                    <a:pt x="1085" y="592"/>
                  </a:lnTo>
                  <a:lnTo>
                    <a:pt x="1085" y="623"/>
                  </a:lnTo>
                  <a:lnTo>
                    <a:pt x="1052" y="623"/>
                  </a:lnTo>
                  <a:lnTo>
                    <a:pt x="1019" y="623"/>
                  </a:lnTo>
                  <a:lnTo>
                    <a:pt x="987" y="623"/>
                  </a:lnTo>
                  <a:lnTo>
                    <a:pt x="987" y="656"/>
                  </a:lnTo>
                  <a:lnTo>
                    <a:pt x="954" y="656"/>
                  </a:lnTo>
                  <a:lnTo>
                    <a:pt x="921" y="656"/>
                  </a:lnTo>
                  <a:lnTo>
                    <a:pt x="887" y="656"/>
                  </a:lnTo>
                  <a:lnTo>
                    <a:pt x="856" y="656"/>
                  </a:lnTo>
                  <a:lnTo>
                    <a:pt x="856" y="690"/>
                  </a:lnTo>
                  <a:lnTo>
                    <a:pt x="856" y="723"/>
                  </a:lnTo>
                  <a:lnTo>
                    <a:pt x="823" y="723"/>
                  </a:lnTo>
                  <a:lnTo>
                    <a:pt x="823" y="756"/>
                  </a:lnTo>
                  <a:lnTo>
                    <a:pt x="856" y="756"/>
                  </a:lnTo>
                  <a:lnTo>
                    <a:pt x="887" y="756"/>
                  </a:lnTo>
                  <a:lnTo>
                    <a:pt x="921" y="756"/>
                  </a:lnTo>
                  <a:lnTo>
                    <a:pt x="921" y="788"/>
                  </a:lnTo>
                  <a:lnTo>
                    <a:pt x="954" y="788"/>
                  </a:lnTo>
                  <a:lnTo>
                    <a:pt x="987" y="788"/>
                  </a:lnTo>
                  <a:lnTo>
                    <a:pt x="987" y="821"/>
                  </a:lnTo>
                  <a:lnTo>
                    <a:pt x="1019" y="821"/>
                  </a:lnTo>
                  <a:lnTo>
                    <a:pt x="1019" y="854"/>
                  </a:lnTo>
                  <a:lnTo>
                    <a:pt x="1019" y="887"/>
                  </a:lnTo>
                  <a:lnTo>
                    <a:pt x="1019" y="919"/>
                  </a:lnTo>
                  <a:lnTo>
                    <a:pt x="1019" y="952"/>
                  </a:lnTo>
                  <a:lnTo>
                    <a:pt x="1052" y="952"/>
                  </a:lnTo>
                  <a:lnTo>
                    <a:pt x="1052" y="985"/>
                  </a:lnTo>
                  <a:lnTo>
                    <a:pt x="1052" y="1019"/>
                  </a:lnTo>
                  <a:lnTo>
                    <a:pt x="1052" y="1050"/>
                  </a:lnTo>
                  <a:lnTo>
                    <a:pt x="1085" y="1050"/>
                  </a:lnTo>
                  <a:lnTo>
                    <a:pt x="1118" y="1050"/>
                  </a:lnTo>
                  <a:lnTo>
                    <a:pt x="1118" y="1083"/>
                  </a:lnTo>
                  <a:lnTo>
                    <a:pt x="1152" y="1083"/>
                  </a:lnTo>
                  <a:lnTo>
                    <a:pt x="1152" y="1117"/>
                  </a:lnTo>
                  <a:lnTo>
                    <a:pt x="1152" y="1150"/>
                  </a:lnTo>
                  <a:lnTo>
                    <a:pt x="1152" y="1183"/>
                  </a:lnTo>
                  <a:lnTo>
                    <a:pt x="1152" y="1215"/>
                  </a:lnTo>
                  <a:lnTo>
                    <a:pt x="1152" y="1248"/>
                  </a:lnTo>
                  <a:lnTo>
                    <a:pt x="1183" y="1248"/>
                  </a:lnTo>
                  <a:lnTo>
                    <a:pt x="1217" y="1248"/>
                  </a:lnTo>
                  <a:lnTo>
                    <a:pt x="1250" y="1248"/>
                  </a:lnTo>
                  <a:lnTo>
                    <a:pt x="1250" y="1281"/>
                  </a:lnTo>
                  <a:lnTo>
                    <a:pt x="1283" y="1281"/>
                  </a:lnTo>
                  <a:lnTo>
                    <a:pt x="1283" y="1314"/>
                  </a:lnTo>
                  <a:lnTo>
                    <a:pt x="1250" y="1314"/>
                  </a:lnTo>
                  <a:lnTo>
                    <a:pt x="1250" y="1346"/>
                  </a:lnTo>
                  <a:lnTo>
                    <a:pt x="1217" y="1346"/>
                  </a:lnTo>
                  <a:lnTo>
                    <a:pt x="1217" y="1379"/>
                  </a:lnTo>
                  <a:lnTo>
                    <a:pt x="1217" y="1412"/>
                  </a:lnTo>
                  <a:lnTo>
                    <a:pt x="1250" y="1412"/>
                  </a:lnTo>
                  <a:lnTo>
                    <a:pt x="1250" y="1446"/>
                  </a:lnTo>
                  <a:lnTo>
                    <a:pt x="1217" y="1446"/>
                  </a:lnTo>
                  <a:lnTo>
                    <a:pt x="1217" y="1479"/>
                  </a:lnTo>
                  <a:lnTo>
                    <a:pt x="1183" y="1479"/>
                  </a:lnTo>
                  <a:lnTo>
                    <a:pt x="1183" y="1511"/>
                  </a:lnTo>
                  <a:lnTo>
                    <a:pt x="1183" y="1544"/>
                  </a:lnTo>
                  <a:lnTo>
                    <a:pt x="1152" y="1544"/>
                  </a:lnTo>
                  <a:lnTo>
                    <a:pt x="1152" y="1577"/>
                  </a:lnTo>
                  <a:lnTo>
                    <a:pt x="1118" y="1577"/>
                  </a:lnTo>
                  <a:lnTo>
                    <a:pt x="1118" y="1610"/>
                  </a:lnTo>
                  <a:lnTo>
                    <a:pt x="1118" y="1642"/>
                  </a:lnTo>
                  <a:lnTo>
                    <a:pt x="1118" y="1675"/>
                  </a:lnTo>
                  <a:lnTo>
                    <a:pt x="1085" y="1675"/>
                  </a:lnTo>
                  <a:lnTo>
                    <a:pt x="1085" y="1708"/>
                  </a:lnTo>
                  <a:lnTo>
                    <a:pt x="1085" y="1742"/>
                  </a:lnTo>
                  <a:lnTo>
                    <a:pt x="1085" y="1775"/>
                  </a:lnTo>
                  <a:lnTo>
                    <a:pt x="1052" y="1775"/>
                  </a:lnTo>
                  <a:lnTo>
                    <a:pt x="1052" y="1806"/>
                  </a:lnTo>
                  <a:lnTo>
                    <a:pt x="1019" y="1806"/>
                  </a:lnTo>
                  <a:lnTo>
                    <a:pt x="1019" y="1840"/>
                  </a:lnTo>
                  <a:lnTo>
                    <a:pt x="1019" y="1873"/>
                  </a:lnTo>
                  <a:lnTo>
                    <a:pt x="987" y="1873"/>
                  </a:lnTo>
                  <a:lnTo>
                    <a:pt x="987" y="1906"/>
                  </a:lnTo>
                  <a:lnTo>
                    <a:pt x="954" y="1906"/>
                  </a:lnTo>
                  <a:lnTo>
                    <a:pt x="954" y="1938"/>
                  </a:lnTo>
                  <a:lnTo>
                    <a:pt x="954" y="1971"/>
                  </a:lnTo>
                  <a:lnTo>
                    <a:pt x="921" y="1971"/>
                  </a:lnTo>
                  <a:lnTo>
                    <a:pt x="887" y="1971"/>
                  </a:lnTo>
                  <a:lnTo>
                    <a:pt x="856" y="1971"/>
                  </a:lnTo>
                  <a:lnTo>
                    <a:pt x="823" y="1971"/>
                  </a:lnTo>
                  <a:lnTo>
                    <a:pt x="823" y="2004"/>
                  </a:lnTo>
                  <a:lnTo>
                    <a:pt x="789" y="2004"/>
                  </a:lnTo>
                  <a:lnTo>
                    <a:pt x="756" y="2004"/>
                  </a:lnTo>
                  <a:lnTo>
                    <a:pt x="723" y="2004"/>
                  </a:lnTo>
                  <a:lnTo>
                    <a:pt x="691" y="2004"/>
                  </a:lnTo>
                  <a:lnTo>
                    <a:pt x="691" y="2037"/>
                  </a:lnTo>
                  <a:lnTo>
                    <a:pt x="658" y="2037"/>
                  </a:lnTo>
                  <a:lnTo>
                    <a:pt x="625" y="2037"/>
                  </a:lnTo>
                  <a:lnTo>
                    <a:pt x="625" y="2069"/>
                  </a:lnTo>
                  <a:lnTo>
                    <a:pt x="591" y="2069"/>
                  </a:lnTo>
                  <a:lnTo>
                    <a:pt x="560" y="2069"/>
                  </a:lnTo>
                  <a:lnTo>
                    <a:pt x="527" y="2069"/>
                  </a:lnTo>
                  <a:lnTo>
                    <a:pt x="527" y="2102"/>
                  </a:lnTo>
                  <a:lnTo>
                    <a:pt x="493" y="2102"/>
                  </a:lnTo>
                  <a:lnTo>
                    <a:pt x="493" y="2135"/>
                  </a:lnTo>
                  <a:lnTo>
                    <a:pt x="493" y="2169"/>
                  </a:lnTo>
                  <a:lnTo>
                    <a:pt x="493" y="2202"/>
                  </a:lnTo>
                  <a:lnTo>
                    <a:pt x="460" y="2202"/>
                  </a:lnTo>
                  <a:lnTo>
                    <a:pt x="427" y="2202"/>
                  </a:lnTo>
                  <a:lnTo>
                    <a:pt x="395" y="2202"/>
                  </a:lnTo>
                  <a:lnTo>
                    <a:pt x="362" y="2202"/>
                  </a:lnTo>
                  <a:lnTo>
                    <a:pt x="362" y="2233"/>
                  </a:lnTo>
                  <a:lnTo>
                    <a:pt x="329" y="2233"/>
                  </a:lnTo>
                  <a:lnTo>
                    <a:pt x="296" y="2233"/>
                  </a:lnTo>
                  <a:lnTo>
                    <a:pt x="296" y="2267"/>
                  </a:lnTo>
                  <a:lnTo>
                    <a:pt x="264" y="2267"/>
                  </a:lnTo>
                  <a:lnTo>
                    <a:pt x="231" y="2267"/>
                  </a:lnTo>
                  <a:lnTo>
                    <a:pt x="198" y="2267"/>
                  </a:lnTo>
                  <a:lnTo>
                    <a:pt x="164" y="2267"/>
                  </a:lnTo>
                  <a:lnTo>
                    <a:pt x="131" y="2267"/>
                  </a:lnTo>
                  <a:lnTo>
                    <a:pt x="99" y="2267"/>
                  </a:lnTo>
                  <a:lnTo>
                    <a:pt x="99" y="2300"/>
                  </a:lnTo>
                  <a:lnTo>
                    <a:pt x="99" y="2333"/>
                  </a:lnTo>
                  <a:lnTo>
                    <a:pt x="131" y="2333"/>
                  </a:lnTo>
                  <a:lnTo>
                    <a:pt x="131" y="2365"/>
                  </a:lnTo>
                  <a:lnTo>
                    <a:pt x="164" y="2365"/>
                  </a:lnTo>
                  <a:lnTo>
                    <a:pt x="164" y="2398"/>
                  </a:lnTo>
                  <a:lnTo>
                    <a:pt x="131" y="2398"/>
                  </a:lnTo>
                  <a:lnTo>
                    <a:pt x="131" y="2431"/>
                  </a:lnTo>
                  <a:lnTo>
                    <a:pt x="131" y="2464"/>
                  </a:lnTo>
                  <a:lnTo>
                    <a:pt x="99" y="2464"/>
                  </a:lnTo>
                  <a:lnTo>
                    <a:pt x="99" y="2498"/>
                  </a:lnTo>
                  <a:lnTo>
                    <a:pt x="66" y="2498"/>
                  </a:lnTo>
                  <a:lnTo>
                    <a:pt x="66" y="2529"/>
                  </a:lnTo>
                  <a:lnTo>
                    <a:pt x="33" y="2529"/>
                  </a:lnTo>
                  <a:lnTo>
                    <a:pt x="33" y="2563"/>
                  </a:lnTo>
                  <a:lnTo>
                    <a:pt x="33" y="2596"/>
                  </a:lnTo>
                  <a:lnTo>
                    <a:pt x="0" y="2596"/>
                  </a:lnTo>
                  <a:lnTo>
                    <a:pt x="0" y="2629"/>
                  </a:lnTo>
                  <a:lnTo>
                    <a:pt x="33" y="2629"/>
                  </a:lnTo>
                  <a:lnTo>
                    <a:pt x="66" y="2629"/>
                  </a:lnTo>
                  <a:lnTo>
                    <a:pt x="99" y="2629"/>
                  </a:lnTo>
                  <a:lnTo>
                    <a:pt x="99" y="2596"/>
                  </a:lnTo>
                  <a:lnTo>
                    <a:pt x="131" y="2596"/>
                  </a:lnTo>
                  <a:lnTo>
                    <a:pt x="164" y="2596"/>
                  </a:lnTo>
                  <a:lnTo>
                    <a:pt x="198" y="2596"/>
                  </a:lnTo>
                  <a:lnTo>
                    <a:pt x="198" y="2563"/>
                  </a:lnTo>
                  <a:lnTo>
                    <a:pt x="231" y="2563"/>
                  </a:lnTo>
                  <a:lnTo>
                    <a:pt x="231" y="2529"/>
                  </a:lnTo>
                  <a:lnTo>
                    <a:pt x="264" y="2529"/>
                  </a:lnTo>
                  <a:lnTo>
                    <a:pt x="296" y="2529"/>
                  </a:lnTo>
                  <a:lnTo>
                    <a:pt x="329" y="2529"/>
                  </a:lnTo>
                  <a:lnTo>
                    <a:pt x="329" y="2498"/>
                  </a:lnTo>
                  <a:lnTo>
                    <a:pt x="362" y="2498"/>
                  </a:lnTo>
                  <a:lnTo>
                    <a:pt x="395" y="2498"/>
                  </a:lnTo>
                  <a:lnTo>
                    <a:pt x="427" y="2498"/>
                  </a:lnTo>
                  <a:lnTo>
                    <a:pt x="427" y="2464"/>
                  </a:lnTo>
                  <a:lnTo>
                    <a:pt x="460" y="2464"/>
                  </a:lnTo>
                  <a:lnTo>
                    <a:pt x="493" y="2464"/>
                  </a:lnTo>
                  <a:lnTo>
                    <a:pt x="527" y="2464"/>
                  </a:lnTo>
                  <a:lnTo>
                    <a:pt x="527" y="2431"/>
                  </a:lnTo>
                  <a:lnTo>
                    <a:pt x="527" y="2398"/>
                  </a:lnTo>
                  <a:lnTo>
                    <a:pt x="560" y="2398"/>
                  </a:lnTo>
                  <a:lnTo>
                    <a:pt x="591" y="2398"/>
                  </a:lnTo>
                  <a:lnTo>
                    <a:pt x="591" y="2365"/>
                  </a:lnTo>
                  <a:lnTo>
                    <a:pt x="625" y="2365"/>
                  </a:lnTo>
                  <a:lnTo>
                    <a:pt x="625" y="2333"/>
                  </a:lnTo>
                  <a:lnTo>
                    <a:pt x="625" y="2300"/>
                  </a:lnTo>
                  <a:lnTo>
                    <a:pt x="658" y="2300"/>
                  </a:lnTo>
                  <a:lnTo>
                    <a:pt x="691" y="2300"/>
                  </a:lnTo>
                  <a:lnTo>
                    <a:pt x="723" y="2300"/>
                  </a:lnTo>
                  <a:lnTo>
                    <a:pt x="756" y="2300"/>
                  </a:lnTo>
                  <a:lnTo>
                    <a:pt x="789" y="2300"/>
                  </a:lnTo>
                  <a:lnTo>
                    <a:pt x="789" y="2267"/>
                  </a:lnTo>
                  <a:lnTo>
                    <a:pt x="823" y="2267"/>
                  </a:lnTo>
                  <a:lnTo>
                    <a:pt x="856" y="2267"/>
                  </a:lnTo>
                  <a:lnTo>
                    <a:pt x="887" y="2267"/>
                  </a:lnTo>
                  <a:lnTo>
                    <a:pt x="921" y="2267"/>
                  </a:lnTo>
                  <a:lnTo>
                    <a:pt x="954" y="2267"/>
                  </a:lnTo>
                  <a:lnTo>
                    <a:pt x="954" y="2233"/>
                  </a:lnTo>
                  <a:lnTo>
                    <a:pt x="954" y="2202"/>
                  </a:lnTo>
                  <a:lnTo>
                    <a:pt x="987" y="2202"/>
                  </a:lnTo>
                  <a:lnTo>
                    <a:pt x="1019" y="2202"/>
                  </a:lnTo>
                  <a:lnTo>
                    <a:pt x="1052" y="2202"/>
                  </a:lnTo>
                  <a:lnTo>
                    <a:pt x="1085" y="2202"/>
                  </a:lnTo>
                  <a:lnTo>
                    <a:pt x="1085" y="2169"/>
                  </a:lnTo>
                  <a:lnTo>
                    <a:pt x="1118" y="2169"/>
                  </a:lnTo>
                  <a:lnTo>
                    <a:pt x="1152" y="2169"/>
                  </a:lnTo>
                  <a:lnTo>
                    <a:pt x="1152" y="2135"/>
                  </a:lnTo>
                  <a:lnTo>
                    <a:pt x="1183" y="2135"/>
                  </a:lnTo>
                  <a:lnTo>
                    <a:pt x="1217" y="2135"/>
                  </a:lnTo>
                  <a:lnTo>
                    <a:pt x="1217" y="2102"/>
                  </a:lnTo>
                  <a:lnTo>
                    <a:pt x="1250" y="2102"/>
                  </a:lnTo>
                  <a:lnTo>
                    <a:pt x="1250" y="2069"/>
                  </a:lnTo>
                  <a:lnTo>
                    <a:pt x="1283" y="2069"/>
                  </a:lnTo>
                  <a:lnTo>
                    <a:pt x="1315" y="2069"/>
                  </a:lnTo>
                  <a:lnTo>
                    <a:pt x="1315" y="2037"/>
                  </a:lnTo>
                  <a:lnTo>
                    <a:pt x="1315" y="2004"/>
                  </a:lnTo>
                  <a:lnTo>
                    <a:pt x="1315" y="1971"/>
                  </a:lnTo>
                  <a:lnTo>
                    <a:pt x="1348" y="1971"/>
                  </a:lnTo>
                  <a:lnTo>
                    <a:pt x="1381" y="1971"/>
                  </a:lnTo>
                  <a:lnTo>
                    <a:pt x="1381" y="1938"/>
                  </a:lnTo>
                  <a:lnTo>
                    <a:pt x="1381" y="1906"/>
                  </a:lnTo>
                  <a:lnTo>
                    <a:pt x="1414" y="1906"/>
                  </a:lnTo>
                  <a:lnTo>
                    <a:pt x="1448" y="1906"/>
                  </a:lnTo>
                  <a:lnTo>
                    <a:pt x="1448" y="1873"/>
                  </a:lnTo>
                  <a:lnTo>
                    <a:pt x="1448" y="1840"/>
                  </a:lnTo>
                  <a:lnTo>
                    <a:pt x="1448" y="1806"/>
                  </a:lnTo>
                  <a:lnTo>
                    <a:pt x="1479" y="1806"/>
                  </a:lnTo>
                  <a:lnTo>
                    <a:pt x="1479" y="1775"/>
                  </a:lnTo>
                  <a:lnTo>
                    <a:pt x="1479" y="1742"/>
                  </a:lnTo>
                  <a:lnTo>
                    <a:pt x="1512" y="1742"/>
                  </a:lnTo>
                  <a:lnTo>
                    <a:pt x="1512" y="1708"/>
                  </a:lnTo>
                  <a:lnTo>
                    <a:pt x="1512" y="1675"/>
                  </a:lnTo>
                  <a:lnTo>
                    <a:pt x="1512" y="1642"/>
                  </a:lnTo>
                  <a:lnTo>
                    <a:pt x="1512" y="1610"/>
                  </a:lnTo>
                  <a:lnTo>
                    <a:pt x="1546" y="1610"/>
                  </a:lnTo>
                  <a:lnTo>
                    <a:pt x="1546" y="1577"/>
                  </a:lnTo>
                  <a:lnTo>
                    <a:pt x="1546" y="1544"/>
                  </a:lnTo>
                  <a:lnTo>
                    <a:pt x="1546" y="1511"/>
                  </a:lnTo>
                  <a:lnTo>
                    <a:pt x="1546" y="1479"/>
                  </a:lnTo>
                  <a:lnTo>
                    <a:pt x="1546" y="1446"/>
                  </a:lnTo>
                  <a:lnTo>
                    <a:pt x="1546" y="1412"/>
                  </a:lnTo>
                  <a:lnTo>
                    <a:pt x="1512" y="1412"/>
                  </a:lnTo>
                  <a:lnTo>
                    <a:pt x="1512" y="1379"/>
                  </a:lnTo>
                  <a:lnTo>
                    <a:pt x="1512" y="1346"/>
                  </a:lnTo>
                  <a:lnTo>
                    <a:pt x="1512" y="1314"/>
                  </a:lnTo>
                  <a:lnTo>
                    <a:pt x="1512" y="1281"/>
                  </a:lnTo>
                  <a:lnTo>
                    <a:pt x="1479" y="1281"/>
                  </a:lnTo>
                  <a:lnTo>
                    <a:pt x="1448" y="1281"/>
                  </a:lnTo>
                  <a:lnTo>
                    <a:pt x="1448" y="1248"/>
                  </a:lnTo>
                  <a:lnTo>
                    <a:pt x="1414" y="1248"/>
                  </a:lnTo>
                  <a:lnTo>
                    <a:pt x="1414" y="1215"/>
                  </a:lnTo>
                  <a:lnTo>
                    <a:pt x="1414" y="1183"/>
                  </a:lnTo>
                  <a:lnTo>
                    <a:pt x="1381" y="1183"/>
                  </a:lnTo>
                  <a:lnTo>
                    <a:pt x="1348" y="1183"/>
                  </a:lnTo>
                  <a:lnTo>
                    <a:pt x="1348" y="1150"/>
                  </a:lnTo>
                  <a:lnTo>
                    <a:pt x="1348" y="1117"/>
                  </a:lnTo>
                  <a:lnTo>
                    <a:pt x="1315" y="1117"/>
                  </a:lnTo>
                  <a:lnTo>
                    <a:pt x="1315" y="1083"/>
                  </a:lnTo>
                  <a:lnTo>
                    <a:pt x="1283" y="1083"/>
                  </a:lnTo>
                  <a:lnTo>
                    <a:pt x="1283" y="1050"/>
                  </a:lnTo>
                  <a:lnTo>
                    <a:pt x="1283" y="1019"/>
                  </a:lnTo>
                  <a:lnTo>
                    <a:pt x="1283" y="985"/>
                  </a:lnTo>
                  <a:lnTo>
                    <a:pt x="1283" y="952"/>
                  </a:lnTo>
                  <a:lnTo>
                    <a:pt x="1250" y="952"/>
                  </a:lnTo>
                  <a:lnTo>
                    <a:pt x="1250" y="919"/>
                  </a:lnTo>
                  <a:lnTo>
                    <a:pt x="1217" y="919"/>
                  </a:lnTo>
                  <a:lnTo>
                    <a:pt x="1217" y="887"/>
                  </a:lnTo>
                  <a:lnTo>
                    <a:pt x="1183" y="887"/>
                  </a:lnTo>
                  <a:lnTo>
                    <a:pt x="1183" y="854"/>
                  </a:lnTo>
                  <a:lnTo>
                    <a:pt x="1183" y="821"/>
                  </a:lnTo>
                  <a:lnTo>
                    <a:pt x="1183" y="788"/>
                  </a:lnTo>
                  <a:lnTo>
                    <a:pt x="1217" y="788"/>
                  </a:lnTo>
                  <a:lnTo>
                    <a:pt x="1217" y="756"/>
                  </a:lnTo>
                  <a:lnTo>
                    <a:pt x="1250" y="756"/>
                  </a:lnTo>
                  <a:lnTo>
                    <a:pt x="1250" y="723"/>
                  </a:lnTo>
                  <a:lnTo>
                    <a:pt x="1283" y="723"/>
                  </a:lnTo>
                  <a:lnTo>
                    <a:pt x="1283" y="690"/>
                  </a:lnTo>
                  <a:lnTo>
                    <a:pt x="1315" y="690"/>
                  </a:lnTo>
                  <a:lnTo>
                    <a:pt x="1315" y="656"/>
                  </a:lnTo>
                  <a:lnTo>
                    <a:pt x="1315" y="623"/>
                  </a:lnTo>
                  <a:lnTo>
                    <a:pt x="1348" y="623"/>
                  </a:lnTo>
                  <a:lnTo>
                    <a:pt x="1381" y="623"/>
                  </a:lnTo>
                  <a:lnTo>
                    <a:pt x="1414" y="623"/>
                  </a:lnTo>
                  <a:lnTo>
                    <a:pt x="1448" y="623"/>
                  </a:lnTo>
                  <a:lnTo>
                    <a:pt x="1448" y="592"/>
                  </a:lnTo>
                  <a:lnTo>
                    <a:pt x="1479" y="592"/>
                  </a:lnTo>
                  <a:lnTo>
                    <a:pt x="1512" y="592"/>
                  </a:lnTo>
                  <a:lnTo>
                    <a:pt x="1512" y="558"/>
                  </a:lnTo>
                  <a:lnTo>
                    <a:pt x="1512" y="525"/>
                  </a:lnTo>
                  <a:lnTo>
                    <a:pt x="1546" y="525"/>
                  </a:lnTo>
                  <a:lnTo>
                    <a:pt x="1579" y="525"/>
                  </a:lnTo>
                  <a:lnTo>
                    <a:pt x="1579" y="492"/>
                  </a:lnTo>
                  <a:lnTo>
                    <a:pt x="1610" y="492"/>
                  </a:lnTo>
                  <a:lnTo>
                    <a:pt x="1644" y="492"/>
                  </a:lnTo>
                  <a:lnTo>
                    <a:pt x="1677" y="492"/>
                  </a:lnTo>
                  <a:lnTo>
                    <a:pt x="1677" y="460"/>
                  </a:lnTo>
                  <a:lnTo>
                    <a:pt x="1710" y="460"/>
                  </a:lnTo>
                  <a:lnTo>
                    <a:pt x="1710" y="427"/>
                  </a:lnTo>
                  <a:lnTo>
                    <a:pt x="1744" y="427"/>
                  </a:lnTo>
                  <a:lnTo>
                    <a:pt x="1775" y="427"/>
                  </a:lnTo>
                  <a:lnTo>
                    <a:pt x="1775" y="394"/>
                  </a:lnTo>
                  <a:lnTo>
                    <a:pt x="1808" y="394"/>
                  </a:lnTo>
                  <a:lnTo>
                    <a:pt x="1808" y="360"/>
                  </a:lnTo>
                  <a:lnTo>
                    <a:pt x="1842" y="360"/>
                  </a:lnTo>
                  <a:lnTo>
                    <a:pt x="1875" y="360"/>
                  </a:lnTo>
                  <a:lnTo>
                    <a:pt x="1906" y="360"/>
                  </a:lnTo>
                  <a:lnTo>
                    <a:pt x="1940" y="360"/>
                  </a:lnTo>
                  <a:lnTo>
                    <a:pt x="1973" y="360"/>
                  </a:lnTo>
                  <a:lnTo>
                    <a:pt x="1973" y="327"/>
                  </a:lnTo>
                  <a:lnTo>
                    <a:pt x="1973" y="296"/>
                  </a:lnTo>
                  <a:lnTo>
                    <a:pt x="1940" y="29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8" name="角丸四角形 27"/>
          <p:cNvSpPr/>
          <p:nvPr/>
        </p:nvSpPr>
        <p:spPr>
          <a:xfrm>
            <a:off x="560512" y="2204864"/>
            <a:ext cx="1296144" cy="771458"/>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560512" y="3120337"/>
            <a:ext cx="1296144" cy="3260991"/>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8" name="Freeform 7"/>
          <p:cNvSpPr>
            <a:spLocks/>
          </p:cNvSpPr>
          <p:nvPr/>
        </p:nvSpPr>
        <p:spPr bwMode="auto">
          <a:xfrm>
            <a:off x="1728925" y="4677173"/>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 name="タイトル 1"/>
          <p:cNvSpPr>
            <a:spLocks noGrp="1"/>
          </p:cNvSpPr>
          <p:nvPr>
            <p:ph type="title"/>
          </p:nvPr>
        </p:nvSpPr>
        <p:spPr/>
        <p:txBody>
          <a:bodyPr/>
          <a:lstStyle/>
          <a:p>
            <a:r>
              <a:rPr lang="ja-JP" altLang="en-US" dirty="0"/>
              <a:t>ベトナム／一般概況／規制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外貨持出規制</a:t>
            </a:r>
          </a:p>
        </p:txBody>
      </p:sp>
      <p:sp>
        <p:nvSpPr>
          <p:cNvPr id="18" name="角丸四角形 17"/>
          <p:cNvSpPr/>
          <p:nvPr/>
        </p:nvSpPr>
        <p:spPr>
          <a:xfrm>
            <a:off x="5426433" y="3931515"/>
            <a:ext cx="3672408" cy="2192090"/>
          </a:xfrm>
          <a:prstGeom prst="roundRect">
            <a:avLst>
              <a:gd name="adj" fmla="val 7235"/>
            </a:avLst>
          </a:prstGeom>
          <a:solidFill>
            <a:srgbClr val="D9D2E6">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spcAft>
                <a:spcPts val="400"/>
              </a:spcAft>
            </a:pP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a:t>
            </a: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相当の外貨の持ち出しについては、</a:t>
            </a: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万ドン</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の手数料が徴収される。</a:t>
            </a:r>
          </a:p>
          <a:p>
            <a:pPr algn="just" fontAlgn="base">
              <a:lnSpc>
                <a:spcPct val="110000"/>
              </a:lnSpc>
              <a:spcAft>
                <a:spcPts val="400"/>
              </a:spcAft>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在留邦人は、ベトナム国内で銀行から引き出した外貨のうち、</a:t>
            </a:r>
            <a:r>
              <a:rPr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5,000US$</a:t>
            </a: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相当を超える額</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を国外に持ち出す場合は、当該銀行から</a:t>
            </a: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許可証の発給</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を受け、</a:t>
            </a: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携行</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する必要がある。</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base">
              <a:lnSpc>
                <a:spcPct val="110000"/>
              </a:lnSpc>
              <a:spcAft>
                <a:spcPts val="400"/>
              </a:spcAft>
            </a:pPr>
            <a:r>
              <a:rPr lang="ja-JP" altLang="en-US" sz="1100" b="0" i="0" dirty="0">
                <a:solidFill>
                  <a:schemeClr val="tx1"/>
                </a:solidFill>
                <a:effectLst/>
                <a:latin typeface="MS PGothic" panose="020B0600070205080204" pitchFamily="50" charset="-128"/>
                <a:ea typeface="MS PGothic" panose="020B0600070205080204" pitchFamily="50" charset="-128"/>
              </a:rPr>
              <a:t>ベトナム滞在中に外貨から両替した現地通貨（ドン）の外貨への再両替については、</a:t>
            </a:r>
            <a:r>
              <a:rPr lang="ja-JP" altLang="en-US" sz="1100" b="1" i="0" dirty="0">
                <a:solidFill>
                  <a:schemeClr val="tx1"/>
                </a:solidFill>
                <a:effectLst/>
                <a:latin typeface="MS PGothic" panose="020B0600070205080204" pitchFamily="50" charset="-128"/>
                <a:ea typeface="MS PGothic" panose="020B0600070205080204" pitchFamily="50" charset="-128"/>
              </a:rPr>
              <a:t>５００</a:t>
            </a:r>
            <a:r>
              <a:rPr lang="en-US" altLang="ja-JP" sz="1100" b="1" i="0" dirty="0">
                <a:solidFill>
                  <a:schemeClr val="tx1"/>
                </a:solidFill>
                <a:effectLst/>
                <a:latin typeface="MS PGothic" panose="020B0600070205080204" pitchFamily="50" charset="-128"/>
                <a:ea typeface="MS PGothic" panose="020B0600070205080204" pitchFamily="50" charset="-128"/>
              </a:rPr>
              <a:t>US$</a:t>
            </a:r>
            <a:r>
              <a:rPr lang="ja-JP" altLang="en-US" sz="1100" b="1" i="0" dirty="0">
                <a:solidFill>
                  <a:schemeClr val="tx1"/>
                </a:solidFill>
                <a:effectLst/>
                <a:latin typeface="MS PGothic" panose="020B0600070205080204" pitchFamily="50" charset="-128"/>
                <a:ea typeface="MS PGothic" panose="020B0600070205080204" pitchFamily="50" charset="-128"/>
              </a:rPr>
              <a:t>あるいは同額相当の外貨までは旅券及び航空券の提示のみ、それ以上の額の場合は更に外貨を現地通貨に両替した際の外貨交換証（記名のあるもの）の提示</a:t>
            </a:r>
            <a:r>
              <a:rPr lang="ja-JP" altLang="en-US" sz="1100" b="0" i="0" dirty="0">
                <a:solidFill>
                  <a:schemeClr val="tx1"/>
                </a:solidFill>
                <a:effectLst/>
                <a:latin typeface="MS PGothic" panose="020B0600070205080204" pitchFamily="50" charset="-128"/>
                <a:ea typeface="MS PGothic" panose="020B0600070205080204" pitchFamily="50" charset="-128"/>
              </a:rPr>
              <a:t>が必要</a:t>
            </a:r>
            <a:endPar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2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在ベトナム日本大使館ホームページ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外貨持込額に制限はないが、金額に応じて税関申告が必要であったり、手数料が徴収されたりする。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外貨持出</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額は、金額に応じて、手数料が徴収されたり、在留邦人は銀行が発行した許可証が必要になったりする。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9"/>
          <p:cNvGrpSpPr/>
          <p:nvPr/>
        </p:nvGrpSpPr>
        <p:grpSpPr>
          <a:xfrm>
            <a:off x="2942160" y="4344551"/>
            <a:ext cx="2447328" cy="1821260"/>
            <a:chOff x="2581554" y="4282768"/>
            <a:chExt cx="2447328" cy="1821260"/>
          </a:xfrm>
        </p:grpSpPr>
        <p:sp>
          <p:nvSpPr>
            <p:cNvPr id="11" name="Freeform 12"/>
            <p:cNvSpPr>
              <a:spLocks/>
            </p:cNvSpPr>
            <p:nvPr/>
          </p:nvSpPr>
          <p:spPr bwMode="auto">
            <a:xfrm>
              <a:off x="2581554" y="4282768"/>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p:cNvSpPr txBox="1"/>
            <p:nvPr/>
          </p:nvSpPr>
          <p:spPr>
            <a:xfrm>
              <a:off x="2872148" y="5046159"/>
              <a:ext cx="1903085" cy="1015663"/>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rPr>
                <a:t>以上</a:t>
              </a:r>
              <a:endPar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または</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1,500</a:t>
              </a:r>
              <a:r>
                <a:rPr kumimoji="1" lang="ja-JP" altLang="en-US" sz="2400" b="1" dirty="0">
                  <a:latin typeface="Arial" panose="020B0604020202020204" pitchFamily="34" charset="0"/>
                  <a:ea typeface="ＭＳ Ｐゴシック" panose="020B0600070205080204" pitchFamily="50" charset="-128"/>
                  <a:cs typeface="Arial" panose="020B0604020202020204" pitchFamily="34" charset="0"/>
                </a:rPr>
                <a:t>万</a:t>
              </a:r>
              <a:r>
                <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rPr>
                <a:t>ドン以上</a:t>
              </a:r>
              <a:endPar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2754290" y="4820899"/>
              <a:ext cx="210185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空港で税関申告が必要なケース</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24" name="グループ化 7"/>
          <p:cNvGrpSpPr/>
          <p:nvPr/>
        </p:nvGrpSpPr>
        <p:grpSpPr>
          <a:xfrm>
            <a:off x="416496" y="1772816"/>
            <a:ext cx="9001000" cy="288032"/>
            <a:chOff x="4944173" y="2113806"/>
            <a:chExt cx="5861371" cy="288032"/>
          </a:xfrm>
        </p:grpSpPr>
        <p:cxnSp>
          <p:nvCxnSpPr>
            <p:cNvPr id="25" name="直線コネクタ 2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出入国時空港で税関申告する必要があるケース</a:t>
              </a:r>
            </a:p>
          </p:txBody>
        </p:sp>
      </p:grpSp>
      <p:sp>
        <p:nvSpPr>
          <p:cNvPr id="27" name="正方形/長方形 26"/>
          <p:cNvSpPr/>
          <p:nvPr/>
        </p:nvSpPr>
        <p:spPr>
          <a:xfrm>
            <a:off x="2872228" y="2422737"/>
            <a:ext cx="2517260" cy="307777"/>
          </a:xfrm>
          <a:prstGeom prst="rect">
            <a:avLst/>
          </a:prstGeom>
          <a:gradFill flip="none" rotWithShape="1">
            <a:gsLst>
              <a:gs pos="90000">
                <a:srgbClr val="3D6AA7"/>
              </a:gs>
              <a:gs pos="10000">
                <a:srgbClr val="3D6AA7"/>
              </a:gs>
              <a:gs pos="0">
                <a:schemeClr val="bg1">
                  <a:alpha val="0"/>
                </a:schemeClr>
              </a:gs>
              <a:gs pos="100000">
                <a:schemeClr val="bg1">
                  <a:alpha val="0"/>
                </a:schemeClr>
              </a:gs>
            </a:gsLst>
            <a:lin ang="0" scaled="1"/>
            <a:tileRect/>
          </a:gradFill>
        </p:spPr>
        <p:txBody>
          <a:bodyPr wrap="square">
            <a:sp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持ち込み額制限なし</a:t>
            </a:r>
          </a:p>
        </p:txBody>
      </p:sp>
    </p:spTree>
    <p:extLst>
      <p:ext uri="{BB962C8B-B14F-4D97-AF65-F5344CB8AC3E}">
        <p14:creationId xmlns:p14="http://schemas.microsoft.com/office/powerpoint/2010/main" val="5628874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2/3</a:t>
            </a:r>
            <a:r>
              <a:rPr lang="ja-JP" altLang="en-US" dirty="0"/>
              <a:t>）</a:t>
            </a:r>
          </a:p>
        </p:txBody>
      </p:sp>
      <p:graphicFrame>
        <p:nvGraphicFramePr>
          <p:cNvPr id="10" name="表 9"/>
          <p:cNvGraphicFramePr>
            <a:graphicFrameLocks noGrp="1"/>
          </p:cNvGraphicFramePr>
          <p:nvPr>
            <p:extLst>
              <p:ext uri="{D42A27DB-BD31-4B8C-83A1-F6EECF244321}">
                <p14:modId xmlns:p14="http://schemas.microsoft.com/office/powerpoint/2010/main" val="2863846419"/>
              </p:ext>
            </p:extLst>
          </p:nvPr>
        </p:nvGraphicFramePr>
        <p:xfrm>
          <a:off x="200023" y="1124744"/>
          <a:ext cx="9505506" cy="534564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1044000">
                  <a:extLst>
                    <a:ext uri="{9D8B030D-6E8A-4147-A177-3AD203B41FA5}">
                      <a16:colId xmlns:a16="http://schemas.microsoft.com/office/drawing/2014/main" val="20004"/>
                    </a:ext>
                  </a:extLst>
                </a:gridCol>
                <a:gridCol w="1942364">
                  <a:extLst>
                    <a:ext uri="{9D8B030D-6E8A-4147-A177-3AD203B41FA5}">
                      <a16:colId xmlns:a16="http://schemas.microsoft.com/office/drawing/2014/main" val="20005"/>
                    </a:ext>
                  </a:extLst>
                </a:gridCol>
                <a:gridCol w="1942364">
                  <a:extLst>
                    <a:ext uri="{9D8B030D-6E8A-4147-A177-3AD203B41FA5}">
                      <a16:colId xmlns:a16="http://schemas.microsoft.com/office/drawing/2014/main" val="20006"/>
                    </a:ext>
                  </a:extLst>
                </a:gridCol>
              </a:tblGrid>
              <a:tr h="360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60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ベトナム側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透析技術トレーニングセンター開発計画における水浄化およびアセアン諸国を対象とした透析技術普及促進事業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（健康・医療特別枠</a:t>
                      </a:r>
                    </a:p>
                  </a:txBody>
                  <a:tcPr marL="36000" marR="36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メディキット、</a:t>
                      </a: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旭化成株式会社、</a:t>
                      </a:r>
                      <a:br>
                        <a:rPr lang="en-US" altLang="zh-CN"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川澄化学工業株式会社</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透析医療関係者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医療材料物流管理システム普及促進事業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p>
                    <a:p>
                      <a:pPr algn="ctr" fontAlgn="ctr"/>
                      <a:r>
                        <a:rPr kumimoji="1" lang="ja-JP" altLang="en-US" sz="9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（健康・医療特別枠）</a:t>
                      </a:r>
                    </a:p>
                  </a:txBody>
                  <a:tcPr marL="36000" marR="36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アルフレッサメディカルサービス、アルフレッサホールディングス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ホーチミン市保健局関係者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チョーライ日越友好病院整備事業</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398.41</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（うち借款契約額</a:t>
                      </a:r>
                      <a:b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dirty="0"/>
                        <a:t>286.12</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（円借款）</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香川らしい国際協力プロジェクト「ハイフォン市における生活習慣病対策のモデル事業構築プログラム」 </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ハイフォン市予防医療センター</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ベトナム医療技術支援（循環器疾患領域）</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国立大学法人岡山大学（岡山大学病院　心臓血管外科）</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dirty="0">
                          <a:effectLst/>
                        </a:rPr>
                        <a:t>E</a:t>
                      </a:r>
                      <a:r>
                        <a:rPr lang="ja-JP" altLang="en-US" sz="1000" dirty="0">
                          <a:effectLst/>
                        </a:rPr>
                        <a:t>病院、ハノイ国立小児病院、ホーチミン医薬大学病院</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新卒看護師のための臨床研修制度強化プロジェクト</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dirty="0">
                          <a:effectLst/>
                        </a:rPr>
                        <a:t>保健省科学技術訓練局</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診療報酬及び保険適用診療サービスパッケージ改善プロジェクト</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開発計画調査型技術協力</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保健省</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ベトナム南部における科学的根拠に基づく患者中心の保健医療サービス向上：大学と医師会の連携イニシアチブ</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ホーチミン市医科薬科大学</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チョーライ病院向け病院運営・管理能力向上支援プロジェクト</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有償技術支援－附帯プロ</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チョーライ病院</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6" name="テキスト ボックス 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Tree>
    <p:extLst>
      <p:ext uri="{BB962C8B-B14F-4D97-AF65-F5344CB8AC3E}">
        <p14:creationId xmlns:p14="http://schemas.microsoft.com/office/powerpoint/2010/main" val="2372343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3/3</a:t>
            </a:r>
            <a:r>
              <a:rPr lang="ja-JP" altLang="en-US" dirty="0"/>
              <a:t>）</a:t>
            </a:r>
          </a:p>
        </p:txBody>
      </p:sp>
      <p:graphicFrame>
        <p:nvGraphicFramePr>
          <p:cNvPr id="10" name="表 9"/>
          <p:cNvGraphicFramePr>
            <a:graphicFrameLocks noGrp="1"/>
          </p:cNvGraphicFramePr>
          <p:nvPr>
            <p:extLst>
              <p:ext uri="{D42A27DB-BD31-4B8C-83A1-F6EECF244321}">
                <p14:modId xmlns:p14="http://schemas.microsoft.com/office/powerpoint/2010/main" val="687823647"/>
              </p:ext>
            </p:extLst>
          </p:nvPr>
        </p:nvGraphicFramePr>
        <p:xfrm>
          <a:off x="200023" y="1124744"/>
          <a:ext cx="9505506" cy="17496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1044000">
                  <a:extLst>
                    <a:ext uri="{9D8B030D-6E8A-4147-A177-3AD203B41FA5}">
                      <a16:colId xmlns:a16="http://schemas.microsoft.com/office/drawing/2014/main" val="20004"/>
                    </a:ext>
                  </a:extLst>
                </a:gridCol>
                <a:gridCol w="1942364">
                  <a:extLst>
                    <a:ext uri="{9D8B030D-6E8A-4147-A177-3AD203B41FA5}">
                      <a16:colId xmlns:a16="http://schemas.microsoft.com/office/drawing/2014/main" val="20005"/>
                    </a:ext>
                  </a:extLst>
                </a:gridCol>
                <a:gridCol w="1942364">
                  <a:extLst>
                    <a:ext uri="{9D8B030D-6E8A-4147-A177-3AD203B41FA5}">
                      <a16:colId xmlns:a16="http://schemas.microsoft.com/office/drawing/2014/main" val="20006"/>
                    </a:ext>
                  </a:extLst>
                </a:gridCol>
              </a:tblGrid>
              <a:tr h="360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60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ベトナム側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148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感染症の予防・対応能力向上のための実験室の機能及び連携強化プロジェクト</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dirty="0">
                          <a:effectLst/>
                        </a:rPr>
                        <a:t>国立衛生疫学研究所</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5148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2024</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ベトナムにおける治療成功維持のための“</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bench-to-bedside system”</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構築と新規</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HIV-1</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感染阻止プロジェクト</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国立熱帯病病院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974343217"/>
                  </a:ext>
                </a:extLst>
              </a:tr>
            </a:tbl>
          </a:graphicData>
        </a:graphic>
      </p:graphicFrame>
      <p:sp>
        <p:nvSpPr>
          <p:cNvPr id="6" name="テキスト ボックス 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Tree>
    <p:extLst>
      <p:ext uri="{BB962C8B-B14F-4D97-AF65-F5344CB8AC3E}">
        <p14:creationId xmlns:p14="http://schemas.microsoft.com/office/powerpoint/2010/main" val="53481526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ベトナム／日本との関わり</a:t>
            </a:r>
          </a:p>
        </p:txBody>
      </p:sp>
      <p:sp>
        <p:nvSpPr>
          <p:cNvPr id="4" name="テキスト プレースホルダー 3"/>
          <p:cNvSpPr>
            <a:spLocks noGrp="1"/>
          </p:cNvSpPr>
          <p:nvPr>
            <p:ph type="body" sz="quarter" idx="15"/>
          </p:nvPr>
        </p:nvSpPr>
        <p:spPr/>
        <p:txBody>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ホームページ、長崎大学熱帯医学研究所ホームページ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2741787943"/>
              </p:ext>
            </p:extLst>
          </p:nvPr>
        </p:nvGraphicFramePr>
        <p:xfrm>
          <a:off x="200472" y="1180968"/>
          <a:ext cx="9504000" cy="52306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152240">
                  <a:extLst>
                    <a:ext uri="{9D8B030D-6E8A-4147-A177-3AD203B41FA5}">
                      <a16:colId xmlns:a16="http://schemas.microsoft.com/office/drawing/2014/main" val="20002"/>
                    </a:ext>
                  </a:extLst>
                </a:gridCol>
                <a:gridCol w="208776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12396">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2016</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その他</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革新的なデング流行対策と治療法開発に資するデングウイルス準種と血管透過性因子の網羅的解析</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t>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ベトナムとフィリピンにおいて流行するデングウイルスの血清型、遺伝子型、及び、ウイルス遺伝子の特性の解析、デング流行状況の把握等を実施</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246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2016</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その他</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日本・ベトナム・フィリピンでの疫学調査によるインフルエンザ・結核による呼吸器感染症の</a:t>
                      </a:r>
                      <a:r>
                        <a:rPr lang="en-US" altLang="ja-JP" sz="1000">
                          <a:latin typeface="Arial" panose="020B0604020202020204" pitchFamily="34" charset="0"/>
                          <a:ea typeface="ＭＳ Ｐゴシック" panose="020B0600070205080204" pitchFamily="50" charset="-128"/>
                          <a:cs typeface="Arial" panose="020B0604020202020204" pitchFamily="34" charset="0"/>
                        </a:rPr>
                        <a:t>3</a:t>
                      </a:r>
                      <a:r>
                        <a:rPr lang="ja-JP" altLang="en-US" sz="1000">
                          <a:latin typeface="Arial" panose="020B0604020202020204" pitchFamily="34" charset="0"/>
                          <a:ea typeface="ＭＳ Ｐゴシック" panose="020B0600070205080204" pitchFamily="50" charset="-128"/>
                          <a:cs typeface="Arial" panose="020B0604020202020204" pitchFamily="34" charset="0"/>
                        </a:rPr>
                        <a:t>か国比較</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帝京大学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か国のインフルエンザおよび結核の呼吸器感染症の分子疫学調査と重症化因子を解明し、研究者の交流・研修を通じて技術を共有する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5658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2020</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t>新興・再興感染症制御プロジェクト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ベトナムにおける感染症制御研究・開発プロジェクト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急性下痢症の積極的動向調査、人口密度と上水道整備がデング熱発生リスクに与える影響調査、人材育成、アウトリーチ活動等を実施</a:t>
                      </a:r>
                      <a:endPar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「文部科学省の主な医療国際化関連事業」に概要記載</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78276">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2018</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高病原性鳥インフルエンザ感染症の臨床病理学的解析に基づく診断・治療に関する国際連携研究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CN" altLang="en-US" sz="1000"/>
                        <a:t>国立感染症研究所</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高病原性鳥インフルエンザウイルスを含む呼吸器感染症を引き起こすウイルスを迅速かつ簡便に同定可能なマルチプレックス</a:t>
                      </a:r>
                      <a:r>
                        <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RT-LAMP</a:t>
                      </a: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法と呼吸器感染症を引き起こすウイルスおよびバクテリアを同定可能なマルチプレックスリアルタイム</a:t>
                      </a:r>
                      <a:r>
                        <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RT-PCR</a:t>
                      </a: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法をベトナムの国立バクマイ病院に導入し、呼吸器感染症を引き起こす病原体のスクリーニングシステムを構築</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3116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2019</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その他</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染色体性薬剤耐性遺伝子を保持する薬剤耐性菌の分子疫学的解析</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琉球大学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ベトナム、インドネシアにおける健常人由来薬剤耐性菌、医療関連施設において分離される薬剤耐性臨床分離株を用い、通常薬剤耐性プラスミド上に保持される薬剤耐性遺伝子が染色体に転移した染色体性薬剤耐性遺伝子を効率的に検出する新たな検出法の確立を行う</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50476">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2019</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オールジャパンでの医療機器開発プロジェクト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ベトナム国向け </a:t>
                      </a:r>
                      <a:r>
                        <a:rPr lang="en-US" altLang="ja-JP" sz="1000">
                          <a:latin typeface="Arial" panose="020B0604020202020204" pitchFamily="34" charset="0"/>
                          <a:ea typeface="ＭＳ Ｐゴシック" panose="020B0600070205080204" pitchFamily="50" charset="-128"/>
                          <a:cs typeface="Arial" panose="020B0604020202020204" pitchFamily="34" charset="0"/>
                        </a:rPr>
                        <a:t>High-flow nasal cannula (HFNC) </a:t>
                      </a:r>
                      <a:r>
                        <a:rPr lang="ja-JP" altLang="en-US" sz="1000">
                          <a:latin typeface="Arial" panose="020B0604020202020204" pitchFamily="34" charset="0"/>
                          <a:ea typeface="ＭＳ Ｐゴシック" panose="020B0600070205080204" pitchFamily="50" charset="-128"/>
                          <a:cs typeface="Arial" panose="020B0604020202020204" pitchFamily="34" charset="0"/>
                        </a:rPr>
                        <a:t>機器の開発</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株式会社メトラン</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（記載なし）</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56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2025</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a:t>新興・再興感染症制御プロジェクト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ベトナムにおける新興・再興感染症研究推進プロジェクト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デング熱、インフルエンザや</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COVID-19</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等感染症の制御に向けた予防・診断治療に資する研究やベトナムをはじめとする各国の高度専門人材の育成等を実施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854140671"/>
                  </a:ext>
                </a:extLst>
              </a:tr>
            </a:tbl>
          </a:graphicData>
        </a:graphic>
      </p:graphicFrame>
    </p:spTree>
    <p:extLst>
      <p:ext uri="{BB962C8B-B14F-4D97-AF65-F5344CB8AC3E}">
        <p14:creationId xmlns:p14="http://schemas.microsoft.com/office/powerpoint/2010/main" val="184441607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「健康長寿広報展」の主催や各種レポートの公開を行っている。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8" name="グループ化 7"/>
          <p:cNvGrpSpPr/>
          <p:nvPr/>
        </p:nvGrpSpPr>
        <p:grpSpPr>
          <a:xfrm>
            <a:off x="560512" y="1772816"/>
            <a:ext cx="4104457" cy="288032"/>
            <a:chOff x="4803500" y="2113806"/>
            <a:chExt cx="2954133" cy="288032"/>
          </a:xfrm>
        </p:grpSpPr>
        <p:cxnSp>
          <p:nvCxnSpPr>
            <p:cNvPr id="72" name="直線コネクタ 7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「健康長寿広報展」主催</a:t>
              </a:r>
            </a:p>
          </p:txBody>
        </p:sp>
      </p:grpSp>
      <p:grpSp>
        <p:nvGrpSpPr>
          <p:cNvPr id="74" name="グループ化 7"/>
          <p:cNvGrpSpPr/>
          <p:nvPr/>
        </p:nvGrpSpPr>
        <p:grpSpPr>
          <a:xfrm>
            <a:off x="5241032" y="1772816"/>
            <a:ext cx="4104456" cy="288032"/>
            <a:chOff x="4803500" y="2113806"/>
            <a:chExt cx="2954133" cy="288032"/>
          </a:xfrm>
        </p:grpSpPr>
        <p:cxnSp>
          <p:nvCxnSpPr>
            <p:cNvPr id="75" name="直線コネクタ 7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graphicFrame>
        <p:nvGraphicFramePr>
          <p:cNvPr id="78" name="表 77"/>
          <p:cNvGraphicFramePr>
            <a:graphicFrameLocks noGrp="1"/>
          </p:cNvGraphicFramePr>
          <p:nvPr>
            <p:extLst>
              <p:ext uri="{D42A27DB-BD31-4B8C-83A1-F6EECF244321}">
                <p14:modId xmlns:p14="http://schemas.microsoft.com/office/powerpoint/2010/main" val="2874587142"/>
              </p:ext>
            </p:extLst>
          </p:nvPr>
        </p:nvGraphicFramePr>
        <p:xfrm>
          <a:off x="560968" y="2204863"/>
          <a:ext cx="4104000" cy="2808230"/>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20000"/>
                    </a:ext>
                  </a:extLst>
                </a:gridCol>
                <a:gridCol w="3132000">
                  <a:extLst>
                    <a:ext uri="{9D8B030D-6E8A-4147-A177-3AD203B41FA5}">
                      <a16:colId xmlns:a16="http://schemas.microsoft.com/office/drawing/2014/main" val="20001"/>
                    </a:ext>
                  </a:extLst>
                </a:gridCol>
              </a:tblGrid>
              <a:tr h="536997">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開催日</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en-US" altLang="ja-JP" sz="1200" b="0" dirty="0">
                          <a:solidFill>
                            <a:schemeClr val="tx1"/>
                          </a:solidFill>
                        </a:rPr>
                        <a:t>2017</a:t>
                      </a:r>
                      <a:r>
                        <a:rPr lang="ja-JP" altLang="en-US" sz="1200" b="0" dirty="0">
                          <a:solidFill>
                            <a:schemeClr val="tx1"/>
                          </a:solidFill>
                        </a:rPr>
                        <a:t>年</a:t>
                      </a:r>
                      <a:r>
                        <a:rPr lang="en-US" altLang="ja-JP" sz="1200" b="0" dirty="0">
                          <a:solidFill>
                            <a:schemeClr val="tx1"/>
                          </a:solidFill>
                        </a:rPr>
                        <a:t>3</a:t>
                      </a:r>
                      <a:r>
                        <a:rPr lang="ja-JP" altLang="en-US" sz="1200" b="0" dirty="0">
                          <a:solidFill>
                            <a:schemeClr val="tx1"/>
                          </a:solidFill>
                        </a:rPr>
                        <a:t>月</a:t>
                      </a:r>
                      <a:r>
                        <a:rPr lang="en-US" altLang="ja-JP" sz="1200" b="0" dirty="0">
                          <a:solidFill>
                            <a:schemeClr val="tx1"/>
                          </a:solidFill>
                        </a:rPr>
                        <a:t>4</a:t>
                      </a:r>
                      <a:r>
                        <a:rPr lang="ja-JP" altLang="en-US" sz="1200" b="0" dirty="0">
                          <a:solidFill>
                            <a:schemeClr val="tx1"/>
                          </a:solidFill>
                        </a:rPr>
                        <a:t>～</a:t>
                      </a:r>
                      <a:r>
                        <a:rPr lang="en-US" altLang="ja-JP" sz="1200" b="0" dirty="0">
                          <a:solidFill>
                            <a:schemeClr val="tx1"/>
                          </a:solidFill>
                        </a:rPr>
                        <a:t>5</a:t>
                      </a:r>
                      <a:r>
                        <a:rPr lang="ja-JP" altLang="en-US" sz="1200" b="0" dirty="0">
                          <a:solidFill>
                            <a:schemeClr val="tx1"/>
                          </a:solidFill>
                        </a:rPr>
                        <a:t>日</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6997">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場所</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b="0" dirty="0">
                          <a:solidFill>
                            <a:schemeClr val="tx1"/>
                          </a:solidFill>
                        </a:rPr>
                        <a:t>ハノイ市・イオンモール　ロンビエン</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36997">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来場者数</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のべ</a:t>
                      </a:r>
                      <a:r>
                        <a:rPr kumimoji="1" lang="en-US" altLang="ja-JP" sz="14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rPr>
                        <a:t>110,000</a:t>
                      </a:r>
                      <a:r>
                        <a:rPr kumimoji="1" lang="ja-JP" altLang="en-US" sz="12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rPr>
                        <a:t>人</a:t>
                      </a:r>
                      <a:endParaRPr kumimoji="1" lang="en-US" altLang="ja-JP" sz="12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endParaRP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6997">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展示企業数</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日系企業・機関</a:t>
                      </a:r>
                      <a:r>
                        <a:rPr kumimoji="1" lang="en-US" altLang="ja-JP" sz="14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rPr>
                        <a:t>51</a:t>
                      </a:r>
                      <a:r>
                        <a:rPr kumimoji="1" lang="ja-JP" altLang="en-US" sz="12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rPr>
                        <a:t>団体</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0242">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対象分野</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88900" indent="-88900" algn="l" defTabSz="914400" rtl="0" eaLnBrk="1" latinLnBrk="0" hangingPunct="1">
                        <a:buFont typeface="Arial" panose="020B0604020202020204" pitchFamily="34" charset="0"/>
                        <a:buChar char="•"/>
                      </a:pPr>
                      <a:r>
                        <a:rPr kumimoji="1" lang="ja-JP" altLang="en-US" sz="1200" kern="1200" dirty="0">
                          <a:solidFill>
                            <a:schemeClr val="dk1"/>
                          </a:solidFill>
                          <a:latin typeface="+mn-lt"/>
                          <a:ea typeface="+mn-ea"/>
                          <a:cs typeface="+mn-cs"/>
                        </a:rPr>
                        <a:t>診断・健康管理分野</a:t>
                      </a:r>
                      <a:endParaRPr kumimoji="1" lang="en-US" altLang="ja-JP" sz="1200" kern="1200" dirty="0">
                        <a:solidFill>
                          <a:schemeClr val="dk1"/>
                        </a:solidFill>
                        <a:latin typeface="+mn-lt"/>
                        <a:ea typeface="+mn-ea"/>
                        <a:cs typeface="+mn-cs"/>
                      </a:endParaRPr>
                    </a:p>
                    <a:p>
                      <a:pPr marL="88900" indent="-88900" algn="l" defTabSz="914400" rtl="0" eaLnBrk="1" latinLnBrk="0" hangingPunct="1">
                        <a:buFont typeface="Arial" panose="020B0604020202020204" pitchFamily="34" charset="0"/>
                        <a:buChar char="•"/>
                      </a:pPr>
                      <a:r>
                        <a:rPr kumimoji="1" lang="ja-JP" altLang="en-US" sz="1200" kern="1200" dirty="0">
                          <a:solidFill>
                            <a:schemeClr val="dk1"/>
                          </a:solidFill>
                          <a:latin typeface="+mn-lt"/>
                          <a:ea typeface="+mn-ea"/>
                          <a:cs typeface="+mn-cs"/>
                        </a:rPr>
                        <a:t>スポーツ</a:t>
                      </a:r>
                      <a:r>
                        <a:rPr kumimoji="1" lang="en-US" altLang="ja-JP" sz="1200" kern="1200" dirty="0">
                          <a:solidFill>
                            <a:schemeClr val="dk1"/>
                          </a:solidFill>
                          <a:latin typeface="+mn-lt"/>
                          <a:ea typeface="+mn-ea"/>
                          <a:cs typeface="+mn-cs"/>
                        </a:rPr>
                        <a:t>&amp;</a:t>
                      </a:r>
                      <a:r>
                        <a:rPr kumimoji="1" lang="ja-JP" altLang="en-US" sz="1200" kern="1200" dirty="0">
                          <a:solidFill>
                            <a:schemeClr val="dk1"/>
                          </a:solidFill>
                          <a:latin typeface="+mn-lt"/>
                          <a:ea typeface="+mn-ea"/>
                          <a:cs typeface="+mn-cs"/>
                        </a:rPr>
                        <a:t>レクリエーション分野</a:t>
                      </a:r>
                      <a:endParaRPr kumimoji="1" lang="en-US" altLang="ja-JP" sz="1200" kern="1200" dirty="0">
                        <a:solidFill>
                          <a:schemeClr val="dk1"/>
                        </a:solidFill>
                        <a:latin typeface="+mn-lt"/>
                        <a:ea typeface="+mn-ea"/>
                        <a:cs typeface="+mn-cs"/>
                      </a:endParaRPr>
                    </a:p>
                    <a:p>
                      <a:pPr marL="88900" indent="-88900" algn="l" defTabSz="914400" rtl="0" eaLnBrk="1" latinLnBrk="0" hangingPunct="1">
                        <a:buFont typeface="Arial" panose="020B0604020202020204" pitchFamily="34" charset="0"/>
                        <a:buChar char="•"/>
                      </a:pPr>
                      <a:r>
                        <a:rPr kumimoji="1" lang="ja-JP" altLang="en-US" sz="1200" kern="1200" dirty="0">
                          <a:solidFill>
                            <a:schemeClr val="dk1"/>
                          </a:solidFill>
                          <a:latin typeface="+mn-lt"/>
                          <a:ea typeface="+mn-ea"/>
                          <a:cs typeface="+mn-cs"/>
                        </a:rPr>
                        <a:t>ヘルシーフード</a:t>
                      </a:r>
                      <a:r>
                        <a:rPr kumimoji="1" lang="en-US" altLang="ja-JP" sz="1200" kern="1200" dirty="0">
                          <a:solidFill>
                            <a:schemeClr val="dk1"/>
                          </a:solidFill>
                          <a:latin typeface="+mn-lt"/>
                          <a:ea typeface="+mn-ea"/>
                          <a:cs typeface="+mn-cs"/>
                        </a:rPr>
                        <a:t>&amp;</a:t>
                      </a:r>
                      <a:r>
                        <a:rPr kumimoji="1" lang="ja-JP" altLang="en-US" sz="1200" kern="1200" dirty="0">
                          <a:solidFill>
                            <a:schemeClr val="dk1"/>
                          </a:solidFill>
                          <a:latin typeface="+mn-lt"/>
                          <a:ea typeface="+mn-ea"/>
                          <a:cs typeface="+mn-cs"/>
                        </a:rPr>
                        <a:t>ビューティー分野</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5" name="表 4">
            <a:extLst>
              <a:ext uri="{FF2B5EF4-FFF2-40B4-BE49-F238E27FC236}">
                <a16:creationId xmlns:a16="http://schemas.microsoft.com/office/drawing/2014/main" id="{921358E3-57FA-8699-B563-B4E9EA709D17}"/>
              </a:ext>
            </a:extLst>
          </p:cNvPr>
          <p:cNvGraphicFramePr>
            <a:graphicFrameLocks noGrp="1"/>
          </p:cNvGraphicFramePr>
          <p:nvPr>
            <p:extLst>
              <p:ext uri="{D42A27DB-BD31-4B8C-83A1-F6EECF244321}">
                <p14:modId xmlns:p14="http://schemas.microsoft.com/office/powerpoint/2010/main" val="1035503986"/>
              </p:ext>
            </p:extLst>
          </p:nvPr>
        </p:nvGraphicFramePr>
        <p:xfrm>
          <a:off x="5248197" y="2122888"/>
          <a:ext cx="4096834" cy="3826392"/>
        </p:xfrm>
        <a:graphic>
          <a:graphicData uri="http://schemas.openxmlformats.org/drawingml/2006/table">
            <a:tbl>
              <a:tblPr firstRow="1" bandRow="1">
                <a:tableStyleId>{5C22544A-7EE6-4342-B048-85BDC9FD1C3A}</a:tableStyleId>
              </a:tblPr>
              <a:tblGrid>
                <a:gridCol w="1937051">
                  <a:extLst>
                    <a:ext uri="{9D8B030D-6E8A-4147-A177-3AD203B41FA5}">
                      <a16:colId xmlns:a16="http://schemas.microsoft.com/office/drawing/2014/main" val="2204362235"/>
                    </a:ext>
                  </a:extLst>
                </a:gridCol>
                <a:gridCol w="504056">
                  <a:extLst>
                    <a:ext uri="{9D8B030D-6E8A-4147-A177-3AD203B41FA5}">
                      <a16:colId xmlns:a16="http://schemas.microsoft.com/office/drawing/2014/main" val="2450997363"/>
                    </a:ext>
                  </a:extLst>
                </a:gridCol>
                <a:gridCol w="1655727">
                  <a:extLst>
                    <a:ext uri="{9D8B030D-6E8A-4147-A177-3AD203B41FA5}">
                      <a16:colId xmlns:a16="http://schemas.microsoft.com/office/drawing/2014/main" val="3038062072"/>
                    </a:ext>
                  </a:extLst>
                </a:gridCol>
              </a:tblGrid>
              <a:tr h="303110">
                <a:tc>
                  <a:txBody>
                    <a:bodyPr/>
                    <a:lstStyle/>
                    <a:p>
                      <a:pPr algn="ctr"/>
                      <a:r>
                        <a:rPr kumimoji="1" lang="ja-JP" altLang="en-US" sz="1400" dirty="0"/>
                        <a:t>レポート</a:t>
                      </a:r>
                    </a:p>
                  </a:txBody>
                  <a:tcPr marL="36000" marR="36000" marT="0" marB="0"/>
                </a:tc>
                <a:tc>
                  <a:txBody>
                    <a:bodyPr/>
                    <a:lstStyle/>
                    <a:p>
                      <a:pPr algn="ctr"/>
                      <a:r>
                        <a:rPr kumimoji="1" lang="ja-JP" altLang="en-US" sz="1400" dirty="0"/>
                        <a:t>年</a:t>
                      </a:r>
                    </a:p>
                  </a:txBody>
                  <a:tcPr marL="36000" marR="36000" marT="0" marB="0"/>
                </a:tc>
                <a:tc>
                  <a:txBody>
                    <a:bodyPr/>
                    <a:lstStyle/>
                    <a:p>
                      <a:pPr algn="ctr"/>
                      <a:r>
                        <a:rPr kumimoji="1" lang="ja-JP" altLang="en-US" sz="1400" dirty="0"/>
                        <a:t>リンク</a:t>
                      </a:r>
                    </a:p>
                  </a:txBody>
                  <a:tcPr marL="36000" marR="36000" marT="0" marB="0"/>
                </a:tc>
                <a:extLst>
                  <a:ext uri="{0D108BD9-81ED-4DB2-BD59-A6C34878D82A}">
                    <a16:rowId xmlns:a16="http://schemas.microsoft.com/office/drawing/2014/main" val="935988904"/>
                  </a:ext>
                </a:extLst>
              </a:tr>
              <a:tr h="588839">
                <a:tc>
                  <a:txBody>
                    <a:bodyPr/>
                    <a:lstStyle/>
                    <a:p>
                      <a:r>
                        <a:rPr lang="en-US" altLang="ja-JP" sz="1200" dirty="0"/>
                        <a:t>ASEAN</a:t>
                      </a:r>
                      <a:r>
                        <a:rPr lang="ja-JP" altLang="en-US" sz="1200" dirty="0"/>
                        <a:t>医療機器指令の概要と各国の対応状況向調査</a:t>
                      </a:r>
                      <a:endParaRPr kumimoji="1" lang="ja-JP" altLang="en-US" sz="1200" dirty="0"/>
                    </a:p>
                  </a:txBody>
                  <a:tcPr marL="36000" marR="36000" marT="0" marB="0"/>
                </a:tc>
                <a:tc>
                  <a:txBody>
                    <a:bodyPr/>
                    <a:lstStyle/>
                    <a:p>
                      <a:pPr algn="ctr"/>
                      <a:r>
                        <a:rPr kumimoji="1" lang="en-US" altLang="ja-JP" sz="1200" dirty="0"/>
                        <a:t>2022</a:t>
                      </a:r>
                      <a:endParaRPr kumimoji="1" lang="ja-JP" altLang="en-US" sz="1200" dirty="0"/>
                    </a:p>
                  </a:txBody>
                  <a:tcPr marL="36000" marR="36000" marT="0" marB="0"/>
                </a:tc>
                <a:tc>
                  <a:txBody>
                    <a:bodyPr/>
                    <a:lstStyle/>
                    <a:p>
                      <a:pPr marL="0" marR="0" lvl="0" indent="0" algn="l" defTabSz="914400" rtl="0" eaLnBrk="1" fontAlgn="ctr" latinLnBrk="0" hangingPunct="1">
                        <a:lnSpc>
                          <a:spcPct val="114000"/>
                        </a:lnSpc>
                        <a:spcBef>
                          <a:spcPts val="0"/>
                        </a:spcBef>
                        <a:spcAft>
                          <a:spcPts val="400"/>
                        </a:spcAft>
                        <a:buClrTx/>
                        <a:buSzTx/>
                        <a:buFont typeface="Arial" panose="020B0604020202020204" pitchFamily="34" charset="0"/>
                        <a:buNone/>
                        <a:tabLst/>
                        <a:defRPr/>
                      </a:pPr>
                      <a:r>
                        <a:rPr lang="en-US" altLang="ja-JP" sz="1050" dirty="0">
                          <a:solidFill>
                            <a:srgbClr val="000000"/>
                          </a:solidFill>
                          <a:latin typeface="Arial" panose="020B0604020202020204" pitchFamily="34" charset="0"/>
                          <a:ea typeface="+mn-ea"/>
                          <a:cs typeface="Arial" panose="020B0604020202020204" pitchFamily="34" charset="0"/>
                          <a:hlinkClick r:id="rId3"/>
                        </a:rPr>
                        <a:t>https://www.jetro.go.jp/world/reports/2022/02/ab7026b72051af9f.html</a:t>
                      </a:r>
                      <a:endParaRPr kumimoji="1" lang="en-US" altLang="ja-JP" sz="1050" dirty="0">
                        <a:solidFill>
                          <a:srgbClr val="000000"/>
                        </a:solidFill>
                        <a:latin typeface="Arial" panose="020B0604020202020204" pitchFamily="34" charset="0"/>
                        <a:ea typeface="+mn-ea"/>
                        <a:cs typeface="Arial" panose="020B0604020202020204" pitchFamily="34" charset="0"/>
                      </a:endParaRPr>
                    </a:p>
                  </a:txBody>
                  <a:tcPr marL="36000" marR="36000" marT="0" marB="0"/>
                </a:tc>
                <a:extLst>
                  <a:ext uri="{0D108BD9-81ED-4DB2-BD59-A6C34878D82A}">
                    <a16:rowId xmlns:a16="http://schemas.microsoft.com/office/drawing/2014/main" val="1511823731"/>
                  </a:ext>
                </a:extLst>
              </a:tr>
              <a:tr h="641483">
                <a:tc>
                  <a:txBody>
                    <a:bodyPr/>
                    <a:lstStyle/>
                    <a:p>
                      <a:r>
                        <a:rPr lang="ja-JP" altLang="en-US" sz="1200" dirty="0"/>
                        <a:t>ヘルスケア・ビジネスの</a:t>
                      </a:r>
                      <a:r>
                        <a:rPr lang="en-US" altLang="ja-JP" sz="1200" dirty="0"/>
                        <a:t>ASEAN</a:t>
                      </a:r>
                      <a:r>
                        <a:rPr lang="ja-JP" altLang="en-US" sz="1200" dirty="0"/>
                        <a:t>展開</a:t>
                      </a:r>
                      <a:endParaRPr kumimoji="1" lang="ja-JP" altLang="en-US" sz="1200" dirty="0"/>
                    </a:p>
                  </a:txBody>
                  <a:tcPr marL="36000" marR="36000" marT="0" marB="0"/>
                </a:tc>
                <a:tc>
                  <a:txBody>
                    <a:bodyPr/>
                    <a:lstStyle/>
                    <a:p>
                      <a:pPr algn="ctr"/>
                      <a:r>
                        <a:rPr kumimoji="1" lang="en-US" altLang="ja-JP" sz="1200" dirty="0"/>
                        <a:t>2018</a:t>
                      </a:r>
                      <a:endParaRPr kumimoji="1" lang="ja-JP" altLang="en-US" sz="1200" dirty="0"/>
                    </a:p>
                  </a:txBody>
                  <a:tcPr marL="36000" marR="36000" marT="0" marB="0"/>
                </a:tc>
                <a:tc>
                  <a:txBody>
                    <a:bodyPr/>
                    <a:lstStyle/>
                    <a:p>
                      <a:pPr marL="0" indent="0" fontAlgn="ctr">
                        <a:lnSpc>
                          <a:spcPct val="114000"/>
                        </a:lnSpc>
                        <a:spcAft>
                          <a:spcPts val="400"/>
                        </a:spcAft>
                        <a:buFont typeface="Arial" panose="020B0604020202020204" pitchFamily="34" charset="0"/>
                        <a:buNone/>
                      </a:pPr>
                      <a:r>
                        <a:rPr lang="en-US" altLang="ja-JP" sz="1050" dirty="0">
                          <a:solidFill>
                            <a:srgbClr val="000000"/>
                          </a:solidFill>
                          <a:latin typeface="Arial" panose="020B0604020202020204" pitchFamily="34" charset="0"/>
                          <a:ea typeface="+mn-ea"/>
                          <a:cs typeface="Arial" panose="020B0604020202020204" pitchFamily="34" charset="0"/>
                          <a:hlinkClick r:id="rId4"/>
                        </a:rPr>
                        <a:t>https://www.jetro.go.jp/world/reports/2018/02/e999e1cbfd5a7b1f.html</a:t>
                      </a:r>
                      <a:endParaRPr lang="en-US" altLang="ja-JP" sz="1050" dirty="0"/>
                    </a:p>
                  </a:txBody>
                  <a:tcPr marL="36000" marR="36000" marT="0" marB="0"/>
                </a:tc>
                <a:extLst>
                  <a:ext uri="{0D108BD9-81ED-4DB2-BD59-A6C34878D82A}">
                    <a16:rowId xmlns:a16="http://schemas.microsoft.com/office/drawing/2014/main" val="679400558"/>
                  </a:ext>
                </a:extLst>
              </a:tr>
              <a:tr h="1032979">
                <a:tc>
                  <a:txBody>
                    <a:bodyPr/>
                    <a:lstStyle/>
                    <a:p>
                      <a:r>
                        <a:rPr lang="ja-JP" altLang="en-US" sz="1200" dirty="0"/>
                        <a:t>ベトナムにおける医療機器等の輸入販売業者調査</a:t>
                      </a:r>
                      <a:endParaRPr kumimoji="1" lang="ja-JP" altLang="en-US" sz="1200" dirty="0"/>
                    </a:p>
                  </a:txBody>
                  <a:tcPr marL="36000" marR="36000" marT="0" marB="0"/>
                </a:tc>
                <a:tc>
                  <a:txBody>
                    <a:bodyPr/>
                    <a:lstStyle/>
                    <a:p>
                      <a:pPr algn="ctr"/>
                      <a:r>
                        <a:rPr kumimoji="1" lang="en-US" altLang="ja-JP" sz="1200" dirty="0"/>
                        <a:t>2017</a:t>
                      </a:r>
                    </a:p>
                  </a:txBody>
                  <a:tcPr marL="36000" marR="36000" marT="0" marB="0"/>
                </a:tc>
                <a:tc>
                  <a:txBody>
                    <a:bodyPr/>
                    <a:lstStyle/>
                    <a:p>
                      <a:pPr marL="0" indent="0">
                        <a:buFont typeface="Arial" panose="020B0604020202020204" pitchFamily="34" charset="0"/>
                        <a:buNone/>
                      </a:pPr>
                      <a:r>
                        <a:rPr lang="en-US" altLang="ja-JP" sz="1050" dirty="0">
                          <a:solidFill>
                            <a:srgbClr val="000000"/>
                          </a:solidFill>
                          <a:latin typeface="Arial" panose="020B0604020202020204" pitchFamily="34" charset="0"/>
                          <a:ea typeface="+mn-ea"/>
                          <a:cs typeface="Arial" panose="020B0604020202020204" pitchFamily="34" charset="0"/>
                          <a:hlinkClick r:id="rId5"/>
                        </a:rPr>
                        <a:t>https://www.jetro.go.jp/world/reports/2017/02/3b5b5adcc3752017.html?_previewDate_=null&amp;_previewToken_=&amp;revision=0&amp;viewForce=1&amp;utm</a:t>
                      </a:r>
                      <a:endParaRPr lang="en-US" altLang="ja-JP" sz="1050" dirty="0">
                        <a:solidFill>
                          <a:srgbClr val="000000"/>
                        </a:solidFill>
                        <a:latin typeface="Arial" panose="020B0604020202020204" pitchFamily="34" charset="0"/>
                        <a:ea typeface="+mn-ea"/>
                        <a:cs typeface="Arial" panose="020B0604020202020204" pitchFamily="34" charset="0"/>
                      </a:endParaRPr>
                    </a:p>
                  </a:txBody>
                  <a:tcPr marL="36000" marR="36000" marT="0" marB="0"/>
                </a:tc>
                <a:extLst>
                  <a:ext uri="{0D108BD9-81ED-4DB2-BD59-A6C34878D82A}">
                    <a16:rowId xmlns:a16="http://schemas.microsoft.com/office/drawing/2014/main" val="1499029188"/>
                  </a:ext>
                </a:extLst>
              </a:tr>
              <a:tr h="618498">
                <a:tc>
                  <a:txBody>
                    <a:bodyPr/>
                    <a:lstStyle/>
                    <a:p>
                      <a:r>
                        <a:rPr lang="ja-JP" altLang="en-US" sz="1200" dirty="0"/>
                        <a:t>主要国・地域の健康長寿関連市場の動向調査</a:t>
                      </a:r>
                      <a:endParaRPr kumimoji="1" lang="ja-JP" altLang="en-US" sz="1200" dirty="0"/>
                    </a:p>
                  </a:txBody>
                  <a:tcPr marL="36000" marR="36000" marT="0" marB="0"/>
                </a:tc>
                <a:tc>
                  <a:txBody>
                    <a:bodyPr/>
                    <a:lstStyle/>
                    <a:p>
                      <a:pPr algn="ctr"/>
                      <a:r>
                        <a:rPr kumimoji="1" lang="en-US" altLang="ja-JP" sz="1200" dirty="0"/>
                        <a:t>2016</a:t>
                      </a:r>
                      <a:endParaRPr kumimoji="1" lang="ja-JP" altLang="en-US" sz="1200" dirty="0"/>
                    </a:p>
                  </a:txBody>
                  <a:tcPr marL="36000" marR="36000" marT="0" marB="0"/>
                </a:tc>
                <a:tc>
                  <a:txBody>
                    <a:bodyPr/>
                    <a:lstStyle/>
                    <a:p>
                      <a:pPr marL="0" indent="0">
                        <a:buFont typeface="Arial" panose="020B0604020202020204" pitchFamily="34" charset="0"/>
                        <a:buNone/>
                      </a:pPr>
                      <a:r>
                        <a:rPr lang="en-US" altLang="ja-JP" sz="1050" dirty="0">
                          <a:solidFill>
                            <a:srgbClr val="000000"/>
                          </a:solidFill>
                          <a:latin typeface="Arial" panose="020B0604020202020204" pitchFamily="34" charset="0"/>
                          <a:ea typeface="+mn-ea"/>
                          <a:cs typeface="Arial" panose="020B0604020202020204" pitchFamily="34" charset="0"/>
                          <a:hlinkClick r:id="rId6"/>
                        </a:rPr>
                        <a:t>https://www.jetro.go.jp/world/reports/2016/02/995ecff75525fbb4.html</a:t>
                      </a:r>
                      <a:endParaRPr lang="en-US" altLang="ja-JP" sz="1050" dirty="0">
                        <a:solidFill>
                          <a:srgbClr val="000000"/>
                        </a:solidFill>
                        <a:latin typeface="Arial" panose="020B0604020202020204" pitchFamily="34" charset="0"/>
                        <a:ea typeface="+mn-ea"/>
                        <a:cs typeface="Arial" panose="020B0604020202020204" pitchFamily="34" charset="0"/>
                      </a:endParaRPr>
                    </a:p>
                  </a:txBody>
                  <a:tcPr marL="36000" marR="36000" marT="0" marB="0"/>
                </a:tc>
                <a:extLst>
                  <a:ext uri="{0D108BD9-81ED-4DB2-BD59-A6C34878D82A}">
                    <a16:rowId xmlns:a16="http://schemas.microsoft.com/office/drawing/2014/main" val="2055452671"/>
                  </a:ext>
                </a:extLst>
              </a:tr>
              <a:tr h="641483">
                <a:tc>
                  <a:txBody>
                    <a:bodyPr/>
                    <a:lstStyle/>
                    <a:p>
                      <a:r>
                        <a:rPr lang="ja-JP" altLang="en-US" sz="1200" dirty="0"/>
                        <a:t>ベトナム医薬品制度調査</a:t>
                      </a:r>
                      <a:endParaRPr kumimoji="1" lang="ja-JP" altLang="en-US" sz="1200" dirty="0"/>
                    </a:p>
                  </a:txBody>
                  <a:tcPr marL="36000" marR="36000" marT="0" marB="0"/>
                </a:tc>
                <a:tc>
                  <a:txBody>
                    <a:bodyPr/>
                    <a:lstStyle/>
                    <a:p>
                      <a:pPr algn="ctr"/>
                      <a:r>
                        <a:rPr kumimoji="1" lang="en-US" altLang="ja-JP" sz="1200" dirty="0"/>
                        <a:t>2014</a:t>
                      </a:r>
                      <a:endParaRPr kumimoji="1" lang="ja-JP" altLang="en-US" sz="1200" dirty="0"/>
                    </a:p>
                  </a:txBody>
                  <a:tcPr marL="36000" marR="36000" marT="0" marB="0"/>
                </a:tc>
                <a:tc>
                  <a:txBody>
                    <a:bodyPr/>
                    <a:lstStyle/>
                    <a:p>
                      <a:pPr marL="0" indent="0">
                        <a:buFont typeface="Arial" panose="020B0604020202020204" pitchFamily="34" charset="0"/>
                        <a:buNone/>
                      </a:pPr>
                      <a:r>
                        <a:rPr lang="en-US" altLang="ja-JP" sz="1050" dirty="0">
                          <a:solidFill>
                            <a:srgbClr val="000000"/>
                          </a:solidFill>
                          <a:latin typeface="Arial" panose="020B0604020202020204" pitchFamily="34" charset="0"/>
                          <a:ea typeface="+mn-ea"/>
                          <a:cs typeface="Arial" panose="020B0604020202020204" pitchFamily="34" charset="0"/>
                          <a:hlinkClick r:id="rId7"/>
                        </a:rPr>
                        <a:t>https://www.jetro.go.jp/reportstop/reports/asia/export/e-proc/life_science/</a:t>
                      </a:r>
                      <a:endParaRPr lang="en-US" altLang="ja-JP" sz="1050" dirty="0">
                        <a:solidFill>
                          <a:srgbClr val="000000"/>
                        </a:solidFill>
                        <a:latin typeface="Arial" panose="020B0604020202020204" pitchFamily="34" charset="0"/>
                        <a:ea typeface="+mn-ea"/>
                        <a:cs typeface="Arial" panose="020B0604020202020204" pitchFamily="34" charset="0"/>
                      </a:endParaRPr>
                    </a:p>
                  </a:txBody>
                  <a:tcPr marL="36000" marR="36000" marT="0" marB="0"/>
                </a:tc>
                <a:extLst>
                  <a:ext uri="{0D108BD9-81ED-4DB2-BD59-A6C34878D82A}">
                    <a16:rowId xmlns:a16="http://schemas.microsoft.com/office/drawing/2014/main" val="791464061"/>
                  </a:ext>
                </a:extLst>
              </a:tr>
            </a:tbl>
          </a:graphicData>
        </a:graphic>
      </p:graphicFrame>
    </p:spTree>
    <p:extLst>
      <p:ext uri="{BB962C8B-B14F-4D97-AF65-F5344CB8AC3E}">
        <p14:creationId xmlns:p14="http://schemas.microsoft.com/office/powerpoint/2010/main" val="1668504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73.8</a:t>
            </a:r>
            <a:r>
              <a:rPr lang="ja-JP" altLang="en-US" dirty="0"/>
              <a:t>歳、健康寿命は</a:t>
            </a:r>
            <a:r>
              <a:rPr lang="en-US" altLang="ja-JP" dirty="0"/>
              <a:t>65.4</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060361982"/>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69.7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pPr algn="l"/>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20.43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47.6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32.9%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025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p:cNvGraphicFramePr>
          <p:nvPr>
            <p:custDataLst>
              <p:tags r:id="rId1"/>
            </p:custDataLst>
            <p:extLst>
              <p:ext uri="{D42A27DB-BD31-4B8C-83A1-F6EECF244321}">
                <p14:modId xmlns:p14="http://schemas.microsoft.com/office/powerpoint/2010/main" val="14257456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28" imgW="270" imgH="270" progId="TCLayout.ActiveDocument.1">
                  <p:embed/>
                </p:oleObj>
              </mc:Choice>
              <mc:Fallback>
                <p:oleObj name="think-cellスライド" r:id="rId128" imgW="270" imgH="270" progId="TCLayout.ActiveDocument.1">
                  <p:embed/>
                  <p:pic>
                    <p:nvPicPr>
                      <p:cNvPr id="8" name="オブジェクト 7" hidden="1"/>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graphicFrame>
        <p:nvGraphicFramePr>
          <p:cNvPr id="275" name="Chart 274">
            <a:extLst>
              <a:ext uri="{FF2B5EF4-FFF2-40B4-BE49-F238E27FC236}">
                <a16:creationId xmlns:a16="http://schemas.microsoft.com/office/drawing/2014/main" id="{647B8F78-EFC4-1868-0728-2296AE1FB1A7}"/>
              </a:ext>
            </a:extLst>
          </p:cNvPr>
          <p:cNvGraphicFramePr/>
          <p:nvPr>
            <p:custDataLst>
              <p:tags r:id="rId3"/>
            </p:custDataLst>
            <p:extLst>
              <p:ext uri="{D42A27DB-BD31-4B8C-83A1-F6EECF244321}">
                <p14:modId xmlns:p14="http://schemas.microsoft.com/office/powerpoint/2010/main" val="870824633"/>
              </p:ext>
            </p:extLst>
          </p:nvPr>
        </p:nvGraphicFramePr>
        <p:xfrm>
          <a:off x="260350" y="2284413"/>
          <a:ext cx="7735888" cy="1565275"/>
        </p:xfrm>
        <a:graphic>
          <a:graphicData uri="http://schemas.openxmlformats.org/drawingml/2006/chart">
            <c:chart xmlns:c="http://schemas.openxmlformats.org/drawingml/2006/chart" xmlns:r="http://schemas.openxmlformats.org/officeDocument/2006/relationships" r:id="rId130"/>
          </a:graphicData>
        </a:graphic>
      </p:graphicFrame>
      <p:sp>
        <p:nvSpPr>
          <p:cNvPr id="90" name="テキスト プレースホルダ 9">
            <a:extLst>
              <a:ext uri="{FF2B5EF4-FFF2-40B4-BE49-F238E27FC236}">
                <a16:creationId xmlns:a16="http://schemas.microsoft.com/office/drawing/2014/main" id="{1ECB6588-EA75-0EE7-B8BB-767E6B60E5BC}"/>
              </a:ext>
            </a:extLst>
          </p:cNvPr>
          <p:cNvSpPr>
            <a:spLocks/>
          </p:cNvSpPr>
          <p:nvPr>
            <p:custDataLst>
              <p:tags r:id="rId4"/>
            </p:custDataLst>
          </p:nvPr>
        </p:nvSpPr>
        <p:spPr bwMode="auto">
          <a:xfrm>
            <a:off x="636588" y="37496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954CA6-F6B9-4F37-9D9C-AE4B725FAC46}" type="datetime'''2''0''''''''''''''''00'''''''''''''">
              <a:rPr lang="ja-JP" altLang="en-US" sz="1000" smtClean="0"/>
              <a:pPr/>
              <a:t>2000</a:t>
            </a:fld>
            <a:endParaRPr kumimoji="1" lang="ja-JP" altLang="en-US" sz="1000" dirty="0">
              <a:sym typeface="+mn-lt"/>
            </a:endParaRPr>
          </a:p>
        </p:txBody>
      </p:sp>
      <p:sp>
        <p:nvSpPr>
          <p:cNvPr id="274" name="テキスト プレースホルダ 9">
            <a:extLst>
              <a:ext uri="{FF2B5EF4-FFF2-40B4-BE49-F238E27FC236}">
                <a16:creationId xmlns:a16="http://schemas.microsoft.com/office/drawing/2014/main" id="{19F799E9-BA0F-E55E-3149-2F09FB55EF59}"/>
              </a:ext>
            </a:extLst>
          </p:cNvPr>
          <p:cNvSpPr>
            <a:spLocks/>
          </p:cNvSpPr>
          <p:nvPr>
            <p:custDataLst>
              <p:tags r:id="rId5"/>
            </p:custDataLst>
          </p:nvPr>
        </p:nvSpPr>
        <p:spPr bwMode="gray">
          <a:xfrm>
            <a:off x="1000125" y="355123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EFF715-07C6-4B96-ADF3-479FB697FB80}" type="datetime'1''''''''''''''.''''''''''''''''''''''''''''''''''''''8'''">
              <a:rPr lang="ja-JP" altLang="en-US" sz="800" smtClean="0">
                <a:effectLst/>
                <a:sym typeface="+mn-lt"/>
              </a:rPr>
              <a:pPr marL="0" lvl="0" indent="0" algn="ctr">
                <a:spcBef>
                  <a:spcPct val="0"/>
                </a:spcBef>
                <a:buNone/>
              </a:pPr>
              <a:t>1.8</a:t>
            </a:fld>
            <a:endParaRPr kumimoji="1" lang="ja-JP" altLang="en-US" sz="800" dirty="0">
              <a:sym typeface="+mn-lt"/>
            </a:endParaRPr>
          </a:p>
        </p:txBody>
      </p:sp>
      <p:sp>
        <p:nvSpPr>
          <p:cNvPr id="91" name="テキスト プレースホルダ 9">
            <a:extLst>
              <a:ext uri="{FF2B5EF4-FFF2-40B4-BE49-F238E27FC236}">
                <a16:creationId xmlns:a16="http://schemas.microsoft.com/office/drawing/2014/main" id="{7F8BF1E5-EC2B-4168-6120-64A45E8ECE27}"/>
              </a:ext>
            </a:extLst>
          </p:cNvPr>
          <p:cNvSpPr>
            <a:spLocks/>
          </p:cNvSpPr>
          <p:nvPr>
            <p:custDataLst>
              <p:tags r:id="rId6"/>
            </p:custDataLst>
          </p:nvPr>
        </p:nvSpPr>
        <p:spPr bwMode="auto">
          <a:xfrm>
            <a:off x="100965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4C66AA-83DE-4E1B-89E0-1A1226087C4C}" type="datetime'0''''''''''''''''1'''''''''''''''''''''''''''">
              <a:rPr lang="ja-JP" altLang="en-US" sz="1000" smtClean="0"/>
              <a:pPr/>
              <a:t>01</a:t>
            </a:fld>
            <a:endParaRPr kumimoji="1" lang="ja-JP" altLang="en-US" sz="1000" dirty="0">
              <a:sym typeface="+mn-lt"/>
            </a:endParaRPr>
          </a:p>
        </p:txBody>
      </p:sp>
      <p:sp>
        <p:nvSpPr>
          <p:cNvPr id="92" name="テキスト プレースホルダ 9">
            <a:extLst>
              <a:ext uri="{FF2B5EF4-FFF2-40B4-BE49-F238E27FC236}">
                <a16:creationId xmlns:a16="http://schemas.microsoft.com/office/drawing/2014/main" id="{7650A5CB-3346-0680-BA18-8C8A48D5C9EE}"/>
              </a:ext>
            </a:extLst>
          </p:cNvPr>
          <p:cNvSpPr>
            <a:spLocks/>
          </p:cNvSpPr>
          <p:nvPr>
            <p:custDataLst>
              <p:tags r:id="rId7"/>
            </p:custDataLst>
          </p:nvPr>
        </p:nvSpPr>
        <p:spPr bwMode="auto">
          <a:xfrm>
            <a:off x="131286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46E953-413B-4AC8-B25F-0AB7E3FCE69C}" type="datetime'''''''''''''''''''''''''''''''''0''''''''''''2'''">
              <a:rPr lang="ja-JP" altLang="en-US" sz="1000" smtClean="0"/>
              <a:pPr/>
              <a:t>02</a:t>
            </a:fld>
            <a:endParaRPr kumimoji="1" lang="ja-JP" altLang="en-US" sz="1000" dirty="0">
              <a:sym typeface="+mn-lt"/>
            </a:endParaRPr>
          </a:p>
        </p:txBody>
      </p:sp>
      <p:sp>
        <p:nvSpPr>
          <p:cNvPr id="93" name="テキスト プレースホルダ 9">
            <a:extLst>
              <a:ext uri="{FF2B5EF4-FFF2-40B4-BE49-F238E27FC236}">
                <a16:creationId xmlns:a16="http://schemas.microsoft.com/office/drawing/2014/main" id="{FD3CA87E-CA90-70A4-3CB1-394A79852D98}"/>
              </a:ext>
            </a:extLst>
          </p:cNvPr>
          <p:cNvSpPr>
            <a:spLocks/>
          </p:cNvSpPr>
          <p:nvPr>
            <p:custDataLst>
              <p:tags r:id="rId8"/>
            </p:custDataLst>
          </p:nvPr>
        </p:nvSpPr>
        <p:spPr bwMode="auto">
          <a:xfrm>
            <a:off x="161766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89FD6E-741A-4746-BF89-25CA81BC49F3}" type="datetime'''''''''''''''''''''''''''''0''''3'''''">
              <a:rPr lang="ja-JP" altLang="en-US" sz="1000" smtClean="0"/>
              <a:pPr/>
              <a:t>03</a:t>
            </a:fld>
            <a:endParaRPr kumimoji="1" lang="ja-JP" altLang="en-US" sz="1000" dirty="0">
              <a:sym typeface="+mn-lt"/>
            </a:endParaRPr>
          </a:p>
        </p:txBody>
      </p:sp>
      <p:sp>
        <p:nvSpPr>
          <p:cNvPr id="94" name="テキスト プレースホルダ 9">
            <a:extLst>
              <a:ext uri="{FF2B5EF4-FFF2-40B4-BE49-F238E27FC236}">
                <a16:creationId xmlns:a16="http://schemas.microsoft.com/office/drawing/2014/main" id="{25ADEFC3-B48D-F96B-1904-2FCEE9D721C1}"/>
              </a:ext>
            </a:extLst>
          </p:cNvPr>
          <p:cNvSpPr>
            <a:spLocks/>
          </p:cNvSpPr>
          <p:nvPr>
            <p:custDataLst>
              <p:tags r:id="rId9"/>
            </p:custDataLst>
          </p:nvPr>
        </p:nvSpPr>
        <p:spPr bwMode="auto">
          <a:xfrm>
            <a:off x="192087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321AF7-C56B-4622-BB7C-5153C357E639}" type="datetime'''''''''''''''0''''''''''''''''''''4'''''''''''">
              <a:rPr lang="ja-JP" altLang="en-US" sz="1000" smtClean="0"/>
              <a:pPr/>
              <a:t>04</a:t>
            </a:fld>
            <a:endParaRPr kumimoji="1" lang="ja-JP" altLang="en-US" sz="1000" dirty="0">
              <a:sym typeface="+mn-lt"/>
            </a:endParaRPr>
          </a:p>
        </p:txBody>
      </p:sp>
      <p:sp>
        <p:nvSpPr>
          <p:cNvPr id="95" name="テキスト プレースホルダ 9">
            <a:extLst>
              <a:ext uri="{FF2B5EF4-FFF2-40B4-BE49-F238E27FC236}">
                <a16:creationId xmlns:a16="http://schemas.microsoft.com/office/drawing/2014/main" id="{32B597DA-A922-7CC5-13D5-DC52728071C9}"/>
              </a:ext>
            </a:extLst>
          </p:cNvPr>
          <p:cNvSpPr>
            <a:spLocks/>
          </p:cNvSpPr>
          <p:nvPr>
            <p:custDataLst>
              <p:tags r:id="rId10"/>
            </p:custDataLst>
          </p:nvPr>
        </p:nvSpPr>
        <p:spPr bwMode="auto">
          <a:xfrm>
            <a:off x="222408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EE41F6-5092-4C62-97B2-947458735608}" type="datetime'''''''''''''''''''''''''''''''''0''''''''''''''''''''5'">
              <a:rPr lang="ja-JP" altLang="en-US" sz="1000" smtClean="0"/>
              <a:pPr/>
              <a:t>05</a:t>
            </a:fld>
            <a:endParaRPr kumimoji="1" lang="ja-JP" altLang="en-US" sz="1000" dirty="0">
              <a:sym typeface="+mn-lt"/>
            </a:endParaRPr>
          </a:p>
        </p:txBody>
      </p:sp>
      <p:sp>
        <p:nvSpPr>
          <p:cNvPr id="96" name="テキスト プレースホルダ 9">
            <a:extLst>
              <a:ext uri="{FF2B5EF4-FFF2-40B4-BE49-F238E27FC236}">
                <a16:creationId xmlns:a16="http://schemas.microsoft.com/office/drawing/2014/main" id="{32D7211E-753A-77D7-5339-162E5C2049AA}"/>
              </a:ext>
            </a:extLst>
          </p:cNvPr>
          <p:cNvSpPr>
            <a:spLocks/>
          </p:cNvSpPr>
          <p:nvPr>
            <p:custDataLst>
              <p:tags r:id="rId11"/>
            </p:custDataLst>
          </p:nvPr>
        </p:nvSpPr>
        <p:spPr bwMode="auto">
          <a:xfrm>
            <a:off x="252730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811BAB-B3F9-42EA-86C8-AA95339586D6}" type="datetime'''''''''''''0''''''''''''''''''''''''''''''''''''''''6'''''">
              <a:rPr lang="ja-JP" altLang="en-US" sz="1000" smtClean="0"/>
              <a:pPr/>
              <a:t>06</a:t>
            </a:fld>
            <a:endParaRPr kumimoji="1" lang="ja-JP" altLang="en-US" sz="1000" dirty="0">
              <a:sym typeface="+mn-lt"/>
            </a:endParaRPr>
          </a:p>
        </p:txBody>
      </p:sp>
      <p:sp>
        <p:nvSpPr>
          <p:cNvPr id="97" name="テキスト プレースホルダ 9">
            <a:extLst>
              <a:ext uri="{FF2B5EF4-FFF2-40B4-BE49-F238E27FC236}">
                <a16:creationId xmlns:a16="http://schemas.microsoft.com/office/drawing/2014/main" id="{C35B5FB8-3C8A-CE93-FC0C-86EF4FD0C231}"/>
              </a:ext>
            </a:extLst>
          </p:cNvPr>
          <p:cNvSpPr>
            <a:spLocks/>
          </p:cNvSpPr>
          <p:nvPr>
            <p:custDataLst>
              <p:tags r:id="rId12"/>
            </p:custDataLst>
          </p:nvPr>
        </p:nvSpPr>
        <p:spPr bwMode="auto">
          <a:xfrm>
            <a:off x="283051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B43EBB-2919-4C46-933F-4F017F81F3FA}" type="datetime'''''''''''''''''''''''0''7'''''''''''''''''''''''">
              <a:rPr lang="ja-JP" altLang="en-US" sz="1000" smtClean="0"/>
              <a:pPr/>
              <a:t>07</a:t>
            </a:fld>
            <a:endParaRPr kumimoji="1" lang="ja-JP" altLang="en-US" sz="1000" dirty="0">
              <a:sym typeface="+mn-lt"/>
            </a:endParaRPr>
          </a:p>
        </p:txBody>
      </p:sp>
      <p:sp>
        <p:nvSpPr>
          <p:cNvPr id="98" name="テキスト プレースホルダ 9">
            <a:extLst>
              <a:ext uri="{FF2B5EF4-FFF2-40B4-BE49-F238E27FC236}">
                <a16:creationId xmlns:a16="http://schemas.microsoft.com/office/drawing/2014/main" id="{11FB0127-9BAD-44E5-E4C7-B242004DE0B9}"/>
              </a:ext>
            </a:extLst>
          </p:cNvPr>
          <p:cNvSpPr>
            <a:spLocks/>
          </p:cNvSpPr>
          <p:nvPr>
            <p:custDataLst>
              <p:tags r:id="rId13"/>
            </p:custDataLst>
          </p:nvPr>
        </p:nvSpPr>
        <p:spPr bwMode="auto">
          <a:xfrm>
            <a:off x="313372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C2AD5D-3268-44C8-94AD-7D8774895531}" type="datetime'''''''''''''''''''''0''''''''''''''''''''8'''''''''">
              <a:rPr lang="ja-JP" altLang="en-US" sz="1000" smtClean="0"/>
              <a:pPr/>
              <a:t>08</a:t>
            </a:fld>
            <a:endParaRPr kumimoji="1" lang="ja-JP" altLang="en-US" sz="1000" dirty="0">
              <a:sym typeface="+mn-lt"/>
            </a:endParaRPr>
          </a:p>
        </p:txBody>
      </p:sp>
      <p:sp>
        <p:nvSpPr>
          <p:cNvPr id="99" name="テキスト プレースホルダ 9">
            <a:extLst>
              <a:ext uri="{FF2B5EF4-FFF2-40B4-BE49-F238E27FC236}">
                <a16:creationId xmlns:a16="http://schemas.microsoft.com/office/drawing/2014/main" id="{EE2C3BF7-5F67-2833-627B-24A6A2180AA6}"/>
              </a:ext>
            </a:extLst>
          </p:cNvPr>
          <p:cNvSpPr>
            <a:spLocks/>
          </p:cNvSpPr>
          <p:nvPr>
            <p:custDataLst>
              <p:tags r:id="rId14"/>
            </p:custDataLst>
          </p:nvPr>
        </p:nvSpPr>
        <p:spPr bwMode="auto">
          <a:xfrm>
            <a:off x="343693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0F598F-F4C4-4B32-946D-2FA4E354B1D1}" type="datetime'''''''''0''9'''''''''''''''''">
              <a:rPr lang="ja-JP" altLang="en-US" sz="1000" smtClean="0"/>
              <a:pPr/>
              <a:t>09</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4E86BA84-53A7-7A65-B5AB-D247D4445B79}"/>
              </a:ext>
            </a:extLst>
          </p:cNvPr>
          <p:cNvSpPr>
            <a:spLocks/>
          </p:cNvSpPr>
          <p:nvPr>
            <p:custDataLst>
              <p:tags r:id="rId15"/>
            </p:custDataLst>
          </p:nvPr>
        </p:nvSpPr>
        <p:spPr bwMode="auto">
          <a:xfrm>
            <a:off x="374015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5CA045-BD92-43AC-8FA9-C9F51CCE7758}" type="datetime'''''1''0'''''">
              <a:rPr lang="ja-JP" altLang="en-US" sz="1000" smtClean="0"/>
              <a:pPr/>
              <a:t>10</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E018AD2D-94F3-3DF6-27C6-BE4D075C3EE4}"/>
              </a:ext>
            </a:extLst>
          </p:cNvPr>
          <p:cNvSpPr>
            <a:spLocks/>
          </p:cNvSpPr>
          <p:nvPr>
            <p:custDataLst>
              <p:tags r:id="rId16"/>
            </p:custDataLst>
          </p:nvPr>
        </p:nvSpPr>
        <p:spPr bwMode="auto">
          <a:xfrm>
            <a:off x="404495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3C02D3-8842-40F8-A543-B2163517704A}" type="datetime'''''''''''1''''''''''''''''''''''''''''''''''1'">
              <a:rPr lang="ja-JP" altLang="en-US" sz="1000" smtClean="0"/>
              <a:pPr/>
              <a:t>11</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9F7C5E82-8491-E13C-2848-18D0CCF91C9F}"/>
              </a:ext>
            </a:extLst>
          </p:cNvPr>
          <p:cNvSpPr>
            <a:spLocks/>
          </p:cNvSpPr>
          <p:nvPr>
            <p:custDataLst>
              <p:tags r:id="rId17"/>
            </p:custDataLst>
          </p:nvPr>
        </p:nvSpPr>
        <p:spPr bwMode="auto">
          <a:xfrm>
            <a:off x="434816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07F705-A073-461F-BCDB-CF7AD732EC4A}" type="datetime'''''''''''''''1''''''''''2'">
              <a:rPr lang="ja-JP" altLang="en-US" sz="1000" smtClean="0"/>
              <a:pPr/>
              <a:t>12</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4E543844-9321-2501-5803-0F4A1B3DBB87}"/>
              </a:ext>
            </a:extLst>
          </p:cNvPr>
          <p:cNvSpPr>
            <a:spLocks/>
          </p:cNvSpPr>
          <p:nvPr>
            <p:custDataLst>
              <p:tags r:id="rId18"/>
            </p:custDataLst>
          </p:nvPr>
        </p:nvSpPr>
        <p:spPr bwMode="auto">
          <a:xfrm>
            <a:off x="465137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9CE80F-9F18-43D6-862C-B19107428D89}" type="datetime'''''''''''''''''''''''1''''''''''''''''''3'''''''">
              <a:rPr lang="ja-JP" altLang="en-US" sz="1000" smtClean="0"/>
              <a:pPr/>
              <a:t>13</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8C9C74FB-5F18-0934-0649-E649A2C7BE02}"/>
              </a:ext>
            </a:extLst>
          </p:cNvPr>
          <p:cNvSpPr>
            <a:spLocks/>
          </p:cNvSpPr>
          <p:nvPr>
            <p:custDataLst>
              <p:tags r:id="rId19"/>
            </p:custDataLst>
          </p:nvPr>
        </p:nvSpPr>
        <p:spPr bwMode="auto">
          <a:xfrm>
            <a:off x="495458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827122-86BA-4A32-9385-89DCF058CA8B}" type="datetime'''''''''''''''''1''''''''4'''''''''''''''''''''''''">
              <a:rPr lang="ja-JP" altLang="en-US" sz="1000" smtClean="0"/>
              <a:pPr/>
              <a:t>14</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9CCD78A5-3A54-26AF-D8FE-5B0D1CF4351C}"/>
              </a:ext>
            </a:extLst>
          </p:cNvPr>
          <p:cNvSpPr>
            <a:spLocks/>
          </p:cNvSpPr>
          <p:nvPr>
            <p:custDataLst>
              <p:tags r:id="rId20"/>
            </p:custDataLst>
          </p:nvPr>
        </p:nvSpPr>
        <p:spPr bwMode="auto">
          <a:xfrm>
            <a:off x="525780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6F357B-8501-49C9-892D-B895D31336C9}" type="datetime'1''''''''''''''''''''''5'''''''''''''">
              <a:rPr lang="ja-JP" altLang="en-US" sz="1000" smtClean="0"/>
              <a:pPr/>
              <a:t>15</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3E948506-B698-0467-65D4-915756468F8E}"/>
              </a:ext>
            </a:extLst>
          </p:cNvPr>
          <p:cNvSpPr>
            <a:spLocks/>
          </p:cNvSpPr>
          <p:nvPr>
            <p:custDataLst>
              <p:tags r:id="rId21"/>
            </p:custDataLst>
          </p:nvPr>
        </p:nvSpPr>
        <p:spPr bwMode="auto">
          <a:xfrm>
            <a:off x="556101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AAEF12-6282-4630-94A2-0EB8C7439029}" type="datetime'''''''''''''''''''''1''''''''''6'''''''''''''''">
              <a:rPr lang="ja-JP" altLang="en-US" sz="1000" smtClean="0"/>
              <a:pPr/>
              <a:t>16</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AECC4FBF-66CC-6C27-A913-B2A167F07AD7}"/>
              </a:ext>
            </a:extLst>
          </p:cNvPr>
          <p:cNvSpPr>
            <a:spLocks/>
          </p:cNvSpPr>
          <p:nvPr>
            <p:custDataLst>
              <p:tags r:id="rId22"/>
            </p:custDataLst>
          </p:nvPr>
        </p:nvSpPr>
        <p:spPr bwMode="auto">
          <a:xfrm>
            <a:off x="586422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6F9AF3-E124-4AEB-8375-39D57A464020}" type="datetime'''''''''''''''''17'''''''''''''''''''''''''''''''''''''''">
              <a:rPr lang="ja-JP" altLang="en-US" sz="1000" smtClean="0"/>
              <a:pPr/>
              <a:t>17</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77F6D466-84B1-F5AF-75DB-7DB50D2D8A37}"/>
              </a:ext>
            </a:extLst>
          </p:cNvPr>
          <p:cNvSpPr>
            <a:spLocks/>
          </p:cNvSpPr>
          <p:nvPr>
            <p:custDataLst>
              <p:tags r:id="rId23"/>
            </p:custDataLst>
          </p:nvPr>
        </p:nvSpPr>
        <p:spPr bwMode="auto">
          <a:xfrm>
            <a:off x="616743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72057C-2A30-41E5-9F88-013293481123}" type="datetime'''''''''''''''''1''''''8'''''''''''''''''''''''''''''''''''">
              <a:rPr lang="ja-JP" altLang="en-US" sz="1000" smtClean="0"/>
              <a:pPr/>
              <a:t>18</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6C0D9B6B-6319-0A20-8D08-0E2D827C505A}"/>
              </a:ext>
            </a:extLst>
          </p:cNvPr>
          <p:cNvSpPr>
            <a:spLocks/>
          </p:cNvSpPr>
          <p:nvPr>
            <p:custDataLst>
              <p:tags r:id="rId24"/>
            </p:custDataLst>
          </p:nvPr>
        </p:nvSpPr>
        <p:spPr bwMode="gray">
          <a:xfrm>
            <a:off x="6434138" y="28559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D7FE53-7620-4601-A4E3-EDABCFD78FC9}" type="datetime'''1''''''''''''''''''''0''.''''''''''5'''''''">
              <a:rPr lang="ja-JP" altLang="en-US" sz="800" smtClean="0">
                <a:effectLst/>
                <a:sym typeface="+mn-lt"/>
              </a:rPr>
              <a:pPr marL="0" lvl="0" indent="0" algn="ctr">
                <a:spcBef>
                  <a:spcPct val="0"/>
                </a:spcBef>
                <a:buNone/>
              </a:pPr>
              <a:t>10.5</a:t>
            </a:fld>
            <a:endParaRPr kumimoji="1" lang="ja-JP" altLang="en-US" sz="800" dirty="0">
              <a:sym typeface="+mn-lt"/>
            </a:endParaRPr>
          </a:p>
        </p:txBody>
      </p:sp>
      <p:sp>
        <p:nvSpPr>
          <p:cNvPr id="110" name="テキスト プレースホルダ 9">
            <a:extLst>
              <a:ext uri="{FF2B5EF4-FFF2-40B4-BE49-F238E27FC236}">
                <a16:creationId xmlns:a16="http://schemas.microsoft.com/office/drawing/2014/main" id="{6EAF8B6C-EE92-F21C-C172-C33BD950CE77}"/>
              </a:ext>
            </a:extLst>
          </p:cNvPr>
          <p:cNvSpPr>
            <a:spLocks/>
          </p:cNvSpPr>
          <p:nvPr>
            <p:custDataLst>
              <p:tags r:id="rId25"/>
            </p:custDataLst>
          </p:nvPr>
        </p:nvSpPr>
        <p:spPr bwMode="auto">
          <a:xfrm>
            <a:off x="647223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8E10EB-4158-4B49-B6C5-5100748F292F}" type="datetime'''''''''''''1''''''9'''''''''''''''''''''''''''''''''''">
              <a:rPr lang="ja-JP" altLang="en-US" sz="1000" smtClean="0"/>
              <a:pPr/>
              <a:t>19</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89CD4224-9632-16CC-CC84-3226AEA85B56}"/>
              </a:ext>
            </a:extLst>
          </p:cNvPr>
          <p:cNvSpPr>
            <a:spLocks/>
          </p:cNvSpPr>
          <p:nvPr>
            <p:custDataLst>
              <p:tags r:id="rId26"/>
            </p:custDataLst>
          </p:nvPr>
        </p:nvSpPr>
        <p:spPr bwMode="auto">
          <a:xfrm>
            <a:off x="677545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EF41AC-30BC-45C3-B0E0-3CBAF9DCFB4D}" type="datetime'''''''''''''2''''''''''0'''''''''''''''">
              <a:rPr lang="ja-JP" altLang="en-US" sz="1000" smtClean="0"/>
              <a:pPr/>
              <a:t>20</a:t>
            </a:fld>
            <a:endParaRPr kumimoji="1" lang="ja-JP" altLang="en-US" sz="1000" dirty="0">
              <a:sym typeface="+mn-lt"/>
            </a:endParaRPr>
          </a:p>
        </p:txBody>
      </p:sp>
      <p:sp>
        <p:nvSpPr>
          <p:cNvPr id="112" name="テキスト プレースホルダ 9">
            <a:extLst>
              <a:ext uri="{FF2B5EF4-FFF2-40B4-BE49-F238E27FC236}">
                <a16:creationId xmlns:a16="http://schemas.microsoft.com/office/drawing/2014/main" id="{33EE4919-1D97-4E65-DFEF-85A1A1679EA0}"/>
              </a:ext>
            </a:extLst>
          </p:cNvPr>
          <p:cNvSpPr>
            <a:spLocks/>
          </p:cNvSpPr>
          <p:nvPr>
            <p:custDataLst>
              <p:tags r:id="rId27"/>
            </p:custDataLst>
          </p:nvPr>
        </p:nvSpPr>
        <p:spPr bwMode="auto">
          <a:xfrm>
            <a:off x="707866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2820F0-C615-4F77-85D4-BEBC63D81437}" type="datetime'''''''''''''''''''''''2''''''''''''''''''''''''1'''''''''''">
              <a:rPr lang="ja-JP" altLang="en-US" sz="1000" smtClean="0"/>
              <a:pPr/>
              <a:t>21</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5A7EE1EE-BDE0-B553-3F90-C6BC05BC29B9}"/>
              </a:ext>
            </a:extLst>
          </p:cNvPr>
          <p:cNvSpPr>
            <a:spLocks/>
          </p:cNvSpPr>
          <p:nvPr>
            <p:custDataLst>
              <p:tags r:id="rId28"/>
            </p:custDataLst>
          </p:nvPr>
        </p:nvSpPr>
        <p:spPr bwMode="gray">
          <a:xfrm>
            <a:off x="7343775" y="280987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685C7A-D550-48F1-86A4-AE45C2FC6E68}" type="datetime'''''''''1''''''''''0''''''''''''''''''''''''''''''''''.''''3'">
              <a:rPr lang="ja-JP" altLang="en-US" sz="800" smtClean="0">
                <a:effectLst/>
                <a:sym typeface="+mn-lt"/>
              </a:rPr>
              <a:pPr marL="0" lvl="0" indent="0" algn="ctr">
                <a:spcBef>
                  <a:spcPct val="0"/>
                </a:spcBef>
                <a:buNone/>
              </a:pPr>
              <a:t>10.3</a:t>
            </a:fld>
            <a:endParaRPr kumimoji="1" lang="ja-JP" altLang="en-US" sz="800" dirty="0">
              <a:sym typeface="+mn-lt"/>
            </a:endParaRPr>
          </a:p>
        </p:txBody>
      </p:sp>
      <p:sp>
        <p:nvSpPr>
          <p:cNvPr id="113" name="テキスト プレースホルダ 9">
            <a:extLst>
              <a:ext uri="{FF2B5EF4-FFF2-40B4-BE49-F238E27FC236}">
                <a16:creationId xmlns:a16="http://schemas.microsoft.com/office/drawing/2014/main" id="{011A0D19-3B79-AB61-7C15-F7E078FA8AB0}"/>
              </a:ext>
            </a:extLst>
          </p:cNvPr>
          <p:cNvSpPr>
            <a:spLocks/>
          </p:cNvSpPr>
          <p:nvPr>
            <p:custDataLst>
              <p:tags r:id="rId29"/>
            </p:custDataLst>
          </p:nvPr>
        </p:nvSpPr>
        <p:spPr bwMode="auto">
          <a:xfrm>
            <a:off x="738187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EF42AD-E8D8-426C-90EB-BA0C1E4B6BE9}" type="datetime'''2''''2'">
              <a:rPr lang="ja-JP" altLang="en-US" sz="1000" smtClean="0"/>
              <a:pPr/>
              <a:t>22</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E8B4F94A-2BBB-3CC0-8009-A7853E017622}"/>
              </a:ext>
            </a:extLst>
          </p:cNvPr>
          <p:cNvSpPr>
            <a:spLocks/>
          </p:cNvSpPr>
          <p:nvPr>
            <p:custDataLst>
              <p:tags r:id="rId30"/>
            </p:custDataLst>
          </p:nvPr>
        </p:nvSpPr>
        <p:spPr bwMode="gray">
          <a:xfrm>
            <a:off x="7646988" y="27574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854BF0-3596-4D3E-B87C-B05258122D8B}" type="datetime'''1''0''''''''''.''8'''''''''''''''''''">
              <a:rPr lang="ja-JP" altLang="en-US" sz="800" smtClean="0">
                <a:effectLst/>
                <a:sym typeface="+mn-lt"/>
              </a:rPr>
              <a:pPr marL="0" lvl="0" indent="0" algn="ctr">
                <a:spcBef>
                  <a:spcPct val="0"/>
                </a:spcBef>
                <a:buNone/>
              </a:pPr>
              <a:t>10.8</a:t>
            </a:fld>
            <a:endParaRPr kumimoji="1" lang="ja-JP" altLang="en-US" sz="800" dirty="0">
              <a:sym typeface="+mn-lt"/>
            </a:endParaRPr>
          </a:p>
        </p:txBody>
      </p:sp>
      <p:sp>
        <p:nvSpPr>
          <p:cNvPr id="114" name="テキスト プレースホルダ 9">
            <a:extLst>
              <a:ext uri="{FF2B5EF4-FFF2-40B4-BE49-F238E27FC236}">
                <a16:creationId xmlns:a16="http://schemas.microsoft.com/office/drawing/2014/main" id="{5BD69FBD-23DC-CE0C-1C5E-231E97C5BFBD}"/>
              </a:ext>
            </a:extLst>
          </p:cNvPr>
          <p:cNvSpPr>
            <a:spLocks/>
          </p:cNvSpPr>
          <p:nvPr>
            <p:custDataLst>
              <p:tags r:id="rId31"/>
            </p:custDataLst>
          </p:nvPr>
        </p:nvSpPr>
        <p:spPr bwMode="auto">
          <a:xfrm>
            <a:off x="768508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D923AB-8403-443C-BA04-06432AF49A14}" type="datetime'''''''''''''''''''2''''''''''''''''''''3'''''''">
              <a:rPr lang="ja-JP" altLang="en-US" sz="1000" smtClean="0"/>
              <a:pPr/>
              <a:t>23</a:t>
            </a:fld>
            <a:endParaRPr kumimoji="1" lang="ja-JP" altLang="en-US" sz="1000" dirty="0">
              <a:sym typeface="+mn-lt"/>
            </a:endParaRPr>
          </a:p>
        </p:txBody>
      </p:sp>
      <p:sp>
        <p:nvSpPr>
          <p:cNvPr id="160" name="テキスト プレースホルダ 9">
            <a:extLst>
              <a:ext uri="{FF2B5EF4-FFF2-40B4-BE49-F238E27FC236}">
                <a16:creationId xmlns:a16="http://schemas.microsoft.com/office/drawing/2014/main" id="{792871D4-59F7-3C90-C2B8-2EDD1A4DD259}"/>
              </a:ext>
            </a:extLst>
          </p:cNvPr>
          <p:cNvSpPr>
            <a:spLocks/>
          </p:cNvSpPr>
          <p:nvPr>
            <p:custDataLst>
              <p:tags r:id="rId32"/>
            </p:custDataLst>
          </p:nvPr>
        </p:nvSpPr>
        <p:spPr bwMode="gray">
          <a:xfrm>
            <a:off x="696913" y="327025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0E08EE-873B-4D5F-A84C-390651CDB6D8}" type="datetime'''''''''4''''''''''''''''''''''''''''''''''''''.''1'''">
              <a:rPr lang="ja-JP" altLang="en-US" sz="800" smtClean="0">
                <a:effectLst/>
                <a:sym typeface="+mn-lt"/>
              </a:rPr>
              <a:pPr marL="0" lvl="0" indent="0" algn="ctr">
                <a:spcBef>
                  <a:spcPct val="0"/>
                </a:spcBef>
                <a:buNone/>
              </a:pPr>
              <a:t>4.1</a:t>
            </a:fld>
            <a:endParaRPr kumimoji="1" lang="ja-JP" altLang="en-US" sz="800" dirty="0">
              <a:sym typeface="+mn-lt"/>
            </a:endParaRPr>
          </a:p>
        </p:txBody>
      </p:sp>
      <p:sp>
        <p:nvSpPr>
          <p:cNvPr id="161" name="テキスト プレースホルダ 9">
            <a:extLst>
              <a:ext uri="{FF2B5EF4-FFF2-40B4-BE49-F238E27FC236}">
                <a16:creationId xmlns:a16="http://schemas.microsoft.com/office/drawing/2014/main" id="{5E70137A-DEE7-C00A-2398-FDD59E8B6B7A}"/>
              </a:ext>
            </a:extLst>
          </p:cNvPr>
          <p:cNvSpPr>
            <a:spLocks/>
          </p:cNvSpPr>
          <p:nvPr>
            <p:custDataLst>
              <p:tags r:id="rId33"/>
            </p:custDataLst>
          </p:nvPr>
        </p:nvSpPr>
        <p:spPr bwMode="gray">
          <a:xfrm>
            <a:off x="1000125" y="320675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1C6DD4-FB9D-4F07-A0EE-89CAE5AF58F9}" type="datetime'''''''''5''''''''''''''''''.''''''''''''2'''">
              <a:rPr lang="ja-JP" altLang="en-US" sz="800" smtClean="0">
                <a:effectLst/>
                <a:sym typeface="+mn-lt"/>
              </a:rPr>
              <a:pPr marL="0" lvl="0" indent="0" algn="ctr">
                <a:spcBef>
                  <a:spcPct val="0"/>
                </a:spcBef>
                <a:buNone/>
              </a:pPr>
              <a:t>5.2</a:t>
            </a:fld>
            <a:endParaRPr kumimoji="1" lang="ja-JP" altLang="en-US" sz="800" dirty="0">
              <a:sym typeface="+mn-lt"/>
            </a:endParaRPr>
          </a:p>
        </p:txBody>
      </p:sp>
      <p:sp>
        <p:nvSpPr>
          <p:cNvPr id="162" name="テキスト プレースホルダ 9">
            <a:extLst>
              <a:ext uri="{FF2B5EF4-FFF2-40B4-BE49-F238E27FC236}">
                <a16:creationId xmlns:a16="http://schemas.microsoft.com/office/drawing/2014/main" id="{82D7CE7B-32E4-47DC-4250-75847F9030F8}"/>
              </a:ext>
            </a:extLst>
          </p:cNvPr>
          <p:cNvSpPr>
            <a:spLocks/>
          </p:cNvSpPr>
          <p:nvPr>
            <p:custDataLst>
              <p:tags r:id="rId34"/>
            </p:custDataLst>
          </p:nvPr>
        </p:nvSpPr>
        <p:spPr bwMode="gray">
          <a:xfrm>
            <a:off x="1303338" y="32512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5E5A40-5A01-417E-8FD4-A635EEE6D189}" type="datetime'4''''''''''''''.''''''''''''''''''''''''''4'''''''''">
              <a:rPr lang="ja-JP" altLang="en-US" sz="800" smtClean="0">
                <a:effectLst/>
                <a:sym typeface="+mn-lt"/>
              </a:rPr>
              <a:pPr marL="0" lvl="0" indent="0" algn="ctr">
                <a:spcBef>
                  <a:spcPct val="0"/>
                </a:spcBef>
                <a:buNone/>
              </a:pPr>
              <a:t>4.4</a:t>
            </a:fld>
            <a:endParaRPr kumimoji="1" lang="ja-JP" altLang="en-US" sz="800" dirty="0">
              <a:sym typeface="+mn-lt"/>
            </a:endParaRPr>
          </a:p>
        </p:txBody>
      </p:sp>
      <p:sp>
        <p:nvSpPr>
          <p:cNvPr id="163" name="テキスト プレースホルダ 9">
            <a:extLst>
              <a:ext uri="{FF2B5EF4-FFF2-40B4-BE49-F238E27FC236}">
                <a16:creationId xmlns:a16="http://schemas.microsoft.com/office/drawing/2014/main" id="{0059834C-1E58-D121-ABD4-DEE1BACFD0AD}"/>
              </a:ext>
            </a:extLst>
          </p:cNvPr>
          <p:cNvSpPr>
            <a:spLocks/>
          </p:cNvSpPr>
          <p:nvPr>
            <p:custDataLst>
              <p:tags r:id="rId35"/>
            </p:custDataLst>
          </p:nvPr>
        </p:nvSpPr>
        <p:spPr bwMode="gray">
          <a:xfrm>
            <a:off x="1608138" y="32273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C711FD-32C7-4D10-89D6-635123F7A27C}" type="datetime'''''''4''''''''''''''''''''.''''9'''''''''''''''''''''">
              <a:rPr lang="ja-JP" altLang="en-US" sz="800" smtClean="0">
                <a:effectLst/>
                <a:sym typeface="+mn-lt"/>
              </a:rPr>
              <a:pPr marL="0" lvl="0" indent="0" algn="ctr">
                <a:spcBef>
                  <a:spcPct val="0"/>
                </a:spcBef>
                <a:buNone/>
              </a:pPr>
              <a:t>4.9</a:t>
            </a:fld>
            <a:endParaRPr kumimoji="1" lang="ja-JP" altLang="en-US" sz="800" dirty="0">
              <a:sym typeface="+mn-lt"/>
            </a:endParaRPr>
          </a:p>
        </p:txBody>
      </p:sp>
      <p:sp>
        <p:nvSpPr>
          <p:cNvPr id="164" name="テキスト プレースホルダ 9">
            <a:extLst>
              <a:ext uri="{FF2B5EF4-FFF2-40B4-BE49-F238E27FC236}">
                <a16:creationId xmlns:a16="http://schemas.microsoft.com/office/drawing/2014/main" id="{CEBB297E-6F6E-989A-E87B-A78FE51073FB}"/>
              </a:ext>
            </a:extLst>
          </p:cNvPr>
          <p:cNvSpPr>
            <a:spLocks/>
          </p:cNvSpPr>
          <p:nvPr>
            <p:custDataLst>
              <p:tags r:id="rId36"/>
            </p:custDataLst>
          </p:nvPr>
        </p:nvSpPr>
        <p:spPr bwMode="gray">
          <a:xfrm>
            <a:off x="1911350" y="31956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234AAA-F718-4F70-B3D4-0ADF1B564226}" type="datetime'''''''''5''''''''''''''''''''''.''''''''4'''''''''''''''''''''">
              <a:rPr lang="ja-JP" altLang="en-US" sz="800" smtClean="0">
                <a:effectLst/>
                <a:sym typeface="+mn-lt"/>
              </a:rPr>
              <a:pPr marL="0" lvl="0" indent="0" algn="ctr">
                <a:spcBef>
                  <a:spcPct val="0"/>
                </a:spcBef>
                <a:buNone/>
              </a:pPr>
              <a:t>5.4</a:t>
            </a:fld>
            <a:endParaRPr kumimoji="1" lang="ja-JP" altLang="en-US" sz="800" dirty="0">
              <a:sym typeface="+mn-lt"/>
            </a:endParaRPr>
          </a:p>
        </p:txBody>
      </p:sp>
      <p:sp>
        <p:nvSpPr>
          <p:cNvPr id="165" name="テキスト プレースホルダ 9">
            <a:extLst>
              <a:ext uri="{FF2B5EF4-FFF2-40B4-BE49-F238E27FC236}">
                <a16:creationId xmlns:a16="http://schemas.microsoft.com/office/drawing/2014/main" id="{67985F3E-6753-71A9-A2BB-3F258066BCE5}"/>
              </a:ext>
            </a:extLst>
          </p:cNvPr>
          <p:cNvSpPr>
            <a:spLocks/>
          </p:cNvSpPr>
          <p:nvPr>
            <p:custDataLst>
              <p:tags r:id="rId37"/>
            </p:custDataLst>
          </p:nvPr>
        </p:nvSpPr>
        <p:spPr bwMode="gray">
          <a:xfrm>
            <a:off x="2214563" y="31464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898EDF-BA1E-4093-84F5-25D46B51EA28}" type="datetime'''''''''''''''6''''''''''.''''''''''''''''''''2'''''''''''''''">
              <a:rPr lang="ja-JP" altLang="en-US" sz="800" smtClean="0">
                <a:effectLst/>
                <a:sym typeface="+mn-lt"/>
              </a:rPr>
              <a:pPr marL="0" lvl="0" indent="0" algn="ctr">
                <a:spcBef>
                  <a:spcPct val="0"/>
                </a:spcBef>
                <a:buNone/>
              </a:pPr>
              <a:t>6.2</a:t>
            </a:fld>
            <a:endParaRPr kumimoji="1" lang="ja-JP" altLang="en-US" sz="800" dirty="0">
              <a:sym typeface="+mn-lt"/>
            </a:endParaRPr>
          </a:p>
        </p:txBody>
      </p:sp>
      <p:sp>
        <p:nvSpPr>
          <p:cNvPr id="166" name="テキスト プレースホルダ 9">
            <a:extLst>
              <a:ext uri="{FF2B5EF4-FFF2-40B4-BE49-F238E27FC236}">
                <a16:creationId xmlns:a16="http://schemas.microsoft.com/office/drawing/2014/main" id="{53F2A4D7-3EBE-350F-3801-A75127F99974}"/>
              </a:ext>
            </a:extLst>
          </p:cNvPr>
          <p:cNvSpPr>
            <a:spLocks/>
          </p:cNvSpPr>
          <p:nvPr>
            <p:custDataLst>
              <p:tags r:id="rId38"/>
            </p:custDataLst>
          </p:nvPr>
        </p:nvSpPr>
        <p:spPr bwMode="gray">
          <a:xfrm>
            <a:off x="2517775" y="30972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D98CB5-462F-44B6-8E19-C6096D5444C8}" type="datetime'''''''''7''''''''.''''''''''''''''''''''0'''''''''''''''''">
              <a:rPr lang="ja-JP" altLang="en-US" sz="800" smtClean="0">
                <a:effectLst/>
                <a:sym typeface="+mn-lt"/>
              </a:rPr>
              <a:pPr marL="0" lvl="0" indent="0" algn="ctr">
                <a:spcBef>
                  <a:spcPct val="0"/>
                </a:spcBef>
                <a:buNone/>
              </a:pPr>
              <a:t>7.0</a:t>
            </a:fld>
            <a:endParaRPr kumimoji="1" lang="ja-JP" altLang="en-US" sz="800" dirty="0">
              <a:sym typeface="+mn-lt"/>
            </a:endParaRPr>
          </a:p>
        </p:txBody>
      </p:sp>
      <p:sp>
        <p:nvSpPr>
          <p:cNvPr id="167" name="テキスト プレースホルダ 9">
            <a:extLst>
              <a:ext uri="{FF2B5EF4-FFF2-40B4-BE49-F238E27FC236}">
                <a16:creationId xmlns:a16="http://schemas.microsoft.com/office/drawing/2014/main" id="{6A4C24EB-48BB-2D4F-E827-6449C824A254}"/>
              </a:ext>
            </a:extLst>
          </p:cNvPr>
          <p:cNvSpPr>
            <a:spLocks/>
          </p:cNvSpPr>
          <p:nvPr>
            <p:custDataLst>
              <p:tags r:id="rId39"/>
            </p:custDataLst>
          </p:nvPr>
        </p:nvSpPr>
        <p:spPr bwMode="gray">
          <a:xfrm>
            <a:off x="2820988" y="30591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15131C-804D-4BB6-AA02-DC38FB7553D8}" type="datetime'''''''''''7''''''''''''''''''''''.''''''''''7'''">
              <a:rPr lang="ja-JP" altLang="en-US" sz="800" smtClean="0">
                <a:effectLst/>
                <a:sym typeface="+mn-lt"/>
              </a:rPr>
              <a:pPr marL="0" lvl="0" indent="0" algn="ctr">
                <a:spcBef>
                  <a:spcPct val="0"/>
                </a:spcBef>
                <a:buNone/>
              </a:pPr>
              <a:t>7.7</a:t>
            </a:fld>
            <a:endParaRPr kumimoji="1" lang="ja-JP" altLang="en-US" sz="800" dirty="0">
              <a:sym typeface="+mn-lt"/>
            </a:endParaRPr>
          </a:p>
        </p:txBody>
      </p:sp>
      <p:sp>
        <p:nvSpPr>
          <p:cNvPr id="168" name="テキスト プレースホルダ 9">
            <a:extLst>
              <a:ext uri="{FF2B5EF4-FFF2-40B4-BE49-F238E27FC236}">
                <a16:creationId xmlns:a16="http://schemas.microsoft.com/office/drawing/2014/main" id="{8AC56BDC-5A7B-1A39-3A70-7B4A0D40AADE}"/>
              </a:ext>
            </a:extLst>
          </p:cNvPr>
          <p:cNvSpPr>
            <a:spLocks/>
          </p:cNvSpPr>
          <p:nvPr>
            <p:custDataLst>
              <p:tags r:id="rId40"/>
            </p:custDataLst>
          </p:nvPr>
        </p:nvSpPr>
        <p:spPr bwMode="gray">
          <a:xfrm>
            <a:off x="3124200" y="30559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2DFE42-E098-4AB5-A32D-9A653BCEE83B}" type="datetime'''''7''''''''''''''''''''''.''''''''''''''''''''7'">
              <a:rPr lang="ja-JP" altLang="en-US" sz="800" smtClean="0">
                <a:effectLst/>
                <a:sym typeface="+mn-lt"/>
              </a:rPr>
              <a:pPr marL="0" lvl="0" indent="0" algn="ctr">
                <a:spcBef>
                  <a:spcPct val="0"/>
                </a:spcBef>
                <a:buNone/>
              </a:pPr>
              <a:t>7.7</a:t>
            </a:fld>
            <a:endParaRPr kumimoji="1" lang="ja-JP" altLang="en-US" sz="800" dirty="0">
              <a:sym typeface="+mn-lt"/>
            </a:endParaRPr>
          </a:p>
        </p:txBody>
      </p:sp>
      <p:sp>
        <p:nvSpPr>
          <p:cNvPr id="169" name="テキスト プレースホルダ 9">
            <a:extLst>
              <a:ext uri="{FF2B5EF4-FFF2-40B4-BE49-F238E27FC236}">
                <a16:creationId xmlns:a16="http://schemas.microsoft.com/office/drawing/2014/main" id="{74821113-F466-9564-B977-7207A4F74ED9}"/>
              </a:ext>
            </a:extLst>
          </p:cNvPr>
          <p:cNvSpPr>
            <a:spLocks/>
          </p:cNvSpPr>
          <p:nvPr>
            <p:custDataLst>
              <p:tags r:id="rId41"/>
            </p:custDataLst>
          </p:nvPr>
        </p:nvSpPr>
        <p:spPr bwMode="gray">
          <a:xfrm>
            <a:off x="3427413" y="30178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EE809B-A74B-4F60-B45F-32CDE9A4E6D1}" type="datetime'''''''''''''''''8''.4'">
              <a:rPr lang="ja-JP" altLang="en-US" sz="800" smtClean="0">
                <a:effectLst/>
                <a:sym typeface="+mn-lt"/>
              </a:rPr>
              <a:pPr marL="0" lvl="0" indent="0" algn="ctr">
                <a:spcBef>
                  <a:spcPct val="0"/>
                </a:spcBef>
                <a:buNone/>
              </a:pPr>
              <a:t>8.4</a:t>
            </a:fld>
            <a:endParaRPr kumimoji="1" lang="ja-JP" altLang="en-US" sz="800" dirty="0">
              <a:sym typeface="+mn-lt"/>
            </a:endParaRPr>
          </a:p>
        </p:txBody>
      </p:sp>
      <p:sp>
        <p:nvSpPr>
          <p:cNvPr id="170" name="テキスト プレースホルダ 9">
            <a:extLst>
              <a:ext uri="{FF2B5EF4-FFF2-40B4-BE49-F238E27FC236}">
                <a16:creationId xmlns:a16="http://schemas.microsoft.com/office/drawing/2014/main" id="{ED3A95FD-215B-46AB-E64E-652A503EA1A5}"/>
              </a:ext>
            </a:extLst>
          </p:cNvPr>
          <p:cNvSpPr>
            <a:spLocks/>
          </p:cNvSpPr>
          <p:nvPr>
            <p:custDataLst>
              <p:tags r:id="rId42"/>
            </p:custDataLst>
          </p:nvPr>
        </p:nvSpPr>
        <p:spPr bwMode="gray">
          <a:xfrm>
            <a:off x="3702050" y="29146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79E0B2-2B9E-4200-B7DB-630572BF9D52}" type="datetime'''''''''''''''''''''1''''''''''''''''''''''0.''''''1'">
              <a:rPr lang="ja-JP" altLang="en-US" sz="800" smtClean="0">
                <a:effectLst/>
                <a:sym typeface="+mn-lt"/>
              </a:rPr>
              <a:pPr marL="0" lvl="0" indent="0" algn="ctr">
                <a:spcBef>
                  <a:spcPct val="0"/>
                </a:spcBef>
                <a:buNone/>
              </a:pPr>
              <a:t>10.1</a:t>
            </a:fld>
            <a:endParaRPr kumimoji="1" lang="ja-JP" altLang="en-US" sz="800" dirty="0">
              <a:sym typeface="+mn-lt"/>
            </a:endParaRPr>
          </a:p>
        </p:txBody>
      </p:sp>
      <p:sp>
        <p:nvSpPr>
          <p:cNvPr id="171" name="テキスト プレースホルダ 9">
            <a:extLst>
              <a:ext uri="{FF2B5EF4-FFF2-40B4-BE49-F238E27FC236}">
                <a16:creationId xmlns:a16="http://schemas.microsoft.com/office/drawing/2014/main" id="{52B166CC-7F71-8253-3292-9ACEF6BA2C9B}"/>
              </a:ext>
            </a:extLst>
          </p:cNvPr>
          <p:cNvSpPr>
            <a:spLocks/>
          </p:cNvSpPr>
          <p:nvPr>
            <p:custDataLst>
              <p:tags r:id="rId43"/>
            </p:custDataLst>
          </p:nvPr>
        </p:nvSpPr>
        <p:spPr bwMode="gray">
          <a:xfrm>
            <a:off x="4006850" y="28892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BA79CD-163B-4D09-87DC-87EB2DE459F1}" type="datetime'''''''''''1''0''''''''''''''.5'">
              <a:rPr lang="ja-JP" altLang="en-US" sz="800" smtClean="0">
                <a:effectLst/>
                <a:sym typeface="+mn-lt"/>
              </a:rPr>
              <a:pPr marL="0" lvl="0" indent="0" algn="ctr">
                <a:spcBef>
                  <a:spcPct val="0"/>
                </a:spcBef>
                <a:buNone/>
              </a:pPr>
              <a:t>10.5</a:t>
            </a:fld>
            <a:endParaRPr kumimoji="1" lang="ja-JP" altLang="en-US" sz="800" dirty="0">
              <a:sym typeface="+mn-lt"/>
            </a:endParaRPr>
          </a:p>
        </p:txBody>
      </p:sp>
      <p:sp>
        <p:nvSpPr>
          <p:cNvPr id="273" name="テキスト プレースホルダ 9">
            <a:extLst>
              <a:ext uri="{FF2B5EF4-FFF2-40B4-BE49-F238E27FC236}">
                <a16:creationId xmlns:a16="http://schemas.microsoft.com/office/drawing/2014/main" id="{38FC8BD3-D9A8-E6FF-77C0-280A08D2AF9A}"/>
              </a:ext>
            </a:extLst>
          </p:cNvPr>
          <p:cNvSpPr>
            <a:spLocks/>
          </p:cNvSpPr>
          <p:nvPr>
            <p:custDataLst>
              <p:tags r:id="rId44"/>
            </p:custDataLst>
          </p:nvPr>
        </p:nvSpPr>
        <p:spPr bwMode="gray">
          <a:xfrm>
            <a:off x="696913" y="355123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14EDA2-F8BB-4FC7-9D3A-DA153F1DD4F1}" type="datetime'''''''''''''''''''''1.''''''''''''''8'''''''''">
              <a:rPr lang="ja-JP" altLang="en-US" sz="800" smtClean="0">
                <a:effectLst/>
                <a:sym typeface="+mn-lt"/>
              </a:rPr>
              <a:pPr marL="0" lvl="0" indent="0" algn="ctr">
                <a:spcBef>
                  <a:spcPct val="0"/>
                </a:spcBef>
                <a:buNone/>
              </a:pPr>
              <a:t>1.8</a:t>
            </a:fld>
            <a:endParaRPr kumimoji="1" lang="ja-JP" altLang="en-US" sz="800" dirty="0">
              <a:sym typeface="+mn-lt"/>
            </a:endParaRPr>
          </a:p>
        </p:txBody>
      </p:sp>
      <p:sp>
        <p:nvSpPr>
          <p:cNvPr id="174" name="テキスト プレースホルダ 9">
            <a:extLst>
              <a:ext uri="{FF2B5EF4-FFF2-40B4-BE49-F238E27FC236}">
                <a16:creationId xmlns:a16="http://schemas.microsoft.com/office/drawing/2014/main" id="{46EB066C-DE11-5419-412E-606DE012933C}"/>
              </a:ext>
            </a:extLst>
          </p:cNvPr>
          <p:cNvSpPr>
            <a:spLocks/>
          </p:cNvSpPr>
          <p:nvPr>
            <p:custDataLst>
              <p:tags r:id="rId45"/>
            </p:custDataLst>
          </p:nvPr>
        </p:nvSpPr>
        <p:spPr bwMode="gray">
          <a:xfrm>
            <a:off x="4613275" y="289877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EDDB26-F640-4B8C-86E1-6D77F1268D3E}" type="datetime'1''''''''''''0''''''''''.''''''''''''''''''''''''''''''3'''''">
              <a:rPr lang="ja-JP" altLang="en-US" sz="800" smtClean="0">
                <a:effectLst/>
                <a:sym typeface="+mn-lt"/>
              </a:rPr>
              <a:pPr marL="0" lvl="0" indent="0" algn="ctr">
                <a:spcBef>
                  <a:spcPct val="0"/>
                </a:spcBef>
                <a:buNone/>
              </a:pPr>
              <a:t>10.3</a:t>
            </a:fld>
            <a:endParaRPr kumimoji="1" lang="ja-JP" altLang="en-US" sz="800" dirty="0">
              <a:sym typeface="+mn-lt"/>
            </a:endParaRPr>
          </a:p>
        </p:txBody>
      </p:sp>
      <p:sp>
        <p:nvSpPr>
          <p:cNvPr id="179" name="テキスト プレースホルダ 9">
            <a:extLst>
              <a:ext uri="{FF2B5EF4-FFF2-40B4-BE49-F238E27FC236}">
                <a16:creationId xmlns:a16="http://schemas.microsoft.com/office/drawing/2014/main" id="{B1ED4743-0D69-9337-B496-62125F8597AB}"/>
              </a:ext>
            </a:extLst>
          </p:cNvPr>
          <p:cNvSpPr>
            <a:spLocks/>
          </p:cNvSpPr>
          <p:nvPr>
            <p:custDataLst>
              <p:tags r:id="rId46"/>
            </p:custDataLst>
          </p:nvPr>
        </p:nvSpPr>
        <p:spPr bwMode="gray">
          <a:xfrm>
            <a:off x="4916488" y="282257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72AE27-DABA-4DB0-BCE4-3C750A84D50A}" type="datetime'1''''1''''''''''''''''.''''''''''''''''6'''''''">
              <a:rPr lang="ja-JP" altLang="en-US" sz="800" smtClean="0">
                <a:effectLst/>
                <a:sym typeface="+mn-lt"/>
              </a:rPr>
              <a:pPr marL="0" lvl="0" indent="0" algn="ctr">
                <a:spcBef>
                  <a:spcPct val="0"/>
                </a:spcBef>
                <a:buNone/>
              </a:pPr>
              <a:t>11.6</a:t>
            </a:fld>
            <a:endParaRPr kumimoji="1" lang="ja-JP" altLang="en-US" sz="800" dirty="0">
              <a:sym typeface="+mn-lt"/>
            </a:endParaRPr>
          </a:p>
        </p:txBody>
      </p:sp>
      <p:sp>
        <p:nvSpPr>
          <p:cNvPr id="180" name="テキスト プレースホルダ 9">
            <a:extLst>
              <a:ext uri="{FF2B5EF4-FFF2-40B4-BE49-F238E27FC236}">
                <a16:creationId xmlns:a16="http://schemas.microsoft.com/office/drawing/2014/main" id="{D061CD63-D8A6-197D-3E0D-75303E987D82}"/>
              </a:ext>
            </a:extLst>
          </p:cNvPr>
          <p:cNvSpPr>
            <a:spLocks/>
          </p:cNvSpPr>
          <p:nvPr>
            <p:custDataLst>
              <p:tags r:id="rId47"/>
            </p:custDataLst>
          </p:nvPr>
        </p:nvSpPr>
        <p:spPr bwMode="gray">
          <a:xfrm>
            <a:off x="5219700" y="27622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FF439F-DC53-4277-9622-1544D765667F}" type="datetime'1''''2''''''''''''''.''''6'''''''''''''''''">
              <a:rPr lang="ja-JP" altLang="en-US" sz="800" smtClean="0">
                <a:effectLst/>
                <a:sym typeface="+mn-lt"/>
              </a:rPr>
              <a:pPr marL="0" lvl="0" indent="0" algn="ctr">
                <a:spcBef>
                  <a:spcPct val="0"/>
                </a:spcBef>
                <a:buNone/>
              </a:pPr>
              <a:t>12.6</a:t>
            </a:fld>
            <a:endParaRPr kumimoji="1" lang="ja-JP" altLang="en-US" sz="800" dirty="0">
              <a:sym typeface="+mn-lt"/>
            </a:endParaRPr>
          </a:p>
        </p:txBody>
      </p:sp>
      <p:sp>
        <p:nvSpPr>
          <p:cNvPr id="181" name="テキスト プレースホルダ 9">
            <a:extLst>
              <a:ext uri="{FF2B5EF4-FFF2-40B4-BE49-F238E27FC236}">
                <a16:creationId xmlns:a16="http://schemas.microsoft.com/office/drawing/2014/main" id="{00290D91-0F00-F30B-F429-409F86806D68}"/>
              </a:ext>
            </a:extLst>
          </p:cNvPr>
          <p:cNvSpPr>
            <a:spLocks/>
          </p:cNvSpPr>
          <p:nvPr>
            <p:custDataLst>
              <p:tags r:id="rId48"/>
            </p:custDataLst>
          </p:nvPr>
        </p:nvSpPr>
        <p:spPr bwMode="gray">
          <a:xfrm>
            <a:off x="5522913" y="26844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71F74D-58AC-4E97-9E72-299260986DAD}" type="datetime'''''''''''''''''''''13.9'''''''">
              <a:rPr lang="ja-JP" altLang="en-US" sz="800" smtClean="0">
                <a:effectLst/>
                <a:sym typeface="+mn-lt"/>
              </a:rPr>
              <a:pPr marL="0" lvl="0" indent="0" algn="ctr">
                <a:spcBef>
                  <a:spcPct val="0"/>
                </a:spcBef>
                <a:buNone/>
              </a:pPr>
              <a:t>13.9</a:t>
            </a:fld>
            <a:endParaRPr kumimoji="1" lang="ja-JP" altLang="en-US" sz="800" dirty="0">
              <a:sym typeface="+mn-lt"/>
            </a:endParaRPr>
          </a:p>
        </p:txBody>
      </p:sp>
      <p:sp>
        <p:nvSpPr>
          <p:cNvPr id="182" name="テキスト プレースホルダ 9">
            <a:extLst>
              <a:ext uri="{FF2B5EF4-FFF2-40B4-BE49-F238E27FC236}">
                <a16:creationId xmlns:a16="http://schemas.microsoft.com/office/drawing/2014/main" id="{91A840F2-93D8-84EE-4448-6AFD050D0B17}"/>
              </a:ext>
            </a:extLst>
          </p:cNvPr>
          <p:cNvSpPr>
            <a:spLocks/>
          </p:cNvSpPr>
          <p:nvPr>
            <p:custDataLst>
              <p:tags r:id="rId49"/>
            </p:custDataLst>
          </p:nvPr>
        </p:nvSpPr>
        <p:spPr bwMode="gray">
          <a:xfrm>
            <a:off x="5826125" y="25955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1910D3-60A4-48CC-B86C-9227E5B24ECE}" type="datetime'''''''1''5''''''''.''''''''''''''''''''''''''''''4'''''''">
              <a:rPr lang="ja-JP" altLang="en-US" sz="800" smtClean="0">
                <a:effectLst/>
                <a:sym typeface="+mn-lt"/>
              </a:rPr>
              <a:pPr marL="0" lvl="0" indent="0" algn="ctr">
                <a:spcBef>
                  <a:spcPct val="0"/>
                </a:spcBef>
                <a:buNone/>
              </a:pPr>
              <a:t>15.4</a:t>
            </a:fld>
            <a:endParaRPr kumimoji="1" lang="ja-JP" altLang="en-US" sz="800" dirty="0">
              <a:sym typeface="+mn-lt"/>
            </a:endParaRPr>
          </a:p>
        </p:txBody>
      </p:sp>
      <p:sp>
        <p:nvSpPr>
          <p:cNvPr id="172" name="テキスト プレースホルダ 9">
            <a:extLst>
              <a:ext uri="{FF2B5EF4-FFF2-40B4-BE49-F238E27FC236}">
                <a16:creationId xmlns:a16="http://schemas.microsoft.com/office/drawing/2014/main" id="{7BB04573-FB73-ADAE-2172-6571E29AEA09}"/>
              </a:ext>
            </a:extLst>
          </p:cNvPr>
          <p:cNvSpPr>
            <a:spLocks/>
          </p:cNvSpPr>
          <p:nvPr>
            <p:custDataLst>
              <p:tags r:id="rId50"/>
            </p:custDataLst>
          </p:nvPr>
        </p:nvSpPr>
        <p:spPr bwMode="gray">
          <a:xfrm>
            <a:off x="4310063" y="28527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A58487-C94C-4548-9E4D-0266391653DE}" type="datetime'''''''''''''''''1''''''''''''''''''''''''''1''.''''''1'">
              <a:rPr lang="ja-JP" altLang="en-US" sz="800" smtClean="0">
                <a:effectLst/>
                <a:sym typeface="+mn-lt"/>
              </a:rPr>
              <a:pPr marL="0" lvl="0" indent="0" algn="ctr">
                <a:spcBef>
                  <a:spcPct val="0"/>
                </a:spcBef>
                <a:buNone/>
              </a:pPr>
              <a:t>11.1</a:t>
            </a:fld>
            <a:endParaRPr kumimoji="1" lang="ja-JP" altLang="en-US" sz="800" dirty="0">
              <a:sym typeface="+mn-lt"/>
            </a:endParaRPr>
          </a:p>
        </p:txBody>
      </p:sp>
      <p:sp>
        <p:nvSpPr>
          <p:cNvPr id="184" name="テキスト プレースホルダ 9">
            <a:extLst>
              <a:ext uri="{FF2B5EF4-FFF2-40B4-BE49-F238E27FC236}">
                <a16:creationId xmlns:a16="http://schemas.microsoft.com/office/drawing/2014/main" id="{3CE2F0E4-D7D0-9FF7-EF21-D8E0C0785039}"/>
              </a:ext>
            </a:extLst>
          </p:cNvPr>
          <p:cNvSpPr>
            <a:spLocks/>
          </p:cNvSpPr>
          <p:nvPr>
            <p:custDataLst>
              <p:tags r:id="rId51"/>
            </p:custDataLst>
          </p:nvPr>
        </p:nvSpPr>
        <p:spPr bwMode="gray">
          <a:xfrm>
            <a:off x="6434138" y="24558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6EA023-78E6-460E-8155-39452759C1F8}" type="datetime'''1''''''''''7''''''''''''''''''''''''''''.8'''''">
              <a:rPr lang="ja-JP" altLang="en-US" sz="800" smtClean="0">
                <a:effectLst/>
                <a:sym typeface="+mn-lt"/>
              </a:rPr>
              <a:pPr marL="0" lvl="0" indent="0" algn="ctr">
                <a:spcBef>
                  <a:spcPct val="0"/>
                </a:spcBef>
                <a:buNone/>
              </a:pPr>
              <a:t>17.8</a:t>
            </a:fld>
            <a:endParaRPr kumimoji="1" lang="ja-JP" altLang="en-US" sz="800" dirty="0">
              <a:sym typeface="+mn-lt"/>
            </a:endParaRPr>
          </a:p>
        </p:txBody>
      </p:sp>
      <p:sp>
        <p:nvSpPr>
          <p:cNvPr id="185" name="テキスト プレースホルダ 9">
            <a:extLst>
              <a:ext uri="{FF2B5EF4-FFF2-40B4-BE49-F238E27FC236}">
                <a16:creationId xmlns:a16="http://schemas.microsoft.com/office/drawing/2014/main" id="{2221A205-6336-CDBF-C5BC-9AE78463F766}"/>
              </a:ext>
            </a:extLst>
          </p:cNvPr>
          <p:cNvSpPr>
            <a:spLocks/>
          </p:cNvSpPr>
          <p:nvPr>
            <p:custDataLst>
              <p:tags r:id="rId52"/>
            </p:custDataLst>
          </p:nvPr>
        </p:nvSpPr>
        <p:spPr bwMode="gray">
          <a:xfrm>
            <a:off x="6737350" y="25733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0EC39A-913C-4369-9237-0B55DA06FE0C}" type="datetime'''''''''''''1''''''''5.''8'''''''">
              <a:rPr lang="ja-JP" altLang="en-US" sz="800" smtClean="0">
                <a:effectLst/>
                <a:sym typeface="+mn-lt"/>
              </a:rPr>
              <a:pPr marL="0" lvl="0" indent="0" algn="ctr">
                <a:spcBef>
                  <a:spcPct val="0"/>
                </a:spcBef>
                <a:buNone/>
              </a:pPr>
              <a:t>15.8</a:t>
            </a:fld>
            <a:endParaRPr kumimoji="1" lang="ja-JP" altLang="en-US" sz="800" dirty="0">
              <a:sym typeface="+mn-lt"/>
            </a:endParaRPr>
          </a:p>
        </p:txBody>
      </p:sp>
      <p:sp>
        <p:nvSpPr>
          <p:cNvPr id="187" name="テキスト プレースホルダ 9">
            <a:extLst>
              <a:ext uri="{FF2B5EF4-FFF2-40B4-BE49-F238E27FC236}">
                <a16:creationId xmlns:a16="http://schemas.microsoft.com/office/drawing/2014/main" id="{C1539C3B-FCA8-748F-A701-FCDAB9323091}"/>
              </a:ext>
            </a:extLst>
          </p:cNvPr>
          <p:cNvSpPr>
            <a:spLocks/>
          </p:cNvSpPr>
          <p:nvPr>
            <p:custDataLst>
              <p:tags r:id="rId53"/>
            </p:custDataLst>
          </p:nvPr>
        </p:nvSpPr>
        <p:spPr bwMode="gray">
          <a:xfrm>
            <a:off x="7040563" y="24987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15D8CD-551E-413E-A23C-6577CED4C26F}" type="datetime'''1''''''7''''''''''''''''.''''''''''''''''''1'''''''''''">
              <a:rPr lang="ja-JP" altLang="en-US" sz="800" smtClean="0">
                <a:effectLst/>
                <a:sym typeface="+mn-lt"/>
              </a:rPr>
              <a:pPr marL="0" lvl="0" indent="0" algn="ctr">
                <a:spcBef>
                  <a:spcPct val="0"/>
                </a:spcBef>
                <a:buNone/>
              </a:pPr>
              <a:t>17.1</a:t>
            </a:fld>
            <a:endParaRPr kumimoji="1" lang="ja-JP" altLang="en-US" sz="800" dirty="0">
              <a:sym typeface="+mn-lt"/>
            </a:endParaRPr>
          </a:p>
        </p:txBody>
      </p:sp>
      <p:sp>
        <p:nvSpPr>
          <p:cNvPr id="189" name="テキスト プレースホルダ 9">
            <a:extLst>
              <a:ext uri="{FF2B5EF4-FFF2-40B4-BE49-F238E27FC236}">
                <a16:creationId xmlns:a16="http://schemas.microsoft.com/office/drawing/2014/main" id="{B6450DBB-2FD7-BEE3-26D8-6812A2D3E354}"/>
              </a:ext>
            </a:extLst>
          </p:cNvPr>
          <p:cNvSpPr>
            <a:spLocks/>
          </p:cNvSpPr>
          <p:nvPr>
            <p:custDataLst>
              <p:tags r:id="rId54"/>
            </p:custDataLst>
          </p:nvPr>
        </p:nvSpPr>
        <p:spPr bwMode="gray">
          <a:xfrm>
            <a:off x="7343775" y="241617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B21D00-5E39-4A40-BC24-C03C688CF2D3}" type="datetime'''''''1''''''8''''''''''''''''''''''''''''''''''''.''4'">
              <a:rPr lang="ja-JP" altLang="en-US" sz="800" smtClean="0">
                <a:effectLst/>
                <a:sym typeface="+mn-lt"/>
              </a:rPr>
              <a:pPr marL="0" lvl="0" indent="0" algn="ctr">
                <a:spcBef>
                  <a:spcPct val="0"/>
                </a:spcBef>
                <a:buNone/>
              </a:pPr>
              <a:t>18.4</a:t>
            </a:fld>
            <a:endParaRPr kumimoji="1" lang="ja-JP" altLang="en-US" sz="800" dirty="0">
              <a:sym typeface="+mn-lt"/>
            </a:endParaRPr>
          </a:p>
        </p:txBody>
      </p:sp>
      <p:sp>
        <p:nvSpPr>
          <p:cNvPr id="190" name="テキスト プレースホルダ 9">
            <a:extLst>
              <a:ext uri="{FF2B5EF4-FFF2-40B4-BE49-F238E27FC236}">
                <a16:creationId xmlns:a16="http://schemas.microsoft.com/office/drawing/2014/main" id="{94837EEA-0D59-69FF-792A-D207B3A0D63D}"/>
              </a:ext>
            </a:extLst>
          </p:cNvPr>
          <p:cNvSpPr>
            <a:spLocks/>
          </p:cNvSpPr>
          <p:nvPr>
            <p:custDataLst>
              <p:tags r:id="rId55"/>
            </p:custDataLst>
          </p:nvPr>
        </p:nvSpPr>
        <p:spPr bwMode="gray">
          <a:xfrm>
            <a:off x="7646988" y="234791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5C6B16-99AF-4D81-B683-BF696B35763E}" type="datetime'''''''''''''''''''''''''''''''''''1''''''''9''.''6'''''''">
              <a:rPr lang="ja-JP" altLang="en-US" sz="800" smtClean="0">
                <a:effectLst/>
                <a:sym typeface="+mn-lt"/>
              </a:rPr>
              <a:pPr marL="0" lvl="0" indent="0" algn="ctr">
                <a:spcBef>
                  <a:spcPct val="0"/>
                </a:spcBef>
                <a:buNone/>
              </a:pPr>
              <a:t>19.6</a:t>
            </a:fld>
            <a:endParaRPr kumimoji="1" lang="ja-JP" altLang="en-US" sz="800" dirty="0">
              <a:sym typeface="+mn-lt"/>
            </a:endParaRPr>
          </a:p>
        </p:txBody>
      </p:sp>
      <p:sp>
        <p:nvSpPr>
          <p:cNvPr id="183" name="テキスト プレースホルダ 9">
            <a:extLst>
              <a:ext uri="{FF2B5EF4-FFF2-40B4-BE49-F238E27FC236}">
                <a16:creationId xmlns:a16="http://schemas.microsoft.com/office/drawing/2014/main" id="{D29AC419-2271-C9B5-C435-04F4562E574D}"/>
              </a:ext>
            </a:extLst>
          </p:cNvPr>
          <p:cNvSpPr>
            <a:spLocks/>
          </p:cNvSpPr>
          <p:nvPr>
            <p:custDataLst>
              <p:tags r:id="rId56"/>
            </p:custDataLst>
          </p:nvPr>
        </p:nvSpPr>
        <p:spPr bwMode="gray">
          <a:xfrm>
            <a:off x="6129338" y="25193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E415DD-0663-4E0C-9672-3FB34FA5E401}" type="datetime'''''''1''''''''''''''''''6''''''''''''''''''''''''.''''''7'">
              <a:rPr lang="ja-JP" altLang="en-US" sz="800" smtClean="0">
                <a:effectLst/>
                <a:sym typeface="+mn-lt"/>
              </a:rPr>
              <a:pPr marL="0" lvl="0" indent="0" algn="ctr">
                <a:spcBef>
                  <a:spcPct val="0"/>
                </a:spcBef>
                <a:buNone/>
              </a:pPr>
              <a:t>16.7</a:t>
            </a:fld>
            <a:endParaRPr kumimoji="1" lang="ja-JP" altLang="en-US" sz="800" dirty="0">
              <a:sym typeface="+mn-lt"/>
            </a:endParaRPr>
          </a:p>
        </p:txBody>
      </p:sp>
      <p:sp>
        <p:nvSpPr>
          <p:cNvPr id="3" name="タイトル 2"/>
          <p:cNvSpPr>
            <a:spLocks noGrp="1"/>
          </p:cNvSpPr>
          <p:nvPr>
            <p:ph type="title"/>
          </p:nvPr>
        </p:nvSpPr>
        <p:spPr/>
        <p:txBody>
          <a:bodyPr vert="horz"/>
          <a:lstStyle/>
          <a:p>
            <a:r>
              <a:rPr lang="ja-JP" altLang="en-US" dirty="0"/>
              <a:t>ベトナム／医療関連／医療・公衆衛生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36" name="テキスト ボックス 3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年の医療費支出総額は約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。政府の負担割合は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と微増傾向にある。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一人当たり医療費は増加傾向にあり、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195US$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57"/>
            </p:custDataLst>
          </p:nvPr>
        </p:nvSpPr>
        <p:spPr bwMode="gray">
          <a:xfrm>
            <a:off x="8047038" y="2901950"/>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58"/>
            </p:custDataLst>
          </p:nvPr>
        </p:nvSpPr>
        <p:spPr bwMode="gray">
          <a:xfrm>
            <a:off x="8047038" y="3089275"/>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p:cNvSpPr>
          <p:nvPr>
            <p:custDataLst>
              <p:tags r:id="rId59"/>
            </p:custDataLst>
          </p:nvPr>
        </p:nvSpPr>
        <p:spPr bwMode="auto">
          <a:xfrm>
            <a:off x="8258175" y="289877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49A6FF2-6AAE-4028-BF9F-27256E879D53}" type="datetime'''''政''''''府以''''外''''''''''''の医''''''''''''療''費支出'''''''">
              <a:rPr lang="ja-JP" altLang="en-US" sz="900" smtClean="0"/>
              <a:pPr/>
              <a:t>政府以外の医療費支出</a:t>
            </a:fld>
            <a:endParaRPr kumimoji="0" lang="ja-JP" altLang="en-US" sz="900" dirty="0">
              <a:sym typeface="+mn-lt"/>
            </a:endParaRPr>
          </a:p>
        </p:txBody>
      </p:sp>
      <p:sp>
        <p:nvSpPr>
          <p:cNvPr id="176" name="テキスト プレースホルダ 9"/>
          <p:cNvSpPr>
            <a:spLocks/>
          </p:cNvSpPr>
          <p:nvPr>
            <p:custDataLst>
              <p:tags r:id="rId60"/>
            </p:custDataLst>
          </p:nvPr>
        </p:nvSpPr>
        <p:spPr bwMode="auto">
          <a:xfrm>
            <a:off x="8258175" y="308610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1E4F670-08F7-467B-BC66-C99EA10C7555}" type="datetime'''政''''''府''の''''''''''''''''''''医''療''''''''''''''費支''出'">
              <a:rPr lang="ja-JP" altLang="en-US" sz="900" smtClean="0"/>
              <a:pPr/>
              <a:t>政府の医療費支出</a:t>
            </a:fld>
            <a:endParaRPr kumimoji="0" lang="ja-JP" altLang="en-US" sz="900" dirty="0">
              <a:sym typeface="+mn-lt"/>
            </a:endParaRPr>
          </a:p>
        </p:txBody>
      </p:sp>
      <p:sp>
        <p:nvSpPr>
          <p:cNvPr id="278" name="Rectangle 277"/>
          <p:cNvSpPr/>
          <p:nvPr>
            <p:custDataLst>
              <p:tags r:id="rId61"/>
            </p:custDataLst>
          </p:nvPr>
        </p:nvSpPr>
        <p:spPr bwMode="gray">
          <a:xfrm>
            <a:off x="8628063" y="5448300"/>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62"/>
            </p:custDataLst>
          </p:nvPr>
        </p:nvSpPr>
        <p:spPr bwMode="gray">
          <a:xfrm>
            <a:off x="8628063" y="5651500"/>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p:cNvSpPr>
          <p:nvPr>
            <p:custDataLst>
              <p:tags r:id="rId63"/>
            </p:custDataLst>
          </p:nvPr>
        </p:nvSpPr>
        <p:spPr bwMode="auto">
          <a:xfrm>
            <a:off x="8858250" y="544353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p:cNvSpPr>
          <p:nvPr>
            <p:custDataLst>
              <p:tags r:id="rId64"/>
            </p:custDataLst>
          </p:nvPr>
        </p:nvSpPr>
        <p:spPr bwMode="auto">
          <a:xfrm>
            <a:off x="8858250" y="56467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297" name="Straight Connector 296"/>
          <p:cNvCxnSpPr/>
          <p:nvPr>
            <p:custDataLst>
              <p:tags r:id="rId65"/>
            </p:custDataLst>
          </p:nvPr>
        </p:nvCxnSpPr>
        <p:spPr bwMode="gray">
          <a:xfrm>
            <a:off x="7958139" y="3446463"/>
            <a:ext cx="219075"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66"/>
            </p:custDataLst>
          </p:nvPr>
        </p:nvSpPr>
        <p:spPr bwMode="gray">
          <a:xfrm>
            <a:off x="8029574" y="3408362"/>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p:cNvSpPr>
          <p:nvPr>
            <p:custDataLst>
              <p:tags r:id="rId67"/>
            </p:custDataLst>
          </p:nvPr>
        </p:nvSpPr>
        <p:spPr bwMode="auto">
          <a:xfrm>
            <a:off x="8232775" y="3389313"/>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77" name="テキスト ボックス 18">
            <a:extLst>
              <a:ext uri="{FF2B5EF4-FFF2-40B4-BE49-F238E27FC236}">
                <a16:creationId xmlns:a16="http://schemas.microsoft.com/office/drawing/2014/main" id="{349B0436-B137-42CB-9C0A-F2D6E92C568D}"/>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8" name="テキスト ボックス 6">
            <a:extLst>
              <a:ext uri="{FF2B5EF4-FFF2-40B4-BE49-F238E27FC236}">
                <a16:creationId xmlns:a16="http://schemas.microsoft.com/office/drawing/2014/main" id="{24ED85BF-713E-46E1-9A97-DF9FD01F0512}"/>
              </a:ext>
            </a:extLst>
          </p:cNvPr>
          <p:cNvSpPr txBox="1"/>
          <p:nvPr/>
        </p:nvSpPr>
        <p:spPr>
          <a:xfrm>
            <a:off x="4226681" y="6476865"/>
            <a:ext cx="2093157" cy="307777"/>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85" name="Chart 284">
            <a:extLst>
              <a:ext uri="{FF2B5EF4-FFF2-40B4-BE49-F238E27FC236}">
                <a16:creationId xmlns:a16="http://schemas.microsoft.com/office/drawing/2014/main" id="{2ED636A3-9E2C-922C-D8D3-57FCFD0896E6}"/>
              </a:ext>
            </a:extLst>
          </p:cNvPr>
          <p:cNvGraphicFramePr/>
          <p:nvPr>
            <p:custDataLst>
              <p:tags r:id="rId68"/>
            </p:custDataLst>
            <p:extLst>
              <p:ext uri="{D42A27DB-BD31-4B8C-83A1-F6EECF244321}">
                <p14:modId xmlns:p14="http://schemas.microsoft.com/office/powerpoint/2010/main" val="1172375637"/>
              </p:ext>
            </p:extLst>
          </p:nvPr>
        </p:nvGraphicFramePr>
        <p:xfrm>
          <a:off x="588963" y="1930400"/>
          <a:ext cx="7381875" cy="1243013"/>
        </p:xfrm>
        <a:graphic>
          <a:graphicData uri="http://schemas.openxmlformats.org/drawingml/2006/chart">
            <c:chart xmlns:c="http://schemas.openxmlformats.org/drawingml/2006/chart" xmlns:r="http://schemas.openxmlformats.org/officeDocument/2006/relationships" r:id="rId131"/>
          </a:graphicData>
        </a:graphic>
      </p:graphicFrame>
      <p:sp>
        <p:nvSpPr>
          <p:cNvPr id="62" name="テキスト プレースホルダ 9">
            <a:extLst>
              <a:ext uri="{FF2B5EF4-FFF2-40B4-BE49-F238E27FC236}">
                <a16:creationId xmlns:a16="http://schemas.microsoft.com/office/drawing/2014/main" id="{F5BDD962-E6DE-AE02-B333-9289263E37DA}"/>
              </a:ext>
            </a:extLst>
          </p:cNvPr>
          <p:cNvSpPr>
            <a:spLocks noGrp="1"/>
          </p:cNvSpPr>
          <p:nvPr/>
        </p:nvSpPr>
        <p:spPr bwMode="gray">
          <a:xfrm>
            <a:off x="1252537" y="3226244"/>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endParaRPr kumimoji="0" lang="ja-JP" altLang="en-US" sz="800" dirty="0">
              <a:latin typeface="+mj-lt"/>
              <a:sym typeface="+mn-lt"/>
            </a:endParaRPr>
          </a:p>
        </p:txBody>
      </p:sp>
      <p:graphicFrame>
        <p:nvGraphicFramePr>
          <p:cNvPr id="460" name="Chart 459">
            <a:extLst>
              <a:ext uri="{FF2B5EF4-FFF2-40B4-BE49-F238E27FC236}">
                <a16:creationId xmlns:a16="http://schemas.microsoft.com/office/drawing/2014/main" id="{CB9A299B-0120-92BB-F33F-E56DBAF494DF}"/>
              </a:ext>
            </a:extLst>
          </p:cNvPr>
          <p:cNvGraphicFramePr/>
          <p:nvPr>
            <p:custDataLst>
              <p:tags r:id="rId69"/>
            </p:custDataLst>
            <p:extLst>
              <p:ext uri="{D42A27DB-BD31-4B8C-83A1-F6EECF244321}">
                <p14:modId xmlns:p14="http://schemas.microsoft.com/office/powerpoint/2010/main" val="4051287284"/>
              </p:ext>
            </p:extLst>
          </p:nvPr>
        </p:nvGraphicFramePr>
        <p:xfrm>
          <a:off x="163513" y="4322763"/>
          <a:ext cx="7896225" cy="2092325"/>
        </p:xfrm>
        <a:graphic>
          <a:graphicData uri="http://schemas.openxmlformats.org/drawingml/2006/chart">
            <c:chart xmlns:c="http://schemas.openxmlformats.org/drawingml/2006/chart" xmlns:r="http://schemas.openxmlformats.org/officeDocument/2006/relationships" r:id="rId132"/>
          </a:graphicData>
        </a:graphic>
      </p:graphicFrame>
      <p:sp>
        <p:nvSpPr>
          <p:cNvPr id="431" name="テキスト プレースホルダ 9">
            <a:extLst>
              <a:ext uri="{FF2B5EF4-FFF2-40B4-BE49-F238E27FC236}">
                <a16:creationId xmlns:a16="http://schemas.microsoft.com/office/drawing/2014/main" id="{247C94C6-550D-F348-5F7C-543C7ECC2C14}"/>
              </a:ext>
            </a:extLst>
          </p:cNvPr>
          <p:cNvSpPr>
            <a:spLocks/>
          </p:cNvSpPr>
          <p:nvPr>
            <p:custDataLst>
              <p:tags r:id="rId70"/>
            </p:custDataLst>
          </p:nvPr>
        </p:nvSpPr>
        <p:spPr bwMode="gray">
          <a:xfrm>
            <a:off x="668338" y="6130925"/>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865048-16F8-406F-B30D-D21BEB9CF1A7}" type="datetime'''''''''''''''''''''''''''''''''''''''''''''9'''''''''''">
              <a:rPr lang="ja-JP" altLang="en-US" sz="800" smtClean="0">
                <a:effectLst/>
                <a:sym typeface="+mn-lt"/>
              </a:rPr>
              <a:pPr marL="0" lvl="0" indent="0" algn="ctr">
                <a:spcBef>
                  <a:spcPct val="0"/>
                </a:spcBef>
                <a:buNone/>
              </a:pPr>
              <a:t>9</a:t>
            </a:fld>
            <a:endParaRPr kumimoji="1" lang="ja-JP" altLang="en-US" sz="800" dirty="0">
              <a:sym typeface="+mn-lt"/>
            </a:endParaRPr>
          </a:p>
        </p:txBody>
      </p:sp>
      <p:sp>
        <p:nvSpPr>
          <p:cNvPr id="350" name="テキスト プレースホルダ 9">
            <a:extLst>
              <a:ext uri="{FF2B5EF4-FFF2-40B4-BE49-F238E27FC236}">
                <a16:creationId xmlns:a16="http://schemas.microsoft.com/office/drawing/2014/main" id="{906C2AD8-9093-27A7-5678-5D5F4C92CFC1}"/>
              </a:ext>
            </a:extLst>
          </p:cNvPr>
          <p:cNvSpPr>
            <a:spLocks/>
          </p:cNvSpPr>
          <p:nvPr>
            <p:custDataLst>
              <p:tags r:id="rId71"/>
            </p:custDataLst>
          </p:nvPr>
        </p:nvSpPr>
        <p:spPr bwMode="auto">
          <a:xfrm>
            <a:off x="612775" y="63150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109054-52C9-4B72-B70F-B41C5DFEBDE6}"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448" name="テキスト プレースホルダ 9">
            <a:extLst>
              <a:ext uri="{FF2B5EF4-FFF2-40B4-BE49-F238E27FC236}">
                <a16:creationId xmlns:a16="http://schemas.microsoft.com/office/drawing/2014/main" id="{5822F4BA-8116-48D9-E24D-2450FA7BE058}"/>
              </a:ext>
            </a:extLst>
          </p:cNvPr>
          <p:cNvSpPr>
            <a:spLocks/>
          </p:cNvSpPr>
          <p:nvPr>
            <p:custDataLst>
              <p:tags r:id="rId72"/>
            </p:custDataLst>
          </p:nvPr>
        </p:nvSpPr>
        <p:spPr bwMode="gray">
          <a:xfrm>
            <a:off x="1042988" y="6027738"/>
            <a:ext cx="14287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D62407-9CB3-4D64-9C7E-09ABE4DBEBEB}" type="datetime'''''''''''''''''''''''''''''''''1''''''''''''''6'''''''">
              <a:rPr lang="ja-JP" altLang="en-US" sz="800" smtClean="0">
                <a:effectLst/>
                <a:sym typeface="+mn-lt"/>
              </a:rPr>
              <a:pPr marL="0" lvl="0" indent="0" algn="ctr">
                <a:spcBef>
                  <a:spcPct val="0"/>
                </a:spcBef>
                <a:buNone/>
              </a:pPr>
              <a:t>16</a:t>
            </a:fld>
            <a:endParaRPr kumimoji="1" lang="ja-JP" altLang="en-US" sz="800" dirty="0">
              <a:sym typeface="+mn-lt"/>
            </a:endParaRPr>
          </a:p>
        </p:txBody>
      </p:sp>
      <p:sp>
        <p:nvSpPr>
          <p:cNvPr id="420" name="テキスト プレースホルダ 9">
            <a:extLst>
              <a:ext uri="{FF2B5EF4-FFF2-40B4-BE49-F238E27FC236}">
                <a16:creationId xmlns:a16="http://schemas.microsoft.com/office/drawing/2014/main" id="{12E530CA-5426-DDFA-DA94-F8F3A5756D3D}"/>
              </a:ext>
            </a:extLst>
          </p:cNvPr>
          <p:cNvSpPr>
            <a:spLocks/>
          </p:cNvSpPr>
          <p:nvPr>
            <p:custDataLst>
              <p:tags r:id="rId73"/>
            </p:custDataLst>
          </p:nvPr>
        </p:nvSpPr>
        <p:spPr bwMode="gray">
          <a:xfrm>
            <a:off x="974725" y="6132513"/>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86C435-03F3-40FD-B5AF-0406BD710D73}" type="datetime'''''''''''''''''''''''''''''8'''''''">
              <a:rPr lang="ja-JP" altLang="en-US" sz="800" smtClean="0">
                <a:effectLst/>
                <a:sym typeface="+mn-lt"/>
              </a:rPr>
              <a:pPr marL="0" lvl="0" indent="0" algn="ctr">
                <a:spcBef>
                  <a:spcPct val="0"/>
                </a:spcBef>
                <a:buNone/>
              </a:pPr>
              <a:t>8</a:t>
            </a:fld>
            <a:endParaRPr kumimoji="1" lang="ja-JP" altLang="en-US" sz="800" dirty="0">
              <a:sym typeface="+mn-lt"/>
            </a:endParaRPr>
          </a:p>
        </p:txBody>
      </p:sp>
      <p:sp>
        <p:nvSpPr>
          <p:cNvPr id="351" name="テキスト プレースホルダ 9">
            <a:extLst>
              <a:ext uri="{FF2B5EF4-FFF2-40B4-BE49-F238E27FC236}">
                <a16:creationId xmlns:a16="http://schemas.microsoft.com/office/drawing/2014/main" id="{0D9CCB88-E9E0-66A2-007D-7D086AD0118A}"/>
              </a:ext>
            </a:extLst>
          </p:cNvPr>
          <p:cNvSpPr>
            <a:spLocks/>
          </p:cNvSpPr>
          <p:nvPr>
            <p:custDataLst>
              <p:tags r:id="rId74"/>
            </p:custDataLst>
          </p:nvPr>
        </p:nvSpPr>
        <p:spPr bwMode="auto">
          <a:xfrm>
            <a:off x="989013"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565043-D99C-4106-B683-A0FF23F68A6D}"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445" name="テキスト プレースホルダ 9">
            <a:extLst>
              <a:ext uri="{FF2B5EF4-FFF2-40B4-BE49-F238E27FC236}">
                <a16:creationId xmlns:a16="http://schemas.microsoft.com/office/drawing/2014/main" id="{7B244317-C02B-BB09-A057-542A6CBBF1AA}"/>
              </a:ext>
            </a:extLst>
          </p:cNvPr>
          <p:cNvSpPr>
            <a:spLocks/>
          </p:cNvSpPr>
          <p:nvPr>
            <p:custDataLst>
              <p:tags r:id="rId75"/>
            </p:custDataLst>
          </p:nvPr>
        </p:nvSpPr>
        <p:spPr bwMode="gray">
          <a:xfrm>
            <a:off x="1350963" y="6037263"/>
            <a:ext cx="14287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A063A3-3BE7-4930-B8E7-A3B35A695217}" type="datetime'''''''''11'''">
              <a:rPr lang="ja-JP" altLang="en-US" sz="800" smtClean="0">
                <a:effectLst/>
                <a:sym typeface="+mn-lt"/>
              </a:rPr>
              <a:pPr marL="0" lvl="0" indent="0" algn="ctr">
                <a:spcBef>
                  <a:spcPct val="0"/>
                </a:spcBef>
                <a:buNone/>
              </a:pPr>
              <a:t>11</a:t>
            </a:fld>
            <a:endParaRPr kumimoji="1" lang="ja-JP" altLang="en-US" sz="800" dirty="0">
              <a:sym typeface="+mn-lt"/>
            </a:endParaRPr>
          </a:p>
        </p:txBody>
      </p:sp>
      <p:sp>
        <p:nvSpPr>
          <p:cNvPr id="432" name="テキスト プレースホルダ 9">
            <a:extLst>
              <a:ext uri="{FF2B5EF4-FFF2-40B4-BE49-F238E27FC236}">
                <a16:creationId xmlns:a16="http://schemas.microsoft.com/office/drawing/2014/main" id="{68B63D1C-CD69-9ABB-16BC-0644BFF09C83}"/>
              </a:ext>
            </a:extLst>
          </p:cNvPr>
          <p:cNvSpPr>
            <a:spLocks/>
          </p:cNvSpPr>
          <p:nvPr>
            <p:custDataLst>
              <p:tags r:id="rId76"/>
            </p:custDataLst>
          </p:nvPr>
        </p:nvSpPr>
        <p:spPr bwMode="gray">
          <a:xfrm>
            <a:off x="1254125" y="6127750"/>
            <a:ext cx="14287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A77216-7836-4A16-85C5-1E9DA574EB5C}" type="datetime'''''''''''''''''''1''''''''''''''''''''''''''''''''''''''0'''">
              <a:rPr lang="ja-JP" altLang="en-US" sz="800" smtClean="0">
                <a:effectLst/>
                <a:sym typeface="+mn-lt"/>
              </a:rPr>
              <a:pPr marL="0" lvl="0" indent="0" algn="ctr">
                <a:spcBef>
                  <a:spcPct val="0"/>
                </a:spcBef>
                <a:buNone/>
              </a:pPr>
              <a:t>10</a:t>
            </a:fld>
            <a:endParaRPr kumimoji="1" lang="ja-JP" altLang="en-US" sz="800" dirty="0">
              <a:sym typeface="+mn-lt"/>
            </a:endParaRPr>
          </a:p>
        </p:txBody>
      </p:sp>
      <p:sp>
        <p:nvSpPr>
          <p:cNvPr id="352" name="テキスト プレースホルダ 9">
            <a:extLst>
              <a:ext uri="{FF2B5EF4-FFF2-40B4-BE49-F238E27FC236}">
                <a16:creationId xmlns:a16="http://schemas.microsoft.com/office/drawing/2014/main" id="{2C8C9B49-904C-FB5D-5F4E-43FDB05B8F9B}"/>
              </a:ext>
            </a:extLst>
          </p:cNvPr>
          <p:cNvSpPr>
            <a:spLocks/>
          </p:cNvSpPr>
          <p:nvPr>
            <p:custDataLst>
              <p:tags r:id="rId77"/>
            </p:custDataLst>
          </p:nvPr>
        </p:nvSpPr>
        <p:spPr bwMode="auto">
          <a:xfrm>
            <a:off x="1296988"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98E320-CEFD-45D3-B934-DFC28C52BFEF}"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449" name="テキスト プレースホルダ 9">
            <a:extLst>
              <a:ext uri="{FF2B5EF4-FFF2-40B4-BE49-F238E27FC236}">
                <a16:creationId xmlns:a16="http://schemas.microsoft.com/office/drawing/2014/main" id="{23494F04-5261-D9F9-3335-8C2109C6C395}"/>
              </a:ext>
            </a:extLst>
          </p:cNvPr>
          <p:cNvSpPr>
            <a:spLocks/>
          </p:cNvSpPr>
          <p:nvPr>
            <p:custDataLst>
              <p:tags r:id="rId78"/>
            </p:custDataLst>
          </p:nvPr>
        </p:nvSpPr>
        <p:spPr bwMode="gray">
          <a:xfrm>
            <a:off x="1657350" y="6024563"/>
            <a:ext cx="14287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2657E0-1D81-43D2-9028-66D21CF23C43}" type="datetime'''''''''''''''''''''''''''''''''''1''''''4'''">
              <a:rPr lang="ja-JP" altLang="en-US" sz="800" smtClean="0">
                <a:effectLst/>
                <a:sym typeface="+mn-lt"/>
              </a:rPr>
              <a:pPr marL="0" lvl="0" indent="0" algn="ctr">
                <a:spcBef>
                  <a:spcPct val="0"/>
                </a:spcBef>
                <a:buNone/>
              </a:pPr>
              <a:t>14</a:t>
            </a:fld>
            <a:endParaRPr kumimoji="1" lang="ja-JP" altLang="en-US" sz="800" dirty="0">
              <a:sym typeface="+mn-lt"/>
            </a:endParaRPr>
          </a:p>
        </p:txBody>
      </p:sp>
      <p:sp>
        <p:nvSpPr>
          <p:cNvPr id="423" name="テキスト プレースホルダ 9">
            <a:extLst>
              <a:ext uri="{FF2B5EF4-FFF2-40B4-BE49-F238E27FC236}">
                <a16:creationId xmlns:a16="http://schemas.microsoft.com/office/drawing/2014/main" id="{327F2FB3-CF15-7D1D-BC3B-212B8FEF2677}"/>
              </a:ext>
            </a:extLst>
          </p:cNvPr>
          <p:cNvSpPr>
            <a:spLocks/>
          </p:cNvSpPr>
          <p:nvPr>
            <p:custDataLst>
              <p:tags r:id="rId79"/>
            </p:custDataLst>
          </p:nvPr>
        </p:nvSpPr>
        <p:spPr bwMode="gray">
          <a:xfrm>
            <a:off x="1560513" y="6126163"/>
            <a:ext cx="14287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70DA1B-01E8-4B7F-9CCF-D975D2A8EFB0}" type="datetime'''''''''''1''''''''''''''''''0'''''''''''">
              <a:rPr lang="ja-JP" altLang="en-US" sz="800" smtClean="0">
                <a:effectLst/>
                <a:sym typeface="+mn-lt"/>
              </a:rPr>
              <a:pPr marL="0" lvl="0" indent="0" algn="ctr">
                <a:spcBef>
                  <a:spcPct val="0"/>
                </a:spcBef>
                <a:buNone/>
              </a:pPr>
              <a:t>10</a:t>
            </a:fld>
            <a:endParaRPr kumimoji="1" lang="ja-JP" altLang="en-US" sz="800" dirty="0">
              <a:sym typeface="+mn-lt"/>
            </a:endParaRPr>
          </a:p>
        </p:txBody>
      </p:sp>
      <p:sp>
        <p:nvSpPr>
          <p:cNvPr id="353" name="テキスト プレースホルダ 9">
            <a:extLst>
              <a:ext uri="{FF2B5EF4-FFF2-40B4-BE49-F238E27FC236}">
                <a16:creationId xmlns:a16="http://schemas.microsoft.com/office/drawing/2014/main" id="{BAA58251-8143-DAA7-28E3-C844E73C53F2}"/>
              </a:ext>
            </a:extLst>
          </p:cNvPr>
          <p:cNvSpPr>
            <a:spLocks/>
          </p:cNvSpPr>
          <p:nvPr>
            <p:custDataLst>
              <p:tags r:id="rId80"/>
            </p:custDataLst>
          </p:nvPr>
        </p:nvSpPr>
        <p:spPr bwMode="auto">
          <a:xfrm>
            <a:off x="1603375"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7D36EF-FE33-4547-B0E8-91698A3DAC05}"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354" name="テキスト プレースホルダ 9">
            <a:extLst>
              <a:ext uri="{FF2B5EF4-FFF2-40B4-BE49-F238E27FC236}">
                <a16:creationId xmlns:a16="http://schemas.microsoft.com/office/drawing/2014/main" id="{BA4C0F7A-59BB-19DD-CC1F-45E1F42DA8C9}"/>
              </a:ext>
            </a:extLst>
          </p:cNvPr>
          <p:cNvSpPr>
            <a:spLocks/>
          </p:cNvSpPr>
          <p:nvPr>
            <p:custDataLst>
              <p:tags r:id="rId81"/>
            </p:custDataLst>
          </p:nvPr>
        </p:nvSpPr>
        <p:spPr bwMode="auto">
          <a:xfrm>
            <a:off x="1911350"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ACE542-A883-461C-B695-5DF82C780417}"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355" name="テキスト プレースホルダ 9">
            <a:extLst>
              <a:ext uri="{FF2B5EF4-FFF2-40B4-BE49-F238E27FC236}">
                <a16:creationId xmlns:a16="http://schemas.microsoft.com/office/drawing/2014/main" id="{DBD67388-811F-742A-68B2-1077BB01033D}"/>
              </a:ext>
            </a:extLst>
          </p:cNvPr>
          <p:cNvSpPr>
            <a:spLocks/>
          </p:cNvSpPr>
          <p:nvPr>
            <p:custDataLst>
              <p:tags r:id="rId82"/>
            </p:custDataLst>
          </p:nvPr>
        </p:nvSpPr>
        <p:spPr bwMode="auto">
          <a:xfrm>
            <a:off x="2217738"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39375F-9DCF-493F-97A6-FB268AAC8E6E}"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356" name="テキスト プレースホルダ 9">
            <a:extLst>
              <a:ext uri="{FF2B5EF4-FFF2-40B4-BE49-F238E27FC236}">
                <a16:creationId xmlns:a16="http://schemas.microsoft.com/office/drawing/2014/main" id="{9F2C162C-8BB4-7C75-AC0A-AEA5BD797DDF}"/>
              </a:ext>
            </a:extLst>
          </p:cNvPr>
          <p:cNvSpPr>
            <a:spLocks/>
          </p:cNvSpPr>
          <p:nvPr>
            <p:custDataLst>
              <p:tags r:id="rId83"/>
            </p:custDataLst>
          </p:nvPr>
        </p:nvSpPr>
        <p:spPr bwMode="auto">
          <a:xfrm>
            <a:off x="2525713"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16C6FE-1D9F-4CDB-B41F-24D0FDB02683}"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357" name="テキスト プレースホルダ 9">
            <a:extLst>
              <a:ext uri="{FF2B5EF4-FFF2-40B4-BE49-F238E27FC236}">
                <a16:creationId xmlns:a16="http://schemas.microsoft.com/office/drawing/2014/main" id="{A28B0078-D81C-59B6-1A78-092C17C09E5B}"/>
              </a:ext>
            </a:extLst>
          </p:cNvPr>
          <p:cNvSpPr>
            <a:spLocks/>
          </p:cNvSpPr>
          <p:nvPr>
            <p:custDataLst>
              <p:tags r:id="rId84"/>
            </p:custDataLst>
          </p:nvPr>
        </p:nvSpPr>
        <p:spPr bwMode="auto">
          <a:xfrm>
            <a:off x="2832100"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174BED-8B49-45BE-A70F-0CF151C94749}"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358" name="テキスト プレースホルダ 9">
            <a:extLst>
              <a:ext uri="{FF2B5EF4-FFF2-40B4-BE49-F238E27FC236}">
                <a16:creationId xmlns:a16="http://schemas.microsoft.com/office/drawing/2014/main" id="{5CD678BB-6976-F167-C0A9-CCCBAE9F4C10}"/>
              </a:ext>
            </a:extLst>
          </p:cNvPr>
          <p:cNvSpPr>
            <a:spLocks/>
          </p:cNvSpPr>
          <p:nvPr>
            <p:custDataLst>
              <p:tags r:id="rId85"/>
            </p:custDataLst>
          </p:nvPr>
        </p:nvSpPr>
        <p:spPr bwMode="auto">
          <a:xfrm>
            <a:off x="3140075"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CEE948-225B-4A06-8B4E-791D601785B7}"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359" name="テキスト プレースホルダ 9">
            <a:extLst>
              <a:ext uri="{FF2B5EF4-FFF2-40B4-BE49-F238E27FC236}">
                <a16:creationId xmlns:a16="http://schemas.microsoft.com/office/drawing/2014/main" id="{0E822BD6-8296-4313-95BE-E4AFA6F431C6}"/>
              </a:ext>
            </a:extLst>
          </p:cNvPr>
          <p:cNvSpPr>
            <a:spLocks/>
          </p:cNvSpPr>
          <p:nvPr>
            <p:custDataLst>
              <p:tags r:id="rId86"/>
            </p:custDataLst>
          </p:nvPr>
        </p:nvSpPr>
        <p:spPr bwMode="auto">
          <a:xfrm>
            <a:off x="3446463"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0B3EBD-0725-4862-9B89-3125D757E1FD}"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360" name="テキスト プレースホルダ 9">
            <a:extLst>
              <a:ext uri="{FF2B5EF4-FFF2-40B4-BE49-F238E27FC236}">
                <a16:creationId xmlns:a16="http://schemas.microsoft.com/office/drawing/2014/main" id="{DE4C1D51-3DD9-871A-3C24-C9567D8073D0}"/>
              </a:ext>
            </a:extLst>
          </p:cNvPr>
          <p:cNvSpPr>
            <a:spLocks/>
          </p:cNvSpPr>
          <p:nvPr>
            <p:custDataLst>
              <p:tags r:id="rId87"/>
            </p:custDataLst>
          </p:nvPr>
        </p:nvSpPr>
        <p:spPr bwMode="auto">
          <a:xfrm>
            <a:off x="3754438"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4DAB25-460A-43B5-8361-FA637F4E7F95}"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361" name="テキスト プレースホルダ 9">
            <a:extLst>
              <a:ext uri="{FF2B5EF4-FFF2-40B4-BE49-F238E27FC236}">
                <a16:creationId xmlns:a16="http://schemas.microsoft.com/office/drawing/2014/main" id="{2627DF0A-2713-46D2-77F9-753783297285}"/>
              </a:ext>
            </a:extLst>
          </p:cNvPr>
          <p:cNvSpPr>
            <a:spLocks/>
          </p:cNvSpPr>
          <p:nvPr>
            <p:custDataLst>
              <p:tags r:id="rId88"/>
            </p:custDataLst>
          </p:nvPr>
        </p:nvSpPr>
        <p:spPr bwMode="auto">
          <a:xfrm>
            <a:off x="4060825"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CC7E36-57CC-4FA9-9D3B-C7CF071B9250}"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362" name="テキスト プレースホルダ 9">
            <a:extLst>
              <a:ext uri="{FF2B5EF4-FFF2-40B4-BE49-F238E27FC236}">
                <a16:creationId xmlns:a16="http://schemas.microsoft.com/office/drawing/2014/main" id="{27374251-EFFE-581A-C318-C0B04E8C7273}"/>
              </a:ext>
            </a:extLst>
          </p:cNvPr>
          <p:cNvSpPr>
            <a:spLocks/>
          </p:cNvSpPr>
          <p:nvPr>
            <p:custDataLst>
              <p:tags r:id="rId89"/>
            </p:custDataLst>
          </p:nvPr>
        </p:nvSpPr>
        <p:spPr bwMode="auto">
          <a:xfrm>
            <a:off x="4368800"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369C30-BDF3-47A4-9D12-D9544C420E93}"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363" name="テキスト プレースホルダ 9">
            <a:extLst>
              <a:ext uri="{FF2B5EF4-FFF2-40B4-BE49-F238E27FC236}">
                <a16:creationId xmlns:a16="http://schemas.microsoft.com/office/drawing/2014/main" id="{8D9D8BA5-F88C-FF7C-EA23-D88CB3F45751}"/>
              </a:ext>
            </a:extLst>
          </p:cNvPr>
          <p:cNvSpPr>
            <a:spLocks/>
          </p:cNvSpPr>
          <p:nvPr>
            <p:custDataLst>
              <p:tags r:id="rId90"/>
            </p:custDataLst>
          </p:nvPr>
        </p:nvSpPr>
        <p:spPr bwMode="auto">
          <a:xfrm>
            <a:off x="4675188"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2088A4-6FD7-4FFC-8867-1CCD237F9B3A}"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364" name="テキスト プレースホルダ 9">
            <a:extLst>
              <a:ext uri="{FF2B5EF4-FFF2-40B4-BE49-F238E27FC236}">
                <a16:creationId xmlns:a16="http://schemas.microsoft.com/office/drawing/2014/main" id="{6FD897CD-E6B8-52F0-B382-5C0BCF1EC35A}"/>
              </a:ext>
            </a:extLst>
          </p:cNvPr>
          <p:cNvSpPr>
            <a:spLocks/>
          </p:cNvSpPr>
          <p:nvPr>
            <p:custDataLst>
              <p:tags r:id="rId91"/>
            </p:custDataLst>
          </p:nvPr>
        </p:nvSpPr>
        <p:spPr bwMode="auto">
          <a:xfrm>
            <a:off x="4983163"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0FC293-3781-480A-8268-AD025A0ADEDF}"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365" name="テキスト プレースホルダ 9">
            <a:extLst>
              <a:ext uri="{FF2B5EF4-FFF2-40B4-BE49-F238E27FC236}">
                <a16:creationId xmlns:a16="http://schemas.microsoft.com/office/drawing/2014/main" id="{6B8C81FB-FC74-FDB6-D970-A71D6DD02E83}"/>
              </a:ext>
            </a:extLst>
          </p:cNvPr>
          <p:cNvSpPr>
            <a:spLocks/>
          </p:cNvSpPr>
          <p:nvPr>
            <p:custDataLst>
              <p:tags r:id="rId92"/>
            </p:custDataLst>
          </p:nvPr>
        </p:nvSpPr>
        <p:spPr bwMode="auto">
          <a:xfrm>
            <a:off x="5289550"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192A74-40FD-4B00-BB86-6DCF9A279633}"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366" name="テキスト プレースホルダ 9">
            <a:extLst>
              <a:ext uri="{FF2B5EF4-FFF2-40B4-BE49-F238E27FC236}">
                <a16:creationId xmlns:a16="http://schemas.microsoft.com/office/drawing/2014/main" id="{F11720C0-5A7C-25A9-3790-C2E4979C4FA6}"/>
              </a:ext>
            </a:extLst>
          </p:cNvPr>
          <p:cNvSpPr>
            <a:spLocks/>
          </p:cNvSpPr>
          <p:nvPr>
            <p:custDataLst>
              <p:tags r:id="rId93"/>
            </p:custDataLst>
          </p:nvPr>
        </p:nvSpPr>
        <p:spPr bwMode="auto">
          <a:xfrm>
            <a:off x="5597525"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E1FE52-7CC9-4DA7-AEC1-1E3BCB51BBDC}"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367" name="テキスト プレースホルダ 9">
            <a:extLst>
              <a:ext uri="{FF2B5EF4-FFF2-40B4-BE49-F238E27FC236}">
                <a16:creationId xmlns:a16="http://schemas.microsoft.com/office/drawing/2014/main" id="{4801CAC5-6888-464B-754D-6D348266A492}"/>
              </a:ext>
            </a:extLst>
          </p:cNvPr>
          <p:cNvSpPr>
            <a:spLocks/>
          </p:cNvSpPr>
          <p:nvPr>
            <p:custDataLst>
              <p:tags r:id="rId94"/>
            </p:custDataLst>
          </p:nvPr>
        </p:nvSpPr>
        <p:spPr bwMode="auto">
          <a:xfrm>
            <a:off x="5903913"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2F9EA4-D1C8-49CA-B59F-2E81120E52E2}"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368" name="テキスト プレースホルダ 9">
            <a:extLst>
              <a:ext uri="{FF2B5EF4-FFF2-40B4-BE49-F238E27FC236}">
                <a16:creationId xmlns:a16="http://schemas.microsoft.com/office/drawing/2014/main" id="{46E5B0AF-214B-98BE-861F-BAAF87EAA84E}"/>
              </a:ext>
            </a:extLst>
          </p:cNvPr>
          <p:cNvSpPr>
            <a:spLocks/>
          </p:cNvSpPr>
          <p:nvPr>
            <p:custDataLst>
              <p:tags r:id="rId95"/>
            </p:custDataLst>
          </p:nvPr>
        </p:nvSpPr>
        <p:spPr bwMode="auto">
          <a:xfrm>
            <a:off x="6211888"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B2FAB2-A97B-48E4-9CDF-6E5EF6ADA788}"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369" name="テキスト プレースホルダ 9">
            <a:extLst>
              <a:ext uri="{FF2B5EF4-FFF2-40B4-BE49-F238E27FC236}">
                <a16:creationId xmlns:a16="http://schemas.microsoft.com/office/drawing/2014/main" id="{FFCEA965-9B65-1CA7-B097-7EA427E75FB1}"/>
              </a:ext>
            </a:extLst>
          </p:cNvPr>
          <p:cNvSpPr>
            <a:spLocks/>
          </p:cNvSpPr>
          <p:nvPr>
            <p:custDataLst>
              <p:tags r:id="rId96"/>
            </p:custDataLst>
          </p:nvPr>
        </p:nvSpPr>
        <p:spPr bwMode="auto">
          <a:xfrm>
            <a:off x="6518275"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7D0375-8790-4BDE-A259-2BB7579E42FB}"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370" name="テキスト プレースホルダ 9">
            <a:extLst>
              <a:ext uri="{FF2B5EF4-FFF2-40B4-BE49-F238E27FC236}">
                <a16:creationId xmlns:a16="http://schemas.microsoft.com/office/drawing/2014/main" id="{6FF7B55A-75FE-AFCC-EA5E-07BEDA1ACBDD}"/>
              </a:ext>
            </a:extLst>
          </p:cNvPr>
          <p:cNvSpPr>
            <a:spLocks/>
          </p:cNvSpPr>
          <p:nvPr>
            <p:custDataLst>
              <p:tags r:id="rId97"/>
            </p:custDataLst>
          </p:nvPr>
        </p:nvSpPr>
        <p:spPr bwMode="auto">
          <a:xfrm>
            <a:off x="6826250"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B852D8-4565-47A9-9301-C76CCB1C8561}"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71" name="テキスト プレースホルダ 9">
            <a:extLst>
              <a:ext uri="{FF2B5EF4-FFF2-40B4-BE49-F238E27FC236}">
                <a16:creationId xmlns:a16="http://schemas.microsoft.com/office/drawing/2014/main" id="{FAD8AC68-B853-439B-08EB-A33C8028C079}"/>
              </a:ext>
            </a:extLst>
          </p:cNvPr>
          <p:cNvSpPr>
            <a:spLocks/>
          </p:cNvSpPr>
          <p:nvPr>
            <p:custDataLst>
              <p:tags r:id="rId98"/>
            </p:custDataLst>
          </p:nvPr>
        </p:nvSpPr>
        <p:spPr bwMode="auto">
          <a:xfrm>
            <a:off x="7132638"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7B783E-251B-40FD-B923-BF52D3DEE84E}"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372" name="テキスト プレースホルダ 9">
            <a:extLst>
              <a:ext uri="{FF2B5EF4-FFF2-40B4-BE49-F238E27FC236}">
                <a16:creationId xmlns:a16="http://schemas.microsoft.com/office/drawing/2014/main" id="{1906B8D0-9F91-974B-41DF-F9288BE4443A}"/>
              </a:ext>
            </a:extLst>
          </p:cNvPr>
          <p:cNvSpPr>
            <a:spLocks/>
          </p:cNvSpPr>
          <p:nvPr>
            <p:custDataLst>
              <p:tags r:id="rId99"/>
            </p:custDataLst>
          </p:nvPr>
        </p:nvSpPr>
        <p:spPr bwMode="auto">
          <a:xfrm>
            <a:off x="7440613"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AE3277-0028-4A17-889F-6CB0AD57BF6A}"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373" name="テキスト プレースホルダ 9">
            <a:extLst>
              <a:ext uri="{FF2B5EF4-FFF2-40B4-BE49-F238E27FC236}">
                <a16:creationId xmlns:a16="http://schemas.microsoft.com/office/drawing/2014/main" id="{7366E2E5-6DA2-F5DA-4449-374472A37A74}"/>
              </a:ext>
            </a:extLst>
          </p:cNvPr>
          <p:cNvSpPr>
            <a:spLocks/>
          </p:cNvSpPr>
          <p:nvPr>
            <p:custDataLst>
              <p:tags r:id="rId100"/>
            </p:custDataLst>
          </p:nvPr>
        </p:nvSpPr>
        <p:spPr bwMode="auto">
          <a:xfrm>
            <a:off x="7747000"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6216BC-0844-45D3-8DC9-71DFA52F80C1}"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376" name="テキスト プレースホルダ 9">
            <a:extLst>
              <a:ext uri="{FF2B5EF4-FFF2-40B4-BE49-F238E27FC236}">
                <a16:creationId xmlns:a16="http://schemas.microsoft.com/office/drawing/2014/main" id="{D95007C8-E630-6375-F3BC-9995E6D4636E}"/>
              </a:ext>
            </a:extLst>
          </p:cNvPr>
          <p:cNvSpPr>
            <a:spLocks/>
          </p:cNvSpPr>
          <p:nvPr>
            <p:custDataLst>
              <p:tags r:id="rId101"/>
            </p:custDataLst>
          </p:nvPr>
        </p:nvSpPr>
        <p:spPr bwMode="gray">
          <a:xfrm>
            <a:off x="687388" y="59086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34C05D-6A74-4A5A-A449-8F653BB58071}" type="datetime'''''2''''''0'''''''''">
              <a:rPr lang="ja-JP" altLang="en-US" sz="800" smtClean="0">
                <a:effectLst/>
                <a:sym typeface="+mn-lt"/>
              </a:rPr>
              <a:pPr marL="0" lvl="0" indent="0" algn="ctr">
                <a:spcBef>
                  <a:spcPct val="0"/>
                </a:spcBef>
                <a:buNone/>
              </a:pPr>
              <a:t>20</a:t>
            </a:fld>
            <a:endParaRPr kumimoji="1" lang="ja-JP" altLang="en-US" sz="800" dirty="0">
              <a:sym typeface="+mn-lt"/>
            </a:endParaRPr>
          </a:p>
        </p:txBody>
      </p:sp>
      <p:sp>
        <p:nvSpPr>
          <p:cNvPr id="377" name="テキスト プレースホルダ 9">
            <a:extLst>
              <a:ext uri="{FF2B5EF4-FFF2-40B4-BE49-F238E27FC236}">
                <a16:creationId xmlns:a16="http://schemas.microsoft.com/office/drawing/2014/main" id="{789025F2-832B-B012-C90E-9DA3399B3F92}"/>
              </a:ext>
            </a:extLst>
          </p:cNvPr>
          <p:cNvSpPr>
            <a:spLocks/>
          </p:cNvSpPr>
          <p:nvPr>
            <p:custDataLst>
              <p:tags r:id="rId102"/>
            </p:custDataLst>
          </p:nvPr>
        </p:nvSpPr>
        <p:spPr bwMode="gray">
          <a:xfrm>
            <a:off x="993775" y="58705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263949-44A1-4934-B7C3-9FF754409394}" type="datetime'''''''''''''''25'''''''''''''''''''''''">
              <a:rPr lang="ja-JP" altLang="en-US" sz="800" smtClean="0">
                <a:effectLst/>
                <a:sym typeface="+mn-lt"/>
              </a:rPr>
              <a:pPr marL="0" lvl="0" indent="0" algn="ctr">
                <a:spcBef>
                  <a:spcPct val="0"/>
                </a:spcBef>
                <a:buNone/>
              </a:pPr>
              <a:t>25</a:t>
            </a:fld>
            <a:endParaRPr kumimoji="1" lang="ja-JP" altLang="en-US" sz="800" dirty="0">
              <a:sym typeface="+mn-lt"/>
            </a:endParaRPr>
          </a:p>
        </p:txBody>
      </p:sp>
      <p:sp>
        <p:nvSpPr>
          <p:cNvPr id="378" name="テキスト プレースホルダ 9">
            <a:extLst>
              <a:ext uri="{FF2B5EF4-FFF2-40B4-BE49-F238E27FC236}">
                <a16:creationId xmlns:a16="http://schemas.microsoft.com/office/drawing/2014/main" id="{A0243409-CD36-EF74-6B7E-357269165B80}"/>
              </a:ext>
            </a:extLst>
          </p:cNvPr>
          <p:cNvSpPr>
            <a:spLocks/>
          </p:cNvSpPr>
          <p:nvPr>
            <p:custDataLst>
              <p:tags r:id="rId103"/>
            </p:custDataLst>
          </p:nvPr>
        </p:nvSpPr>
        <p:spPr bwMode="gray">
          <a:xfrm>
            <a:off x="1301750" y="59023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3B825B-EF36-4F8D-B4F5-3F800E4F6340}" type="datetime'''2''''''''''''''1'''''''''''''''''''''''">
              <a:rPr lang="ja-JP" altLang="en-US" sz="800" smtClean="0">
                <a:effectLst/>
                <a:sym typeface="+mn-lt"/>
              </a:rPr>
              <a:pPr marL="0" lvl="0" indent="0" algn="ctr">
                <a:spcBef>
                  <a:spcPct val="0"/>
                </a:spcBef>
                <a:buNone/>
              </a:pPr>
              <a:t>21</a:t>
            </a:fld>
            <a:endParaRPr kumimoji="1" lang="ja-JP" altLang="en-US" sz="800" dirty="0">
              <a:sym typeface="+mn-lt"/>
            </a:endParaRPr>
          </a:p>
        </p:txBody>
      </p:sp>
      <p:sp>
        <p:nvSpPr>
          <p:cNvPr id="379" name="テキスト プレースホルダ 9">
            <a:extLst>
              <a:ext uri="{FF2B5EF4-FFF2-40B4-BE49-F238E27FC236}">
                <a16:creationId xmlns:a16="http://schemas.microsoft.com/office/drawing/2014/main" id="{B5CDC9AC-0861-A018-48B8-0410B2EFC364}"/>
              </a:ext>
            </a:extLst>
          </p:cNvPr>
          <p:cNvSpPr>
            <a:spLocks/>
          </p:cNvSpPr>
          <p:nvPr>
            <p:custDataLst>
              <p:tags r:id="rId104"/>
            </p:custDataLst>
          </p:nvPr>
        </p:nvSpPr>
        <p:spPr bwMode="gray">
          <a:xfrm>
            <a:off x="1608138" y="58785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EC7CA5-C4D7-4D38-A28E-E1DDFCFDDFA2}" type="datetime'''''''''''2''''''''''''''''''''4'''''''''''''''''''''''''''">
              <a:rPr lang="ja-JP" altLang="en-US" sz="800" smtClean="0">
                <a:effectLst/>
                <a:sym typeface="+mn-lt"/>
              </a:rPr>
              <a:pPr marL="0" lvl="0" indent="0" algn="ctr">
                <a:spcBef>
                  <a:spcPct val="0"/>
                </a:spcBef>
                <a:buNone/>
              </a:pPr>
              <a:t>24</a:t>
            </a:fld>
            <a:endParaRPr kumimoji="1" lang="ja-JP" altLang="en-US" sz="800" dirty="0">
              <a:sym typeface="+mn-lt"/>
            </a:endParaRPr>
          </a:p>
        </p:txBody>
      </p:sp>
      <p:sp>
        <p:nvSpPr>
          <p:cNvPr id="380" name="テキスト プレースホルダ 9">
            <a:extLst>
              <a:ext uri="{FF2B5EF4-FFF2-40B4-BE49-F238E27FC236}">
                <a16:creationId xmlns:a16="http://schemas.microsoft.com/office/drawing/2014/main" id="{0B0C4A17-9176-A64F-622D-BD67E24A3F54}"/>
              </a:ext>
            </a:extLst>
          </p:cNvPr>
          <p:cNvSpPr>
            <a:spLocks/>
          </p:cNvSpPr>
          <p:nvPr>
            <p:custDataLst>
              <p:tags r:id="rId105"/>
            </p:custDataLst>
          </p:nvPr>
        </p:nvSpPr>
        <p:spPr bwMode="gray">
          <a:xfrm>
            <a:off x="1916113" y="582136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34B279-FA22-4C2F-BEB4-EFFD8645D26D}" type="datetime'''''''''''''''''''''3''''''''''''''0'''''''''">
              <a:rPr lang="ja-JP" altLang="en-US" sz="800" smtClean="0">
                <a:effectLst/>
                <a:sym typeface="+mn-lt"/>
              </a:rPr>
              <a:pPr marL="0" lvl="0" indent="0" algn="ctr">
                <a:spcBef>
                  <a:spcPct val="0"/>
                </a:spcBef>
                <a:buNone/>
              </a:pPr>
              <a:t>30</a:t>
            </a:fld>
            <a:endParaRPr kumimoji="1" lang="ja-JP" altLang="en-US" sz="800" dirty="0">
              <a:sym typeface="+mn-lt"/>
            </a:endParaRPr>
          </a:p>
        </p:txBody>
      </p:sp>
      <p:sp>
        <p:nvSpPr>
          <p:cNvPr id="381" name="テキスト プレースホルダ 9">
            <a:extLst>
              <a:ext uri="{FF2B5EF4-FFF2-40B4-BE49-F238E27FC236}">
                <a16:creationId xmlns:a16="http://schemas.microsoft.com/office/drawing/2014/main" id="{802CB92E-62BC-F686-9F38-B3C3728988F4}"/>
              </a:ext>
            </a:extLst>
          </p:cNvPr>
          <p:cNvSpPr>
            <a:spLocks/>
          </p:cNvSpPr>
          <p:nvPr>
            <p:custDataLst>
              <p:tags r:id="rId106"/>
            </p:custDataLst>
          </p:nvPr>
        </p:nvSpPr>
        <p:spPr bwMode="gray">
          <a:xfrm>
            <a:off x="2222500" y="575945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C11984-CE20-4A1C-92DE-2D16A6E28945}" type="datetime'''''''''''''''''''''''3''''''''''8'''''''''''''''''">
              <a:rPr lang="ja-JP" altLang="en-US" sz="800" smtClean="0">
                <a:effectLst/>
                <a:sym typeface="+mn-lt"/>
              </a:rPr>
              <a:pPr marL="0" lvl="0" indent="0" algn="ctr">
                <a:spcBef>
                  <a:spcPct val="0"/>
                </a:spcBef>
                <a:buNone/>
              </a:pPr>
              <a:t>38</a:t>
            </a:fld>
            <a:endParaRPr kumimoji="1" lang="ja-JP" altLang="en-US" sz="800" dirty="0">
              <a:sym typeface="+mn-lt"/>
            </a:endParaRPr>
          </a:p>
        </p:txBody>
      </p:sp>
      <p:sp>
        <p:nvSpPr>
          <p:cNvPr id="382" name="テキスト プレースホルダ 9">
            <a:extLst>
              <a:ext uri="{FF2B5EF4-FFF2-40B4-BE49-F238E27FC236}">
                <a16:creationId xmlns:a16="http://schemas.microsoft.com/office/drawing/2014/main" id="{37EA0851-2276-0075-17F2-0639C5D18214}"/>
              </a:ext>
            </a:extLst>
          </p:cNvPr>
          <p:cNvSpPr>
            <a:spLocks/>
          </p:cNvSpPr>
          <p:nvPr>
            <p:custDataLst>
              <p:tags r:id="rId107"/>
            </p:custDataLst>
          </p:nvPr>
        </p:nvSpPr>
        <p:spPr bwMode="gray">
          <a:xfrm>
            <a:off x="2530475" y="569436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E2A10E-A6A8-4891-A0CE-A3E1A234934E}" type="datetime'''''''''''4''''''5'''''''''''''''">
              <a:rPr lang="ja-JP" altLang="en-US" sz="800" smtClean="0">
                <a:effectLst/>
                <a:sym typeface="+mn-lt"/>
              </a:rPr>
              <a:pPr marL="0" lvl="0" indent="0" algn="ctr">
                <a:spcBef>
                  <a:spcPct val="0"/>
                </a:spcBef>
                <a:buNone/>
              </a:pPr>
              <a:t>45</a:t>
            </a:fld>
            <a:endParaRPr kumimoji="1" lang="ja-JP" altLang="en-US" sz="800" dirty="0">
              <a:sym typeface="+mn-lt"/>
            </a:endParaRPr>
          </a:p>
        </p:txBody>
      </p:sp>
      <p:sp>
        <p:nvSpPr>
          <p:cNvPr id="383" name="テキスト プレースホルダ 9">
            <a:extLst>
              <a:ext uri="{FF2B5EF4-FFF2-40B4-BE49-F238E27FC236}">
                <a16:creationId xmlns:a16="http://schemas.microsoft.com/office/drawing/2014/main" id="{2A55FE2A-8677-3BC6-803F-CE496138C7A1}"/>
              </a:ext>
            </a:extLst>
          </p:cNvPr>
          <p:cNvSpPr>
            <a:spLocks/>
          </p:cNvSpPr>
          <p:nvPr>
            <p:custDataLst>
              <p:tags r:id="rId108"/>
            </p:custDataLst>
          </p:nvPr>
        </p:nvSpPr>
        <p:spPr bwMode="gray">
          <a:xfrm>
            <a:off x="2836863" y="56292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38B469-4E44-40D3-AF76-B9BC1BD30EC5}" type="datetime'''''''''''''5''''''''''''''''''''''''''''''''3'''''''''''">
              <a:rPr lang="ja-JP" altLang="en-US" sz="800" smtClean="0">
                <a:effectLst/>
                <a:sym typeface="+mn-lt"/>
              </a:rPr>
              <a:pPr marL="0" lvl="0" indent="0" algn="ctr">
                <a:spcBef>
                  <a:spcPct val="0"/>
                </a:spcBef>
                <a:buNone/>
              </a:pPr>
              <a:t>53</a:t>
            </a:fld>
            <a:endParaRPr kumimoji="1" lang="ja-JP" altLang="en-US" sz="800" dirty="0">
              <a:sym typeface="+mn-lt"/>
            </a:endParaRPr>
          </a:p>
        </p:txBody>
      </p:sp>
      <p:sp>
        <p:nvSpPr>
          <p:cNvPr id="384" name="テキスト プレースホルダ 9">
            <a:extLst>
              <a:ext uri="{FF2B5EF4-FFF2-40B4-BE49-F238E27FC236}">
                <a16:creationId xmlns:a16="http://schemas.microsoft.com/office/drawing/2014/main" id="{62A7ADA0-2F39-DC69-921F-C8788FA4A6F9}"/>
              </a:ext>
            </a:extLst>
          </p:cNvPr>
          <p:cNvSpPr>
            <a:spLocks/>
          </p:cNvSpPr>
          <p:nvPr>
            <p:custDataLst>
              <p:tags r:id="rId109"/>
            </p:custDataLst>
          </p:nvPr>
        </p:nvSpPr>
        <p:spPr bwMode="gray">
          <a:xfrm>
            <a:off x="3144838" y="553878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254BB3-B445-447B-B41A-535F4D5C113C}" type="datetime'''''''''''''''''6''3'''''''''''''''''''''''''''''''''''">
              <a:rPr lang="ja-JP" altLang="en-US" sz="800" smtClean="0">
                <a:effectLst/>
                <a:sym typeface="+mn-lt"/>
              </a:rPr>
              <a:pPr marL="0" lvl="0" indent="0" algn="ctr">
                <a:spcBef>
                  <a:spcPct val="0"/>
                </a:spcBef>
                <a:buNone/>
              </a:pPr>
              <a:t>63</a:t>
            </a:fld>
            <a:endParaRPr kumimoji="1" lang="ja-JP" altLang="en-US" sz="800" dirty="0">
              <a:sym typeface="+mn-lt"/>
            </a:endParaRPr>
          </a:p>
        </p:txBody>
      </p:sp>
      <p:sp>
        <p:nvSpPr>
          <p:cNvPr id="385" name="テキスト プレースホルダ 9">
            <a:extLst>
              <a:ext uri="{FF2B5EF4-FFF2-40B4-BE49-F238E27FC236}">
                <a16:creationId xmlns:a16="http://schemas.microsoft.com/office/drawing/2014/main" id="{C2E4763D-C000-397A-1FFB-3F539A0AFA10}"/>
              </a:ext>
            </a:extLst>
          </p:cNvPr>
          <p:cNvSpPr>
            <a:spLocks/>
          </p:cNvSpPr>
          <p:nvPr>
            <p:custDataLst>
              <p:tags r:id="rId110"/>
            </p:custDataLst>
          </p:nvPr>
        </p:nvSpPr>
        <p:spPr bwMode="gray">
          <a:xfrm>
            <a:off x="3451225" y="54959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AA599E-798E-41A4-A1A3-2076CCBC6836}" type="datetime'''''''''''''''''6''8'''''''''''''''''''">
              <a:rPr lang="ja-JP" altLang="en-US" sz="800" smtClean="0">
                <a:effectLst/>
                <a:sym typeface="+mn-lt"/>
              </a:rPr>
              <a:pPr marL="0" lvl="0" indent="0" algn="ctr">
                <a:spcBef>
                  <a:spcPct val="0"/>
                </a:spcBef>
                <a:buNone/>
              </a:pPr>
              <a:t>68</a:t>
            </a:fld>
            <a:endParaRPr kumimoji="1" lang="ja-JP" altLang="en-US" sz="800" dirty="0">
              <a:sym typeface="+mn-lt"/>
            </a:endParaRPr>
          </a:p>
        </p:txBody>
      </p:sp>
      <p:sp>
        <p:nvSpPr>
          <p:cNvPr id="442" name="テキスト プレースホルダ 9">
            <a:extLst>
              <a:ext uri="{FF2B5EF4-FFF2-40B4-BE49-F238E27FC236}">
                <a16:creationId xmlns:a16="http://schemas.microsoft.com/office/drawing/2014/main" id="{66EC0B0C-17B7-8F50-0A6A-D18812E43CDA}"/>
              </a:ext>
            </a:extLst>
          </p:cNvPr>
          <p:cNvSpPr>
            <a:spLocks/>
          </p:cNvSpPr>
          <p:nvPr>
            <p:custDataLst>
              <p:tags r:id="rId111"/>
            </p:custDataLst>
          </p:nvPr>
        </p:nvSpPr>
        <p:spPr bwMode="gray">
          <a:xfrm>
            <a:off x="736600" y="6045200"/>
            <a:ext cx="14287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D7C425-8548-4D89-97AB-6445782D3C52}" type="datetime'''''''''''''''''''''''1''''''''''''''2'">
              <a:rPr lang="ja-JP" altLang="en-US" sz="800" smtClean="0">
                <a:effectLst/>
                <a:sym typeface="+mn-lt"/>
              </a:rPr>
              <a:pPr marL="0" lvl="0" indent="0" algn="ctr">
                <a:spcBef>
                  <a:spcPct val="0"/>
                </a:spcBef>
                <a:buNone/>
              </a:pPr>
              <a:t>12</a:t>
            </a:fld>
            <a:endParaRPr kumimoji="1" lang="ja-JP" altLang="en-US" sz="800" dirty="0">
              <a:sym typeface="+mn-lt"/>
            </a:endParaRPr>
          </a:p>
        </p:txBody>
      </p:sp>
      <p:sp>
        <p:nvSpPr>
          <p:cNvPr id="387" name="テキスト プレースホルダ 9">
            <a:extLst>
              <a:ext uri="{FF2B5EF4-FFF2-40B4-BE49-F238E27FC236}">
                <a16:creationId xmlns:a16="http://schemas.microsoft.com/office/drawing/2014/main" id="{CF10E54C-EFF9-EB9D-6233-F7C057BD6439}"/>
              </a:ext>
            </a:extLst>
          </p:cNvPr>
          <p:cNvSpPr>
            <a:spLocks/>
          </p:cNvSpPr>
          <p:nvPr>
            <p:custDataLst>
              <p:tags r:id="rId112"/>
            </p:custDataLst>
          </p:nvPr>
        </p:nvSpPr>
        <p:spPr bwMode="gray">
          <a:xfrm>
            <a:off x="4065588" y="52657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7F14E5-AAA8-4D10-B791-B03AC1B3C515}" type="datetime'''''''''9''''''''''''''''''5'''''''''">
              <a:rPr lang="ja-JP" altLang="en-US" sz="800" smtClean="0">
                <a:effectLst/>
                <a:sym typeface="+mn-lt"/>
              </a:rPr>
              <a:pPr marL="0" lvl="0" indent="0" algn="ctr">
                <a:spcBef>
                  <a:spcPct val="0"/>
                </a:spcBef>
                <a:buNone/>
              </a:pPr>
              <a:t>95</a:t>
            </a:fld>
            <a:endParaRPr kumimoji="1" lang="ja-JP" altLang="en-US" sz="800" dirty="0">
              <a:sym typeface="+mn-lt"/>
            </a:endParaRPr>
          </a:p>
        </p:txBody>
      </p:sp>
      <p:sp>
        <p:nvSpPr>
          <p:cNvPr id="388" name="テキスト プレースホルダ 9">
            <a:extLst>
              <a:ext uri="{FF2B5EF4-FFF2-40B4-BE49-F238E27FC236}">
                <a16:creationId xmlns:a16="http://schemas.microsoft.com/office/drawing/2014/main" id="{7D7A54C7-BD84-94CF-ABF7-8884ED118DAA}"/>
              </a:ext>
            </a:extLst>
          </p:cNvPr>
          <p:cNvSpPr>
            <a:spLocks/>
          </p:cNvSpPr>
          <p:nvPr>
            <p:custDataLst>
              <p:tags r:id="rId113"/>
            </p:custDataLst>
          </p:nvPr>
        </p:nvSpPr>
        <p:spPr bwMode="gray">
          <a:xfrm>
            <a:off x="4344988" y="51641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33D961-A67A-41F9-9036-322FF97B303E}" type="datetime'''''1''''''''''''''''0''7'''''''''''''''''''''''''">
              <a:rPr lang="ja-JP" altLang="en-US" sz="800" smtClean="0">
                <a:effectLst/>
                <a:sym typeface="+mn-lt"/>
              </a:rPr>
              <a:pPr marL="0" lvl="0" indent="0" algn="ctr">
                <a:spcBef>
                  <a:spcPct val="0"/>
                </a:spcBef>
                <a:buNone/>
              </a:pPr>
              <a:t>107</a:t>
            </a:fld>
            <a:endParaRPr kumimoji="1" lang="ja-JP" altLang="en-US" sz="800" dirty="0">
              <a:sym typeface="+mn-lt"/>
            </a:endParaRPr>
          </a:p>
        </p:txBody>
      </p:sp>
      <p:sp>
        <p:nvSpPr>
          <p:cNvPr id="389" name="テキスト プレースホルダ 9">
            <a:extLst>
              <a:ext uri="{FF2B5EF4-FFF2-40B4-BE49-F238E27FC236}">
                <a16:creationId xmlns:a16="http://schemas.microsoft.com/office/drawing/2014/main" id="{03BB5E07-BA92-9542-728E-EE8E62F35ABA}"/>
              </a:ext>
            </a:extLst>
          </p:cNvPr>
          <p:cNvSpPr>
            <a:spLocks/>
          </p:cNvSpPr>
          <p:nvPr>
            <p:custDataLst>
              <p:tags r:id="rId114"/>
            </p:custDataLst>
          </p:nvPr>
        </p:nvSpPr>
        <p:spPr bwMode="gray">
          <a:xfrm>
            <a:off x="4651375" y="52101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D9C8ED-CA30-4410-9F8E-41D975707CD6}" type="datetime'''''''''1''''''''''''0''''''''''''''''''''''''''''''''''''''1'">
              <a:rPr lang="ja-JP" altLang="en-US" sz="800" smtClean="0">
                <a:effectLst/>
                <a:sym typeface="+mn-lt"/>
              </a:rPr>
              <a:pPr marL="0" lvl="0" indent="0" algn="ctr">
                <a:spcBef>
                  <a:spcPct val="0"/>
                </a:spcBef>
                <a:buNone/>
              </a:pPr>
              <a:t>101</a:t>
            </a:fld>
            <a:endParaRPr kumimoji="1" lang="ja-JP" altLang="en-US" sz="800" dirty="0">
              <a:sym typeface="+mn-lt"/>
            </a:endParaRPr>
          </a:p>
        </p:txBody>
      </p:sp>
      <p:sp>
        <p:nvSpPr>
          <p:cNvPr id="390" name="テキスト プレースホルダ 9">
            <a:extLst>
              <a:ext uri="{FF2B5EF4-FFF2-40B4-BE49-F238E27FC236}">
                <a16:creationId xmlns:a16="http://schemas.microsoft.com/office/drawing/2014/main" id="{D4BC7DFF-B7FE-3D41-C86A-E2851C2A2A2E}"/>
              </a:ext>
            </a:extLst>
          </p:cNvPr>
          <p:cNvSpPr>
            <a:spLocks/>
          </p:cNvSpPr>
          <p:nvPr>
            <p:custDataLst>
              <p:tags r:id="rId115"/>
            </p:custDataLst>
          </p:nvPr>
        </p:nvSpPr>
        <p:spPr bwMode="gray">
          <a:xfrm>
            <a:off x="4959350" y="508635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7B2C89-A33C-4D9C-9822-786A39A14EF5}" type="datetime'''''''''''''''''''''''''''''''1''''1''6'''''''''''''">
              <a:rPr lang="ja-JP" altLang="en-US" sz="800" smtClean="0">
                <a:effectLst/>
                <a:sym typeface="+mn-lt"/>
              </a:rPr>
              <a:pPr marL="0" lvl="0" indent="0" algn="ctr">
                <a:spcBef>
                  <a:spcPct val="0"/>
                </a:spcBef>
                <a:buNone/>
              </a:pPr>
              <a:t>116</a:t>
            </a:fld>
            <a:endParaRPr kumimoji="1" lang="ja-JP" altLang="en-US" sz="800" dirty="0">
              <a:sym typeface="+mn-lt"/>
            </a:endParaRPr>
          </a:p>
        </p:txBody>
      </p:sp>
      <p:sp>
        <p:nvSpPr>
          <p:cNvPr id="391" name="テキスト プレースホルダ 9">
            <a:extLst>
              <a:ext uri="{FF2B5EF4-FFF2-40B4-BE49-F238E27FC236}">
                <a16:creationId xmlns:a16="http://schemas.microsoft.com/office/drawing/2014/main" id="{CA4D5247-77B7-A093-F93F-429F922CDC12}"/>
              </a:ext>
            </a:extLst>
          </p:cNvPr>
          <p:cNvSpPr>
            <a:spLocks/>
          </p:cNvSpPr>
          <p:nvPr>
            <p:custDataLst>
              <p:tags r:id="rId116"/>
            </p:custDataLst>
          </p:nvPr>
        </p:nvSpPr>
        <p:spPr bwMode="gray">
          <a:xfrm>
            <a:off x="5265738" y="50593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23114A-7058-4072-BB98-B593EA52CDA5}" type="datetime'1''''''''''''''''1''9'''''''''''''''''''''">
              <a:rPr lang="ja-JP" altLang="en-US" sz="800" smtClean="0">
                <a:effectLst/>
                <a:sym typeface="+mn-lt"/>
              </a:rPr>
              <a:pPr marL="0" lvl="0" indent="0" algn="ctr">
                <a:spcBef>
                  <a:spcPct val="0"/>
                </a:spcBef>
                <a:buNone/>
              </a:pPr>
              <a:t>119</a:t>
            </a:fld>
            <a:endParaRPr kumimoji="1" lang="ja-JP" altLang="en-US" sz="800" dirty="0">
              <a:sym typeface="+mn-lt"/>
            </a:endParaRPr>
          </a:p>
        </p:txBody>
      </p:sp>
      <p:sp>
        <p:nvSpPr>
          <p:cNvPr id="392" name="テキスト プレースホルダ 9">
            <a:extLst>
              <a:ext uri="{FF2B5EF4-FFF2-40B4-BE49-F238E27FC236}">
                <a16:creationId xmlns:a16="http://schemas.microsoft.com/office/drawing/2014/main" id="{BFAF45F9-CC5C-4563-E78C-8AFD3022ABEE}"/>
              </a:ext>
            </a:extLst>
          </p:cNvPr>
          <p:cNvSpPr>
            <a:spLocks/>
          </p:cNvSpPr>
          <p:nvPr>
            <p:custDataLst>
              <p:tags r:id="rId117"/>
            </p:custDataLst>
          </p:nvPr>
        </p:nvSpPr>
        <p:spPr bwMode="gray">
          <a:xfrm>
            <a:off x="5573713" y="49609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899F76-13DB-49FB-B527-AA98EBD78D4C}" type="datetime'''''''''''''''''''''''''''13''0'''''''''''''''''''''">
              <a:rPr lang="ja-JP" altLang="en-US" sz="800" smtClean="0">
                <a:effectLst/>
                <a:sym typeface="+mn-lt"/>
              </a:rPr>
              <a:pPr marL="0" lvl="0" indent="0" algn="ctr">
                <a:spcBef>
                  <a:spcPct val="0"/>
                </a:spcBef>
                <a:buNone/>
              </a:pPr>
              <a:t>130</a:t>
            </a:fld>
            <a:endParaRPr kumimoji="1" lang="ja-JP" altLang="en-US" sz="800" dirty="0">
              <a:sym typeface="+mn-lt"/>
            </a:endParaRPr>
          </a:p>
        </p:txBody>
      </p:sp>
      <p:sp>
        <p:nvSpPr>
          <p:cNvPr id="386" name="テキスト プレースホルダ 9">
            <a:extLst>
              <a:ext uri="{FF2B5EF4-FFF2-40B4-BE49-F238E27FC236}">
                <a16:creationId xmlns:a16="http://schemas.microsoft.com/office/drawing/2014/main" id="{B6AD1B85-6E72-E6ED-5E20-95E2F20B21E1}"/>
              </a:ext>
            </a:extLst>
          </p:cNvPr>
          <p:cNvSpPr>
            <a:spLocks/>
          </p:cNvSpPr>
          <p:nvPr>
            <p:custDataLst>
              <p:tags r:id="rId118"/>
            </p:custDataLst>
          </p:nvPr>
        </p:nvSpPr>
        <p:spPr bwMode="gray">
          <a:xfrm>
            <a:off x="3759200" y="53625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7DB409-1766-4745-939C-F1FEB9BA5ADA}" type="datetime'''''''''84'''''''''''''''">
              <a:rPr lang="ja-JP" altLang="en-US" sz="800" smtClean="0">
                <a:effectLst/>
                <a:sym typeface="+mn-lt"/>
              </a:rPr>
              <a:pPr marL="0" lvl="0" indent="0" algn="ctr">
                <a:spcBef>
                  <a:spcPct val="0"/>
                </a:spcBef>
                <a:buNone/>
              </a:pPr>
              <a:t>84</a:t>
            </a:fld>
            <a:endParaRPr kumimoji="1" lang="ja-JP" altLang="en-US" sz="800" dirty="0">
              <a:sym typeface="+mn-lt"/>
            </a:endParaRPr>
          </a:p>
        </p:txBody>
      </p:sp>
      <p:sp>
        <p:nvSpPr>
          <p:cNvPr id="394" name="テキスト プレースホルダ 9">
            <a:extLst>
              <a:ext uri="{FF2B5EF4-FFF2-40B4-BE49-F238E27FC236}">
                <a16:creationId xmlns:a16="http://schemas.microsoft.com/office/drawing/2014/main" id="{7EB2FEB8-EC53-AE6A-F655-86B07CDCE31C}"/>
              </a:ext>
            </a:extLst>
          </p:cNvPr>
          <p:cNvSpPr>
            <a:spLocks/>
          </p:cNvSpPr>
          <p:nvPr>
            <p:custDataLst>
              <p:tags r:id="rId119"/>
            </p:custDataLst>
          </p:nvPr>
        </p:nvSpPr>
        <p:spPr bwMode="gray">
          <a:xfrm>
            <a:off x="6188075" y="47021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717AA3-3F0E-4427-AD93-1E413F50C01F}" type="datetime'''''''''''''''''1''''6''''''0'''">
              <a:rPr lang="ja-JP" altLang="en-US" sz="800" smtClean="0">
                <a:effectLst/>
                <a:sym typeface="+mn-lt"/>
              </a:rPr>
              <a:pPr marL="0" lvl="0" indent="0" algn="ctr">
                <a:spcBef>
                  <a:spcPct val="0"/>
                </a:spcBef>
                <a:buNone/>
              </a:pPr>
              <a:t>160</a:t>
            </a:fld>
            <a:endParaRPr kumimoji="1" lang="ja-JP" altLang="en-US" sz="800" dirty="0">
              <a:sym typeface="+mn-lt"/>
            </a:endParaRPr>
          </a:p>
        </p:txBody>
      </p:sp>
      <p:sp>
        <p:nvSpPr>
          <p:cNvPr id="395" name="テキスト プレースホルダ 9">
            <a:extLst>
              <a:ext uri="{FF2B5EF4-FFF2-40B4-BE49-F238E27FC236}">
                <a16:creationId xmlns:a16="http://schemas.microsoft.com/office/drawing/2014/main" id="{4E81DA39-1B3F-12D7-5106-C38E6107DC84}"/>
              </a:ext>
            </a:extLst>
          </p:cNvPr>
          <p:cNvSpPr>
            <a:spLocks/>
          </p:cNvSpPr>
          <p:nvPr>
            <p:custDataLst>
              <p:tags r:id="rId120"/>
            </p:custDataLst>
          </p:nvPr>
        </p:nvSpPr>
        <p:spPr bwMode="gray">
          <a:xfrm>
            <a:off x="6494463" y="462438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4AAA12-A58A-4F9F-8F9E-53DC143A1CF0}" type="datetime'''''''''''''''1''''6''''''''''9'''''''''''''''''''''''''''''''">
              <a:rPr lang="ja-JP" altLang="en-US" sz="800" smtClean="0">
                <a:effectLst/>
                <a:sym typeface="+mn-lt"/>
              </a:rPr>
              <a:pPr marL="0" lvl="0" indent="0" algn="ctr">
                <a:spcBef>
                  <a:spcPct val="0"/>
                </a:spcBef>
                <a:buNone/>
              </a:pPr>
              <a:t>169</a:t>
            </a:fld>
            <a:endParaRPr kumimoji="1" lang="ja-JP" altLang="en-US" sz="800" dirty="0">
              <a:sym typeface="+mn-lt"/>
            </a:endParaRPr>
          </a:p>
        </p:txBody>
      </p:sp>
      <p:sp>
        <p:nvSpPr>
          <p:cNvPr id="396" name="テキスト プレースホルダ 9">
            <a:extLst>
              <a:ext uri="{FF2B5EF4-FFF2-40B4-BE49-F238E27FC236}">
                <a16:creationId xmlns:a16="http://schemas.microsoft.com/office/drawing/2014/main" id="{AA81764E-D4F1-649D-2F38-6017D787BD41}"/>
              </a:ext>
            </a:extLst>
          </p:cNvPr>
          <p:cNvSpPr>
            <a:spLocks/>
          </p:cNvSpPr>
          <p:nvPr>
            <p:custDataLst>
              <p:tags r:id="rId121"/>
            </p:custDataLst>
          </p:nvPr>
        </p:nvSpPr>
        <p:spPr bwMode="gray">
          <a:xfrm>
            <a:off x="6802438" y="47879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11D7E6-0CF1-492C-956E-CC8E02DEA0BA}" type="datetime'1''''''''''''5''''1'''''''''''''''''''''''">
              <a:rPr lang="ja-JP" altLang="en-US" sz="800" smtClean="0">
                <a:effectLst/>
                <a:sym typeface="+mn-lt"/>
              </a:rPr>
              <a:pPr marL="0" lvl="0" indent="0" algn="ctr">
                <a:spcBef>
                  <a:spcPct val="0"/>
                </a:spcBef>
                <a:buNone/>
              </a:pPr>
              <a:t>151</a:t>
            </a:fld>
            <a:endParaRPr kumimoji="1" lang="ja-JP" altLang="en-US" sz="800" dirty="0">
              <a:sym typeface="+mn-lt"/>
            </a:endParaRPr>
          </a:p>
        </p:txBody>
      </p:sp>
      <p:sp>
        <p:nvSpPr>
          <p:cNvPr id="397" name="テキスト プレースホルダ 9">
            <a:extLst>
              <a:ext uri="{FF2B5EF4-FFF2-40B4-BE49-F238E27FC236}">
                <a16:creationId xmlns:a16="http://schemas.microsoft.com/office/drawing/2014/main" id="{591D8274-6540-26E1-E172-1D32400D1E7D}"/>
              </a:ext>
            </a:extLst>
          </p:cNvPr>
          <p:cNvSpPr>
            <a:spLocks/>
          </p:cNvSpPr>
          <p:nvPr>
            <p:custDataLst>
              <p:tags r:id="rId122"/>
            </p:custDataLst>
          </p:nvPr>
        </p:nvSpPr>
        <p:spPr bwMode="gray">
          <a:xfrm>
            <a:off x="7108825" y="46529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AC72DB-C0E6-4232-A8F3-881F644F80AA}" type="datetime'''''''''''''''''''''''''''1''''''''''''''''''6''''''''6'''''''">
              <a:rPr lang="ja-JP" altLang="en-US" sz="800" smtClean="0">
                <a:effectLst/>
                <a:sym typeface="+mn-lt"/>
              </a:rPr>
              <a:pPr marL="0" lvl="0" indent="0" algn="ctr">
                <a:spcBef>
                  <a:spcPct val="0"/>
                </a:spcBef>
                <a:buNone/>
              </a:pPr>
              <a:t>166</a:t>
            </a:fld>
            <a:endParaRPr kumimoji="1" lang="ja-JP" altLang="en-US" sz="800" dirty="0">
              <a:sym typeface="+mn-lt"/>
            </a:endParaRPr>
          </a:p>
        </p:txBody>
      </p:sp>
      <p:sp>
        <p:nvSpPr>
          <p:cNvPr id="398" name="テキスト プレースホルダ 9">
            <a:extLst>
              <a:ext uri="{FF2B5EF4-FFF2-40B4-BE49-F238E27FC236}">
                <a16:creationId xmlns:a16="http://schemas.microsoft.com/office/drawing/2014/main" id="{694BABFB-D91B-5005-D1CB-507868F54A40}"/>
              </a:ext>
            </a:extLst>
          </p:cNvPr>
          <p:cNvSpPr>
            <a:spLocks/>
          </p:cNvSpPr>
          <p:nvPr>
            <p:custDataLst>
              <p:tags r:id="rId123"/>
            </p:custDataLst>
          </p:nvPr>
        </p:nvSpPr>
        <p:spPr bwMode="gray">
          <a:xfrm>
            <a:off x="7416800" y="44878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3EC11A-F876-473B-93A7-BBB138416CAD}" type="datetime'''''1''8''''''''''''5'''''">
              <a:rPr lang="ja-JP" altLang="en-US" sz="800" smtClean="0">
                <a:effectLst/>
                <a:sym typeface="+mn-lt"/>
              </a:rPr>
              <a:pPr marL="0" lvl="0" indent="0" algn="ctr">
                <a:spcBef>
                  <a:spcPct val="0"/>
                </a:spcBef>
                <a:buNone/>
              </a:pPr>
              <a:t>185</a:t>
            </a:fld>
            <a:endParaRPr kumimoji="1" lang="ja-JP" altLang="en-US" sz="800" dirty="0">
              <a:sym typeface="+mn-lt"/>
            </a:endParaRPr>
          </a:p>
        </p:txBody>
      </p:sp>
      <p:sp>
        <p:nvSpPr>
          <p:cNvPr id="399" name="テキスト プレースホルダ 9">
            <a:extLst>
              <a:ext uri="{FF2B5EF4-FFF2-40B4-BE49-F238E27FC236}">
                <a16:creationId xmlns:a16="http://schemas.microsoft.com/office/drawing/2014/main" id="{E0EF4E76-B41B-7E96-D663-7C07F2A5FBCE}"/>
              </a:ext>
            </a:extLst>
          </p:cNvPr>
          <p:cNvSpPr>
            <a:spLocks/>
          </p:cNvSpPr>
          <p:nvPr>
            <p:custDataLst>
              <p:tags r:id="rId124"/>
            </p:custDataLst>
          </p:nvPr>
        </p:nvSpPr>
        <p:spPr bwMode="gray">
          <a:xfrm>
            <a:off x="7723188" y="440531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E3F5CC-64E4-4FFF-BC5B-304FB6B9C357}" type="datetime'''''''1''9''''''''''5'''''''''''''''''''''''''">
              <a:rPr lang="ja-JP" altLang="en-US" sz="800" smtClean="0">
                <a:effectLst/>
                <a:sym typeface="+mn-lt"/>
              </a:rPr>
              <a:pPr marL="0" lvl="0" indent="0" algn="ctr">
                <a:spcBef>
                  <a:spcPct val="0"/>
                </a:spcBef>
                <a:buNone/>
              </a:pPr>
              <a:t>195</a:t>
            </a:fld>
            <a:endParaRPr kumimoji="1" lang="ja-JP" altLang="en-US" sz="800" dirty="0">
              <a:sym typeface="+mn-lt"/>
            </a:endParaRPr>
          </a:p>
        </p:txBody>
      </p:sp>
      <p:sp>
        <p:nvSpPr>
          <p:cNvPr id="393" name="テキスト プレースホルダ 9">
            <a:extLst>
              <a:ext uri="{FF2B5EF4-FFF2-40B4-BE49-F238E27FC236}">
                <a16:creationId xmlns:a16="http://schemas.microsoft.com/office/drawing/2014/main" id="{DBEF5AEA-391C-A56C-0E9A-6EB74FAF4A6B}"/>
              </a:ext>
            </a:extLst>
          </p:cNvPr>
          <p:cNvSpPr>
            <a:spLocks/>
          </p:cNvSpPr>
          <p:nvPr>
            <p:custDataLst>
              <p:tags r:id="rId125"/>
            </p:custDataLst>
          </p:nvPr>
        </p:nvSpPr>
        <p:spPr bwMode="gray">
          <a:xfrm>
            <a:off x="5880100" y="48260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2285D8-6FB8-4B05-B689-424710005C8C}" type="datetime'''''''''''''1''''''''''''4''''''''''''''''''6'''''''''''''''">
              <a:rPr lang="ja-JP" altLang="en-US" sz="800" smtClean="0">
                <a:effectLst/>
                <a:sym typeface="+mn-lt"/>
              </a:rPr>
              <a:pPr marL="0" lvl="0" indent="0" algn="ctr">
                <a:spcBef>
                  <a:spcPct val="0"/>
                </a:spcBef>
                <a:buNone/>
              </a:pPr>
              <a:t>146</a:t>
            </a:fld>
            <a:endParaRPr kumimoji="1" lang="ja-JP" altLang="en-US" sz="800" dirty="0">
              <a:sym typeface="+mn-lt"/>
            </a:endParaRPr>
          </a:p>
        </p:txBody>
      </p:sp>
      <p:sp>
        <p:nvSpPr>
          <p:cNvPr id="456" name="テキスト ボックス 6">
            <a:extLst>
              <a:ext uri="{FF2B5EF4-FFF2-40B4-BE49-F238E27FC236}">
                <a16:creationId xmlns:a16="http://schemas.microsoft.com/office/drawing/2014/main" id="{3FEC227A-3A9D-6C92-57EA-20F62DC1B20A}"/>
              </a:ext>
            </a:extLst>
          </p:cNvPr>
          <p:cNvSpPr txBox="1"/>
          <p:nvPr/>
        </p:nvSpPr>
        <p:spPr>
          <a:xfrm>
            <a:off x="6430963" y="6476865"/>
            <a:ext cx="3058541" cy="415498"/>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p>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p>
        </p:txBody>
      </p:sp>
    </p:spTree>
    <p:extLst>
      <p:ext uri="{BB962C8B-B14F-4D97-AF65-F5344CB8AC3E}">
        <p14:creationId xmlns:p14="http://schemas.microsoft.com/office/powerpoint/2010/main" val="3089713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3" imgW="360" imgH="360" progId="TCLayout.ActiveDocument.1">
                  <p:embed/>
                </p:oleObj>
              </mc:Choice>
              <mc:Fallback>
                <p:oleObj name="think-cellスライド" r:id="rId23" imgW="360" imgH="360" progId="TCLayout.ActiveDocument.1">
                  <p:embed/>
                  <p:pic>
                    <p:nvPicPr>
                      <p:cNvPr id="9" name="Object 8" hidden="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noProof="1"/>
              <a:t>ベトナム/医療関連/医療・公衆衛生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noProof="1"/>
              <a:t>疾病構造・死亡要因【大分類】</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死亡要因の割合 </a:t>
            </a:r>
            <a:r>
              <a:rPr lang="ja-JP" altLang="en-US" noProof="1">
                <a:solidFill>
                  <a:srgbClr val="000000"/>
                </a:solidFill>
                <a:latin typeface="Arial Black" pitchFamily="34" charset="0"/>
                <a:ea typeface="HGP創英角ｺﾞｼｯｸUB" pitchFamily="50" charset="-128"/>
              </a:rPr>
              <a:t>(1990年⇒2021年)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noProof="1">
                <a:latin typeface="Arial" panose="020B0604020202020204" pitchFamily="34" charset="0"/>
                <a:ea typeface="ＭＳ Ｐゴシック" panose="020B0600070205080204" pitchFamily="50" charset="-128"/>
                <a:cs typeface="Arial" panose="020B0604020202020204" pitchFamily="34" charset="0"/>
              </a:rPr>
              <a:t>1990年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noProof="1">
                <a:latin typeface="Arial" panose="020B0604020202020204" pitchFamily="34" charset="0"/>
                <a:ea typeface="ＭＳ Ｐゴシック" panose="020B0600070205080204" pitchFamily="50" charset="-128"/>
                <a:cs typeface="Arial" panose="020B0604020202020204" pitchFamily="34" charset="0"/>
              </a:rPr>
              <a:t>2021年</a:t>
            </a:r>
          </a:p>
        </p:txBody>
      </p:sp>
      <p:graphicFrame>
        <p:nvGraphicFramePr>
          <p:cNvPr id="33" name="Chart 3"/>
          <p:cNvGraphicFramePr/>
          <p:nvPr>
            <p:custDataLst>
              <p:tags r:id="rId3"/>
            </p:custData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25"/>
          </a:graphicData>
        </a:graphic>
      </p:graphicFrame>
      <p:sp>
        <p:nvSpPr>
          <p:cNvPr id="13" name="Rectangle 12"/>
          <p:cNvSpPr/>
          <p:nvPr>
            <p:custDataLst>
              <p:tags r:id="rId4"/>
            </p:custDataLst>
          </p:nvPr>
        </p:nvSpPr>
        <p:spPr bwMode="gray">
          <a:xfrm>
            <a:off x="555625" y="5748338"/>
            <a:ext cx="285750" cy="214313"/>
          </a:xfrm>
          <a:prstGeom prst="rect">
            <a:avLst/>
          </a:prstGeom>
          <a:solidFill>
            <a:srgbClr val="1F497D"/>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5"/>
            </p:custDataLst>
          </p:nvPr>
        </p:nvSpPr>
        <p:spPr bwMode="gray">
          <a:xfrm>
            <a:off x="1806575" y="5748338"/>
            <a:ext cx="285750" cy="214313"/>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6"/>
            </p:custDataLst>
          </p:nvPr>
        </p:nvSpPr>
        <p:spPr bwMode="gray">
          <a:xfrm>
            <a:off x="2854325" y="5748338"/>
            <a:ext cx="285750" cy="214313"/>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p:cNvSpPr>
          <p:nvPr>
            <p:custDataLst>
              <p:tags r:id="rId7"/>
            </p:custDataLst>
          </p:nvPr>
        </p:nvSpPr>
        <p:spPr bwMode="auto">
          <a:xfrm>
            <a:off x="892175" y="5741988"/>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pPr marL="0" indent="0">
                <a:spcBef>
                  <a:spcPct val="0"/>
                </a:spcBef>
                <a:buNone/>
              </a:pPr>
              <a:t>非感染症</a:t>
            </a:fld>
            <a:endParaRPr kumimoji="0" lang="ja-JP" altLang="en-US" dirty="0">
              <a:sym typeface="+mn-lt"/>
            </a:endParaRPr>
          </a:p>
        </p:txBody>
      </p:sp>
      <p:sp>
        <p:nvSpPr>
          <p:cNvPr id="29" name="テキスト プレースホルダ 9"/>
          <p:cNvSpPr>
            <a:spLocks/>
          </p:cNvSpPr>
          <p:nvPr>
            <p:custDataLst>
              <p:tags r:id="rId8"/>
            </p:custDataLst>
          </p:nvPr>
        </p:nvSpPr>
        <p:spPr bwMode="auto">
          <a:xfrm>
            <a:off x="2143125" y="5741988"/>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pPr marL="0" indent="0">
                <a:spcBef>
                  <a:spcPct val="0"/>
                </a:spcBef>
                <a:buNone/>
              </a:pPr>
              <a:t>感染症</a:t>
            </a:fld>
            <a:endParaRPr kumimoji="0" lang="ja-JP" altLang="en-US" dirty="0">
              <a:sym typeface="+mn-lt"/>
            </a:endParaRPr>
          </a:p>
        </p:txBody>
      </p:sp>
      <p:sp>
        <p:nvSpPr>
          <p:cNvPr id="28" name="テキスト プレースホルダ 9"/>
          <p:cNvSpPr>
            <a:spLocks/>
          </p:cNvSpPr>
          <p:nvPr>
            <p:custDataLst>
              <p:tags r:id="rId9"/>
            </p:custDataLst>
          </p:nvPr>
        </p:nvSpPr>
        <p:spPr bwMode="auto">
          <a:xfrm>
            <a:off x="3190875" y="5741988"/>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pPr marL="0" indent="0">
                <a:spcBef>
                  <a:spcPct val="0"/>
                </a:spcBef>
                <a:buNone/>
              </a:pPr>
              <a:t>事故等</a:t>
            </a:fld>
            <a:endParaRPr kumimoji="0" lang="ja-JP" altLang="en-US" dirty="0">
              <a:sym typeface="+mn-lt"/>
            </a:endParaRPr>
          </a:p>
        </p:txBody>
      </p:sp>
      <p:sp>
        <p:nvSpPr>
          <p:cNvPr id="37" name="テキスト ボックス 25"/>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S PGothic (headings)"/>
                <a:ea typeface="ＭＳ Ｐゴシック" panose="020B0600070205080204" pitchFamily="50" charset="-128"/>
                <a:cs typeface="Arial" panose="020B0604020202020204" pitchFamily="34" charset="0"/>
              </a:rPr>
              <a:t>ベトナムにおける死亡要因は、「非感染性疾患」の割合が最も高く、2021年は約80%となっている。</a:t>
            </a:r>
            <a:endParaRPr lang="en-US" altLang="ja-JP" sz="1400" dirty="0">
              <a:latin typeface="MS PGothic (headings)"/>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S PGothic (headings)"/>
                <a:ea typeface="ＭＳ Ｐゴシック" panose="020B0600070205080204" pitchFamily="50" charset="-128"/>
                <a:cs typeface="Arial" panose="020B0604020202020204" pitchFamily="34" charset="0"/>
              </a:rPr>
              <a:t>先進国の疾病構造(非感染性疾患の割合が大きい)に近づいているが、先進国と比較すると依然として「感染症」の割合が大きい。</a:t>
            </a:r>
            <a:endParaRPr lang="en-US" altLang="ja-JP" sz="1400" dirty="0">
              <a:latin typeface="MS PGothic (headings)"/>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(出所)Institute of Health Metrics and Evaluation「Global Burden Disease Study」(2019年)、WHO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右矢印 35">
            <a:extLst>
              <a:ext uri="{FF2B5EF4-FFF2-40B4-BE49-F238E27FC236}">
                <a16:creationId xmlns:a16="http://schemas.microsoft.com/office/drawing/2014/main" id="{C89E504C-61E4-402A-827A-85BC880AA0E5}"/>
              </a:ext>
            </a:extLst>
          </p:cNvPr>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4" name="Chart 43">
            <a:extLst>
              <a:ext uri="{FF2B5EF4-FFF2-40B4-BE49-F238E27FC236}">
                <a16:creationId xmlns:a16="http://schemas.microsoft.com/office/drawing/2014/main" id="{37E865D9-3974-B47D-BAC3-7323889721B8}"/>
              </a:ext>
            </a:extLst>
          </p:cNvPr>
          <p:cNvGraphicFramePr/>
          <p:nvPr>
            <p:custDataLst>
              <p:tags r:id="rId10"/>
            </p:custDataLst>
          </p:nvPr>
        </p:nvGraphicFramePr>
        <p:xfrm>
          <a:off x="5318125" y="2738438"/>
          <a:ext cx="3784600" cy="3021012"/>
        </p:xfrm>
        <a:graphic>
          <a:graphicData uri="http://schemas.openxmlformats.org/drawingml/2006/chart">
            <c:chart xmlns:c="http://schemas.openxmlformats.org/drawingml/2006/chart" xmlns:r="http://schemas.openxmlformats.org/officeDocument/2006/relationships" r:id="rId26"/>
          </a:graphicData>
        </a:graphic>
      </p:graphicFrame>
      <p:sp>
        <p:nvSpPr>
          <p:cNvPr id="4" name="テキスト プレースホルダ 9">
            <a:extLst>
              <a:ext uri="{FF2B5EF4-FFF2-40B4-BE49-F238E27FC236}">
                <a16:creationId xmlns:a16="http://schemas.microsoft.com/office/drawing/2014/main" id="{518B2C94-16F8-3481-C930-66106B9C041E}"/>
              </a:ext>
            </a:extLst>
          </p:cNvPr>
          <p:cNvSpPr>
            <a:spLocks/>
          </p:cNvSpPr>
          <p:nvPr>
            <p:custDataLst>
              <p:tags r:id="rId11"/>
            </p:custDataLst>
          </p:nvPr>
        </p:nvSpPr>
        <p:spPr bwMode="gray">
          <a:xfrm>
            <a:off x="6934200" y="3556000"/>
            <a:ext cx="520700" cy="244475"/>
          </a:xfrm>
          <a:prstGeom prst="rect">
            <a:avLst/>
          </a:prstGeom>
          <a:solidFill>
            <a:srgbClr val="79A2B3"/>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2671DD-2DA3-4600-A209-FA0E7862B42E}" type="datetime'''0''''.''''''''''''''''''''''9''%'''''''''''''''''''''''''''">
              <a:rPr lang="en-US" altLang="en-US" smtClean="0"/>
              <a:pPr/>
              <a:t>0.9%</a:t>
            </a:fld>
            <a:endParaRPr lang="ja-JP" altLang="en-US" dirty="0">
              <a:sym typeface="+mn-lt"/>
            </a:endParaRPr>
          </a:p>
        </p:txBody>
      </p:sp>
      <p:sp>
        <p:nvSpPr>
          <p:cNvPr id="30" name="テキスト プレースホルダ 9">
            <a:extLst>
              <a:ext uri="{FF2B5EF4-FFF2-40B4-BE49-F238E27FC236}">
                <a16:creationId xmlns:a16="http://schemas.microsoft.com/office/drawing/2014/main" id="{787EBC7D-F77B-018A-458B-E252A2AC9D33}"/>
              </a:ext>
            </a:extLst>
          </p:cNvPr>
          <p:cNvSpPr>
            <a:spLocks/>
          </p:cNvSpPr>
          <p:nvPr>
            <p:custDataLst>
              <p:tags r:id="rId12"/>
            </p:custDataLst>
          </p:nvPr>
        </p:nvSpPr>
        <p:spPr bwMode="gray">
          <a:xfrm>
            <a:off x="6267450" y="3705225"/>
            <a:ext cx="633413" cy="244475"/>
          </a:xfrm>
          <a:prstGeom prst="rect">
            <a:avLst/>
          </a:prstGeom>
          <a:solidFill>
            <a:srgbClr val="80CCE8"/>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48643B-E37B-4CA3-A75E-D0B249D92029}" type="datetime'''''''''''''''''''''''''1''''''''''''''''2''''''.4%'''''''">
              <a:rPr lang="en-US" altLang="en-US" smtClean="0"/>
              <a:pPr marL="0" lvl="0" indent="0" algn="ctr">
                <a:spcBef>
                  <a:spcPct val="0"/>
                </a:spcBef>
                <a:buNone/>
              </a:pPr>
              <a:t>12.4%</a:t>
            </a:fld>
            <a:endParaRPr kumimoji="1" lang="ja-JP" altLang="en-US" dirty="0">
              <a:sym typeface="+mn-lt"/>
            </a:endParaRPr>
          </a:p>
        </p:txBody>
      </p:sp>
      <p:sp>
        <p:nvSpPr>
          <p:cNvPr id="43" name="テキスト プレースホルダ 9">
            <a:extLst>
              <a:ext uri="{FF2B5EF4-FFF2-40B4-BE49-F238E27FC236}">
                <a16:creationId xmlns:a16="http://schemas.microsoft.com/office/drawing/2014/main" id="{F693F400-14BD-75E9-1BB2-2A106C250ADA}"/>
              </a:ext>
            </a:extLst>
          </p:cNvPr>
          <p:cNvSpPr>
            <a:spLocks/>
          </p:cNvSpPr>
          <p:nvPr>
            <p:custDataLst>
              <p:tags r:id="rId13"/>
            </p:custDataLst>
          </p:nvPr>
        </p:nvSpPr>
        <p:spPr bwMode="gray">
          <a:xfrm>
            <a:off x="6677025" y="3311526"/>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06BABF-3F3D-463C-9A7C-E31BED62089B}" type="datetime'8''''''''.''''''''5''''''''''''''''''''''%'">
              <a:rPr lang="en-US" altLang="en-US" smtClean="0"/>
              <a:pPr marL="0" lvl="0" indent="0" algn="ctr">
                <a:spcBef>
                  <a:spcPct val="0"/>
                </a:spcBef>
                <a:buNone/>
              </a:pPr>
              <a:t>8.5%</a:t>
            </a:fld>
            <a:endParaRPr kumimoji="1" lang="ja-JP" altLang="en-US" dirty="0">
              <a:sym typeface="+mn-lt"/>
            </a:endParaRPr>
          </a:p>
        </p:txBody>
      </p:sp>
      <p:sp>
        <p:nvSpPr>
          <p:cNvPr id="10" name="Rectangle 9">
            <a:extLst>
              <a:ext uri="{FF2B5EF4-FFF2-40B4-BE49-F238E27FC236}">
                <a16:creationId xmlns:a16="http://schemas.microsoft.com/office/drawing/2014/main" id="{1B855186-3356-D288-B582-1CC64D83298E}"/>
              </a:ext>
            </a:extLst>
          </p:cNvPr>
          <p:cNvSpPr/>
          <p:nvPr>
            <p:custDataLst>
              <p:tags r:id="rId14"/>
            </p:custDataLst>
          </p:nvPr>
        </p:nvSpPr>
        <p:spPr bwMode="auto">
          <a:xfrm>
            <a:off x="6356350" y="5572125"/>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7" name="Rectangle 6">
            <a:extLst>
              <a:ext uri="{FF2B5EF4-FFF2-40B4-BE49-F238E27FC236}">
                <a16:creationId xmlns:a16="http://schemas.microsoft.com/office/drawing/2014/main" id="{8B63EC9C-98E2-CBD0-E190-24A6E20B93E6}"/>
              </a:ext>
            </a:extLst>
          </p:cNvPr>
          <p:cNvSpPr/>
          <p:nvPr>
            <p:custDataLst>
              <p:tags r:id="rId15"/>
            </p:custDataLst>
          </p:nvPr>
        </p:nvSpPr>
        <p:spPr bwMode="auto">
          <a:xfrm>
            <a:off x="6356350" y="5775325"/>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 name="Rectangle 10">
            <a:extLst>
              <a:ext uri="{FF2B5EF4-FFF2-40B4-BE49-F238E27FC236}">
                <a16:creationId xmlns:a16="http://schemas.microsoft.com/office/drawing/2014/main" id="{EB454054-63E8-25D1-2211-C692D9AC8641}"/>
              </a:ext>
            </a:extLst>
          </p:cNvPr>
          <p:cNvSpPr/>
          <p:nvPr>
            <p:custDataLst>
              <p:tags r:id="rId16"/>
            </p:custDataLst>
          </p:nvPr>
        </p:nvSpPr>
        <p:spPr bwMode="auto">
          <a:xfrm>
            <a:off x="6356350" y="5978525"/>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 name="Rectangle 11">
            <a:extLst>
              <a:ext uri="{FF2B5EF4-FFF2-40B4-BE49-F238E27FC236}">
                <a16:creationId xmlns:a16="http://schemas.microsoft.com/office/drawing/2014/main" id="{F33F9CE2-3CD4-B00C-D0E0-568029E5D2CD}"/>
              </a:ext>
            </a:extLst>
          </p:cNvPr>
          <p:cNvSpPr/>
          <p:nvPr>
            <p:custDataLst>
              <p:tags r:id="rId17"/>
            </p:custDataLst>
          </p:nvPr>
        </p:nvSpPr>
        <p:spPr bwMode="auto">
          <a:xfrm>
            <a:off x="6356350" y="6181725"/>
            <a:ext cx="179388" cy="133350"/>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7" name="テキスト プレースホルダ 9">
            <a:extLst>
              <a:ext uri="{FF2B5EF4-FFF2-40B4-BE49-F238E27FC236}">
                <a16:creationId xmlns:a16="http://schemas.microsoft.com/office/drawing/2014/main" id="{03224882-F0E6-6509-FCB3-FDC7C8580799}"/>
              </a:ext>
            </a:extLst>
          </p:cNvPr>
          <p:cNvSpPr>
            <a:spLocks/>
          </p:cNvSpPr>
          <p:nvPr>
            <p:custDataLst>
              <p:tags r:id="rId18"/>
            </p:custDataLst>
          </p:nvPr>
        </p:nvSpPr>
        <p:spPr bwMode="auto">
          <a:xfrm>
            <a:off x="6586538" y="5567363"/>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953293E-940B-4BAF-9729-D570AB92271A}" type="datetime'''''''''''''''''''''非感''染''性''''疾''''''''''''''''''患'''''">
              <a:rPr lang="ja-JP" altLang="en-US" sz="1000" smtClean="0"/>
              <a:pPr/>
              <a:t>非感染性疾患</a:t>
            </a:fld>
            <a:endParaRPr kumimoji="1" lang="ja-JP" altLang="en-US" sz="1000" dirty="0">
              <a:sym typeface="+mn-lt"/>
            </a:endParaRPr>
          </a:p>
        </p:txBody>
      </p:sp>
      <p:sp>
        <p:nvSpPr>
          <p:cNvPr id="15" name="テキスト プレースホルダ 9">
            <a:extLst>
              <a:ext uri="{FF2B5EF4-FFF2-40B4-BE49-F238E27FC236}">
                <a16:creationId xmlns:a16="http://schemas.microsoft.com/office/drawing/2014/main" id="{52E5C8ED-2B5B-6882-66FC-A8E10D46F334}"/>
              </a:ext>
            </a:extLst>
          </p:cNvPr>
          <p:cNvSpPr>
            <a:spLocks/>
          </p:cNvSpPr>
          <p:nvPr>
            <p:custDataLst>
              <p:tags r:id="rId19"/>
            </p:custDataLst>
          </p:nvPr>
        </p:nvSpPr>
        <p:spPr bwMode="auto">
          <a:xfrm>
            <a:off x="6586538" y="5770563"/>
            <a:ext cx="1776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2F85F5D-3709-48FE-B980-DD1F1D157426}" type="datetime'''''感''''''''染症、''母''''体、''''''周産''期''''''、''栄養状''''態'">
              <a:rPr lang="zh-TW" altLang="en-US" sz="1000" smtClean="0"/>
              <a:pPr/>
              <a:t>感染症、母体、周産期、栄養状態</a:t>
            </a:fld>
            <a:endParaRPr kumimoji="1" lang="ja-JP" altLang="en-US" sz="1000" dirty="0">
              <a:sym typeface="+mn-lt"/>
            </a:endParaRPr>
          </a:p>
        </p:txBody>
      </p:sp>
      <p:sp>
        <p:nvSpPr>
          <p:cNvPr id="18" name="テキスト プレースホルダ 9">
            <a:extLst>
              <a:ext uri="{FF2B5EF4-FFF2-40B4-BE49-F238E27FC236}">
                <a16:creationId xmlns:a16="http://schemas.microsoft.com/office/drawing/2014/main" id="{6F499747-A09B-31F3-6799-FEC78C319E72}"/>
              </a:ext>
            </a:extLst>
          </p:cNvPr>
          <p:cNvSpPr>
            <a:spLocks/>
          </p:cNvSpPr>
          <p:nvPr>
            <p:custDataLst>
              <p:tags r:id="rId20"/>
            </p:custDataLst>
          </p:nvPr>
        </p:nvSpPr>
        <p:spPr bwMode="auto">
          <a:xfrm>
            <a:off x="6586538" y="59737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78BE224-9C59-4F19-AEEE-53FAD83D9BEA}" type="datetime'''''''怪''''''''我'''''''">
              <a:rPr lang="ja-JP" altLang="en-US" sz="1000" smtClean="0"/>
              <a:pPr/>
              <a:t>怪我</a:t>
            </a:fld>
            <a:endParaRPr kumimoji="1" lang="ja-JP" altLang="en-US" sz="1000" dirty="0">
              <a:sym typeface="+mn-lt"/>
            </a:endParaRPr>
          </a:p>
        </p:txBody>
      </p:sp>
      <p:sp>
        <p:nvSpPr>
          <p:cNvPr id="19" name="テキスト プレースホルダ 9">
            <a:extLst>
              <a:ext uri="{FF2B5EF4-FFF2-40B4-BE49-F238E27FC236}">
                <a16:creationId xmlns:a16="http://schemas.microsoft.com/office/drawing/2014/main" id="{12377901-05B9-6A02-7AF1-6520DCADBBE7}"/>
              </a:ext>
            </a:extLst>
          </p:cNvPr>
          <p:cNvSpPr>
            <a:spLocks/>
          </p:cNvSpPr>
          <p:nvPr>
            <p:custDataLst>
              <p:tags r:id="rId21"/>
            </p:custDataLst>
          </p:nvPr>
        </p:nvSpPr>
        <p:spPr bwMode="auto">
          <a:xfrm>
            <a:off x="6586538" y="6176963"/>
            <a:ext cx="25796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07479B6-269C-4A49-94E5-CDEE041E6E7A}" type="datetime'C''OVID-19パ''ンデ''''''''ミ''ッ''ク''に''関連す''''''るそ''の''他の''''結''果'">
              <a:rPr lang="en-US" altLang="en-US" sz="1000" smtClean="0"/>
              <a:pPr/>
              <a:t>COVID-19パンデミックに関連するその他の結果</a:t>
            </a:fld>
            <a:endParaRPr kumimoji="1" lang="ja-JP" altLang="en-US" sz="1000" dirty="0">
              <a:sym typeface="+mn-lt"/>
            </a:endParaRPr>
          </a:p>
        </p:txBody>
      </p:sp>
    </p:spTree>
    <p:extLst>
      <p:ext uri="{BB962C8B-B14F-4D97-AF65-F5344CB8AC3E}">
        <p14:creationId xmlns:p14="http://schemas.microsoft.com/office/powerpoint/2010/main" val="391976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EFF59-EA91-864E-CE5C-0072E6436517}"/>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D6C69CC-06E7-2CAF-B75B-1884AAFEC0BD}"/>
              </a:ext>
            </a:extLst>
          </p:cNvPr>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9" name="Object 8" hidden="1">
                        <a:extLst>
                          <a:ext uri="{FF2B5EF4-FFF2-40B4-BE49-F238E27FC236}">
                            <a16:creationId xmlns:a16="http://schemas.microsoft.com/office/drawing/2014/main" id="{6D6C69CC-06E7-2CAF-B75B-1884AAFEC0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A7236635-D3B1-F9DD-A0AA-F08C08447B7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a:extLst>
              <a:ext uri="{FF2B5EF4-FFF2-40B4-BE49-F238E27FC236}">
                <a16:creationId xmlns:a16="http://schemas.microsoft.com/office/drawing/2014/main" id="{5D218682-832A-F783-4C89-81255801A795}"/>
              </a:ext>
            </a:extLst>
          </p:cNvPr>
          <p:cNvSpPr>
            <a:spLocks noGrp="1"/>
          </p:cNvSpPr>
          <p:nvPr>
            <p:ph type="title"/>
          </p:nvPr>
        </p:nvSpPr>
        <p:spPr/>
        <p:txBody>
          <a:bodyPr vert="horz"/>
          <a:lstStyle/>
          <a:p>
            <a:r>
              <a:rPr lang="ja-JP" altLang="en-US" noProof="1"/>
              <a:t>ベトナム/医療関連/医療・公衆衛生</a:t>
            </a:r>
            <a:endParaRPr kumimoji="1" lang="ja-JP" altLang="en-US" dirty="0"/>
          </a:p>
        </p:txBody>
      </p:sp>
      <p:sp>
        <p:nvSpPr>
          <p:cNvPr id="6" name="テキスト プレースホルダー 5">
            <a:extLst>
              <a:ext uri="{FF2B5EF4-FFF2-40B4-BE49-F238E27FC236}">
                <a16:creationId xmlns:a16="http://schemas.microsoft.com/office/drawing/2014/main" id="{EF9B3BC6-8BA5-BF36-88EB-AE227175088A}"/>
              </a:ext>
            </a:extLst>
          </p:cNvPr>
          <p:cNvSpPr>
            <a:spLocks noGrp="1"/>
          </p:cNvSpPr>
          <p:nvPr>
            <p:ph type="body" sz="quarter" idx="15"/>
          </p:nvPr>
        </p:nvSpPr>
        <p:spPr/>
        <p:txBody>
          <a:bodyPr/>
          <a:lstStyle/>
          <a:p>
            <a:r>
              <a:rPr lang="ja-JP" altLang="en-US" noProof="1"/>
              <a:t>疾病構造・死亡要因【中分類】</a:t>
            </a:r>
          </a:p>
        </p:txBody>
      </p:sp>
      <p:sp>
        <p:nvSpPr>
          <p:cNvPr id="39" name="テキスト ボックス 115">
            <a:extLst>
              <a:ext uri="{FF2B5EF4-FFF2-40B4-BE49-F238E27FC236}">
                <a16:creationId xmlns:a16="http://schemas.microsoft.com/office/drawing/2014/main" id="{2037B53D-2CB2-38AF-6872-62390C952710}"/>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(出所)WHO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6">
            <a:extLst>
              <a:ext uri="{FF2B5EF4-FFF2-40B4-BE49-F238E27FC236}">
                <a16:creationId xmlns:a16="http://schemas.microsoft.com/office/drawing/2014/main" id="{F059359C-6D63-A186-371F-25F87D164BD8}"/>
              </a:ext>
            </a:extLst>
          </p:cNvPr>
          <p:cNvSpPr txBox="1"/>
          <p:nvPr/>
        </p:nvSpPr>
        <p:spPr>
          <a:xfrm>
            <a:off x="200471" y="1146518"/>
            <a:ext cx="9505056" cy="4450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2000年から2021年までの死因は、循環器疾患と悪性新生物が一貫して上位を占め、呼吸器感染症が3位になった。</a:t>
            </a:r>
          </a:p>
        </p:txBody>
      </p:sp>
      <p:graphicFrame>
        <p:nvGraphicFramePr>
          <p:cNvPr id="4" name="Table 3">
            <a:extLst>
              <a:ext uri="{FF2B5EF4-FFF2-40B4-BE49-F238E27FC236}">
                <a16:creationId xmlns:a16="http://schemas.microsoft.com/office/drawing/2014/main" id="{82DDFEBB-C5ED-BBB9-CCD7-AF2382F4F94B}"/>
              </a:ext>
            </a:extLst>
          </p:cNvPr>
          <p:cNvGraphicFramePr>
            <a:graphicFrameLocks noGrp="1"/>
          </p:cNvGraphicFramePr>
          <p:nvPr>
            <p:extLst>
              <p:ext uri="{D42A27DB-BD31-4B8C-83A1-F6EECF244321}">
                <p14:modId xmlns:p14="http://schemas.microsoft.com/office/powerpoint/2010/main" val="945461804"/>
              </p:ext>
            </p:extLst>
          </p:nvPr>
        </p:nvGraphicFramePr>
        <p:xfrm>
          <a:off x="2008247" y="1905171"/>
          <a:ext cx="2088080" cy="4415289"/>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248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S PGothic (headings)"/>
                          <a:ea typeface="+mn-ea"/>
                          <a:cs typeface="+mn-cs"/>
                        </a:rPr>
                        <a:t>疾患</a:t>
                      </a:r>
                    </a:p>
                  </a:txBody>
                  <a:tcPr marL="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循環器疾患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悪性新生物</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不慮の事故</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感染症・寄生虫症</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呼吸器疾患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消化器疾患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新生児疾患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呼吸器感染症</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糖尿病</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神経疾患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泌尿生殖器疾患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6403145"/>
                  </a:ext>
                </a:extLst>
              </a:tr>
            </a:tbl>
          </a:graphicData>
        </a:graphic>
      </p:graphicFrame>
      <p:sp>
        <p:nvSpPr>
          <p:cNvPr id="7" name="Oval 6">
            <a:extLst>
              <a:ext uri="{FF2B5EF4-FFF2-40B4-BE49-F238E27FC236}">
                <a16:creationId xmlns:a16="http://schemas.microsoft.com/office/drawing/2014/main" id="{3D97C66B-6180-CDE7-F370-D001559AECA2}"/>
              </a:ext>
            </a:extLst>
          </p:cNvPr>
          <p:cNvSpPr/>
          <p:nvPr/>
        </p:nvSpPr>
        <p:spPr>
          <a:xfrm>
            <a:off x="4185734" y="2236156"/>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10" name="Oval 9">
            <a:extLst>
              <a:ext uri="{FF2B5EF4-FFF2-40B4-BE49-F238E27FC236}">
                <a16:creationId xmlns:a16="http://schemas.microsoft.com/office/drawing/2014/main" id="{26E16016-E629-CC10-4B8C-078D79B0024B}"/>
              </a:ext>
            </a:extLst>
          </p:cNvPr>
          <p:cNvSpPr/>
          <p:nvPr/>
        </p:nvSpPr>
        <p:spPr>
          <a:xfrm>
            <a:off x="4174604" y="261269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2</a:t>
            </a:r>
          </a:p>
        </p:txBody>
      </p:sp>
      <p:sp>
        <p:nvSpPr>
          <p:cNvPr id="11" name="Oval 10">
            <a:extLst>
              <a:ext uri="{FF2B5EF4-FFF2-40B4-BE49-F238E27FC236}">
                <a16:creationId xmlns:a16="http://schemas.microsoft.com/office/drawing/2014/main" id="{5D79F12C-67B0-94E2-D1A0-4B0C56A46948}"/>
              </a:ext>
            </a:extLst>
          </p:cNvPr>
          <p:cNvSpPr/>
          <p:nvPr/>
        </p:nvSpPr>
        <p:spPr>
          <a:xfrm>
            <a:off x="4165766" y="298751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12" name="Oval 11">
            <a:extLst>
              <a:ext uri="{FF2B5EF4-FFF2-40B4-BE49-F238E27FC236}">
                <a16:creationId xmlns:a16="http://schemas.microsoft.com/office/drawing/2014/main" id="{4A824FFA-1834-60AA-25A0-3E4867D70D7D}"/>
              </a:ext>
            </a:extLst>
          </p:cNvPr>
          <p:cNvSpPr/>
          <p:nvPr/>
        </p:nvSpPr>
        <p:spPr>
          <a:xfrm>
            <a:off x="4185734" y="335450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4</a:t>
            </a:r>
          </a:p>
        </p:txBody>
      </p:sp>
      <p:sp>
        <p:nvSpPr>
          <p:cNvPr id="13" name="Oval 12">
            <a:extLst>
              <a:ext uri="{FF2B5EF4-FFF2-40B4-BE49-F238E27FC236}">
                <a16:creationId xmlns:a16="http://schemas.microsoft.com/office/drawing/2014/main" id="{DB3A0496-68D8-27E6-DEA9-DF8FAA84CD7E}"/>
              </a:ext>
            </a:extLst>
          </p:cNvPr>
          <p:cNvSpPr/>
          <p:nvPr/>
        </p:nvSpPr>
        <p:spPr>
          <a:xfrm>
            <a:off x="4185734" y="372573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14" name="Oval 13">
            <a:extLst>
              <a:ext uri="{FF2B5EF4-FFF2-40B4-BE49-F238E27FC236}">
                <a16:creationId xmlns:a16="http://schemas.microsoft.com/office/drawing/2014/main" id="{CF05C368-E4B1-D4AD-29B4-166A92F10FEA}"/>
              </a:ext>
            </a:extLst>
          </p:cNvPr>
          <p:cNvSpPr/>
          <p:nvPr/>
        </p:nvSpPr>
        <p:spPr>
          <a:xfrm>
            <a:off x="4185734" y="411625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6</a:t>
            </a:r>
          </a:p>
        </p:txBody>
      </p:sp>
      <p:sp>
        <p:nvSpPr>
          <p:cNvPr id="15" name="Oval 14">
            <a:extLst>
              <a:ext uri="{FF2B5EF4-FFF2-40B4-BE49-F238E27FC236}">
                <a16:creationId xmlns:a16="http://schemas.microsoft.com/office/drawing/2014/main" id="{50D2425F-A3A1-84FE-3E76-9B4E14F623FE}"/>
              </a:ext>
            </a:extLst>
          </p:cNvPr>
          <p:cNvSpPr/>
          <p:nvPr/>
        </p:nvSpPr>
        <p:spPr>
          <a:xfrm>
            <a:off x="4185734" y="449525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7</a:t>
            </a:r>
          </a:p>
        </p:txBody>
      </p:sp>
      <p:sp>
        <p:nvSpPr>
          <p:cNvPr id="16" name="Oval 15">
            <a:extLst>
              <a:ext uri="{FF2B5EF4-FFF2-40B4-BE49-F238E27FC236}">
                <a16:creationId xmlns:a16="http://schemas.microsoft.com/office/drawing/2014/main" id="{E2805E2F-F420-AEFA-34CE-2968D1927701}"/>
              </a:ext>
            </a:extLst>
          </p:cNvPr>
          <p:cNvSpPr/>
          <p:nvPr/>
        </p:nvSpPr>
        <p:spPr>
          <a:xfrm>
            <a:off x="4185734" y="4860077"/>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17" name="TextBox 16">
            <a:extLst>
              <a:ext uri="{FF2B5EF4-FFF2-40B4-BE49-F238E27FC236}">
                <a16:creationId xmlns:a16="http://schemas.microsoft.com/office/drawing/2014/main" id="{120DFE3D-DD21-A983-EA1B-B1707503CFDB}"/>
              </a:ext>
            </a:extLst>
          </p:cNvPr>
          <p:cNvSpPr txBox="1"/>
          <p:nvPr/>
        </p:nvSpPr>
        <p:spPr>
          <a:xfrm>
            <a:off x="2008247" y="1693385"/>
            <a:ext cx="2088000" cy="259879"/>
          </a:xfrm>
          <a:prstGeom prst="rect">
            <a:avLst/>
          </a:prstGeom>
          <a:noFill/>
        </p:spPr>
        <p:txBody>
          <a:bodyPr wrap="square" rtlCol="0">
            <a:spAutoFit/>
          </a:bodyPr>
          <a:lstStyle/>
          <a:p>
            <a:pPr algn="ctr">
              <a:lnSpc>
                <a:spcPct val="120000"/>
              </a:lnSpc>
            </a:pPr>
            <a:r>
              <a:rPr kumimoji="1" lang="en-IN" altLang="ja-JP" sz="1000" b="1" noProof="1">
                <a:latin typeface="MS PGothic (headings)"/>
              </a:rPr>
              <a:t>2000</a:t>
            </a:r>
            <a:endParaRPr kumimoji="1" lang="ja-JP" altLang="en-US" sz="1000" b="1" dirty="0">
              <a:latin typeface="MS PGothic (headings)"/>
            </a:endParaRPr>
          </a:p>
        </p:txBody>
      </p:sp>
      <p:sp>
        <p:nvSpPr>
          <p:cNvPr id="18" name="Oval 17">
            <a:extLst>
              <a:ext uri="{FF2B5EF4-FFF2-40B4-BE49-F238E27FC236}">
                <a16:creationId xmlns:a16="http://schemas.microsoft.com/office/drawing/2014/main" id="{8B0A6BDD-7EA8-E67F-9406-C97E4BE97C95}"/>
              </a:ext>
            </a:extLst>
          </p:cNvPr>
          <p:cNvSpPr/>
          <p:nvPr/>
        </p:nvSpPr>
        <p:spPr>
          <a:xfrm>
            <a:off x="4185734" y="524648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9</a:t>
            </a:r>
          </a:p>
        </p:txBody>
      </p:sp>
      <p:sp>
        <p:nvSpPr>
          <p:cNvPr id="19" name="TextBox 18">
            <a:extLst>
              <a:ext uri="{FF2B5EF4-FFF2-40B4-BE49-F238E27FC236}">
                <a16:creationId xmlns:a16="http://schemas.microsoft.com/office/drawing/2014/main" id="{AB1C7492-428A-8F70-4D34-99AD69CCD589}"/>
              </a:ext>
            </a:extLst>
          </p:cNvPr>
          <p:cNvSpPr txBox="1"/>
          <p:nvPr/>
        </p:nvSpPr>
        <p:spPr>
          <a:xfrm>
            <a:off x="4097326" y="1923119"/>
            <a:ext cx="504056" cy="252441"/>
          </a:xfrm>
          <a:prstGeom prst="rect">
            <a:avLst/>
          </a:prstGeom>
          <a:noFill/>
        </p:spPr>
        <p:txBody>
          <a:bodyPr wrap="square" rtlCol="0">
            <a:spAutoFit/>
          </a:bodyPr>
          <a:lstStyle/>
          <a:p>
            <a:pPr algn="l">
              <a:lnSpc>
                <a:spcPct val="120000"/>
              </a:lnSpc>
            </a:pPr>
            <a:r>
              <a:rPr kumimoji="1" lang="ja-JP" altLang="en-US" sz="1000" noProof="1">
                <a:latin typeface="MS PGothic (headings)"/>
              </a:rPr>
              <a:t>順位</a:t>
            </a:r>
            <a:endParaRPr kumimoji="1" lang="en-IN" sz="1000" noProof="1">
              <a:latin typeface="MS PGothic (headings)"/>
            </a:endParaRPr>
          </a:p>
        </p:txBody>
      </p:sp>
      <p:sp>
        <p:nvSpPr>
          <p:cNvPr id="20" name="TextBox 19">
            <a:extLst>
              <a:ext uri="{FF2B5EF4-FFF2-40B4-BE49-F238E27FC236}">
                <a16:creationId xmlns:a16="http://schemas.microsoft.com/office/drawing/2014/main" id="{5200EC52-C4EC-A218-0639-F3C6E80AE52F}"/>
              </a:ext>
            </a:extLst>
          </p:cNvPr>
          <p:cNvSpPr txBox="1"/>
          <p:nvPr/>
        </p:nvSpPr>
        <p:spPr>
          <a:xfrm>
            <a:off x="5166280" y="1923119"/>
            <a:ext cx="504056" cy="252441"/>
          </a:xfrm>
          <a:prstGeom prst="rect">
            <a:avLst/>
          </a:prstGeom>
          <a:noFill/>
        </p:spPr>
        <p:txBody>
          <a:bodyPr wrap="square" rtlCol="0">
            <a:spAutoFit/>
          </a:bodyPr>
          <a:lstStyle/>
          <a:p>
            <a:pPr algn="l">
              <a:lnSpc>
                <a:spcPct val="120000"/>
              </a:lnSpc>
            </a:pPr>
            <a:r>
              <a:rPr kumimoji="1" lang="ja-JP" altLang="en-US" sz="1000" noProof="1">
                <a:latin typeface="MS PGothic (headings)"/>
              </a:rPr>
              <a:t>順位</a:t>
            </a:r>
            <a:endParaRPr kumimoji="1" lang="en-IN" sz="1000" noProof="1">
              <a:latin typeface="MS PGothic (headings)"/>
            </a:endParaRPr>
          </a:p>
        </p:txBody>
      </p:sp>
      <p:sp>
        <p:nvSpPr>
          <p:cNvPr id="25" name="Oval 24">
            <a:extLst>
              <a:ext uri="{FF2B5EF4-FFF2-40B4-BE49-F238E27FC236}">
                <a16:creationId xmlns:a16="http://schemas.microsoft.com/office/drawing/2014/main" id="{D7A38D1E-7876-E445-D806-DBD4939C6181}"/>
              </a:ext>
            </a:extLst>
          </p:cNvPr>
          <p:cNvSpPr/>
          <p:nvPr/>
        </p:nvSpPr>
        <p:spPr>
          <a:xfrm>
            <a:off x="4185734" y="563363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10</a:t>
            </a:r>
          </a:p>
        </p:txBody>
      </p:sp>
      <p:sp>
        <p:nvSpPr>
          <p:cNvPr id="26" name="TextBox 25">
            <a:extLst>
              <a:ext uri="{FF2B5EF4-FFF2-40B4-BE49-F238E27FC236}">
                <a16:creationId xmlns:a16="http://schemas.microsoft.com/office/drawing/2014/main" id="{FA71C886-04C2-65E2-BBCD-8E776D1ABAE1}"/>
              </a:ext>
            </a:extLst>
          </p:cNvPr>
          <p:cNvSpPr txBox="1"/>
          <p:nvPr/>
        </p:nvSpPr>
        <p:spPr>
          <a:xfrm>
            <a:off x="5661870" y="1693385"/>
            <a:ext cx="2099442" cy="259879"/>
          </a:xfrm>
          <a:prstGeom prst="rect">
            <a:avLst/>
          </a:prstGeom>
          <a:noFill/>
        </p:spPr>
        <p:txBody>
          <a:bodyPr wrap="square" rtlCol="0">
            <a:spAutoFit/>
          </a:bodyPr>
          <a:lstStyle/>
          <a:p>
            <a:pPr algn="ctr">
              <a:lnSpc>
                <a:spcPct val="120000"/>
              </a:lnSpc>
            </a:pPr>
            <a:r>
              <a:rPr kumimoji="1" lang="en-IN" altLang="ja-JP" sz="1000" b="1" noProof="1">
                <a:latin typeface="MS PGothic (headings)"/>
              </a:rPr>
              <a:t>2021</a:t>
            </a:r>
            <a:endParaRPr kumimoji="1" lang="ja-JP" altLang="en-US" sz="1000" b="1" dirty="0">
              <a:latin typeface="MS PGothic (headings)"/>
            </a:endParaRPr>
          </a:p>
        </p:txBody>
      </p:sp>
      <p:graphicFrame>
        <p:nvGraphicFramePr>
          <p:cNvPr id="27" name="Table 26">
            <a:extLst>
              <a:ext uri="{FF2B5EF4-FFF2-40B4-BE49-F238E27FC236}">
                <a16:creationId xmlns:a16="http://schemas.microsoft.com/office/drawing/2014/main" id="{297C95F1-99B1-9E1D-5269-58C096CD1436}"/>
              </a:ext>
            </a:extLst>
          </p:cNvPr>
          <p:cNvGraphicFramePr>
            <a:graphicFrameLocks noGrp="1"/>
          </p:cNvGraphicFramePr>
          <p:nvPr>
            <p:extLst>
              <p:ext uri="{D42A27DB-BD31-4B8C-83A1-F6EECF244321}">
                <p14:modId xmlns:p14="http://schemas.microsoft.com/office/powerpoint/2010/main" val="3400846425"/>
              </p:ext>
            </p:extLst>
          </p:nvPr>
        </p:nvGraphicFramePr>
        <p:xfrm>
          <a:off x="5777364" y="1905171"/>
          <a:ext cx="2088080" cy="4415289"/>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248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S PGothic (headings)"/>
                          <a:ea typeface="+mn-ea"/>
                          <a:cs typeface="+mn-cs"/>
                        </a:rPr>
                        <a:t>疾患</a:t>
                      </a:r>
                    </a:p>
                  </a:txBody>
                  <a:tcPr marL="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心血管疾患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悪性新生物</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呼吸器感染症</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不慮の外傷</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呼吸器疾患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消化器疾患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糖尿病</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神経学的疾患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泌尿生殖器疾患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感染症および寄生虫症</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新生児疾患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6403145"/>
                  </a:ext>
                </a:extLst>
              </a:tr>
            </a:tbl>
          </a:graphicData>
        </a:graphic>
      </p:graphicFrame>
      <p:sp>
        <p:nvSpPr>
          <p:cNvPr id="28" name="Oval 27">
            <a:extLst>
              <a:ext uri="{FF2B5EF4-FFF2-40B4-BE49-F238E27FC236}">
                <a16:creationId xmlns:a16="http://schemas.microsoft.com/office/drawing/2014/main" id="{BD84A687-3C02-E17A-256B-94378D8D93F7}"/>
              </a:ext>
            </a:extLst>
          </p:cNvPr>
          <p:cNvSpPr/>
          <p:nvPr/>
        </p:nvSpPr>
        <p:spPr>
          <a:xfrm>
            <a:off x="4185734" y="603748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11</a:t>
            </a:r>
          </a:p>
        </p:txBody>
      </p:sp>
      <p:sp>
        <p:nvSpPr>
          <p:cNvPr id="29" name="Oval 28">
            <a:extLst>
              <a:ext uri="{FF2B5EF4-FFF2-40B4-BE49-F238E27FC236}">
                <a16:creationId xmlns:a16="http://schemas.microsoft.com/office/drawing/2014/main" id="{CB7EFC6A-4E7D-3C37-5638-93494B62089F}"/>
              </a:ext>
            </a:extLst>
          </p:cNvPr>
          <p:cNvSpPr/>
          <p:nvPr/>
        </p:nvSpPr>
        <p:spPr>
          <a:xfrm>
            <a:off x="5301830" y="2236156"/>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30" name="Oval 29">
            <a:extLst>
              <a:ext uri="{FF2B5EF4-FFF2-40B4-BE49-F238E27FC236}">
                <a16:creationId xmlns:a16="http://schemas.microsoft.com/office/drawing/2014/main" id="{FD101B24-E329-197A-BFFE-2A232EB76DD1}"/>
              </a:ext>
            </a:extLst>
          </p:cNvPr>
          <p:cNvSpPr/>
          <p:nvPr/>
        </p:nvSpPr>
        <p:spPr>
          <a:xfrm>
            <a:off x="5290700" y="261269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2</a:t>
            </a:r>
          </a:p>
        </p:txBody>
      </p:sp>
      <p:sp>
        <p:nvSpPr>
          <p:cNvPr id="32" name="Oval 31">
            <a:extLst>
              <a:ext uri="{FF2B5EF4-FFF2-40B4-BE49-F238E27FC236}">
                <a16:creationId xmlns:a16="http://schemas.microsoft.com/office/drawing/2014/main" id="{E53CBEF6-9F67-7870-83FB-89801D2229D0}"/>
              </a:ext>
            </a:extLst>
          </p:cNvPr>
          <p:cNvSpPr/>
          <p:nvPr/>
        </p:nvSpPr>
        <p:spPr>
          <a:xfrm>
            <a:off x="5281862" y="298751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33" name="Oval 32">
            <a:extLst>
              <a:ext uri="{FF2B5EF4-FFF2-40B4-BE49-F238E27FC236}">
                <a16:creationId xmlns:a16="http://schemas.microsoft.com/office/drawing/2014/main" id="{BBA51B8F-33F7-54B2-BD36-5475A669B6E0}"/>
              </a:ext>
            </a:extLst>
          </p:cNvPr>
          <p:cNvSpPr/>
          <p:nvPr/>
        </p:nvSpPr>
        <p:spPr>
          <a:xfrm>
            <a:off x="5301830" y="335450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4</a:t>
            </a:r>
          </a:p>
        </p:txBody>
      </p:sp>
      <p:sp>
        <p:nvSpPr>
          <p:cNvPr id="34" name="Oval 33">
            <a:extLst>
              <a:ext uri="{FF2B5EF4-FFF2-40B4-BE49-F238E27FC236}">
                <a16:creationId xmlns:a16="http://schemas.microsoft.com/office/drawing/2014/main" id="{73553ED2-99D8-ABB9-16B5-AD57E25CD093}"/>
              </a:ext>
            </a:extLst>
          </p:cNvPr>
          <p:cNvSpPr/>
          <p:nvPr/>
        </p:nvSpPr>
        <p:spPr>
          <a:xfrm>
            <a:off x="5301830" y="372573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35" name="Oval 34">
            <a:extLst>
              <a:ext uri="{FF2B5EF4-FFF2-40B4-BE49-F238E27FC236}">
                <a16:creationId xmlns:a16="http://schemas.microsoft.com/office/drawing/2014/main" id="{F613567C-FB23-2B6C-D6E0-317965E2DD74}"/>
              </a:ext>
            </a:extLst>
          </p:cNvPr>
          <p:cNvSpPr/>
          <p:nvPr/>
        </p:nvSpPr>
        <p:spPr>
          <a:xfrm>
            <a:off x="5301830" y="411625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6</a:t>
            </a:r>
          </a:p>
        </p:txBody>
      </p:sp>
      <p:sp>
        <p:nvSpPr>
          <p:cNvPr id="36" name="Oval 35">
            <a:extLst>
              <a:ext uri="{FF2B5EF4-FFF2-40B4-BE49-F238E27FC236}">
                <a16:creationId xmlns:a16="http://schemas.microsoft.com/office/drawing/2014/main" id="{1937B207-7E52-36A2-DD31-B0E08791BC52}"/>
              </a:ext>
            </a:extLst>
          </p:cNvPr>
          <p:cNvSpPr/>
          <p:nvPr/>
        </p:nvSpPr>
        <p:spPr>
          <a:xfrm>
            <a:off x="5301830" y="449525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7</a:t>
            </a:r>
          </a:p>
        </p:txBody>
      </p:sp>
      <p:sp>
        <p:nvSpPr>
          <p:cNvPr id="37" name="Oval 36">
            <a:extLst>
              <a:ext uri="{FF2B5EF4-FFF2-40B4-BE49-F238E27FC236}">
                <a16:creationId xmlns:a16="http://schemas.microsoft.com/office/drawing/2014/main" id="{05D238F0-326D-B0EE-6240-A1071CF54B6E}"/>
              </a:ext>
            </a:extLst>
          </p:cNvPr>
          <p:cNvSpPr/>
          <p:nvPr/>
        </p:nvSpPr>
        <p:spPr>
          <a:xfrm>
            <a:off x="5301830" y="4860077"/>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38" name="Oval 37">
            <a:extLst>
              <a:ext uri="{FF2B5EF4-FFF2-40B4-BE49-F238E27FC236}">
                <a16:creationId xmlns:a16="http://schemas.microsoft.com/office/drawing/2014/main" id="{80E57774-85E1-96E8-1E1C-BEC4A93640C7}"/>
              </a:ext>
            </a:extLst>
          </p:cNvPr>
          <p:cNvSpPr/>
          <p:nvPr/>
        </p:nvSpPr>
        <p:spPr>
          <a:xfrm>
            <a:off x="5301830" y="524648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9</a:t>
            </a:r>
          </a:p>
        </p:txBody>
      </p:sp>
      <p:sp>
        <p:nvSpPr>
          <p:cNvPr id="40" name="Oval 39">
            <a:extLst>
              <a:ext uri="{FF2B5EF4-FFF2-40B4-BE49-F238E27FC236}">
                <a16:creationId xmlns:a16="http://schemas.microsoft.com/office/drawing/2014/main" id="{1DDC5070-E153-C863-DF7C-A907A04A2A70}"/>
              </a:ext>
            </a:extLst>
          </p:cNvPr>
          <p:cNvSpPr/>
          <p:nvPr/>
        </p:nvSpPr>
        <p:spPr>
          <a:xfrm>
            <a:off x="5301830" y="563363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10</a:t>
            </a:r>
          </a:p>
        </p:txBody>
      </p:sp>
      <p:sp>
        <p:nvSpPr>
          <p:cNvPr id="41" name="Oval 40">
            <a:extLst>
              <a:ext uri="{FF2B5EF4-FFF2-40B4-BE49-F238E27FC236}">
                <a16:creationId xmlns:a16="http://schemas.microsoft.com/office/drawing/2014/main" id="{A43025DC-01CE-E28A-D3F5-A83A3889F95C}"/>
              </a:ext>
            </a:extLst>
          </p:cNvPr>
          <p:cNvSpPr/>
          <p:nvPr/>
        </p:nvSpPr>
        <p:spPr>
          <a:xfrm>
            <a:off x="5301830" y="603748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11</a:t>
            </a:r>
          </a:p>
        </p:txBody>
      </p:sp>
      <p:cxnSp>
        <p:nvCxnSpPr>
          <p:cNvPr id="42" name="Connector: Curved 41">
            <a:extLst>
              <a:ext uri="{FF2B5EF4-FFF2-40B4-BE49-F238E27FC236}">
                <a16:creationId xmlns:a16="http://schemas.microsoft.com/office/drawing/2014/main" id="{3C9BB224-7D46-964F-D839-45D75C7B3F77}"/>
              </a:ext>
            </a:extLst>
          </p:cNvPr>
          <p:cNvCxnSpPr>
            <a:cxnSpLocks/>
            <a:stCxn id="7" idx="6"/>
            <a:endCxn id="29" idx="2"/>
          </p:cNvCxnSpPr>
          <p:nvPr/>
        </p:nvCxnSpPr>
        <p:spPr>
          <a:xfrm>
            <a:off x="4545774" y="2352856"/>
            <a:ext cx="756056"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Curved 42">
            <a:extLst>
              <a:ext uri="{FF2B5EF4-FFF2-40B4-BE49-F238E27FC236}">
                <a16:creationId xmlns:a16="http://schemas.microsoft.com/office/drawing/2014/main" id="{D6C6048F-AFF5-689E-9B19-04C09CC87A86}"/>
              </a:ext>
            </a:extLst>
          </p:cNvPr>
          <p:cNvCxnSpPr>
            <a:cxnSpLocks/>
            <a:stCxn id="10" idx="6"/>
            <a:endCxn id="30" idx="2"/>
          </p:cNvCxnSpPr>
          <p:nvPr/>
        </p:nvCxnSpPr>
        <p:spPr>
          <a:xfrm>
            <a:off x="4534644" y="2729390"/>
            <a:ext cx="756056"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8D746306-2527-ABB8-89EB-5CD1F2106DA3}"/>
              </a:ext>
            </a:extLst>
          </p:cNvPr>
          <p:cNvCxnSpPr>
            <a:cxnSpLocks/>
            <a:stCxn id="13" idx="6"/>
            <a:endCxn id="34" idx="2"/>
          </p:cNvCxnSpPr>
          <p:nvPr/>
        </p:nvCxnSpPr>
        <p:spPr>
          <a:xfrm>
            <a:off x="4545774" y="3842435"/>
            <a:ext cx="756056"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Curved 44">
            <a:extLst>
              <a:ext uri="{FF2B5EF4-FFF2-40B4-BE49-F238E27FC236}">
                <a16:creationId xmlns:a16="http://schemas.microsoft.com/office/drawing/2014/main" id="{33B7CE3B-8086-D714-0879-FD4723F02FB7}"/>
              </a:ext>
            </a:extLst>
          </p:cNvPr>
          <p:cNvCxnSpPr>
            <a:cxnSpLocks/>
            <a:stCxn id="14" idx="6"/>
            <a:endCxn id="35" idx="2"/>
          </p:cNvCxnSpPr>
          <p:nvPr/>
        </p:nvCxnSpPr>
        <p:spPr>
          <a:xfrm>
            <a:off x="4545774" y="4232950"/>
            <a:ext cx="756056"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Curved 45">
            <a:extLst>
              <a:ext uri="{FF2B5EF4-FFF2-40B4-BE49-F238E27FC236}">
                <a16:creationId xmlns:a16="http://schemas.microsoft.com/office/drawing/2014/main" id="{1A1193FF-571E-1057-FBB4-A7E59EA5029B}"/>
              </a:ext>
            </a:extLst>
          </p:cNvPr>
          <p:cNvCxnSpPr>
            <a:cxnSpLocks/>
            <a:stCxn id="18" idx="6"/>
            <a:endCxn id="36" idx="2"/>
          </p:cNvCxnSpPr>
          <p:nvPr/>
        </p:nvCxnSpPr>
        <p:spPr>
          <a:xfrm flipV="1">
            <a:off x="4545774" y="4611958"/>
            <a:ext cx="756056" cy="751231"/>
          </a:xfrm>
          <a:prstGeom prst="curvedConnector3">
            <a:avLst>
              <a:gd name="adj1" fmla="val 3880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9CA0B686-773E-2EC5-B71A-369BAD449D7C}"/>
              </a:ext>
            </a:extLst>
          </p:cNvPr>
          <p:cNvCxnSpPr>
            <a:cxnSpLocks/>
            <a:stCxn id="25" idx="6"/>
            <a:endCxn id="37" idx="2"/>
          </p:cNvCxnSpPr>
          <p:nvPr/>
        </p:nvCxnSpPr>
        <p:spPr>
          <a:xfrm flipV="1">
            <a:off x="4545774" y="4976777"/>
            <a:ext cx="756056" cy="773562"/>
          </a:xfrm>
          <a:prstGeom prst="curvedConnector3">
            <a:avLst>
              <a:gd name="adj1" fmla="val 4216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8F4183D7-3ED5-ECD4-6D8E-6CCA931ED895}"/>
              </a:ext>
            </a:extLst>
          </p:cNvPr>
          <p:cNvCxnSpPr>
            <a:cxnSpLocks/>
            <a:stCxn id="28" idx="6"/>
            <a:endCxn id="38" idx="2"/>
          </p:cNvCxnSpPr>
          <p:nvPr/>
        </p:nvCxnSpPr>
        <p:spPr>
          <a:xfrm flipV="1">
            <a:off x="4545774" y="5363189"/>
            <a:ext cx="756056" cy="791000"/>
          </a:xfrm>
          <a:prstGeom prst="curvedConnector3">
            <a:avLst>
              <a:gd name="adj1" fmla="val 55599"/>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1C9C2F7A-D1B2-A2AF-624A-99066BF8387B}"/>
              </a:ext>
            </a:extLst>
          </p:cNvPr>
          <p:cNvCxnSpPr>
            <a:cxnSpLocks/>
            <a:stCxn id="12" idx="6"/>
            <a:endCxn id="40" idx="2"/>
          </p:cNvCxnSpPr>
          <p:nvPr/>
        </p:nvCxnSpPr>
        <p:spPr>
          <a:xfrm>
            <a:off x="4545774" y="3471201"/>
            <a:ext cx="756056" cy="2279138"/>
          </a:xfrm>
          <a:prstGeom prst="curvedConnector3">
            <a:avLst>
              <a:gd name="adj1" fmla="val 63438"/>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50" name="Connector: Curved 49">
            <a:extLst>
              <a:ext uri="{FF2B5EF4-FFF2-40B4-BE49-F238E27FC236}">
                <a16:creationId xmlns:a16="http://schemas.microsoft.com/office/drawing/2014/main" id="{F6505DB3-FA46-6273-8897-F9DF44C9D1EF}"/>
              </a:ext>
            </a:extLst>
          </p:cNvPr>
          <p:cNvCxnSpPr>
            <a:cxnSpLocks/>
            <a:stCxn id="15" idx="6"/>
            <a:endCxn id="41" idx="2"/>
          </p:cNvCxnSpPr>
          <p:nvPr/>
        </p:nvCxnSpPr>
        <p:spPr>
          <a:xfrm>
            <a:off x="4545774" y="4611958"/>
            <a:ext cx="756056" cy="1542231"/>
          </a:xfrm>
          <a:prstGeom prst="curvedConnector3">
            <a:avLst>
              <a:gd name="adj1" fmla="val 27603"/>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51" name="Connector: Curved 50">
            <a:extLst>
              <a:ext uri="{FF2B5EF4-FFF2-40B4-BE49-F238E27FC236}">
                <a16:creationId xmlns:a16="http://schemas.microsoft.com/office/drawing/2014/main" id="{A0422618-12B1-C367-7E62-A9F36BFEFD43}"/>
              </a:ext>
            </a:extLst>
          </p:cNvPr>
          <p:cNvCxnSpPr>
            <a:cxnSpLocks/>
            <a:stCxn id="16" idx="6"/>
            <a:endCxn id="32" idx="2"/>
          </p:cNvCxnSpPr>
          <p:nvPr/>
        </p:nvCxnSpPr>
        <p:spPr>
          <a:xfrm flipV="1">
            <a:off x="4545774" y="3104215"/>
            <a:ext cx="736088" cy="1872562"/>
          </a:xfrm>
          <a:prstGeom prst="curvedConnector3">
            <a:avLst>
              <a:gd name="adj1" fmla="val 32747"/>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52" name="Connector: Curved 51">
            <a:extLst>
              <a:ext uri="{FF2B5EF4-FFF2-40B4-BE49-F238E27FC236}">
                <a16:creationId xmlns:a16="http://schemas.microsoft.com/office/drawing/2014/main" id="{17BA71B9-46F2-6FF8-D9D2-88CDE1F37F39}"/>
              </a:ext>
            </a:extLst>
          </p:cNvPr>
          <p:cNvCxnSpPr>
            <a:cxnSpLocks/>
            <a:stCxn id="11" idx="6"/>
            <a:endCxn id="33" idx="2"/>
          </p:cNvCxnSpPr>
          <p:nvPr/>
        </p:nvCxnSpPr>
        <p:spPr>
          <a:xfrm>
            <a:off x="4525806" y="3104215"/>
            <a:ext cx="776024" cy="366986"/>
          </a:xfrm>
          <a:prstGeom prst="curvedConnector3">
            <a:avLst>
              <a:gd name="adj1" fmla="val 50000"/>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69336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F7588-2B18-92E8-8216-FB91F44949C6}"/>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C36DF9B-39EA-B884-4385-F8F8D5174477}"/>
              </a:ext>
            </a:extLst>
          </p:cNvPr>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9" name="Object 8" hidden="1">
                        <a:extLst>
                          <a:ext uri="{FF2B5EF4-FFF2-40B4-BE49-F238E27FC236}">
                            <a16:creationId xmlns:a16="http://schemas.microsoft.com/office/drawing/2014/main" id="{FC36DF9B-39EA-B884-4385-F8F8D51744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CE5C75D0-A002-4E5C-2D13-FA7093E85B22}"/>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a:extLst>
              <a:ext uri="{FF2B5EF4-FFF2-40B4-BE49-F238E27FC236}">
                <a16:creationId xmlns:a16="http://schemas.microsoft.com/office/drawing/2014/main" id="{E3B87BC8-423C-6950-C528-251990DB9DFF}"/>
              </a:ext>
            </a:extLst>
          </p:cNvPr>
          <p:cNvSpPr>
            <a:spLocks noGrp="1"/>
          </p:cNvSpPr>
          <p:nvPr>
            <p:ph type="title"/>
          </p:nvPr>
        </p:nvSpPr>
        <p:spPr/>
        <p:txBody>
          <a:bodyPr vert="horz"/>
          <a:lstStyle/>
          <a:p>
            <a:r>
              <a:rPr lang="ja-JP" altLang="en-US" noProof="1"/>
              <a:t>ベトナム/医療関連/医療・公衆衛生</a:t>
            </a:r>
            <a:endParaRPr kumimoji="1" lang="ja-JP" altLang="en-US" dirty="0"/>
          </a:p>
        </p:txBody>
      </p:sp>
      <p:sp>
        <p:nvSpPr>
          <p:cNvPr id="6" name="テキスト プレースホルダー 5">
            <a:extLst>
              <a:ext uri="{FF2B5EF4-FFF2-40B4-BE49-F238E27FC236}">
                <a16:creationId xmlns:a16="http://schemas.microsoft.com/office/drawing/2014/main" id="{5ADABDA2-0759-7710-171E-85745F07D43F}"/>
              </a:ext>
            </a:extLst>
          </p:cNvPr>
          <p:cNvSpPr>
            <a:spLocks noGrp="1"/>
          </p:cNvSpPr>
          <p:nvPr>
            <p:ph type="body" sz="quarter" idx="15"/>
          </p:nvPr>
        </p:nvSpPr>
        <p:spPr/>
        <p:txBody>
          <a:bodyPr/>
          <a:lstStyle/>
          <a:p>
            <a:r>
              <a:rPr lang="ja-JP" altLang="en-US" noProof="1"/>
              <a:t>疾病構造・死亡要因【小分類】</a:t>
            </a:r>
          </a:p>
        </p:txBody>
      </p:sp>
      <p:sp>
        <p:nvSpPr>
          <p:cNvPr id="39" name="テキスト ボックス 115">
            <a:extLst>
              <a:ext uri="{FF2B5EF4-FFF2-40B4-BE49-F238E27FC236}">
                <a16:creationId xmlns:a16="http://schemas.microsoft.com/office/drawing/2014/main" id="{BC8E725B-62E1-8AFA-2038-B63CFF619A89}"/>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(出所)WHO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ontent Placeholder 4">
            <a:extLst>
              <a:ext uri="{FF2B5EF4-FFF2-40B4-BE49-F238E27FC236}">
                <a16:creationId xmlns:a16="http://schemas.microsoft.com/office/drawing/2014/main" id="{1E9CDE40-88C3-479B-D846-820720CD2FE4}"/>
              </a:ext>
            </a:extLst>
          </p:cNvPr>
          <p:cNvGraphicFramePr>
            <a:graphicFrameLocks/>
          </p:cNvGraphicFramePr>
          <p:nvPr>
            <p:extLst>
              <p:ext uri="{D42A27DB-BD31-4B8C-83A1-F6EECF244321}">
                <p14:modId xmlns:p14="http://schemas.microsoft.com/office/powerpoint/2010/main" val="3631683010"/>
              </p:ext>
            </p:extLst>
          </p:nvPr>
        </p:nvGraphicFramePr>
        <p:xfrm>
          <a:off x="225666" y="1873335"/>
          <a:ext cx="2988000" cy="453327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313703">
                <a:tc>
                  <a:txBody>
                    <a:bodyPr/>
                    <a:lstStyle/>
                    <a:p>
                      <a:pPr algn="l" fontAlgn="b"/>
                      <a:r>
                        <a:rPr lang="en-IN" sz="1000" b="1" i="0" u="none" strike="noStrike" noProof="1">
                          <a:solidFill>
                            <a:srgbClr val="000000"/>
                          </a:solidFill>
                          <a:effectLst/>
                          <a:latin typeface="MS PGothic (headings)"/>
                        </a:rPr>
                        <a:t>死因</a:t>
                      </a:r>
                    </a:p>
                  </a:txBody>
                  <a:tcPr marL="720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S PGothic (headings)"/>
                        </a:rPr>
                        <a:t>死亡</a:t>
                      </a:r>
                    </a:p>
                    <a:p>
                      <a:pPr algn="ctr" fontAlgn="b"/>
                      <a:r>
                        <a:rPr lang="en-IN" sz="800" b="1" i="0" u="none" strike="noStrike" noProof="1">
                          <a:solidFill>
                            <a:srgbClr val="000000"/>
                          </a:solidFill>
                          <a:effectLst/>
                          <a:latin typeface="MS PGothic (headings)"/>
                        </a:rPr>
                        <a:t>(人口10万人当たり)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①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167.61</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② 虚血性心疾患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65.59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76556">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③ 慢性閉塞性肺疾患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36.03</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④ COVID-19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31.74</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⑤ 糖尿病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31.19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⑥ 肝臓がん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23.8</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⑦ 腎臓病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23.74</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⑧ 肝硬変</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22.75</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76556">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⑨ 気管・気管支・肺がん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22.75</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76556">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⑩ アルツハイマー病などの認知症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22.25</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3" name="Rectangle 2">
            <a:extLst>
              <a:ext uri="{FF2B5EF4-FFF2-40B4-BE49-F238E27FC236}">
                <a16:creationId xmlns:a16="http://schemas.microsoft.com/office/drawing/2014/main" id="{6CA166D3-62A5-CC9C-7055-049D898F13B6}"/>
              </a:ext>
            </a:extLst>
          </p:cNvPr>
          <p:cNvSpPr/>
          <p:nvPr/>
        </p:nvSpPr>
        <p:spPr>
          <a:xfrm>
            <a:off x="201603" y="1556792"/>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IN" sz="1200" b="1" noProof="1">
                <a:latin typeface="MS PGothic (headings)"/>
              </a:rPr>
              <a:t>合計</a:t>
            </a:r>
          </a:p>
        </p:txBody>
      </p:sp>
      <p:graphicFrame>
        <p:nvGraphicFramePr>
          <p:cNvPr id="21" name="Content Placeholder 4">
            <a:extLst>
              <a:ext uri="{FF2B5EF4-FFF2-40B4-BE49-F238E27FC236}">
                <a16:creationId xmlns:a16="http://schemas.microsoft.com/office/drawing/2014/main" id="{E0C80B19-030A-48DE-2D46-78715289776B}"/>
              </a:ext>
            </a:extLst>
          </p:cNvPr>
          <p:cNvGraphicFramePr>
            <a:graphicFrameLocks/>
          </p:cNvGraphicFramePr>
          <p:nvPr>
            <p:extLst>
              <p:ext uri="{D42A27DB-BD31-4B8C-83A1-F6EECF244321}">
                <p14:modId xmlns:p14="http://schemas.microsoft.com/office/powerpoint/2010/main" val="2448202069"/>
              </p:ext>
            </p:extLst>
          </p:nvPr>
        </p:nvGraphicFramePr>
        <p:xfrm>
          <a:off x="3474104" y="1873335"/>
          <a:ext cx="2988000" cy="4533268"/>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310264">
                <a:tc>
                  <a:txBody>
                    <a:bodyPr/>
                    <a:lstStyle/>
                    <a:p>
                      <a:pPr algn="l" fontAlgn="b"/>
                      <a:r>
                        <a:rPr lang="en-IN" sz="1000" b="1" i="0" u="none" strike="noStrike" noProof="1">
                          <a:solidFill>
                            <a:srgbClr val="000000"/>
                          </a:solidFill>
                          <a:effectLst/>
                          <a:latin typeface="MS PGothic (headings)"/>
                        </a:rPr>
                        <a:t>死因</a:t>
                      </a:r>
                    </a:p>
                  </a:txBody>
                  <a:tcPr marL="720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S PGothic (headings)"/>
                        </a:rPr>
                        <a:t>死亡</a:t>
                      </a:r>
                    </a:p>
                    <a:p>
                      <a:pPr algn="ctr" fontAlgn="b"/>
                      <a:r>
                        <a:rPr lang="en-IN" sz="800" b="1" i="0" u="none" strike="noStrike" noProof="1">
                          <a:solidFill>
                            <a:srgbClr val="000000"/>
                          </a:solidFill>
                          <a:effectLst/>
                          <a:latin typeface="MS PGothic (headings)"/>
                        </a:rPr>
                        <a:t>(人口10万人当たり)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①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186.43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② 虚血性心疾患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72.16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7133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③ 慢性閉塞性肺疾患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43.83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④ 肝臓癌</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36.85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⑤ 肝硬変</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36.48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⑥ COVID-19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35.57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438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⑦ 気管、気管支、肺がん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32.18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⑧ 交通外傷</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26.48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7133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⑨ 糖尿病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22.44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71332">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⑩ 下気道感染症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21.38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22" name="Content Placeholder 4">
            <a:extLst>
              <a:ext uri="{FF2B5EF4-FFF2-40B4-BE49-F238E27FC236}">
                <a16:creationId xmlns:a16="http://schemas.microsoft.com/office/drawing/2014/main" id="{24BCE8EA-639F-E28B-5028-861C7E797FAD}"/>
              </a:ext>
            </a:extLst>
          </p:cNvPr>
          <p:cNvGraphicFramePr>
            <a:graphicFrameLocks/>
          </p:cNvGraphicFramePr>
          <p:nvPr>
            <p:extLst>
              <p:ext uri="{D42A27DB-BD31-4B8C-83A1-F6EECF244321}">
                <p14:modId xmlns:p14="http://schemas.microsoft.com/office/powerpoint/2010/main" val="1019613115"/>
              </p:ext>
            </p:extLst>
          </p:nvPr>
        </p:nvGraphicFramePr>
        <p:xfrm>
          <a:off x="6722542" y="1873335"/>
          <a:ext cx="2988000" cy="4537518"/>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300734">
                <a:tc>
                  <a:txBody>
                    <a:bodyPr/>
                    <a:lstStyle/>
                    <a:p>
                      <a:pPr algn="l" fontAlgn="b"/>
                      <a:r>
                        <a:rPr lang="en-IN" sz="1000" b="1" i="0" u="none" strike="noStrike" noProof="1">
                          <a:solidFill>
                            <a:srgbClr val="000000"/>
                          </a:solidFill>
                          <a:effectLst/>
                          <a:latin typeface="MS PGothic (headings)"/>
                        </a:rPr>
                        <a:t>死因</a:t>
                      </a:r>
                    </a:p>
                  </a:txBody>
                  <a:tcPr marL="720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S PGothic (headings)"/>
                        </a:rPr>
                        <a:t>死亡</a:t>
                      </a:r>
                    </a:p>
                    <a:p>
                      <a:pPr algn="ctr" fontAlgn="b"/>
                      <a:r>
                        <a:rPr lang="en-IN" sz="800" b="1" i="0" u="none" strike="noStrike" noProof="1">
                          <a:solidFill>
                            <a:srgbClr val="000000"/>
                          </a:solidFill>
                          <a:effectLst/>
                          <a:latin typeface="MS PGothic (headings)"/>
                        </a:rPr>
                        <a:t>(人口10万人当たり)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20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①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147.74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20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② 虚血性心疾患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58.62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56854">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③ 糖尿病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39.61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444551">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④ アルツハイマー病などの認知症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34.18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44551">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⑤ 慢性閉塞性肺疾患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28.03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20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⑥ COVID-19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27.8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20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⑦ 腎臓疾患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26.56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44551">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⑧ 高血圧性心疾患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24.57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56854">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⑨ 下気道感染症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19.42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56854">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⑩ 乳がん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18.89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23" name="Rectangle 22">
            <a:extLst>
              <a:ext uri="{FF2B5EF4-FFF2-40B4-BE49-F238E27FC236}">
                <a16:creationId xmlns:a16="http://schemas.microsoft.com/office/drawing/2014/main" id="{48F77A78-6546-7E0D-5AA7-E5BCA5A692FD}"/>
              </a:ext>
            </a:extLst>
          </p:cNvPr>
          <p:cNvSpPr/>
          <p:nvPr/>
        </p:nvSpPr>
        <p:spPr>
          <a:xfrm>
            <a:off x="3452834" y="1556792"/>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IN" sz="1200" b="1" noProof="1">
                <a:latin typeface="MS PGothic (headings)"/>
              </a:rPr>
              <a:t>男性</a:t>
            </a:r>
          </a:p>
        </p:txBody>
      </p:sp>
      <p:sp>
        <p:nvSpPr>
          <p:cNvPr id="24" name="Rectangle 23">
            <a:extLst>
              <a:ext uri="{FF2B5EF4-FFF2-40B4-BE49-F238E27FC236}">
                <a16:creationId xmlns:a16="http://schemas.microsoft.com/office/drawing/2014/main" id="{F8D9D0AE-C123-E121-956B-50C4DD9AE30A}"/>
              </a:ext>
            </a:extLst>
          </p:cNvPr>
          <p:cNvSpPr/>
          <p:nvPr/>
        </p:nvSpPr>
        <p:spPr>
          <a:xfrm>
            <a:off x="6700164" y="1556792"/>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IN" sz="1200" b="1" noProof="1">
                <a:latin typeface="MS PGothic (headings)"/>
              </a:rPr>
              <a:t>女性</a:t>
            </a:r>
          </a:p>
        </p:txBody>
      </p:sp>
      <p:sp>
        <p:nvSpPr>
          <p:cNvPr id="31" name="テキスト ボックス 6">
            <a:extLst>
              <a:ext uri="{FF2B5EF4-FFF2-40B4-BE49-F238E27FC236}">
                <a16:creationId xmlns:a16="http://schemas.microsoft.com/office/drawing/2014/main" id="{9A16B7A4-5F2C-F016-9343-9227E99438BB}"/>
              </a:ext>
            </a:extLst>
          </p:cNvPr>
          <p:cNvSpPr txBox="1"/>
          <p:nvPr/>
        </p:nvSpPr>
        <p:spPr>
          <a:xfrm>
            <a:off x="200471" y="1146518"/>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MS PGothic" panose="020B0600070205080204" pitchFamily="34" charset="-128"/>
                <a:cs typeface="Arial" panose="020B0604020202020204" pitchFamily="34" charset="0"/>
              </a:rPr>
              <a:t>非感染性疾患では、脳卒中、虚血性心疾患、慢性閉塞性肺疾患が2021年の主な死因となっている。</a:t>
            </a:r>
            <a:endParaRPr kumimoji="1" lang="ja-JP" altLang="en-US" sz="1400" b="0" i="0" u="none" strike="noStrike" kern="1200" cap="none" spc="0" normalizeH="0" baseline="0" noProof="0" dirty="0">
              <a:ln>
                <a:noFill/>
              </a:ln>
              <a:solidFill>
                <a:srgbClr val="000000"/>
              </a:solidFill>
              <a:effectLst/>
              <a:uLnTx/>
              <a:uFillTx/>
              <a:latin typeface="MS PGothic (headings)"/>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17822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38376" y="176748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44688" y="1433740"/>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2053256049"/>
              </p:ext>
            </p:extLst>
          </p:nvPr>
        </p:nvGraphicFramePr>
        <p:xfrm>
          <a:off x="2638376" y="1991835"/>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気管・気管支・肺癌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3.98%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結直腸・直腸癌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2.46%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乳癌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1.89%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胃癌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1.43%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子宮頸癌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0.75%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その他の悪性新生物</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膵癌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期口唇癌および口腔癌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白血病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前立腺癌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鼻咽頭癌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食道癌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肝癌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卵巣癌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非ホジキンリンパ腫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喉頭癌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脳・中枢神経系腫瘍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膀胱癌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胆嚢・胆管癌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甲状腺癌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腎臓癌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非黒色腫皮膚癌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子宮癌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多発性骨髄腫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ホジキンリンパ腫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その他の新生物</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黒色腫皮膚癌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中皮腫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精巣腫瘍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30664" y="175150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373862603"/>
              </p:ext>
            </p:extLst>
          </p:nvPr>
        </p:nvGraphicFramePr>
        <p:xfrm>
          <a:off x="5230664" y="1975857"/>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脳血管疾患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21.53%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Calibri" panose="020F0502020204030204" pitchFamily="34" charset="0"/>
                        </a:rPr>
                        <a:t>虚血性心疾患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11.81%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高血圧性心疾患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心筋症・心筋炎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心房細動・心房粗動</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その他の心血管疾患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リウマチ性心疾患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大動脈瘤</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心内膜炎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非リウマチ性弁膜症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抹消血管疾患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30664" y="428818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1549705398"/>
              </p:ext>
            </p:extLst>
          </p:nvPr>
        </p:nvGraphicFramePr>
        <p:xfrm>
          <a:off x="5230664" y="4512537"/>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糖尿病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4.65%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慢性腎臓病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3.40%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a:solidFill>
                            <a:srgbClr val="000000"/>
                          </a:solidFill>
                          <a:effectLst/>
                          <a:latin typeface="Calibri" panose="020F0502020204030204" pitchFamily="34" charset="0"/>
                        </a:rPr>
                        <a:t>急性糸球体腎炎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35730" y="6152667"/>
            <a:ext cx="4309758" cy="2308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主要疾患の内訳としては、心血管疾患の「脳血管疾患」が最も多く、全体の死亡要因の約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025" y="665939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36781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FF2615-A3E1-4326-BD92-1E1E8A07FA2E}"/>
              </a:ext>
            </a:extLst>
          </p:cNvPr>
          <p:cNvGraphicFramePr>
            <a:graphicFrameLocks/>
          </p:cNvGraphicFramePr>
          <p:nvPr>
            <p:custDataLst>
              <p:tags r:id="rId1"/>
            </p:custDataLst>
            <p:extLst>
              <p:ext uri="{D42A27DB-BD31-4B8C-83A1-F6EECF244321}">
                <p14:modId xmlns:p14="http://schemas.microsoft.com/office/powerpoint/2010/main" val="670561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3" name="Object 2" hidden="1">
                        <a:extLst>
                          <a:ext uri="{FF2B5EF4-FFF2-40B4-BE49-F238E27FC236}">
                            <a16:creationId xmlns:a16="http://schemas.microsoft.com/office/drawing/2014/main" id="{5FFF2615-A3E1-4326-BD92-1E1E8A07FA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075133627"/>
              </p:ext>
            </p:extLst>
          </p:nvPr>
        </p:nvGraphicFramePr>
        <p:xfrm>
          <a:off x="200025" y="1152000"/>
          <a:ext cx="4500000" cy="3491623"/>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8000">
                <a:tc>
                  <a:txBody>
                    <a:bodyPr/>
                    <a:lstStyle/>
                    <a:p>
                      <a:pPr marL="0" lvl="0" indent="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5</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6</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8</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08000">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lnSpc>
                          <a:spcPct val="90000"/>
                        </a:lnSpc>
                      </a:pPr>
                      <a:r>
                        <a:rPr kumimoji="1" lang="ja-JP" altLang="en-US" sz="1050" b="0" i="0" u="none" strike="noStrike" kern="1200" dirty="0">
                          <a:solidFill>
                            <a:srgbClr val="000000"/>
                          </a:solidFill>
                          <a:effectLst/>
                          <a:latin typeface="+mn-lt"/>
                          <a:ea typeface="+mj-ea"/>
                          <a:cs typeface="+mn-cs"/>
                        </a:rPr>
                        <a:t>　</a:t>
                      </a:r>
                      <a:r>
                        <a:rPr kumimoji="1" lang="en-US" altLang="ja-JP" sz="1050" b="0" i="0" u="none" strike="noStrike" kern="1200" dirty="0">
                          <a:solidFill>
                            <a:srgbClr val="000000"/>
                          </a:solidFill>
                          <a:effectLst/>
                          <a:latin typeface="+mn-lt"/>
                          <a:ea typeface="+mj-ea"/>
                          <a:cs typeface="+mn-cs"/>
                        </a:rPr>
                        <a:t>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10</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11</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gridSpan="3">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830330099"/>
              </p:ext>
            </p:extLst>
          </p:nvPr>
        </p:nvGraphicFramePr>
        <p:xfrm>
          <a:off x="5205600" y="1151999"/>
          <a:ext cx="4500000" cy="550693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9472">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5327001"/>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364511"/>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社会保障制度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3384414"/>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保険の種類</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1376814"/>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ja-JP" sz="1050" kern="1200" baseline="0" dirty="0">
                          <a:solidFill>
                            <a:srgbClr val="000000"/>
                          </a:solidFill>
                          <a:effectLst/>
                          <a:latin typeface="HGP創英角ｺﾞｼｯｸUB" panose="020B0900000000000000" pitchFamily="50" charset="-128"/>
                        </a:rPr>
                        <a:t>保険償還を受けるための条件及び受けられない場合</a:t>
                      </a:r>
                      <a:endParaRPr lang="zh-CN" altLang="en-US" sz="1000" dirty="0">
                        <a:latin typeface="HGP創英角ｺﾞｼｯｸUB" panose="020B0900000000000000" pitchFamily="50" charset="-128"/>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4943">
                <a:tc rowSpan="6">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noProof="1">
                          <a:latin typeface="HGP創英角ｺﾞｼｯｸUB" panose="020B0900000000000000" pitchFamily="50" charset="-128"/>
                        </a:rPr>
                        <a:t>医薬品及び</a:t>
                      </a:r>
                      <a:r>
                        <a:rPr lang="en-US" altLang="ja-JP" sz="1050" noProof="1">
                          <a:latin typeface="HGP創英角ｺﾞｼｯｸUB" panose="020B0900000000000000" pitchFamily="50" charset="-128"/>
                        </a:rPr>
                        <a:t>医療機器</a:t>
                      </a:r>
                      <a:r>
                        <a:rPr lang="ja-JP" altLang="en-US" sz="1050" noProof="1">
                          <a:latin typeface="HGP創英角ｺﾞｼｯｸUB" panose="020B0900000000000000" pitchFamily="50" charset="-128"/>
                        </a:rPr>
                        <a:t>における</a:t>
                      </a:r>
                      <a:r>
                        <a:rPr lang="en-US" altLang="ja-JP" sz="1050" noProof="1">
                          <a:latin typeface="HGP創英角ｺﾞｼｯｸUB" panose="020B0900000000000000" pitchFamily="50" charset="-128"/>
                        </a:rPr>
                        <a:t>医療保険</a:t>
                      </a:r>
                      <a:r>
                        <a:rPr lang="ja-JP" altLang="en-US" sz="1050" noProof="1">
                          <a:latin typeface="HGP創英角ｺﾞｼｯｸUB" panose="020B0900000000000000" pitchFamily="50" charset="-128"/>
                        </a:rPr>
                        <a:t>・</a:t>
                      </a:r>
                      <a:r>
                        <a:rPr lang="en-US" altLang="ja-JP" sz="1050" noProof="1">
                          <a:latin typeface="HGP創英角ｺﾞｼｯｸUB" panose="020B0900000000000000" pitchFamily="50" charset="-128"/>
                        </a:rPr>
                        <a:t>評価</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4943">
                <a:tc vMerge="1">
                  <a:txBody>
                    <a:bodyPr/>
                    <a:lstStyle/>
                    <a:p>
                      <a:endParaRPr kumimoji="1" lang="ja-JP" altLang="en-US"/>
                    </a:p>
                  </a:txBody>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受診方法ごとの保険償還　　</a:t>
                      </a:r>
                      <a:endParaRPr lang="en-US" altLang="ja-JP" sz="1050" noProof="1">
                        <a:latin typeface="HGP創英角ｺﾞｼｯｸUB" panose="020B0900000000000000" pitchFamily="50" charset="-128"/>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5675673"/>
                  </a:ext>
                </a:extLst>
              </a:tr>
              <a:tr h="214943">
                <a:tc vMerge="1">
                  <a:txBody>
                    <a:bodyPr/>
                    <a:lstStyle/>
                    <a:p>
                      <a:endParaRPr kumimoji="1" lang="ja-JP" altLang="en-US"/>
                    </a:p>
                  </a:txBody>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noProof="1">
                          <a:latin typeface="HGP創英角ｺﾞｼｯｸUB" panose="020B0900000000000000" pitchFamily="50" charset="-128"/>
                        </a:rPr>
                        <a:t>医療保険適用医療機器</a:t>
                      </a:r>
                      <a:endParaRPr lang="en-US" altLang="ja-JP" sz="1050" noProof="1">
                        <a:latin typeface="HGP創英角ｺﾞｼｯｸUB" panose="020B0900000000000000" pitchFamily="50" charset="-128"/>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9473556"/>
                  </a:ext>
                </a:extLst>
              </a:tr>
              <a:tr h="214943">
                <a:tc vMerge="1">
                  <a:txBody>
                    <a:bodyPr/>
                    <a:lstStyle/>
                    <a:p>
                      <a:endParaRPr kumimoji="1" lang="ja-JP" altLang="en-US"/>
                    </a:p>
                  </a:txBody>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ベトナムで生産された医療機器に対する規制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40</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6958361"/>
                  </a:ext>
                </a:extLst>
              </a:tr>
              <a:tr h="214943">
                <a:tc vMerge="1">
                  <a:txBody>
                    <a:bodyPr/>
                    <a:lstStyle/>
                    <a:p>
                      <a:endParaRPr kumimoji="1" lang="ja-JP" altLang="en-US"/>
                    </a:p>
                  </a:txBody>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輸入の医療機器に対する規制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753097"/>
                  </a:ext>
                </a:extLst>
              </a:tr>
              <a:tr h="214943">
                <a:tc vMerge="1">
                  <a:txBody>
                    <a:bodyPr/>
                    <a:lstStyle/>
                    <a:p>
                      <a:endParaRPr kumimoji="1" lang="ja-JP" altLang="en-US"/>
                    </a:p>
                  </a:txBody>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6824476"/>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343775">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医療情報・個人情報保護、データサーバーの置き場に関する法規制、ガイドライン</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9213437"/>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医療情報・個人情報保護に関する法規制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2519527"/>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医療現場で使用される言語に関する情報</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50</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6874187"/>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51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52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53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4730539"/>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医療調達制度の概要</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54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806435"/>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公立病院における購買・調達プロセス（医療機器・医療備品）</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56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091700"/>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公立・民間病院における購買・調達プロセス（医薬品）</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57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2900214"/>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外国企業の公共調達参入における障壁</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58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8687315"/>
                  </a:ext>
                </a:extLst>
              </a:tr>
            </a:tbl>
          </a:graphicData>
        </a:graphic>
      </p:graphicFrame>
      <p:cxnSp>
        <p:nvCxnSpPr>
          <p:cNvPr id="7" name="Straight Connector 6">
            <a:extLst>
              <a:ext uri="{FF2B5EF4-FFF2-40B4-BE49-F238E27FC236}">
                <a16:creationId xmlns:a16="http://schemas.microsoft.com/office/drawing/2014/main" id="{50BE4896-4C70-4349-AC2C-DE4AC7F436CE}"/>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aphicFrame>
        <p:nvGraphicFramePr>
          <p:cNvPr id="8" name="表 5">
            <a:extLst>
              <a:ext uri="{FF2B5EF4-FFF2-40B4-BE49-F238E27FC236}">
                <a16:creationId xmlns:a16="http://schemas.microsoft.com/office/drawing/2014/main" id="{481085DB-EA33-B497-889B-B320EEDE2DAA}"/>
              </a:ext>
            </a:extLst>
          </p:cNvPr>
          <p:cNvGraphicFramePr>
            <a:graphicFrameLocks noGrp="1"/>
          </p:cNvGraphicFramePr>
          <p:nvPr>
            <p:extLst>
              <p:ext uri="{D42A27DB-BD31-4B8C-83A1-F6EECF244321}">
                <p14:modId xmlns:p14="http://schemas.microsoft.com/office/powerpoint/2010/main" val="2428963889"/>
              </p:ext>
            </p:extLst>
          </p:nvPr>
        </p:nvGraphicFramePr>
        <p:xfrm>
          <a:off x="200025" y="4020552"/>
          <a:ext cx="4500000" cy="242344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01600">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3777936"/>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5313853"/>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20</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144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78150"/>
                  </a:ext>
                </a:extLst>
              </a:tr>
            </a:tbl>
          </a:graphicData>
        </a:graphic>
      </p:graphicFrame>
    </p:spTree>
    <p:extLst>
      <p:ext uri="{BB962C8B-B14F-4D97-AF65-F5344CB8AC3E}">
        <p14:creationId xmlns:p14="http://schemas.microsoft.com/office/powerpoint/2010/main" val="3283982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35FB4-1FDA-0517-DFBB-5F45A6E8CC74}"/>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12EBD3F0-37C0-DD59-EDFE-A9F4C78CF509}"/>
              </a:ext>
            </a:extLst>
          </p:cNvPr>
          <p:cNvGraphicFramePr>
            <a:graphicFrameLocks/>
          </p:cNvGraphicFramePr>
          <p:nvPr>
            <p:custDataLst>
              <p:tags r:id="rId1"/>
            </p:custDataLst>
            <p:extLst>
              <p:ext uri="{D42A27DB-BD31-4B8C-83A1-F6EECF244321}">
                <p14:modId xmlns:p14="http://schemas.microsoft.com/office/powerpoint/2010/main" val="41068307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8" imgW="360" imgH="360" progId="TCLayout.ActiveDocument.1">
                  <p:embed/>
                </p:oleObj>
              </mc:Choice>
              <mc:Fallback>
                <p:oleObj name="think-cellスライド" r:id="rId38" imgW="360" imgH="360" progId="TCLayout.ActiveDocument.1">
                  <p:embed/>
                  <p:pic>
                    <p:nvPicPr>
                      <p:cNvPr id="14" name="Object 13" hidden="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a:extLst>
              <a:ext uri="{FF2B5EF4-FFF2-40B4-BE49-F238E27FC236}">
                <a16:creationId xmlns:a16="http://schemas.microsoft.com/office/drawing/2014/main" id="{29E09E2A-4748-F52C-EE5A-5C8CD58BB92E}"/>
              </a:ext>
            </a:extLst>
          </p:cNvPr>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a:extLst>
              <a:ext uri="{FF2B5EF4-FFF2-40B4-BE49-F238E27FC236}">
                <a16:creationId xmlns:a16="http://schemas.microsoft.com/office/drawing/2014/main" id="{55C34D4D-73CC-5E40-47E3-64AD9A2973B8}"/>
              </a:ext>
            </a:extLst>
          </p:cNvPr>
          <p:cNvSpPr>
            <a:spLocks noGrp="1"/>
          </p:cNvSpPr>
          <p:nvPr>
            <p:ph type="title"/>
          </p:nvPr>
        </p:nvSpPr>
        <p:spPr/>
        <p:txBody>
          <a:bodyPr vert="horz"/>
          <a:lstStyle/>
          <a:p>
            <a:r>
              <a:rPr lang="ja-JP" altLang="en-US" dirty="0"/>
              <a:t>ベトナム／医療関連／医療・公衆衛生</a:t>
            </a:r>
            <a:endParaRPr kumimoji="1" lang="ja-JP" altLang="en-US" dirty="0"/>
          </a:p>
        </p:txBody>
      </p:sp>
      <p:sp>
        <p:nvSpPr>
          <p:cNvPr id="3" name="テキスト プレースホルダー 2">
            <a:extLst>
              <a:ext uri="{FF2B5EF4-FFF2-40B4-BE49-F238E27FC236}">
                <a16:creationId xmlns:a16="http://schemas.microsoft.com/office/drawing/2014/main" id="{041995DD-02F3-6AB0-9DF7-EEB64FE775AA}"/>
              </a:ext>
            </a:extLst>
          </p:cNvPr>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endParaRPr lang="en-US" altLang="ja-JP" dirty="0"/>
          </a:p>
        </p:txBody>
      </p:sp>
      <p:grpSp>
        <p:nvGrpSpPr>
          <p:cNvPr id="4" name="グループ化 7">
            <a:extLst>
              <a:ext uri="{FF2B5EF4-FFF2-40B4-BE49-F238E27FC236}">
                <a16:creationId xmlns:a16="http://schemas.microsoft.com/office/drawing/2014/main" id="{D1023F04-B89E-C1BF-700F-F35A1F47C35E}"/>
              </a:ext>
            </a:extLst>
          </p:cNvPr>
          <p:cNvGrpSpPr/>
          <p:nvPr/>
        </p:nvGrpSpPr>
        <p:grpSpPr>
          <a:xfrm>
            <a:off x="200471" y="1772816"/>
            <a:ext cx="4536507" cy="288032"/>
            <a:chOff x="4803500" y="2113806"/>
            <a:chExt cx="2954133" cy="288032"/>
          </a:xfrm>
        </p:grpSpPr>
        <p:cxnSp>
          <p:nvCxnSpPr>
            <p:cNvPr id="5" name="直線コネクタ 4">
              <a:extLst>
                <a:ext uri="{FF2B5EF4-FFF2-40B4-BE49-F238E27FC236}">
                  <a16:creationId xmlns:a16="http://schemas.microsoft.com/office/drawing/2014/main" id="{52B98ECA-574E-8E4E-DD18-19CFFB38C771}"/>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a:extLst>
                <a:ext uri="{FF2B5EF4-FFF2-40B4-BE49-F238E27FC236}">
                  <a16:creationId xmlns:a16="http://schemas.microsoft.com/office/drawing/2014/main" id="{7A2EB223-8643-A550-B039-52BFC0C33221}"/>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7" name="グループ化 7">
            <a:extLst>
              <a:ext uri="{FF2B5EF4-FFF2-40B4-BE49-F238E27FC236}">
                <a16:creationId xmlns:a16="http://schemas.microsoft.com/office/drawing/2014/main" id="{9F40FF51-C0B3-7139-9DD8-806128836894}"/>
              </a:ext>
            </a:extLst>
          </p:cNvPr>
          <p:cNvGrpSpPr/>
          <p:nvPr/>
        </p:nvGrpSpPr>
        <p:grpSpPr>
          <a:xfrm>
            <a:off x="5169024" y="1772816"/>
            <a:ext cx="4536507" cy="288032"/>
            <a:chOff x="4803500" y="2113806"/>
            <a:chExt cx="2954133" cy="288032"/>
          </a:xfrm>
        </p:grpSpPr>
        <p:cxnSp>
          <p:nvCxnSpPr>
            <p:cNvPr id="8" name="直線コネクタ 7">
              <a:extLst>
                <a:ext uri="{FF2B5EF4-FFF2-40B4-BE49-F238E27FC236}">
                  <a16:creationId xmlns:a16="http://schemas.microsoft.com/office/drawing/2014/main" id="{384E0DA6-3017-9B8D-13B3-EF756F417AE7}"/>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1C927C5D-547D-9359-C1B3-0E184E9755D8}"/>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a:extLst>
              <a:ext uri="{FF2B5EF4-FFF2-40B4-BE49-F238E27FC236}">
                <a16:creationId xmlns:a16="http://schemas.microsoft.com/office/drawing/2014/main" id="{6E41944A-1B5E-459E-6CCD-EE3753D9DDA7}"/>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ベトナムの医療機関は、公的・民間ともに</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微増</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病床数・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人あたり病床数についても微増している。</a:t>
            </a:r>
          </a:p>
        </p:txBody>
      </p:sp>
      <p:sp>
        <p:nvSpPr>
          <p:cNvPr id="20" name="テキスト ボックス 19">
            <a:extLst>
              <a:ext uri="{FF2B5EF4-FFF2-40B4-BE49-F238E27FC236}">
                <a16:creationId xmlns:a16="http://schemas.microsoft.com/office/drawing/2014/main" id="{886AF889-56C7-0E33-4406-A434EF16C269}"/>
              </a:ext>
            </a:extLst>
          </p:cNvPr>
          <p:cNvSpPr txBox="1"/>
          <p:nvPr/>
        </p:nvSpPr>
        <p:spPr>
          <a:xfrm>
            <a:off x="5025008"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1" name="テキスト ボックス 20">
            <a:extLst>
              <a:ext uri="{FF2B5EF4-FFF2-40B4-BE49-F238E27FC236}">
                <a16:creationId xmlns:a16="http://schemas.microsoft.com/office/drawing/2014/main" id="{B616E546-CECA-8615-949D-C54F13634832}"/>
              </a:ext>
            </a:extLst>
          </p:cNvPr>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4" name="テキスト ボックス 17">
            <a:extLst>
              <a:ext uri="{FF2B5EF4-FFF2-40B4-BE49-F238E27FC236}">
                <a16:creationId xmlns:a16="http://schemas.microsoft.com/office/drawing/2014/main" id="{C29E5AD3-4581-A45D-0DB5-FAA5BBDC4282}"/>
              </a:ext>
            </a:extLst>
          </p:cNvPr>
          <p:cNvSpPr txBox="1"/>
          <p:nvPr/>
        </p:nvSpPr>
        <p:spPr>
          <a:xfrm>
            <a:off x="195478" y="6527860"/>
            <a:ext cx="9078001"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STATISTICS YEARBOOK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General Statistics Office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Statiscal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Yearbook of Vietnam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(2018-2024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01" name="Chart 200">
            <a:extLst>
              <a:ext uri="{FF2B5EF4-FFF2-40B4-BE49-F238E27FC236}">
                <a16:creationId xmlns:a16="http://schemas.microsoft.com/office/drawing/2014/main" id="{F9FB9AA6-2BFC-5145-B602-3F754DC8E63B}"/>
              </a:ext>
            </a:extLst>
          </p:cNvPr>
          <p:cNvGraphicFramePr/>
          <p:nvPr>
            <p:custDataLst>
              <p:tags r:id="rId3"/>
            </p:custDataLst>
            <p:extLst>
              <p:ext uri="{D42A27DB-BD31-4B8C-83A1-F6EECF244321}">
                <p14:modId xmlns:p14="http://schemas.microsoft.com/office/powerpoint/2010/main" val="2436863855"/>
              </p:ext>
            </p:extLst>
          </p:nvPr>
        </p:nvGraphicFramePr>
        <p:xfrm>
          <a:off x="5059363" y="2359025"/>
          <a:ext cx="4826000" cy="3571875"/>
        </p:xfrm>
        <a:graphic>
          <a:graphicData uri="http://schemas.openxmlformats.org/drawingml/2006/chart">
            <c:chart xmlns:c="http://schemas.openxmlformats.org/drawingml/2006/chart" xmlns:r="http://schemas.openxmlformats.org/officeDocument/2006/relationships" r:id="rId40"/>
          </a:graphicData>
        </a:graphic>
      </p:graphicFrame>
      <p:sp>
        <p:nvSpPr>
          <p:cNvPr id="29" name="テキスト プレースホルダ 9">
            <a:extLst>
              <a:ext uri="{FF2B5EF4-FFF2-40B4-BE49-F238E27FC236}">
                <a16:creationId xmlns:a16="http://schemas.microsoft.com/office/drawing/2014/main" id="{4030F5CF-B69E-BC80-40A9-3971BB14266A}"/>
              </a:ext>
            </a:extLst>
          </p:cNvPr>
          <p:cNvSpPr>
            <a:spLocks/>
          </p:cNvSpPr>
          <p:nvPr>
            <p:custDataLst>
              <p:tags r:id="rId4"/>
            </p:custDataLst>
          </p:nvPr>
        </p:nvSpPr>
        <p:spPr bwMode="auto">
          <a:xfrm>
            <a:off x="5554663" y="57912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614C71-9020-451A-B9B5-98F62358FF29}" type="datetime'''''''''''''''''''''2''''''''''0''''''''1''0'''''''''''''''''">
              <a:rPr lang="ja-JP" altLang="en-US" sz="1000" smtClean="0"/>
              <a:pPr/>
              <a:t>2010</a:t>
            </a:fld>
            <a:endParaRPr kumimoji="0" lang="ja-JP" altLang="en-US" sz="1000" dirty="0">
              <a:sym typeface="+mn-lt"/>
            </a:endParaRPr>
          </a:p>
        </p:txBody>
      </p:sp>
      <p:sp>
        <p:nvSpPr>
          <p:cNvPr id="161" name="テキスト プレースホルダ 9">
            <a:extLst>
              <a:ext uri="{FF2B5EF4-FFF2-40B4-BE49-F238E27FC236}">
                <a16:creationId xmlns:a16="http://schemas.microsoft.com/office/drawing/2014/main" id="{E47ABEBC-0070-E867-D1BF-0D429782B99D}"/>
              </a:ext>
            </a:extLst>
          </p:cNvPr>
          <p:cNvSpPr>
            <a:spLocks/>
          </p:cNvSpPr>
          <p:nvPr>
            <p:custDataLst>
              <p:tags r:id="rId5"/>
            </p:custDataLst>
          </p:nvPr>
        </p:nvSpPr>
        <p:spPr bwMode="auto">
          <a:xfrm>
            <a:off x="602615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030CAE-4FBE-4533-827F-B8CE30054B21}" type="datetime'15'''''''''''''''''''''''''''''''''''''''''">
              <a:rPr lang="ja-JP" altLang="en-US" sz="1000" smtClean="0"/>
              <a:pPr/>
              <a:t>15</a:t>
            </a:fld>
            <a:endParaRPr kumimoji="0" lang="ja-JP" altLang="en-US" sz="1000" dirty="0">
              <a:sym typeface="+mn-lt"/>
            </a:endParaRPr>
          </a:p>
        </p:txBody>
      </p:sp>
      <p:sp>
        <p:nvSpPr>
          <p:cNvPr id="50" name="テキスト プレースホルダ 9">
            <a:extLst>
              <a:ext uri="{FF2B5EF4-FFF2-40B4-BE49-F238E27FC236}">
                <a16:creationId xmlns:a16="http://schemas.microsoft.com/office/drawing/2014/main" id="{1A72E67C-7870-09D0-9439-FFB0526666A9}"/>
              </a:ext>
            </a:extLst>
          </p:cNvPr>
          <p:cNvSpPr>
            <a:spLocks/>
          </p:cNvSpPr>
          <p:nvPr>
            <p:custDataLst>
              <p:tags r:id="rId6"/>
            </p:custDataLst>
          </p:nvPr>
        </p:nvSpPr>
        <p:spPr bwMode="auto">
          <a:xfrm>
            <a:off x="642778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4D673F-758A-49F3-AA60-512E00A86AF1}" type="datetime'''1''''''''''''''''''''''''''''6'''''''''''''''''''''''''''">
              <a:rPr lang="ja-JP" altLang="en-US" sz="1000" smtClean="0"/>
              <a:pPr/>
              <a:t>16</a:t>
            </a:fld>
            <a:endParaRPr kumimoji="0" lang="ja-JP" altLang="en-US" sz="1000" dirty="0">
              <a:sym typeface="+mn-lt"/>
            </a:endParaRPr>
          </a:p>
        </p:txBody>
      </p:sp>
      <p:sp>
        <p:nvSpPr>
          <p:cNvPr id="92" name="テキスト プレースホルダ 9">
            <a:extLst>
              <a:ext uri="{FF2B5EF4-FFF2-40B4-BE49-F238E27FC236}">
                <a16:creationId xmlns:a16="http://schemas.microsoft.com/office/drawing/2014/main" id="{7CE1F7CB-2C86-725D-3835-EEF44BD9DD86}"/>
              </a:ext>
            </a:extLst>
          </p:cNvPr>
          <p:cNvSpPr>
            <a:spLocks/>
          </p:cNvSpPr>
          <p:nvPr>
            <p:custDataLst>
              <p:tags r:id="rId7"/>
            </p:custDataLst>
          </p:nvPr>
        </p:nvSpPr>
        <p:spPr bwMode="auto">
          <a:xfrm>
            <a:off x="682783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9DC142-D2FE-4A2B-8F83-E2EAB2F6FACB}" type="datetime'''''''1''''''''''''''''''''''''''''''''''''''''''''''''''7'">
              <a:rPr kumimoji="0" lang="ja-JP" altLang="en-US" sz="1000" smtClean="0"/>
              <a:pPr/>
              <a:t>17</a:t>
            </a:fld>
            <a:endParaRPr kumimoji="0" lang="ja-JP" altLang="en-US" sz="1000" dirty="0">
              <a:sym typeface="+mn-lt"/>
            </a:endParaRPr>
          </a:p>
        </p:txBody>
      </p:sp>
      <p:sp>
        <p:nvSpPr>
          <p:cNvPr id="95" name="テキスト プレースホルダ 9">
            <a:extLst>
              <a:ext uri="{FF2B5EF4-FFF2-40B4-BE49-F238E27FC236}">
                <a16:creationId xmlns:a16="http://schemas.microsoft.com/office/drawing/2014/main" id="{BA5BF4C6-191C-6F85-5F41-BB00DA8419F9}"/>
              </a:ext>
            </a:extLst>
          </p:cNvPr>
          <p:cNvSpPr>
            <a:spLocks/>
          </p:cNvSpPr>
          <p:nvPr>
            <p:custDataLst>
              <p:tags r:id="rId8"/>
            </p:custDataLst>
          </p:nvPr>
        </p:nvSpPr>
        <p:spPr bwMode="auto">
          <a:xfrm>
            <a:off x="722947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12BA81-AC25-440A-B5DF-2997A4DAA345}" type="datetime'''''''''''''''1''''''8'''''''''''''''''''''''''">
              <a:rPr kumimoji="0" lang="ja-JP" altLang="en-US" sz="1000" smtClean="0"/>
              <a:pPr/>
              <a:t>18</a:t>
            </a:fld>
            <a:endParaRPr kumimoji="0" lang="ja-JP" altLang="en-US" sz="1000" dirty="0">
              <a:sym typeface="+mn-lt"/>
            </a:endParaRPr>
          </a:p>
        </p:txBody>
      </p:sp>
      <p:sp>
        <p:nvSpPr>
          <p:cNvPr id="99" name="テキスト プレースホルダ 9">
            <a:extLst>
              <a:ext uri="{FF2B5EF4-FFF2-40B4-BE49-F238E27FC236}">
                <a16:creationId xmlns:a16="http://schemas.microsoft.com/office/drawing/2014/main" id="{9292E477-0660-3B83-3230-660BF0F3E436}"/>
              </a:ext>
            </a:extLst>
          </p:cNvPr>
          <p:cNvSpPr>
            <a:spLocks/>
          </p:cNvSpPr>
          <p:nvPr>
            <p:custDataLst>
              <p:tags r:id="rId9"/>
            </p:custDataLst>
          </p:nvPr>
        </p:nvSpPr>
        <p:spPr bwMode="auto">
          <a:xfrm>
            <a:off x="7631113"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854D72-3EA2-4188-95A7-784F5855F1CA}" type="datetime'''''''''''1''''''''''''''''''''''''''''''''9'''''''''''''''">
              <a:rPr kumimoji="0" lang="ja-JP" altLang="en-US" sz="1000" smtClean="0"/>
              <a:pPr/>
              <a:t>19</a:t>
            </a:fld>
            <a:endParaRPr kumimoji="0" lang="ja-JP" altLang="en-US" sz="1000" dirty="0">
              <a:sym typeface="+mn-lt"/>
            </a:endParaRPr>
          </a:p>
        </p:txBody>
      </p:sp>
      <p:sp>
        <p:nvSpPr>
          <p:cNvPr id="33" name="テキスト プレースホルダ 9">
            <a:extLst>
              <a:ext uri="{FF2B5EF4-FFF2-40B4-BE49-F238E27FC236}">
                <a16:creationId xmlns:a16="http://schemas.microsoft.com/office/drawing/2014/main" id="{36B6FB7C-CC47-C388-74B1-745150D123C7}"/>
              </a:ext>
            </a:extLst>
          </p:cNvPr>
          <p:cNvSpPr>
            <a:spLocks/>
          </p:cNvSpPr>
          <p:nvPr>
            <p:custDataLst>
              <p:tags r:id="rId10"/>
            </p:custDataLst>
          </p:nvPr>
        </p:nvSpPr>
        <p:spPr bwMode="auto">
          <a:xfrm>
            <a:off x="803275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A2D9C6-1CED-432D-8180-0E291F6F59CC}" type="datetime'''''''''2''''''''''''''''''''0'''''''''''''">
              <a:rPr kumimoji="0" lang="ja-JP" altLang="en-US" sz="1000" smtClean="0"/>
              <a:pPr/>
              <a:t>20</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E49A0A74-E696-84AF-C47E-6B090836DB07}"/>
              </a:ext>
            </a:extLst>
          </p:cNvPr>
          <p:cNvSpPr>
            <a:spLocks/>
          </p:cNvSpPr>
          <p:nvPr>
            <p:custDataLst>
              <p:tags r:id="rId11"/>
            </p:custDataLst>
          </p:nvPr>
        </p:nvSpPr>
        <p:spPr bwMode="auto">
          <a:xfrm>
            <a:off x="843438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F1ACD0-0A74-492D-A46A-7F232C1D4321}" type="datetime'''''''''''''''''''''2''''''''1'''''''''''''''''''">
              <a:rPr kumimoji="0" lang="ja-JP" altLang="en-US" sz="1000" smtClean="0"/>
              <a:pPr/>
              <a:t>21</a:t>
            </a:fld>
            <a:endParaRPr kumimoji="0" lang="ja-JP" altLang="en-US" sz="1000" dirty="0">
              <a:sym typeface="+mn-lt"/>
            </a:endParaRPr>
          </a:p>
        </p:txBody>
      </p:sp>
      <p:sp>
        <p:nvSpPr>
          <p:cNvPr id="40" name="テキスト プレースホルダ 9">
            <a:extLst>
              <a:ext uri="{FF2B5EF4-FFF2-40B4-BE49-F238E27FC236}">
                <a16:creationId xmlns:a16="http://schemas.microsoft.com/office/drawing/2014/main" id="{F10F90A5-7E8B-A4EC-CB42-771414E15DAD}"/>
              </a:ext>
            </a:extLst>
          </p:cNvPr>
          <p:cNvSpPr>
            <a:spLocks/>
          </p:cNvSpPr>
          <p:nvPr>
            <p:custDataLst>
              <p:tags r:id="rId12"/>
            </p:custDataLst>
          </p:nvPr>
        </p:nvSpPr>
        <p:spPr bwMode="auto">
          <a:xfrm>
            <a:off x="883443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67F1C8-10F7-416F-AEBE-8835855A80B0}" type="datetime'''''''''''2''''''''''''''''''''''''''''''''''''''''''2'''''">
              <a:rPr kumimoji="0" lang="ja-JP" altLang="en-US" sz="1000" smtClean="0"/>
              <a:pPr/>
              <a:t>22</a:t>
            </a:fld>
            <a:endParaRPr kumimoji="0" lang="ja-JP" altLang="en-US" sz="1000" dirty="0">
              <a:sym typeface="+mn-lt"/>
            </a:endParaRPr>
          </a:p>
        </p:txBody>
      </p:sp>
      <p:sp>
        <p:nvSpPr>
          <p:cNvPr id="168" name="テキスト プレースホルダ 9">
            <a:extLst>
              <a:ext uri="{FF2B5EF4-FFF2-40B4-BE49-F238E27FC236}">
                <a16:creationId xmlns:a16="http://schemas.microsoft.com/office/drawing/2014/main" id="{6CFFF3BB-D261-3E45-6582-51ED8080151B}"/>
              </a:ext>
            </a:extLst>
          </p:cNvPr>
          <p:cNvSpPr>
            <a:spLocks/>
          </p:cNvSpPr>
          <p:nvPr>
            <p:custDataLst>
              <p:tags r:id="rId13"/>
            </p:custDataLst>
          </p:nvPr>
        </p:nvSpPr>
        <p:spPr bwMode="auto">
          <a:xfrm>
            <a:off x="923607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059E82-7D5C-4F88-A1B5-557BBAB12F58}" type="datetime'''''''23'''''''''''''''''">
              <a:rPr kumimoji="0" lang="ja-JP" altLang="en-US" sz="1000" smtClean="0"/>
              <a:pPr/>
              <a:t>23</a:t>
            </a:fld>
            <a:endParaRPr kumimoji="0" lang="ja-JP" altLang="en-US" sz="1000" dirty="0">
              <a:sym typeface="+mn-lt"/>
            </a:endParaRPr>
          </a:p>
        </p:txBody>
      </p:sp>
      <p:sp useBgFill="1">
        <p:nvSpPr>
          <p:cNvPr id="200" name="テキスト プレースホルダ 9">
            <a:extLst>
              <a:ext uri="{FF2B5EF4-FFF2-40B4-BE49-F238E27FC236}">
                <a16:creationId xmlns:a16="http://schemas.microsoft.com/office/drawing/2014/main" id="{487CA677-C4BE-128E-A8D9-3EEA50958B2F}"/>
              </a:ext>
            </a:extLst>
          </p:cNvPr>
          <p:cNvSpPr>
            <a:spLocks/>
          </p:cNvSpPr>
          <p:nvPr>
            <p:custDataLst>
              <p:tags r:id="rId14"/>
            </p:custDataLst>
          </p:nvPr>
        </p:nvSpPr>
        <p:spPr bwMode="gray">
          <a:xfrm>
            <a:off x="5962650" y="344805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93E523-E6C5-472C-8CC8-3AE52FA739C1}" type="datetime'''2''''''''''''''''''''''''''''''6''''''''.''5'''''">
              <a:rPr lang="ja-JP" altLang="en-US" sz="1000" smtClean="0">
                <a:effectLst/>
                <a:sym typeface="+mn-lt"/>
              </a:rPr>
              <a:pPr marL="0" lvl="0" indent="0" algn="ctr">
                <a:spcBef>
                  <a:spcPct val="0"/>
                </a:spcBef>
                <a:buNone/>
              </a:pPr>
              <a:t>26.5</a:t>
            </a:fld>
            <a:endParaRPr kumimoji="1" lang="ja-JP" altLang="en-US" sz="1000" dirty="0">
              <a:sym typeface="+mn-lt"/>
            </a:endParaRPr>
          </a:p>
        </p:txBody>
      </p:sp>
      <p:graphicFrame>
        <p:nvGraphicFramePr>
          <p:cNvPr id="91" name="Chart 90">
            <a:extLst>
              <a:ext uri="{FF2B5EF4-FFF2-40B4-BE49-F238E27FC236}">
                <a16:creationId xmlns:a16="http://schemas.microsoft.com/office/drawing/2014/main" id="{CFCCC246-07DC-1961-3EF0-9638271846CE}"/>
              </a:ext>
            </a:extLst>
          </p:cNvPr>
          <p:cNvGraphicFramePr/>
          <p:nvPr>
            <p:custDataLst>
              <p:tags r:id="rId15"/>
            </p:custDataLst>
          </p:nvPr>
        </p:nvGraphicFramePr>
        <p:xfrm>
          <a:off x="169863" y="2178050"/>
          <a:ext cx="4649787" cy="3625850"/>
        </p:xfrm>
        <a:graphic>
          <a:graphicData uri="http://schemas.openxmlformats.org/drawingml/2006/chart">
            <c:chart xmlns:c="http://schemas.openxmlformats.org/drawingml/2006/chart" xmlns:r="http://schemas.openxmlformats.org/officeDocument/2006/relationships" r:id="rId41"/>
          </a:graphicData>
        </a:graphic>
      </p:graphicFrame>
      <p:sp>
        <p:nvSpPr>
          <p:cNvPr id="78" name="テキスト プレースホルダ 9">
            <a:extLst>
              <a:ext uri="{FF2B5EF4-FFF2-40B4-BE49-F238E27FC236}">
                <a16:creationId xmlns:a16="http://schemas.microsoft.com/office/drawing/2014/main" id="{6B612E5B-CD7C-E981-2026-11F601ED88D4}"/>
              </a:ext>
            </a:extLst>
          </p:cNvPr>
          <p:cNvSpPr>
            <a:spLocks/>
          </p:cNvSpPr>
          <p:nvPr>
            <p:custDataLst>
              <p:tags r:id="rId16"/>
            </p:custDataLst>
          </p:nvPr>
        </p:nvSpPr>
        <p:spPr bwMode="auto">
          <a:xfrm>
            <a:off x="893763" y="5748338"/>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B8A968-C809-4A77-A8C6-D38607F333AF}" type="datetime'''''''''2''''''0''1''''''''3'''''''''">
              <a:rPr lang="ja-JP" altLang="en-US" sz="1000" smtClean="0">
                <a:sym typeface="+mn-lt"/>
              </a:rPr>
              <a:pPr marL="0" indent="0" algn="ctr">
                <a:spcBef>
                  <a:spcPct val="0"/>
                </a:spcBef>
                <a:buNone/>
              </a:pPr>
              <a:t>2013</a:t>
            </a:fld>
            <a:endParaRPr kumimoji="0" lang="ja-JP" altLang="en-US" sz="1000" dirty="0">
              <a:sym typeface="+mn-lt"/>
            </a:endParaRPr>
          </a:p>
        </p:txBody>
      </p:sp>
      <p:sp>
        <p:nvSpPr>
          <p:cNvPr id="79" name="テキスト プレースホルダ 9">
            <a:extLst>
              <a:ext uri="{FF2B5EF4-FFF2-40B4-BE49-F238E27FC236}">
                <a16:creationId xmlns:a16="http://schemas.microsoft.com/office/drawing/2014/main" id="{5B6A63D7-90FD-53D4-DDBB-B10FEB671B21}"/>
              </a:ext>
            </a:extLst>
          </p:cNvPr>
          <p:cNvSpPr>
            <a:spLocks/>
          </p:cNvSpPr>
          <p:nvPr>
            <p:custDataLst>
              <p:tags r:id="rId17"/>
            </p:custDataLst>
          </p:nvPr>
        </p:nvSpPr>
        <p:spPr bwMode="auto">
          <a:xfrm>
            <a:off x="163671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73D62E-A8C2-477F-B7D1-54B7D0800C2C}" type="datetime'''''''''''''''''''''''''''1''''''''''''''''''''''4'''">
              <a:rPr lang="ja-JP" altLang="en-US" sz="1000" smtClean="0">
                <a:sym typeface="+mn-lt"/>
              </a:rPr>
              <a:pPr marL="0" indent="0" algn="ctr">
                <a:spcBef>
                  <a:spcPct val="0"/>
                </a:spcBef>
                <a:buNone/>
              </a:pPr>
              <a:t>14</a:t>
            </a:fld>
            <a:endParaRPr kumimoji="0" lang="ja-JP" altLang="en-US" sz="1000" dirty="0">
              <a:sym typeface="+mn-lt"/>
            </a:endParaRPr>
          </a:p>
        </p:txBody>
      </p:sp>
      <p:sp>
        <p:nvSpPr>
          <p:cNvPr id="80" name="テキスト プレースホルダ 9">
            <a:extLst>
              <a:ext uri="{FF2B5EF4-FFF2-40B4-BE49-F238E27FC236}">
                <a16:creationId xmlns:a16="http://schemas.microsoft.com/office/drawing/2014/main" id="{F062FE01-5B81-0C4C-770D-11C0A9E6CDCD}"/>
              </a:ext>
            </a:extLst>
          </p:cNvPr>
          <p:cNvSpPr>
            <a:spLocks/>
          </p:cNvSpPr>
          <p:nvPr>
            <p:custDataLst>
              <p:tags r:id="rId18"/>
            </p:custDataLst>
          </p:nvPr>
        </p:nvSpPr>
        <p:spPr bwMode="auto">
          <a:xfrm>
            <a:off x="230822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280D3D-E32B-4084-905B-84D1272B121D}" type="datetime'1''''''''''''''''''''''''''''5'''''''''''''''''">
              <a:rPr lang="ja-JP" altLang="en-US" sz="1000" smtClean="0">
                <a:sym typeface="+mn-lt"/>
              </a:rPr>
              <a:pPr marL="0" indent="0" algn="ctr">
                <a:spcBef>
                  <a:spcPct val="0"/>
                </a:spcBef>
                <a:buNone/>
              </a:pPr>
              <a:t>15</a:t>
            </a:fld>
            <a:endParaRPr kumimoji="0" lang="ja-JP" altLang="en-US" sz="1000" dirty="0">
              <a:sym typeface="+mn-lt"/>
            </a:endParaRPr>
          </a:p>
        </p:txBody>
      </p:sp>
      <p:sp>
        <p:nvSpPr>
          <p:cNvPr id="112" name="テキスト プレースホルダ 9">
            <a:extLst>
              <a:ext uri="{FF2B5EF4-FFF2-40B4-BE49-F238E27FC236}">
                <a16:creationId xmlns:a16="http://schemas.microsoft.com/office/drawing/2014/main" id="{878DABC0-24B8-7CD3-66D1-5B324DB82CE8}"/>
              </a:ext>
            </a:extLst>
          </p:cNvPr>
          <p:cNvSpPr>
            <a:spLocks/>
          </p:cNvSpPr>
          <p:nvPr>
            <p:custDataLst>
              <p:tags r:id="rId19"/>
            </p:custDataLst>
          </p:nvPr>
        </p:nvSpPr>
        <p:spPr bwMode="auto">
          <a:xfrm>
            <a:off x="2979738"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FB1F71-239E-42A9-BF79-9573A898DBA3}" type="datetime'''''1''''''''''''''''''''''''''''6'''''''''">
              <a:rPr lang="ja-JP" altLang="en-US" sz="1000" smtClean="0">
                <a:sym typeface="+mn-lt"/>
              </a:rPr>
              <a:pPr marL="0" indent="0" algn="ctr">
                <a:spcBef>
                  <a:spcPct val="0"/>
                </a:spcBef>
                <a:buNone/>
              </a:pPr>
              <a:t>16</a:t>
            </a:fld>
            <a:endParaRPr kumimoji="0" lang="ja-JP" altLang="en-US" sz="1000" dirty="0">
              <a:sym typeface="+mn-lt"/>
            </a:endParaRPr>
          </a:p>
        </p:txBody>
      </p:sp>
      <p:sp>
        <p:nvSpPr>
          <p:cNvPr id="113" name="テキスト プレースホルダ 9">
            <a:extLst>
              <a:ext uri="{FF2B5EF4-FFF2-40B4-BE49-F238E27FC236}">
                <a16:creationId xmlns:a16="http://schemas.microsoft.com/office/drawing/2014/main" id="{F5583B8D-C243-48A1-01F4-933E8C120E96}"/>
              </a:ext>
            </a:extLst>
          </p:cNvPr>
          <p:cNvSpPr>
            <a:spLocks/>
          </p:cNvSpPr>
          <p:nvPr>
            <p:custDataLst>
              <p:tags r:id="rId20"/>
            </p:custDataLst>
          </p:nvPr>
        </p:nvSpPr>
        <p:spPr bwMode="auto">
          <a:xfrm>
            <a:off x="3652838"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455D0A-5DC4-4963-A0E7-75EA5FE39C8E}" type="datetime'''''1''''''''''''''''''''''''''''''''''''''''''''''7'">
              <a:rPr lang="ja-JP" altLang="en-US" sz="1000" smtClean="0">
                <a:sym typeface="+mn-lt"/>
              </a:rPr>
              <a:pPr marL="0" indent="0" algn="ctr">
                <a:spcBef>
                  <a:spcPct val="0"/>
                </a:spcBef>
                <a:buNone/>
              </a:pPr>
              <a:t>17</a:t>
            </a:fld>
            <a:endParaRPr kumimoji="0" lang="ja-JP" altLang="en-US" sz="1000" dirty="0">
              <a:sym typeface="+mn-lt"/>
            </a:endParaRPr>
          </a:p>
        </p:txBody>
      </p:sp>
      <p:sp>
        <p:nvSpPr>
          <p:cNvPr id="114" name="テキスト プレースホルダ 9">
            <a:extLst>
              <a:ext uri="{FF2B5EF4-FFF2-40B4-BE49-F238E27FC236}">
                <a16:creationId xmlns:a16="http://schemas.microsoft.com/office/drawing/2014/main" id="{DC6990C3-E9D8-4DFD-C6A1-AD4A0AF00156}"/>
              </a:ext>
            </a:extLst>
          </p:cNvPr>
          <p:cNvSpPr>
            <a:spLocks/>
          </p:cNvSpPr>
          <p:nvPr>
            <p:custDataLst>
              <p:tags r:id="rId21"/>
            </p:custDataLst>
          </p:nvPr>
        </p:nvSpPr>
        <p:spPr bwMode="auto">
          <a:xfrm>
            <a:off x="4324350"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1857AF-0459-4F1D-9B7C-0C30E00C209F}" type="datetime'''''''''''''''1''8'''''">
              <a:rPr lang="ja-JP" altLang="en-US" sz="1000" smtClean="0">
                <a:sym typeface="+mn-lt"/>
              </a:rPr>
              <a:pPr marL="0" indent="0" algn="ctr">
                <a:spcBef>
                  <a:spcPct val="0"/>
                </a:spcBef>
                <a:buNone/>
              </a:pPr>
              <a:t>18</a:t>
            </a:fld>
            <a:endParaRPr kumimoji="0" lang="ja-JP" altLang="en-US" sz="1000" dirty="0">
              <a:sym typeface="+mn-lt"/>
            </a:endParaRPr>
          </a:p>
        </p:txBody>
      </p:sp>
      <p:sp>
        <p:nvSpPr>
          <p:cNvPr id="103" name="テキスト プレースホルダ 9">
            <a:extLst>
              <a:ext uri="{FF2B5EF4-FFF2-40B4-BE49-F238E27FC236}">
                <a16:creationId xmlns:a16="http://schemas.microsoft.com/office/drawing/2014/main" id="{31337B6E-8A73-F9BA-47B9-E901275CF3D4}"/>
              </a:ext>
            </a:extLst>
          </p:cNvPr>
          <p:cNvSpPr>
            <a:spLocks/>
          </p:cNvSpPr>
          <p:nvPr>
            <p:custDataLst>
              <p:tags r:id="rId22"/>
            </p:custDataLst>
          </p:nvPr>
        </p:nvSpPr>
        <p:spPr bwMode="gray">
          <a:xfrm>
            <a:off x="865188" y="2784475"/>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1BDEAD-E676-4C92-BA54-DA61A15B54C3}" type="datetime'''''''''1,''''''''''''''''''2''''''80'''''''''''">
              <a:rPr lang="ja-JP" altLang="en-US" sz="1000" smtClean="0"/>
              <a:pPr/>
              <a:t>1,280</a:t>
            </a:fld>
            <a:endParaRPr kumimoji="0" lang="ja-JP" altLang="en-US" sz="1000" dirty="0">
              <a:sym typeface="+mn-lt"/>
            </a:endParaRPr>
          </a:p>
        </p:txBody>
      </p:sp>
      <p:sp>
        <p:nvSpPr>
          <p:cNvPr id="104" name="テキスト プレースホルダ 9">
            <a:extLst>
              <a:ext uri="{FF2B5EF4-FFF2-40B4-BE49-F238E27FC236}">
                <a16:creationId xmlns:a16="http://schemas.microsoft.com/office/drawing/2014/main" id="{DB977A25-4B57-AC90-3FE2-439F7D55B1B2}"/>
              </a:ext>
            </a:extLst>
          </p:cNvPr>
          <p:cNvSpPr>
            <a:spLocks/>
          </p:cNvSpPr>
          <p:nvPr>
            <p:custDataLst>
              <p:tags r:id="rId23"/>
            </p:custDataLst>
          </p:nvPr>
        </p:nvSpPr>
        <p:spPr bwMode="gray">
          <a:xfrm>
            <a:off x="1538288" y="273208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1E0B40-CF31-412B-8982-2A948F3B40CC}" type="datetime'1'''''''''',''''''''''''''''3''''''''''''''''''''''0''''''5'">
              <a:rPr lang="ja-JP" altLang="en-US" sz="1000" smtClean="0"/>
              <a:pPr/>
              <a:t>1,305</a:t>
            </a:fld>
            <a:endParaRPr kumimoji="0" lang="ja-JP" altLang="en-US" sz="1000" dirty="0">
              <a:sym typeface="+mn-lt"/>
            </a:endParaRPr>
          </a:p>
        </p:txBody>
      </p:sp>
      <p:sp>
        <p:nvSpPr>
          <p:cNvPr id="105" name="テキスト プレースホルダ 9">
            <a:extLst>
              <a:ext uri="{FF2B5EF4-FFF2-40B4-BE49-F238E27FC236}">
                <a16:creationId xmlns:a16="http://schemas.microsoft.com/office/drawing/2014/main" id="{9D5F0232-878E-A532-233D-B3B0DAA430ED}"/>
              </a:ext>
            </a:extLst>
          </p:cNvPr>
          <p:cNvSpPr>
            <a:spLocks/>
          </p:cNvSpPr>
          <p:nvPr>
            <p:custDataLst>
              <p:tags r:id="rId24"/>
            </p:custDataLst>
          </p:nvPr>
        </p:nvSpPr>
        <p:spPr bwMode="gray">
          <a:xfrm>
            <a:off x="2209800" y="2603500"/>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C6AC16-60B7-4793-B68E-B0843ADC2BFA}" type="datetime'''''1,''''''''''''''3''''''''''''''''6''''''''''''''5'''''''">
              <a:rPr lang="ja-JP" altLang="en-US" sz="1000" smtClean="0"/>
              <a:pPr/>
              <a:t>1,365</a:t>
            </a:fld>
            <a:endParaRPr kumimoji="0" lang="ja-JP" altLang="en-US" sz="1000" dirty="0">
              <a:sym typeface="+mn-lt"/>
            </a:endParaRPr>
          </a:p>
        </p:txBody>
      </p:sp>
      <p:sp>
        <p:nvSpPr>
          <p:cNvPr id="120" name="テキスト プレースホルダ 9">
            <a:extLst>
              <a:ext uri="{FF2B5EF4-FFF2-40B4-BE49-F238E27FC236}">
                <a16:creationId xmlns:a16="http://schemas.microsoft.com/office/drawing/2014/main" id="{75D7EF51-2C60-C1F0-8151-F4C58FC559D7}"/>
              </a:ext>
            </a:extLst>
          </p:cNvPr>
          <p:cNvSpPr>
            <a:spLocks/>
          </p:cNvSpPr>
          <p:nvPr>
            <p:custDataLst>
              <p:tags r:id="rId25"/>
            </p:custDataLst>
          </p:nvPr>
        </p:nvSpPr>
        <p:spPr bwMode="gray">
          <a:xfrm>
            <a:off x="2881313" y="248443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82F122-1B69-4362-969F-4C00C053B89C}" type="datetime'''''''''''''1'''''''''''',4''''''''2''''''''''''''''''''''''0'">
              <a:rPr lang="ja-JP" altLang="en-US" sz="1000" smtClean="0"/>
              <a:pPr/>
              <a:t>1,420</a:t>
            </a:fld>
            <a:endParaRPr kumimoji="0" lang="ja-JP" altLang="en-US" sz="1000" dirty="0">
              <a:sym typeface="+mn-lt"/>
            </a:endParaRPr>
          </a:p>
        </p:txBody>
      </p:sp>
      <p:sp>
        <p:nvSpPr>
          <p:cNvPr id="122" name="テキスト プレースホルダ 9">
            <a:extLst>
              <a:ext uri="{FF2B5EF4-FFF2-40B4-BE49-F238E27FC236}">
                <a16:creationId xmlns:a16="http://schemas.microsoft.com/office/drawing/2014/main" id="{29624652-B924-F9F0-80C3-92AF4E1746A0}"/>
              </a:ext>
            </a:extLst>
          </p:cNvPr>
          <p:cNvSpPr>
            <a:spLocks/>
          </p:cNvSpPr>
          <p:nvPr>
            <p:custDataLst>
              <p:tags r:id="rId26"/>
            </p:custDataLst>
          </p:nvPr>
        </p:nvSpPr>
        <p:spPr bwMode="gray">
          <a:xfrm>
            <a:off x="3554413" y="251936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0B82C6-5BDB-4CA2-A7AC-E839F5715182}" type="datetime'''''''''''''''''''''''''''''1,''''4''''''''''0''''''''''4'''">
              <a:rPr lang="ja-JP" altLang="en-US" sz="1000" smtClean="0"/>
              <a:pPr/>
              <a:t>1,404</a:t>
            </a:fld>
            <a:endParaRPr kumimoji="0" lang="ja-JP" altLang="en-US" sz="1000" dirty="0">
              <a:sym typeface="+mn-lt"/>
            </a:endParaRPr>
          </a:p>
        </p:txBody>
      </p:sp>
      <p:sp>
        <p:nvSpPr>
          <p:cNvPr id="123" name="テキスト プレースホルダ 9">
            <a:extLst>
              <a:ext uri="{FF2B5EF4-FFF2-40B4-BE49-F238E27FC236}">
                <a16:creationId xmlns:a16="http://schemas.microsoft.com/office/drawing/2014/main" id="{D05B50DD-9830-9BE4-9B90-1D90551F914D}"/>
              </a:ext>
            </a:extLst>
          </p:cNvPr>
          <p:cNvSpPr>
            <a:spLocks/>
          </p:cNvSpPr>
          <p:nvPr>
            <p:custDataLst>
              <p:tags r:id="rId27"/>
            </p:custDataLst>
          </p:nvPr>
        </p:nvSpPr>
        <p:spPr bwMode="gray">
          <a:xfrm>
            <a:off x="4225925" y="248443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75F41D-061C-43BE-8B7A-08D77AAAC0F2}" type="datetime'''''1'''''',''''''''4''''''''''''''''''''''2''''''0'''''''''''">
              <a:rPr lang="ja-JP" altLang="en-US" sz="1000" smtClean="0"/>
              <a:pPr/>
              <a:t>1,420</a:t>
            </a:fld>
            <a:endParaRPr kumimoji="0" lang="ja-JP" altLang="en-US" sz="1000" dirty="0">
              <a:sym typeface="+mn-lt"/>
            </a:endParaRPr>
          </a:p>
        </p:txBody>
      </p:sp>
      <p:sp>
        <p:nvSpPr>
          <p:cNvPr id="15" name="正方形/長方形 14">
            <a:extLst>
              <a:ext uri="{FF2B5EF4-FFF2-40B4-BE49-F238E27FC236}">
                <a16:creationId xmlns:a16="http://schemas.microsoft.com/office/drawing/2014/main" id="{25958F71-A46C-10C9-FD69-C36ACC9A6015}"/>
              </a:ext>
            </a:extLst>
          </p:cNvPr>
          <p:cNvSpPr/>
          <p:nvPr>
            <p:custDataLst>
              <p:tags r:id="rId28"/>
            </p:custDataLst>
          </p:nvPr>
        </p:nvSpPr>
        <p:spPr bwMode="auto">
          <a:xfrm>
            <a:off x="1425575" y="6005513"/>
            <a:ext cx="179388" cy="133350"/>
          </a:xfrm>
          <a:prstGeom prst="rect">
            <a:avLst/>
          </a:prstGeom>
          <a:solidFill>
            <a:schemeClr val="accent1"/>
          </a:solidFill>
          <a:ln w="9525" algn="ctr">
            <a:noFill/>
          </a:ln>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正方形/長方形 15">
            <a:extLst>
              <a:ext uri="{FF2B5EF4-FFF2-40B4-BE49-F238E27FC236}">
                <a16:creationId xmlns:a16="http://schemas.microsoft.com/office/drawing/2014/main" id="{D21E15B7-09A3-F70E-F94E-6C8B6EFE94B5}"/>
              </a:ext>
            </a:extLst>
          </p:cNvPr>
          <p:cNvSpPr/>
          <p:nvPr>
            <p:custDataLst>
              <p:tags r:id="rId29"/>
            </p:custDataLst>
          </p:nvPr>
        </p:nvSpPr>
        <p:spPr bwMode="auto">
          <a:xfrm>
            <a:off x="2519363" y="6005513"/>
            <a:ext cx="179388" cy="133350"/>
          </a:xfrm>
          <a:prstGeom prst="rect">
            <a:avLst/>
          </a:prstGeom>
          <a:solidFill>
            <a:schemeClr val="accent2"/>
          </a:solidFill>
          <a:ln w="9525" algn="ctr">
            <a:noFill/>
          </a:ln>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テキスト プレースホルダ 9">
            <a:extLst>
              <a:ext uri="{FF2B5EF4-FFF2-40B4-BE49-F238E27FC236}">
                <a16:creationId xmlns:a16="http://schemas.microsoft.com/office/drawing/2014/main" id="{25D5F2FD-6E16-9C2E-9751-6BAE751E94AB}"/>
              </a:ext>
            </a:extLst>
          </p:cNvPr>
          <p:cNvSpPr>
            <a:spLocks/>
          </p:cNvSpPr>
          <p:nvPr>
            <p:custDataLst>
              <p:tags r:id="rId30"/>
            </p:custDataLst>
          </p:nvPr>
        </p:nvSpPr>
        <p:spPr bwMode="auto">
          <a:xfrm>
            <a:off x="1655763" y="6000750"/>
            <a:ext cx="762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E49296D-1C65-4456-94CA-F31A70C2CD08}" type="datetime'公的''''''医''''''''''''''''療''''''''''''機''''関'''">
              <a:rPr lang="ja-JP" altLang="en-US" sz="1000" smtClean="0"/>
              <a:pPr marL="0" indent="0">
                <a:spcBef>
                  <a:spcPct val="0"/>
                </a:spcBef>
                <a:buNone/>
              </a:pPr>
              <a:t>公的医療機関</a:t>
            </a:fld>
            <a:endParaRPr kumimoji="0" lang="ja-JP" altLang="en-US" sz="1000" dirty="0">
              <a:sym typeface="+mn-lt"/>
            </a:endParaRPr>
          </a:p>
        </p:txBody>
      </p:sp>
      <p:sp>
        <p:nvSpPr>
          <p:cNvPr id="96" name="テキスト プレースホルダ 9">
            <a:extLst>
              <a:ext uri="{FF2B5EF4-FFF2-40B4-BE49-F238E27FC236}">
                <a16:creationId xmlns:a16="http://schemas.microsoft.com/office/drawing/2014/main" id="{DFB02477-AC1A-9A06-1267-750D0E54173D}"/>
              </a:ext>
            </a:extLst>
          </p:cNvPr>
          <p:cNvSpPr>
            <a:spLocks/>
          </p:cNvSpPr>
          <p:nvPr>
            <p:custDataLst>
              <p:tags r:id="rId31"/>
            </p:custDataLst>
          </p:nvPr>
        </p:nvSpPr>
        <p:spPr bwMode="auto">
          <a:xfrm>
            <a:off x="2749550" y="6000750"/>
            <a:ext cx="762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201F750-0CFC-4B7B-8515-2ADDA5AAAB93}" type="datetime'民''間''''''''医''療''機''''''''''''''''''''''''関'''''''''''''''">
              <a:rPr lang="ja-JP" altLang="en-US" sz="1000" smtClean="0">
                <a:sym typeface="+mn-lt"/>
              </a:rPr>
              <a:pPr marL="0" indent="0">
                <a:spcBef>
                  <a:spcPct val="0"/>
                </a:spcBef>
                <a:buNone/>
              </a:pPr>
              <a:t>民間医療機関</a:t>
            </a:fld>
            <a:endParaRPr kumimoji="0" lang="ja-JP" altLang="en-US" sz="1000" dirty="0">
              <a:sym typeface="+mn-lt"/>
            </a:endParaRPr>
          </a:p>
        </p:txBody>
      </p:sp>
      <p:sp>
        <p:nvSpPr>
          <p:cNvPr id="160" name="テキスト ボックス 159">
            <a:extLst>
              <a:ext uri="{FF2B5EF4-FFF2-40B4-BE49-F238E27FC236}">
                <a16:creationId xmlns:a16="http://schemas.microsoft.com/office/drawing/2014/main" id="{24187755-32AC-4E02-8550-B28504F320F5}"/>
              </a:ext>
            </a:extLst>
          </p:cNvPr>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cxnSp>
        <p:nvCxnSpPr>
          <p:cNvPr id="17" name="Straight Connector 16">
            <a:extLst>
              <a:ext uri="{FF2B5EF4-FFF2-40B4-BE49-F238E27FC236}">
                <a16:creationId xmlns:a16="http://schemas.microsoft.com/office/drawing/2014/main" id="{47CC6BBB-2368-82FB-307E-949F788D0934}"/>
              </a:ext>
            </a:extLst>
          </p:cNvPr>
          <p:cNvCxnSpPr/>
          <p:nvPr>
            <p:custDataLst>
              <p:tags r:id="rId32"/>
            </p:custDataLst>
          </p:nvPr>
        </p:nvCxnSpPr>
        <p:spPr bwMode="gray">
          <a:xfrm>
            <a:off x="6313488" y="6135688"/>
            <a:ext cx="2555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CDD2D82B-BAB5-4A98-4093-0D66A28A909B}"/>
              </a:ext>
            </a:extLst>
          </p:cNvPr>
          <p:cNvSpPr/>
          <p:nvPr>
            <p:custDataLst>
              <p:tags r:id="rId33"/>
            </p:custDataLst>
          </p:nvPr>
        </p:nvSpPr>
        <p:spPr bwMode="auto">
          <a:xfrm>
            <a:off x="7654925" y="6069013"/>
            <a:ext cx="179388" cy="133350"/>
          </a:xfrm>
          <a:prstGeom prst="rect">
            <a:avLst/>
          </a:prstGeom>
          <a:solidFill>
            <a:schemeClr val="accent1"/>
          </a:solidFill>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Oval 17">
            <a:extLst>
              <a:ext uri="{FF2B5EF4-FFF2-40B4-BE49-F238E27FC236}">
                <a16:creationId xmlns:a16="http://schemas.microsoft.com/office/drawing/2014/main" id="{242013EB-1EAB-AD3F-D16B-55C531585F88}"/>
              </a:ext>
            </a:extLst>
          </p:cNvPr>
          <p:cNvSpPr/>
          <p:nvPr>
            <p:custDataLst>
              <p:tags r:id="rId34"/>
            </p:custDataLst>
          </p:nvPr>
        </p:nvSpPr>
        <p:spPr bwMode="auto">
          <a:xfrm>
            <a:off x="6402388" y="6097588"/>
            <a:ext cx="76200" cy="76200"/>
          </a:xfrm>
          <a:prstGeom prst="ellipse">
            <a:avLst/>
          </a:prstGeom>
          <a:solidFill>
            <a:srgbClr val="1F497D"/>
          </a:solidFill>
          <a:ln w="9525" algn="ctr">
            <a:solidFill>
              <a:srgbClr val="1F497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テキスト プレースホルダ 9">
            <a:extLst>
              <a:ext uri="{FF2B5EF4-FFF2-40B4-BE49-F238E27FC236}">
                <a16:creationId xmlns:a16="http://schemas.microsoft.com/office/drawing/2014/main" id="{83122622-52DA-440A-35ED-739A720E8B8D}"/>
              </a:ext>
            </a:extLst>
          </p:cNvPr>
          <p:cNvSpPr>
            <a:spLocks/>
          </p:cNvSpPr>
          <p:nvPr>
            <p:custDataLst>
              <p:tags r:id="rId35"/>
            </p:custDataLst>
          </p:nvPr>
        </p:nvSpPr>
        <p:spPr bwMode="auto">
          <a:xfrm>
            <a:off x="6624638" y="6064250"/>
            <a:ext cx="8429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C59B97B-8952-4C6E-B911-18453C3628AA}" type="datetime'''''''''''''1''0'''',''''0''''00''''''人''あ''''た''''''''り'''">
              <a:rPr lang="ja-JP" altLang="en-US" sz="1000" smtClean="0"/>
              <a:pPr/>
              <a:t>10,000人あたり</a:t>
            </a:fld>
            <a:endParaRPr lang="ja-JP" altLang="en-US" sz="1000" dirty="0">
              <a:sym typeface="+mn-lt"/>
            </a:endParaRPr>
          </a:p>
        </p:txBody>
      </p:sp>
      <p:sp>
        <p:nvSpPr>
          <p:cNvPr id="94" name="テキスト プレースホルダ 9">
            <a:extLst>
              <a:ext uri="{FF2B5EF4-FFF2-40B4-BE49-F238E27FC236}">
                <a16:creationId xmlns:a16="http://schemas.microsoft.com/office/drawing/2014/main" id="{BDF318E3-E588-3D7D-21D0-4B43FF28AA56}"/>
              </a:ext>
            </a:extLst>
          </p:cNvPr>
          <p:cNvSpPr>
            <a:spLocks/>
          </p:cNvSpPr>
          <p:nvPr>
            <p:custDataLst>
              <p:tags r:id="rId36"/>
            </p:custDataLst>
          </p:nvPr>
        </p:nvSpPr>
        <p:spPr bwMode="auto">
          <a:xfrm>
            <a:off x="7885113" y="6064250"/>
            <a:ext cx="508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597C18A-3DDF-4652-ADE8-0E6BE8BA9700}" type="datetime'''''''''''全病''''''''床''''''''''''数'''''''''''''''''''''">
              <a:rPr lang="ja-JP" altLang="en-US" sz="1000" smtClean="0"/>
              <a:pPr/>
              <a:t>全病床数</a:t>
            </a:fld>
            <a:endParaRPr lang="ja-JP" altLang="en-US" sz="1000" dirty="0">
              <a:sym typeface="+mn-lt"/>
            </a:endParaRPr>
          </a:p>
        </p:txBody>
      </p:sp>
    </p:spTree>
    <p:extLst>
      <p:ext uri="{BB962C8B-B14F-4D97-AF65-F5344CB8AC3E}">
        <p14:creationId xmlns:p14="http://schemas.microsoft.com/office/powerpoint/2010/main" val="98667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p:cNvGraphicFramePr>
            <a:graphicFrameLocks noGrp="1"/>
          </p:cNvGraphicFramePr>
          <p:nvPr>
            <p:extLst>
              <p:ext uri="{D42A27DB-BD31-4B8C-83A1-F6EECF244321}">
                <p14:modId xmlns:p14="http://schemas.microsoft.com/office/powerpoint/2010/main" val="2064466782"/>
              </p:ext>
            </p:extLst>
          </p:nvPr>
        </p:nvGraphicFramePr>
        <p:xfrm>
          <a:off x="488503" y="3429000"/>
          <a:ext cx="4752529" cy="2448272"/>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1471661">
                  <a:extLst>
                    <a:ext uri="{9D8B030D-6E8A-4147-A177-3AD203B41FA5}">
                      <a16:colId xmlns:a16="http://schemas.microsoft.com/office/drawing/2014/main" val="20001"/>
                    </a:ext>
                  </a:extLst>
                </a:gridCol>
                <a:gridCol w="1336652">
                  <a:extLst>
                    <a:ext uri="{9D8B030D-6E8A-4147-A177-3AD203B41FA5}">
                      <a16:colId xmlns:a16="http://schemas.microsoft.com/office/drawing/2014/main" val="20002"/>
                    </a:ext>
                  </a:extLst>
                </a:gridCol>
              </a:tblGrid>
              <a:tr h="270029">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種　類</a:t>
                      </a:r>
                    </a:p>
                  </a:txBody>
                  <a:tcPr marL="0" marR="0" marT="0" marB="0" anchor="ctr">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病院数</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p>
                  </a:txBody>
                  <a:tcPr marL="0" marR="0" marT="0" marB="0"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178243">
                <a:tc>
                  <a:txBody>
                    <a:bodyPr/>
                    <a:lstStyle/>
                    <a:p>
                      <a:pPr algn="l"/>
                      <a:r>
                        <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rPr>
                        <a:t>公的医療機関</a:t>
                      </a:r>
                      <a:endParaRPr kumimoji="1"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108000" marR="0" marT="72000" marB="0">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1,087</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0" marR="540000" marT="72000" marB="0">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188,613</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0" marR="396000" marT="72000" marB="0">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3821981313"/>
              </p:ext>
            </p:extLst>
          </p:nvPr>
        </p:nvGraphicFramePr>
        <p:xfrm>
          <a:off x="632519" y="4008512"/>
          <a:ext cx="4608512" cy="1868757"/>
        </p:xfrm>
        <a:graphic>
          <a:graphicData uri="http://schemas.openxmlformats.org/drawingml/2006/table">
            <a:tbl>
              <a:tblPr firstRow="1" bandRow="1">
                <a:tableStyleId>{5C22544A-7EE6-4342-B048-85BDC9FD1C3A}</a:tableStyleId>
              </a:tblPr>
              <a:tblGrid>
                <a:gridCol w="731511">
                  <a:extLst>
                    <a:ext uri="{9D8B030D-6E8A-4147-A177-3AD203B41FA5}">
                      <a16:colId xmlns:a16="http://schemas.microsoft.com/office/drawing/2014/main" val="20000"/>
                    </a:ext>
                  </a:extLst>
                </a:gridCol>
                <a:gridCol w="1068689">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217128">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区　分</a:t>
                      </a:r>
                    </a:p>
                  </a:txBody>
                  <a:tcPr marL="36000" marR="36000" marT="36000" marB="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68686"/>
                    </a:solidFill>
                  </a:tcPr>
                </a:tc>
                <a:tc hMerge="1">
                  <a:txBody>
                    <a:bodyPr/>
                    <a:lstStyle/>
                    <a:p>
                      <a:pPr algn="ct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9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68686"/>
                    </a:solidFill>
                  </a:tcPr>
                </a:tc>
                <a:extLst>
                  <a:ext uri="{0D108BD9-81ED-4DB2-BD59-A6C34878D82A}">
                    <a16:rowId xmlns:a16="http://schemas.microsoft.com/office/drawing/2014/main" val="10000"/>
                  </a:ext>
                </a:extLst>
              </a:tr>
              <a:tr h="179757">
                <a:tc>
                  <a:txBody>
                    <a:bodyPr/>
                    <a:lstStyle/>
                    <a:p>
                      <a:pPr algn="ctr">
                        <a:spcAft>
                          <a:spcPts val="0"/>
                        </a:spcAft>
                      </a:pPr>
                      <a:r>
                        <a:rPr lang="ja-JP" altLang="en-US" sz="900" b="1" kern="100" dirty="0">
                          <a:effectLst/>
                          <a:latin typeface="Arial" panose="020B0604020202020204" pitchFamily="34" charset="0"/>
                          <a:ea typeface="ＭＳ Ｐゴシック" panose="020B0600070205080204" pitchFamily="50" charset="-128"/>
                          <a:cs typeface="Arial" panose="020B0604020202020204" pitchFamily="34" charset="0"/>
                        </a:rPr>
                        <a:t>中　央</a:t>
                      </a:r>
                      <a:endParaRPr lang="ja-JP" sz="9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国立中央病院</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l">
                        <a:spcAft>
                          <a:spcPts val="0"/>
                        </a:spcAft>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保健省が管轄</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し、</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専門</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に</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特化した高度医療を提供</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する。</a:t>
                      </a:r>
                      <a:endParaRPr lang="ja-JP"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71846">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b="1" kern="100" dirty="0">
                          <a:effectLst/>
                          <a:latin typeface="Arial" panose="020B0604020202020204" pitchFamily="34" charset="0"/>
                          <a:ea typeface="ＭＳ Ｐゴシック" panose="020B0600070205080204" pitchFamily="50" charset="-128"/>
                          <a:cs typeface="Arial" panose="020B0604020202020204" pitchFamily="34" charset="0"/>
                        </a:rPr>
                        <a:t>省</a:t>
                      </a:r>
                      <a:endParaRPr lang="ja-JP" sz="9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省病院</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各省に</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少なくとも</a:t>
                      </a:r>
                      <a:r>
                        <a:rPr lang="en-US" altLang="ja-JP" sz="8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病院が存在する</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71846">
                <a:tc vMerge="1">
                  <a:txBody>
                    <a:bodyPr/>
                    <a:lstStyle/>
                    <a:p>
                      <a:pPr algn="ctr">
                        <a:spcAft>
                          <a:spcPts val="0"/>
                        </a:spcAft>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伝統医学病院</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algn="ctr">
                        <a:spcAft>
                          <a:spcPts val="0"/>
                        </a:spcAft>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17184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専門クリニック</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専門的な外来</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診療を実施する。</a:t>
                      </a:r>
                      <a:endParaRPr lang="ja-JP"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71846">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b="1" kern="100" dirty="0">
                          <a:effectLst/>
                          <a:latin typeface="Arial" panose="020B0604020202020204" pitchFamily="34" charset="0"/>
                          <a:ea typeface="ＭＳ Ｐゴシック" panose="020B0600070205080204" pitchFamily="50" charset="-128"/>
                          <a:cs typeface="Arial" panose="020B0604020202020204" pitchFamily="34" charset="0"/>
                        </a:rPr>
                        <a:t>群</a:t>
                      </a:r>
                      <a:endParaRPr lang="ja-JP" sz="9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群病院</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基礎的な入院治療、救急</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医療</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を行う</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17184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地域診療所</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l">
                        <a:spcAft>
                          <a:spcPts val="0"/>
                        </a:spcAft>
                      </a:pPr>
                      <a:r>
                        <a:rPr lang="ja-JP" sz="850" kern="0" dirty="0">
                          <a:effectLst/>
                          <a:latin typeface="Arial" panose="020B0604020202020204" pitchFamily="34" charset="0"/>
                          <a:ea typeface="ＭＳ Ｐゴシック" panose="020B0600070205080204" pitchFamily="50" charset="-128"/>
                          <a:cs typeface="Arial" panose="020B0604020202020204" pitchFamily="34" charset="0"/>
                        </a:rPr>
                        <a:t>プライマリケアを行う。群病院のサテライトとして機能</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する。</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17184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マタニティーホーム</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l">
                        <a:spcAft>
                          <a:spcPts val="0"/>
                        </a:spcAft>
                      </a:pPr>
                      <a:r>
                        <a:rPr lang="ja-JP" sz="850" kern="0" dirty="0">
                          <a:effectLst/>
                          <a:latin typeface="Arial" panose="020B0604020202020204" pitchFamily="34" charset="0"/>
                          <a:ea typeface="ＭＳ Ｐゴシック" panose="020B0600070205080204" pitchFamily="50" charset="-128"/>
                          <a:cs typeface="Arial" panose="020B0604020202020204" pitchFamily="34" charset="0"/>
                        </a:rPr>
                        <a:t>基礎的な出産医療サービス</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を提供する。</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4407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b="1" kern="100" dirty="0">
                          <a:effectLst/>
                          <a:latin typeface="Arial" panose="020B0604020202020204" pitchFamily="34" charset="0"/>
                          <a:ea typeface="ＭＳ Ｐゴシック" panose="020B0600070205080204" pitchFamily="50" charset="-128"/>
                          <a:cs typeface="Arial" panose="020B0604020202020204" pitchFamily="34" charset="0"/>
                        </a:rPr>
                        <a:t>コミューン</a:t>
                      </a:r>
                      <a:endParaRPr lang="ja-JP" sz="9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コミューン</a:t>
                      </a:r>
                      <a:endParaRPr lang="en-US"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ヘルスセンター</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プライマリケア</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の大部分</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を</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担う。</a:t>
                      </a:r>
                      <a:r>
                        <a:rPr lang="en-US" altLang="ja-JP" sz="850" kern="0" dirty="0">
                          <a:effectLst/>
                          <a:latin typeface="Arial" panose="020B0604020202020204" pitchFamily="34" charset="0"/>
                          <a:ea typeface="ＭＳ Ｐゴシック" panose="020B0600070205080204" pitchFamily="50" charset="-128"/>
                          <a:cs typeface="Arial" panose="020B0604020202020204" pitchFamily="34" charset="0"/>
                        </a:rPr>
                        <a:t>99%</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のコミューンにヘルス</a:t>
                      </a:r>
                      <a:br>
                        <a:rPr lang="en-US" altLang="ja-JP" sz="85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センターが存在し、</a:t>
                      </a:r>
                      <a:r>
                        <a:rPr lang="en-US" altLang="ja-JP" sz="850" kern="0" dirty="0">
                          <a:effectLst/>
                          <a:latin typeface="Arial" panose="020B0604020202020204" pitchFamily="34" charset="0"/>
                          <a:ea typeface="ＭＳ Ｐゴシック" panose="020B0600070205080204" pitchFamily="50" charset="-128"/>
                          <a:cs typeface="Arial" panose="020B0604020202020204" pitchFamily="34" charset="0"/>
                        </a:rPr>
                        <a:t>70%</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のコミューンに医師が常駐するなどの体制が構築されている。</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13" name="角丸四角形 12"/>
          <p:cNvSpPr/>
          <p:nvPr/>
        </p:nvSpPr>
        <p:spPr>
          <a:xfrm>
            <a:off x="920552" y="1916832"/>
            <a:ext cx="8064896" cy="1224136"/>
          </a:xfrm>
          <a:prstGeom prst="roundRect">
            <a:avLst>
              <a:gd name="adj" fmla="val 10447"/>
            </a:avLst>
          </a:prstGeom>
          <a:noFill/>
          <a:ln w="28575" cap="flat" cmpd="sng" algn="ctr">
            <a:solidFill>
              <a:srgbClr val="868686"/>
            </a:solidFill>
            <a:prstDash val="solid"/>
            <a:round/>
            <a:headEnd type="none" w="med" len="med"/>
            <a:tailEnd type="none" w="med" len="med"/>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r>
              <a:rPr lang="en-US" altLang="ja-JP" dirty="0"/>
              <a:t>1/2</a:t>
            </a:r>
            <a:r>
              <a:rPr lang="ja-JP" altLang="en-US" dirty="0"/>
              <a:t>）</a:t>
            </a:r>
            <a:endParaRPr lang="en-US" altLang="ja-JP" dirty="0"/>
          </a:p>
        </p:txBody>
      </p:sp>
      <p:sp>
        <p:nvSpPr>
          <p:cNvPr id="4" name="正方形/長方形 3"/>
          <p:cNvSpPr/>
          <p:nvPr/>
        </p:nvSpPr>
        <p:spPr>
          <a:xfrm>
            <a:off x="704528" y="1700808"/>
            <a:ext cx="1928733" cy="369332"/>
          </a:xfrm>
          <a:prstGeom prst="rect">
            <a:avLst/>
          </a:prstGeom>
          <a:solidFill>
            <a:srgbClr val="FFFFFF"/>
          </a:solidFill>
        </p:spPr>
        <p:txBody>
          <a:bodyPr wrap="none">
            <a:spAutoFit/>
          </a:bodyPr>
          <a:lstStyle/>
          <a:p>
            <a:r>
              <a:rPr lang="ja-JP" altLang="en-US" dirty="0">
                <a:latin typeface="HGP創英角ｺﾞｼｯｸUB" panose="020B0900000000000000" pitchFamily="50" charset="-128"/>
                <a:ea typeface="HGP創英角ｺﾞｼｯｸUB" panose="020B0900000000000000" pitchFamily="50" charset="-128"/>
              </a:rPr>
              <a:t>レファラルシステム</a:t>
            </a:r>
          </a:p>
        </p:txBody>
      </p:sp>
      <p:sp>
        <p:nvSpPr>
          <p:cNvPr id="5" name="テキスト ボックス 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ベトナムでは、レファラルシステムが導入されている。しかし、近年では、富裕層を中心にレファラルシステムを無視し、最初から中央医療機関を受診する患者も多い。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正方形/長方形 5"/>
          <p:cNvSpPr/>
          <p:nvPr/>
        </p:nvSpPr>
        <p:spPr>
          <a:xfrm>
            <a:off x="992560" y="1988840"/>
            <a:ext cx="4104456" cy="307777"/>
          </a:xfrm>
          <a:prstGeom prst="rect">
            <a:avLst/>
          </a:prstGeom>
        </p:spPr>
        <p:txBody>
          <a:bodyPr wrap="square">
            <a:spAutoFit/>
          </a:bodyPr>
          <a:lstStyle/>
          <a:p>
            <a:r>
              <a:rPr lang="ja-JP" altLang="en-US" sz="1400" b="1" dirty="0">
                <a:latin typeface="ＭＳ Ｐゴシック" panose="020B0600070205080204" pitchFamily="50" charset="-128"/>
                <a:ea typeface="ＭＳ Ｐゴシック" panose="020B0600070205080204" pitchFamily="50" charset="-128"/>
              </a:rPr>
              <a:t>重症患者を高次医療施設に紹介・搬送するシステム</a:t>
            </a:r>
          </a:p>
        </p:txBody>
      </p:sp>
      <p:sp>
        <p:nvSpPr>
          <p:cNvPr id="7" name="角丸四角形 6"/>
          <p:cNvSpPr/>
          <p:nvPr/>
        </p:nvSpPr>
        <p:spPr>
          <a:xfrm>
            <a:off x="4160912" y="2564903"/>
            <a:ext cx="1584000" cy="432000"/>
          </a:xfrm>
          <a:prstGeom prst="roundRect">
            <a:avLst/>
          </a:prstGeom>
          <a:solidFill>
            <a:srgbClr val="A2BBDC"/>
          </a:solidFill>
        </p:spPr>
        <p:txBody>
          <a:bodyPr wrap="none" lIns="0" tIns="0" rIns="0" bIns="0" anchor="ctr" anchorCtr="0">
            <a:noAutofit/>
          </a:bodyPr>
          <a:lstStyle/>
          <a:p>
            <a:pPr algn="ctr" fontAlgn="ctr"/>
            <a:r>
              <a:rPr lang="ja-JP" altLang="en-US" sz="1600" dirty="0">
                <a:latin typeface="HGP創英角ｺﾞｼｯｸUB" panose="020B0900000000000000" pitchFamily="50" charset="-128"/>
                <a:ea typeface="HGP創英角ｺﾞｼｯｸUB" panose="020B0900000000000000" pitchFamily="50" charset="-128"/>
              </a:rPr>
              <a:t>省医療機関</a:t>
            </a:r>
          </a:p>
        </p:txBody>
      </p:sp>
      <p:sp>
        <p:nvSpPr>
          <p:cNvPr id="8" name="角丸四角形 7"/>
          <p:cNvSpPr/>
          <p:nvPr/>
        </p:nvSpPr>
        <p:spPr>
          <a:xfrm>
            <a:off x="1640632" y="2564904"/>
            <a:ext cx="1584000" cy="432000"/>
          </a:xfrm>
          <a:prstGeom prst="roundRect">
            <a:avLst/>
          </a:prstGeom>
          <a:solidFill>
            <a:srgbClr val="CCDAEC"/>
          </a:solidFill>
        </p:spPr>
        <p:txBody>
          <a:bodyPr wrap="none" lIns="0" tIns="0" rIns="0" bIns="0" anchor="ctr" anchorCtr="0">
            <a:noAutofit/>
          </a:bodyPr>
          <a:lstStyle/>
          <a:p>
            <a:pPr algn="ctr" fontAlgn="ctr"/>
            <a:r>
              <a:rPr lang="ja-JP" altLang="en-US" sz="1600" dirty="0">
                <a:latin typeface="HGP創英角ｺﾞｼｯｸUB" panose="020B0900000000000000" pitchFamily="50" charset="-128"/>
                <a:ea typeface="HGP創英角ｺﾞｼｯｸUB" panose="020B0900000000000000" pitchFamily="50" charset="-128"/>
              </a:rPr>
              <a:t>郡医療機関</a:t>
            </a:r>
          </a:p>
        </p:txBody>
      </p:sp>
      <p:sp>
        <p:nvSpPr>
          <p:cNvPr id="9" name="角丸四角形 8"/>
          <p:cNvSpPr/>
          <p:nvPr/>
        </p:nvSpPr>
        <p:spPr>
          <a:xfrm>
            <a:off x="6681192" y="2564904"/>
            <a:ext cx="1584000" cy="432048"/>
          </a:xfrm>
          <a:prstGeom prst="roundRect">
            <a:avLst/>
          </a:prstGeom>
          <a:solidFill>
            <a:srgbClr val="5F8AC3"/>
          </a:solidFill>
        </p:spPr>
        <p:txBody>
          <a:bodyPr wrap="none" lIns="0" tIns="0" rIns="0" bIns="0"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中央医療機関</a:t>
            </a:r>
          </a:p>
        </p:txBody>
      </p:sp>
      <p:sp>
        <p:nvSpPr>
          <p:cNvPr id="10" name="右矢印 9"/>
          <p:cNvSpPr/>
          <p:nvPr/>
        </p:nvSpPr>
        <p:spPr>
          <a:xfrm>
            <a:off x="3224808" y="2564904"/>
            <a:ext cx="936104" cy="432048"/>
          </a:xfrm>
          <a:prstGeom prst="rightArrow">
            <a:avLst/>
          </a:prstGeom>
          <a:solidFill>
            <a:srgbClr val="A2A2A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右矢印 10"/>
          <p:cNvSpPr/>
          <p:nvPr/>
        </p:nvSpPr>
        <p:spPr>
          <a:xfrm>
            <a:off x="5745088" y="2564904"/>
            <a:ext cx="936104" cy="432048"/>
          </a:xfrm>
          <a:prstGeom prst="rightArrow">
            <a:avLst/>
          </a:prstGeom>
          <a:solidFill>
            <a:srgbClr val="A2A2A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正方形/長方形 11"/>
          <p:cNvSpPr/>
          <p:nvPr/>
        </p:nvSpPr>
        <p:spPr>
          <a:xfrm>
            <a:off x="5313040" y="1992759"/>
            <a:ext cx="3600400" cy="461665"/>
          </a:xfrm>
          <a:prstGeom prst="rect">
            <a:avLst/>
          </a:prstGeom>
        </p:spPr>
        <p:txBody>
          <a:bodyPr wrap="square">
            <a:spAutoFit/>
          </a:bodyPr>
          <a:lstStyle/>
          <a:p>
            <a:pPr algn="just" fontAlgn="ctr">
              <a:spcAft>
                <a:spcPts val="300"/>
              </a:spcAft>
              <a:buClr>
                <a:srgbClr val="5F8AC3"/>
              </a:buClr>
              <a:buSzPct val="90000"/>
            </a:pPr>
            <a:r>
              <a:rPr lang="ja-JP" altLang="en-US" sz="1200" dirty="0">
                <a:latin typeface="ＭＳ Ｐゴシック" panose="020B0600070205080204" pitchFamily="50" charset="-128"/>
                <a:ea typeface="ＭＳ Ｐゴシック" panose="020B0600070205080204" pitchFamily="50" charset="-128"/>
              </a:rPr>
              <a:t>レファラルシステムに沿って診察を受けることで保険診療対象となり、比較的低額な医療費で受診が可能。</a:t>
            </a:r>
          </a:p>
        </p:txBody>
      </p:sp>
      <p:sp>
        <p:nvSpPr>
          <p:cNvPr id="19" name="片側の 2 つの角を丸めた四角形 18"/>
          <p:cNvSpPr/>
          <p:nvPr/>
        </p:nvSpPr>
        <p:spPr>
          <a:xfrm>
            <a:off x="5529064" y="3717032"/>
            <a:ext cx="3888432" cy="936104"/>
          </a:xfrm>
          <a:prstGeom prst="round2SameRect">
            <a:avLst>
              <a:gd name="adj1" fmla="val 0"/>
              <a:gd name="adj2" fmla="val 6537"/>
            </a:avLst>
          </a:prstGeom>
          <a:solidFill>
            <a:srgbClr val="E8E8E8"/>
          </a:solidFill>
        </p:spPr>
        <p:txBody>
          <a:bodyPr wrap="square" lIns="144000" tIns="108000" rIns="0">
            <a:noAutofit/>
          </a:bodyPr>
          <a:lstStyle/>
          <a:p>
            <a:pPr marL="190500" indent="-190500">
              <a:lnSpc>
                <a:spcPct val="113000"/>
              </a:lnSpc>
              <a:spcAft>
                <a:spcPts val="400"/>
              </a:spcAft>
              <a:buClr>
                <a:srgbClr val="5F8AC3"/>
              </a:buClr>
              <a:buSzPct val="100000"/>
              <a:buFont typeface="Wingdings" panose="05000000000000000000" pitchFamily="2" charset="2"/>
              <a:buChar char="n"/>
            </a:pPr>
            <a:r>
              <a:rPr lang="ja-JP" altLang="en-US" sz="1200" dirty="0">
                <a:latin typeface="ＭＳ Ｐゴシック" panose="020B0600070205080204" pitchFamily="50" charset="-128"/>
                <a:ea typeface="ＭＳ Ｐゴシック" panose="020B0600070205080204" pitchFamily="50" charset="-128"/>
              </a:rPr>
              <a:t>医療費はやや割高になるが大きな差はない。</a:t>
            </a:r>
            <a:endParaRPr lang="en-US" altLang="ja-JP" sz="1200" dirty="0">
              <a:latin typeface="ＭＳ Ｐゴシック" panose="020B0600070205080204" pitchFamily="50" charset="-128"/>
              <a:ea typeface="ＭＳ Ｐゴシック" panose="020B0600070205080204" pitchFamily="50" charset="-128"/>
            </a:endParaRPr>
          </a:p>
          <a:p>
            <a:pPr marL="190500" indent="-190500">
              <a:lnSpc>
                <a:spcPct val="113000"/>
              </a:lnSpc>
              <a:spcAft>
                <a:spcPts val="400"/>
              </a:spcAft>
              <a:buClr>
                <a:srgbClr val="5F8AC3"/>
              </a:buClr>
              <a:buSzPct val="100000"/>
              <a:buFont typeface="Wingdings" panose="05000000000000000000" pitchFamily="2" charset="2"/>
              <a:buChar char="n"/>
            </a:pPr>
            <a:r>
              <a:rPr lang="ja-JP" altLang="en-US" sz="1200" dirty="0">
                <a:latin typeface="ＭＳ Ｐゴシック" panose="020B0600070205080204" pitchFamily="50" charset="-128"/>
                <a:ea typeface="ＭＳ Ｐゴシック" panose="020B0600070205080204" pitchFamily="50" charset="-128"/>
              </a:rPr>
              <a:t>下級医療機関よりも質の高い医療が受けられる。</a:t>
            </a:r>
            <a:endParaRPr lang="en-US" altLang="ja-JP" sz="1200" dirty="0">
              <a:latin typeface="ＭＳ Ｐゴシック" panose="020B0600070205080204" pitchFamily="50" charset="-128"/>
              <a:ea typeface="ＭＳ Ｐゴシック" panose="020B0600070205080204" pitchFamily="50" charset="-128"/>
            </a:endParaRPr>
          </a:p>
          <a:p>
            <a:pPr marL="190500" indent="-190500">
              <a:lnSpc>
                <a:spcPct val="113000"/>
              </a:lnSpc>
              <a:spcAft>
                <a:spcPts val="400"/>
              </a:spcAft>
              <a:buClr>
                <a:srgbClr val="5F8AC3"/>
              </a:buClr>
              <a:buSzPct val="100000"/>
              <a:buFont typeface="Wingdings" panose="05000000000000000000" pitchFamily="2" charset="2"/>
              <a:buChar char="n"/>
            </a:pPr>
            <a:r>
              <a:rPr lang="ja-JP" altLang="en-US" sz="1200" dirty="0">
                <a:latin typeface="ＭＳ Ｐゴシック" panose="020B0600070205080204" pitchFamily="50" charset="-128"/>
                <a:ea typeface="ＭＳ Ｐゴシック" panose="020B0600070205080204" pitchFamily="50" charset="-128"/>
              </a:rPr>
              <a:t>上級医療機関のほうが交通アクセスが良い。</a:t>
            </a:r>
          </a:p>
        </p:txBody>
      </p:sp>
      <p:sp>
        <p:nvSpPr>
          <p:cNvPr id="27" name="テキスト ボックス 26"/>
          <p:cNvSpPr txBox="1"/>
          <p:nvPr/>
        </p:nvSpPr>
        <p:spPr>
          <a:xfrm>
            <a:off x="200472" y="6309320"/>
            <a:ext cx="7776864" cy="216024"/>
          </a:xfrm>
          <a:prstGeom prst="rect">
            <a:avLst/>
          </a:prstGeom>
          <a:noFill/>
        </p:spPr>
        <p:txBody>
          <a:bodyPr wrap="square" lIns="0" tIns="0" rIns="0" bIns="0" rtlCol="0">
            <a:noAutofit/>
          </a:bodyPr>
          <a:lstStyle/>
          <a:p>
            <a:pPr marL="338138" indent="-338138" eaLnBrk="0" fontAlgn="base" hangingPunct="0">
              <a:spcBef>
                <a:spcPct val="0"/>
              </a:spcBef>
              <a:spcAft>
                <a:spcPct val="0"/>
              </a:spcAft>
              <a:tabLst>
                <a:tab pos="333375"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USAID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Assessing Provincial Health Systems in Vietnam: Lessons from two Provinces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2009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国立国際医療研究センター「ベトナム国における保健医療の現状」（</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）、ベトナム統計局「</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Health Statistics Yearbook 2011</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kumimoji="0" lang="en-US" altLang="zh-TW" sz="800" dirty="0">
                <a:latin typeface="Arial" panose="020B0604020202020204" pitchFamily="34" charset="0"/>
                <a:ea typeface="ＭＳ Ｐゴシック" panose="020B0600070205080204" pitchFamily="50" charset="-128"/>
                <a:cs typeface="Arial" panose="020B0604020202020204" pitchFamily="34" charset="0"/>
              </a:rPr>
              <a:t>WHO</a:t>
            </a:r>
            <a:r>
              <a:rPr kumimoji="0"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・ベトナム保健省「</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Health Service Delivery Profile Viet Nam 2012</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ViewSend 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・システム科学コンサルタンツ共同企業体「</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を駆使した遠隔診断・遠隔研修医療連携事業調査」（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1" name="表 20"/>
          <p:cNvGraphicFramePr>
            <a:graphicFrameLocks noGrp="1"/>
          </p:cNvGraphicFramePr>
          <p:nvPr>
            <p:extLst>
              <p:ext uri="{D42A27DB-BD31-4B8C-83A1-F6EECF244321}">
                <p14:modId xmlns:p14="http://schemas.microsoft.com/office/powerpoint/2010/main" val="1868936783"/>
              </p:ext>
            </p:extLst>
          </p:nvPr>
        </p:nvGraphicFramePr>
        <p:xfrm>
          <a:off x="488503" y="5877273"/>
          <a:ext cx="4752528" cy="288032"/>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1471660">
                  <a:extLst>
                    <a:ext uri="{9D8B030D-6E8A-4147-A177-3AD203B41FA5}">
                      <a16:colId xmlns:a16="http://schemas.microsoft.com/office/drawing/2014/main" val="20001"/>
                    </a:ext>
                  </a:extLst>
                </a:gridCol>
                <a:gridCol w="1336652">
                  <a:extLst>
                    <a:ext uri="{9D8B030D-6E8A-4147-A177-3AD203B41FA5}">
                      <a16:colId xmlns:a16="http://schemas.microsoft.com/office/drawing/2014/main" val="20002"/>
                    </a:ext>
                  </a:extLst>
                </a:gridCol>
              </a:tblGrid>
              <a:tr h="288032">
                <a:tc>
                  <a:txBody>
                    <a:bodyPr/>
                    <a:lstStyle/>
                    <a:p>
                      <a:pPr algn="l"/>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民間医療機関</a:t>
                      </a:r>
                    </a:p>
                  </a:txBody>
                  <a:tcPr marL="108000" marR="0" marT="0" marB="0"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EBEBE"/>
                    </a:solidFill>
                  </a:tcPr>
                </a:tc>
                <a:tc>
                  <a:txBody>
                    <a:bodyPr/>
                    <a:lstStyle/>
                    <a:p>
                      <a:pPr algn="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102</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540000" marT="0" marB="0"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7,124</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396000" marT="0" marB="0"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bl>
          </a:graphicData>
        </a:graphic>
      </p:graphicFrame>
      <p:sp>
        <p:nvSpPr>
          <p:cNvPr id="25" name="片側の 2 つの角を丸めた四角形 24"/>
          <p:cNvSpPr/>
          <p:nvPr/>
        </p:nvSpPr>
        <p:spPr bwMode="auto">
          <a:xfrm>
            <a:off x="5529064" y="3429001"/>
            <a:ext cx="3888432" cy="288032"/>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富裕層がレファラルシステムに沿わない理由</a:t>
            </a:r>
          </a:p>
        </p:txBody>
      </p:sp>
      <p:sp>
        <p:nvSpPr>
          <p:cNvPr id="29" name="片側の 2 つの角を丸めた四角形 28"/>
          <p:cNvSpPr/>
          <p:nvPr/>
        </p:nvSpPr>
        <p:spPr>
          <a:xfrm>
            <a:off x="5529064" y="5085182"/>
            <a:ext cx="3888432" cy="1080121"/>
          </a:xfrm>
          <a:prstGeom prst="round2SameRect">
            <a:avLst>
              <a:gd name="adj1" fmla="val 0"/>
              <a:gd name="adj2" fmla="val 6932"/>
            </a:avLst>
          </a:prstGeom>
          <a:solidFill>
            <a:srgbClr val="E8E8E8"/>
          </a:solidFill>
        </p:spPr>
        <p:txBody>
          <a:bodyPr wrap="square" lIns="144000" tIns="108000" rIns="144000">
            <a:noAutofit/>
          </a:bodyPr>
          <a:lstStyle/>
          <a:p>
            <a:pPr algn="just">
              <a:lnSpc>
                <a:spcPct val="113000"/>
              </a:lnSpc>
              <a:spcAft>
                <a:spcPts val="400"/>
              </a:spcAft>
              <a:buClr>
                <a:srgbClr val="5F8AC3"/>
              </a:buClr>
              <a:buSzPct val="100000"/>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中央医療機関の混雑度は、深刻な状況にある。全国平均の病床占有率については減少傾向にあるものの、中央医療機関の占有率は、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前後を下回ったことがない。</a:t>
            </a:r>
          </a:p>
        </p:txBody>
      </p:sp>
      <p:sp>
        <p:nvSpPr>
          <p:cNvPr id="31" name="片側の 2 つの角を丸めた四角形 30"/>
          <p:cNvSpPr/>
          <p:nvPr/>
        </p:nvSpPr>
        <p:spPr bwMode="auto">
          <a:xfrm>
            <a:off x="5529064" y="4797152"/>
            <a:ext cx="3888432" cy="288032"/>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中央医療機関の混雑状況</a:t>
            </a:r>
          </a:p>
        </p:txBody>
      </p:sp>
    </p:spTree>
    <p:extLst>
      <p:ext uri="{BB962C8B-B14F-4D97-AF65-F5344CB8AC3E}">
        <p14:creationId xmlns:p14="http://schemas.microsoft.com/office/powerpoint/2010/main" val="2688904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r>
              <a:rPr lang="en-US" altLang="ja-JP" dirty="0"/>
              <a:t>2/2</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バクマイ病院、チョーライ病院、フエ中央病院は、「ベトナム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大病院」と呼ばれ、ベトナムを代表する公的医療機関である。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p:cNvSpPr>
            <a:spLocks noChangeArrowheads="1"/>
          </p:cNvSpPr>
          <p:nvPr/>
        </p:nvSpPr>
        <p:spPr bwMode="auto">
          <a:xfrm>
            <a:off x="1280592" y="1700808"/>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225245996"/>
              </p:ext>
            </p:extLst>
          </p:nvPr>
        </p:nvGraphicFramePr>
        <p:xfrm>
          <a:off x="992560" y="2060848"/>
          <a:ext cx="8496942" cy="4032448"/>
        </p:xfrm>
        <a:graphic>
          <a:graphicData uri="http://schemas.openxmlformats.org/drawingml/2006/table">
            <a:tbl>
              <a:tblPr firstRow="1" bandRow="1">
                <a:tableStyleId>{5C22544A-7EE6-4342-B048-85BDC9FD1C3A}</a:tableStyleId>
              </a:tblPr>
              <a:tblGrid>
                <a:gridCol w="246676">
                  <a:extLst>
                    <a:ext uri="{9D8B030D-6E8A-4147-A177-3AD203B41FA5}">
                      <a16:colId xmlns:a16="http://schemas.microsoft.com/office/drawing/2014/main" val="20000"/>
                    </a:ext>
                  </a:extLst>
                </a:gridCol>
                <a:gridCol w="1526470">
                  <a:extLst>
                    <a:ext uri="{9D8B030D-6E8A-4147-A177-3AD203B41FA5}">
                      <a16:colId xmlns:a16="http://schemas.microsoft.com/office/drawing/2014/main" val="20001"/>
                    </a:ext>
                  </a:extLst>
                </a:gridCol>
                <a:gridCol w="1886026">
                  <a:extLst>
                    <a:ext uri="{9D8B030D-6E8A-4147-A177-3AD203B41FA5}">
                      <a16:colId xmlns:a16="http://schemas.microsoft.com/office/drawing/2014/main" val="20002"/>
                    </a:ext>
                  </a:extLst>
                </a:gridCol>
                <a:gridCol w="691110">
                  <a:extLst>
                    <a:ext uri="{9D8B030D-6E8A-4147-A177-3AD203B41FA5}">
                      <a16:colId xmlns:a16="http://schemas.microsoft.com/office/drawing/2014/main" val="20003"/>
                    </a:ext>
                  </a:extLst>
                </a:gridCol>
                <a:gridCol w="691110">
                  <a:extLst>
                    <a:ext uri="{9D8B030D-6E8A-4147-A177-3AD203B41FA5}">
                      <a16:colId xmlns:a16="http://schemas.microsoft.com/office/drawing/2014/main" val="20004"/>
                    </a:ext>
                  </a:extLst>
                </a:gridCol>
                <a:gridCol w="691110">
                  <a:extLst>
                    <a:ext uri="{9D8B030D-6E8A-4147-A177-3AD203B41FA5}">
                      <a16:colId xmlns:a16="http://schemas.microsoft.com/office/drawing/2014/main" val="20005"/>
                    </a:ext>
                  </a:extLst>
                </a:gridCol>
                <a:gridCol w="691110">
                  <a:extLst>
                    <a:ext uri="{9D8B030D-6E8A-4147-A177-3AD203B41FA5}">
                      <a16:colId xmlns:a16="http://schemas.microsoft.com/office/drawing/2014/main" val="20006"/>
                    </a:ext>
                  </a:extLst>
                </a:gridCol>
                <a:gridCol w="691110">
                  <a:extLst>
                    <a:ext uri="{9D8B030D-6E8A-4147-A177-3AD203B41FA5}">
                      <a16:colId xmlns:a16="http://schemas.microsoft.com/office/drawing/2014/main" val="20007"/>
                    </a:ext>
                  </a:extLst>
                </a:gridCol>
                <a:gridCol w="691110">
                  <a:extLst>
                    <a:ext uri="{9D8B030D-6E8A-4147-A177-3AD203B41FA5}">
                      <a16:colId xmlns:a16="http://schemas.microsoft.com/office/drawing/2014/main" val="1332408275"/>
                    </a:ext>
                  </a:extLst>
                </a:gridCol>
                <a:gridCol w="691110">
                  <a:extLst>
                    <a:ext uri="{9D8B030D-6E8A-4147-A177-3AD203B41FA5}">
                      <a16:colId xmlns:a16="http://schemas.microsoft.com/office/drawing/2014/main" val="466855209"/>
                    </a:ext>
                  </a:extLst>
                </a:gridCol>
              </a:tblGrid>
              <a:tr h="576064">
                <a:tc>
                  <a:txBody>
                    <a:bodyPr/>
                    <a:lstStyle/>
                    <a:p>
                      <a:pPr algn="ctr">
                        <a:spcAft>
                          <a:spcPts val="0"/>
                        </a:spcAft>
                      </a:pP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76064">
                <a:tc gridSpan="2">
                  <a:txBody>
                    <a:bodyPr/>
                    <a:lstStyle/>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rPr>
                        <a:t>バクマイ病院</a:t>
                      </a:r>
                      <a:endParaRPr lang="en-US" altLang="ja-JP"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endParaRPr>
                    </a:p>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（ハノイ）</a:t>
                      </a:r>
                      <a:endParaRPr lang="ja-JP" sz="14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algn="l">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ベトナム</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大病院の一つ。</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ベトナム最大の総合病院</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spcAft>
                          <a:spcPts val="0"/>
                        </a:spcAft>
                      </a:pPr>
                      <a:r>
                        <a:rPr lang="en-US" sz="1200" kern="0" noProof="1">
                          <a:effectLst/>
                          <a:latin typeface="Arial" panose="020B0604020202020204" pitchFamily="34" charset="0"/>
                          <a:ea typeface="ＭＳ Ｐゴシック" panose="020B0600070205080204" pitchFamily="50" charset="-128"/>
                          <a:cs typeface="Arial" panose="020B0604020202020204" pitchFamily="34" charset="0"/>
                        </a:rPr>
                        <a:t>41</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1,900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1,586,872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1,459,739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~150,000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2016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76064">
                <a:tc gridSpan="2">
                  <a:txBody>
                    <a:bodyPr/>
                    <a:lstStyle/>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mn-cs"/>
                        </a:rPr>
                        <a:t>チョーライ病院</a:t>
                      </a:r>
                      <a:endParaRPr lang="en-US" altLang="ja-JP"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mn-cs"/>
                      </a:endParaRPr>
                    </a:p>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（ホーチミン）</a:t>
                      </a:r>
                      <a:endParaRPr lang="ja-JP" sz="14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ベトナム</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大病院の一つ。</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ホーチミン最大の総合病院</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spcAft>
                          <a:spcPts val="0"/>
                        </a:spcAft>
                      </a:pPr>
                      <a:r>
                        <a:rPr lang="en-US" sz="1200" kern="0" noProof="1">
                          <a:effectLst/>
                          <a:latin typeface="Arial" panose="020B0604020202020204" pitchFamily="34" charset="0"/>
                          <a:ea typeface="ＭＳ Ｐゴシック" panose="020B0600070205080204" pitchFamily="50" charset="-128"/>
                          <a:cs typeface="Arial" panose="020B0604020202020204" pitchFamily="34" charset="0"/>
                        </a:rPr>
                        <a:t>68</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2,206,060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1,277,500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928,560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76064">
                <a:tc gridSpan="2">
                  <a:txBody>
                    <a:bodyPr/>
                    <a:lstStyle/>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rPr>
                        <a:t>フエ中央病院</a:t>
                      </a:r>
                      <a:endParaRPr lang="en-US" altLang="ja-JP"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endParaRPr>
                    </a:p>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（フエ）</a:t>
                      </a:r>
                      <a:endParaRPr lang="ja-JP" sz="14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ベトナム</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大病院の一つ。</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spcAft>
                          <a:spcPts val="0"/>
                        </a:spcAft>
                      </a:pPr>
                      <a:r>
                        <a:rPr lang="en-US" altLang="ja-JP" sz="1200" kern="0" noProof="1">
                          <a:effectLst/>
                          <a:latin typeface="Arial" panose="020B0604020202020204" pitchFamily="34" charset="0"/>
                          <a:ea typeface="ＭＳ Ｐゴシック" panose="020B0600070205080204" pitchFamily="50" charset="-128"/>
                          <a:cs typeface="Arial" panose="020B0604020202020204" pitchFamily="34" charset="0"/>
                        </a:rPr>
                        <a:t>142</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4500+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3000+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281,461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229,550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51,911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76064">
                <a:tc>
                  <a:txBody>
                    <a:bodyPr/>
                    <a:lstStyle/>
                    <a:p>
                      <a:endParaRPr lang="ja-JP" altLang="en-US"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spcAft>
                          <a:spcPts val="0"/>
                        </a:spcAft>
                      </a:pPr>
                      <a:r>
                        <a:rPr lang="en-US" sz="1000" kern="0" dirty="0">
                          <a:solidFill>
                            <a:sysClr val="windowText" lastClr="000000"/>
                          </a:solidFill>
                          <a:effectLst/>
                          <a:latin typeface="Arial Black" panose="020B0A04020102020204" pitchFamily="34" charset="0"/>
                          <a:ea typeface="HGP創英角ｺﾞｼｯｸUB" panose="020B0900000000000000" pitchFamily="50" charset="-128"/>
                        </a:rPr>
                        <a:t>108 Military Hospital</a:t>
                      </a:r>
                    </a:p>
                    <a:p>
                      <a:pPr algn="l">
                        <a:spcAft>
                          <a:spcPts val="0"/>
                        </a:spcAft>
                      </a:pPr>
                      <a:r>
                        <a:rPr lang="ja-JP" altLang="en-US" sz="10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（ハノイ）</a:t>
                      </a:r>
                      <a:endParaRPr lang="ja-JP" sz="10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ベトナム軍の病院</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200" kern="0" noProof="1">
                          <a:effectLst/>
                          <a:latin typeface="Arial" panose="020B0604020202020204" pitchFamily="34" charset="0"/>
                          <a:ea typeface="ＭＳ Ｐゴシック" panose="020B0600070205080204" pitchFamily="50" charset="-128"/>
                          <a:cs typeface="Arial" panose="020B0604020202020204" pitchFamily="34" charset="0"/>
                        </a:rPr>
                        <a:t>24</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3000+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76064">
                <a:tc>
                  <a:txBody>
                    <a:bodyPr/>
                    <a:lstStyle/>
                    <a:p>
                      <a:endParaRPr lang="ja-JP" altLang="en-US"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spcAft>
                          <a:spcPts val="0"/>
                        </a:spcAft>
                      </a:pPr>
                      <a:r>
                        <a:rPr kumimoji="1" lang="en-US" sz="1000" kern="0" dirty="0">
                          <a:solidFill>
                            <a:sysClr val="windowText" lastClr="000000"/>
                          </a:solidFill>
                          <a:effectLst/>
                          <a:latin typeface="Arial Black" panose="020B0A04020102020204" pitchFamily="34" charset="0"/>
                          <a:ea typeface="HGP創英角ｺﾞｼｯｸUB" panose="020B0900000000000000" pitchFamily="50" charset="-128"/>
                          <a:cs typeface="+mn-cs"/>
                        </a:rPr>
                        <a:t>Viet </a:t>
                      </a:r>
                      <a:r>
                        <a:rPr kumimoji="1" lang="en-US" sz="1000" kern="0" dirty="0" err="1">
                          <a:solidFill>
                            <a:sysClr val="windowText" lastClr="000000"/>
                          </a:solidFill>
                          <a:effectLst/>
                          <a:latin typeface="Arial Black" panose="020B0A04020102020204" pitchFamily="34" charset="0"/>
                          <a:ea typeface="HGP創英角ｺﾞｼｯｸUB" panose="020B0900000000000000" pitchFamily="50" charset="-128"/>
                          <a:cs typeface="+mn-cs"/>
                        </a:rPr>
                        <a:t>Duc</a:t>
                      </a:r>
                      <a:r>
                        <a:rPr kumimoji="1" lang="en-US" sz="1000" kern="0" dirty="0">
                          <a:solidFill>
                            <a:sysClr val="windowText" lastClr="000000"/>
                          </a:solidFill>
                          <a:effectLst/>
                          <a:latin typeface="Arial Black" panose="020B0A04020102020204" pitchFamily="34" charset="0"/>
                          <a:ea typeface="HGP創英角ｺﾞｼｯｸUB" panose="020B0900000000000000" pitchFamily="50" charset="-128"/>
                          <a:cs typeface="+mn-cs"/>
                        </a:rPr>
                        <a:t> Hospital</a:t>
                      </a:r>
                    </a:p>
                    <a:p>
                      <a:pPr algn="l">
                        <a:spcAft>
                          <a:spcPts val="0"/>
                        </a:spcAft>
                      </a:pPr>
                      <a:r>
                        <a:rPr lang="ja-JP" altLang="en-US" sz="10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（ハノイ）</a:t>
                      </a:r>
                      <a:endParaRPr lang="ja-JP" sz="10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ベトナム最大の</a:t>
                      </a:r>
                      <a:b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b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外科センター</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がある。</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200" kern="0" noProof="1">
                          <a:effectLst/>
                          <a:latin typeface="Arial" panose="020B0604020202020204" pitchFamily="34" charset="0"/>
                          <a:ea typeface="ＭＳ Ｐゴシック" panose="020B0600070205080204" pitchFamily="50" charset="-128"/>
                          <a:cs typeface="Arial" panose="020B0604020202020204" pitchFamily="34" charset="0"/>
                        </a:rPr>
                        <a:t>26</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300,000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57,601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67,016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76064">
                <a:tc>
                  <a:txBody>
                    <a:bodyPr/>
                    <a:lstStyle/>
                    <a:p>
                      <a:endParaRPr lang="ja-JP" altLang="en-US"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spcAft>
                          <a:spcPts val="0"/>
                        </a:spcAft>
                      </a:pPr>
                      <a:r>
                        <a:rPr kumimoji="1" lang="en-US" sz="1000" kern="0" dirty="0">
                          <a:solidFill>
                            <a:sysClr val="windowText" lastClr="000000"/>
                          </a:solidFill>
                          <a:effectLst/>
                          <a:latin typeface="Arial Black" panose="020B0A04020102020204" pitchFamily="34" charset="0"/>
                          <a:ea typeface="HGP創英角ｺﾞｼｯｸUB" panose="020B0900000000000000" pitchFamily="50" charset="-128"/>
                          <a:cs typeface="+mn-cs"/>
                        </a:rPr>
                        <a:t>National Obstetrics hospital </a:t>
                      </a:r>
                      <a:r>
                        <a:rPr lang="ja-JP" altLang="en-US" sz="10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（ハノイ）</a:t>
                      </a:r>
                      <a:endParaRPr lang="ja-JP" sz="10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産婦人科医療の</a:t>
                      </a:r>
                      <a:b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b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トップレファラル病院</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sz="1200" kern="0" noProof="1">
                          <a:effectLst/>
                          <a:latin typeface="Arial" panose="020B0604020202020204" pitchFamily="34" charset="0"/>
                          <a:ea typeface="ＭＳ Ｐゴシック" panose="020B0600070205080204" pitchFamily="50" charset="-128"/>
                          <a:cs typeface="Arial" panose="020B0604020202020204" pitchFamily="34" charset="0"/>
                        </a:rPr>
                        <a:t>35</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1470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9" name="円/楕円 8"/>
          <p:cNvSpPr/>
          <p:nvPr/>
        </p:nvSpPr>
        <p:spPr>
          <a:xfrm>
            <a:off x="272480" y="2492896"/>
            <a:ext cx="792088" cy="2016224"/>
          </a:xfrm>
          <a:prstGeom prst="ellipse">
            <a:avLst/>
          </a:prstGeom>
          <a:gradFill>
            <a:gsLst>
              <a:gs pos="0">
                <a:srgbClr val="FB8265"/>
              </a:gs>
              <a:gs pos="100000">
                <a:schemeClr val="bg1">
                  <a:alpha val="0"/>
                </a:schemeClr>
              </a:gs>
            </a:gsLst>
            <a:path path="shape">
              <a:fillToRect l="50000" t="50000" r="50000" b="50000"/>
            </a:path>
          </a:gradFill>
        </p:spPr>
        <p:txBody>
          <a:bodyPr vert="eaVert" wrap="none" anchor="ctr" anchorCtr="0">
            <a:noAutofit/>
          </a:bodyPr>
          <a:lstStyle/>
          <a:p>
            <a:pPr algn="ct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「ベトナム３大病院」</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200472" y="6525344"/>
            <a:ext cx="712879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各病院ホームページなど</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37280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民間医療機関は、都市部に集中しているなどの問題があるものの、患者の満足度が高く、政府も設立を後押しするなど、存在感を強めている。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632520" y="2204864"/>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kumimoji="1"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都市部に集中</a:t>
            </a:r>
          </a:p>
        </p:txBody>
      </p:sp>
      <p:sp>
        <p:nvSpPr>
          <p:cNvPr id="11" name="正方形/長方形 10"/>
          <p:cNvSpPr/>
          <p:nvPr/>
        </p:nvSpPr>
        <p:spPr>
          <a:xfrm>
            <a:off x="920552" y="4725144"/>
            <a:ext cx="3816424" cy="592470"/>
          </a:xfrm>
          <a:prstGeom prst="rect">
            <a:avLst/>
          </a:prstGeom>
        </p:spPr>
        <p:txBody>
          <a:bodyPr wrap="square" lIns="0" rIns="0">
            <a:spAutoFit/>
          </a:bodyPr>
          <a:lstStyle/>
          <a:p>
            <a:pPr marL="130175" indent="-130175" algn="just">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公的医療機関の負担軽減を目的。</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07975" lvl="1" indent="-139700">
              <a:spcAft>
                <a:spcPts val="300"/>
              </a:spcAft>
              <a:buClr>
                <a:srgbClr val="868686"/>
              </a:buClr>
              <a:buSzPct val="90000"/>
              <a:buFont typeface="Wingdings" panose="05000000000000000000" pitchFamily="2" charset="2"/>
              <a:buChar char="l"/>
            </a:pPr>
            <a:r>
              <a:rPr lang="en-US" altLang="ja-JP" sz="950" spc="-1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950" spc="-10" dirty="0">
                <a:latin typeface="Arial" panose="020B0604020202020204" pitchFamily="34" charset="0"/>
                <a:ea typeface="ＭＳ Ｐゴシック" panose="020B0600070205080204" pitchFamily="50" charset="-128"/>
                <a:cs typeface="Arial" panose="020B0604020202020204" pitchFamily="34" charset="0"/>
              </a:rPr>
              <a:t>年以降、施設数や提供するサービスの増加に伴い、その存在感は増してきている。</a:t>
            </a:r>
          </a:p>
        </p:txBody>
      </p:sp>
      <p:sp>
        <p:nvSpPr>
          <p:cNvPr id="12" name="正方形/長方形 11"/>
          <p:cNvSpPr/>
          <p:nvPr/>
        </p:nvSpPr>
        <p:spPr>
          <a:xfrm>
            <a:off x="920552" y="2564904"/>
            <a:ext cx="3816424" cy="464743"/>
          </a:xfrm>
          <a:prstGeom prst="rect">
            <a:avLst/>
          </a:prstGeom>
        </p:spPr>
        <p:txBody>
          <a:bodyPr wrap="square" lIns="0" rIns="0">
            <a:spAutoFit/>
          </a:bodyPr>
          <a:lstStyle/>
          <a:p>
            <a:pPr marL="130175" indent="-130175">
              <a:lnSpc>
                <a:spcPct val="110000"/>
              </a:lnSpc>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入院サービスを提供している医療機関は少なく、外来診療のみの医療機関が多い。</a:t>
            </a:r>
          </a:p>
        </p:txBody>
      </p:sp>
      <p:sp>
        <p:nvSpPr>
          <p:cNvPr id="14" name="正方形/長方形 13"/>
          <p:cNvSpPr/>
          <p:nvPr/>
        </p:nvSpPr>
        <p:spPr>
          <a:xfrm>
            <a:off x="920552" y="3501008"/>
            <a:ext cx="3744416" cy="810478"/>
          </a:xfrm>
          <a:prstGeom prst="rect">
            <a:avLst/>
          </a:prstGeom>
        </p:spPr>
        <p:txBody>
          <a:bodyPr wrap="square" lIns="0" rIns="0">
            <a:spAutoFit/>
          </a:bodyPr>
          <a:lstStyle/>
          <a:p>
            <a:pPr marL="130175" indent="-130175" algn="just">
              <a:spcAft>
                <a:spcPts val="1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医師の患者に対する姿勢。</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spcAft>
                <a:spcPts val="1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診察時間の柔軟性。</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医療費支払いを延期できる。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07975" lvl="1" indent="-139700">
              <a:spcAft>
                <a:spcPts val="300"/>
              </a:spcAft>
              <a:buClr>
                <a:srgbClr val="868686"/>
              </a:buClr>
              <a:buSzPct val="90000"/>
              <a:buFont typeface="Wingdings" panose="05000000000000000000" pitchFamily="2" charset="2"/>
              <a:buChar char="l"/>
            </a:pPr>
            <a:r>
              <a:rPr lang="ja-JP" altLang="en-US" sz="950" spc="-10" dirty="0">
                <a:latin typeface="Arial" panose="020B0604020202020204" pitchFamily="34" charset="0"/>
                <a:ea typeface="ＭＳ Ｐゴシック" panose="020B0600070205080204" pitchFamily="50" charset="-128"/>
                <a:cs typeface="Arial" panose="020B0604020202020204" pitchFamily="34" charset="0"/>
              </a:rPr>
              <a:t>医療の質においては改善の余地が大きい。</a:t>
            </a:r>
          </a:p>
        </p:txBody>
      </p:sp>
      <p:sp>
        <p:nvSpPr>
          <p:cNvPr id="16" name="正方形/長方形 15"/>
          <p:cNvSpPr/>
          <p:nvPr/>
        </p:nvSpPr>
        <p:spPr>
          <a:xfrm>
            <a:off x="920552" y="5802389"/>
            <a:ext cx="3744416" cy="650947"/>
          </a:xfrm>
          <a:prstGeom prst="rect">
            <a:avLst/>
          </a:prstGeom>
        </p:spPr>
        <p:txBody>
          <a:bodyPr wrap="square" lIns="0" rIns="0">
            <a:spAutoFit/>
          </a:bodyPr>
          <a:lstStyle/>
          <a:p>
            <a:pPr marL="130175" indent="-130175" algn="just">
              <a:lnSpc>
                <a:spcPct val="110000"/>
              </a:lnSpc>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民間医療機関では、医師が利益を得るために、薬の過剰使用や高度医療の過剰導入を行ったり、禁止されている行為であるにも関わらず医師による薬の販売が行われたりしている。</a:t>
            </a:r>
          </a:p>
        </p:txBody>
      </p:sp>
      <p:sp>
        <p:nvSpPr>
          <p:cNvPr id="26" name="テキスト ボックス 25"/>
          <p:cNvSpPr txBox="1"/>
          <p:nvPr/>
        </p:nvSpPr>
        <p:spPr>
          <a:xfrm>
            <a:off x="200472" y="6525344"/>
            <a:ext cx="9001000" cy="144016"/>
          </a:xfrm>
          <a:prstGeom prst="rect">
            <a:avLst/>
          </a:prstGeom>
          <a:noFill/>
        </p:spPr>
        <p:txBody>
          <a:bodyPr wrap="square" lIns="0" tIns="0" rIns="0" bIns="0" rtlCol="0">
            <a:noAutofit/>
          </a:bodyPr>
          <a:lstStyle/>
          <a:p>
            <a:pPr eaLnBrk="0" fontAlgn="base" hangingPunct="0">
              <a:spcBef>
                <a:spcPct val="0"/>
              </a:spcBef>
              <a:spcAft>
                <a:spcPct val="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USAID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Assessing Provincial Health Systems in Vietnam: Lessons from two Provinces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2009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）、国立国際医療研究センター「ベトナム国における保健医療の現状」（</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1461622785"/>
              </p:ext>
            </p:extLst>
          </p:nvPr>
        </p:nvGraphicFramePr>
        <p:xfrm>
          <a:off x="5097016" y="2852936"/>
          <a:ext cx="4176463" cy="2844000"/>
        </p:xfrm>
        <a:graphic>
          <a:graphicData uri="http://schemas.openxmlformats.org/drawingml/2006/table">
            <a:tbl>
              <a:tblPr firstRow="1" bandRow="1">
                <a:tableStyleId>{5C22544A-7EE6-4342-B048-85BDC9FD1C3A}</a:tableStyleId>
              </a:tblPr>
              <a:tblGrid>
                <a:gridCol w="792159">
                  <a:extLst>
                    <a:ext uri="{9D8B030D-6E8A-4147-A177-3AD203B41FA5}">
                      <a16:colId xmlns:a16="http://schemas.microsoft.com/office/drawing/2014/main" val="20000"/>
                    </a:ext>
                  </a:extLst>
                </a:gridCol>
                <a:gridCol w="1692152">
                  <a:extLst>
                    <a:ext uri="{9D8B030D-6E8A-4147-A177-3AD203B41FA5}">
                      <a16:colId xmlns:a16="http://schemas.microsoft.com/office/drawing/2014/main" val="20001"/>
                    </a:ext>
                  </a:extLst>
                </a:gridCol>
                <a:gridCol w="1692152">
                  <a:extLst>
                    <a:ext uri="{9D8B030D-6E8A-4147-A177-3AD203B41FA5}">
                      <a16:colId xmlns:a16="http://schemas.microsoft.com/office/drawing/2014/main" val="20002"/>
                    </a:ext>
                  </a:extLst>
                </a:gridCol>
              </a:tblGrid>
              <a:tr h="792000">
                <a:tc>
                  <a:txBody>
                    <a:bodyPr/>
                    <a:lstStyle/>
                    <a:p>
                      <a:pPr algn="ctr" fontAlgn="ctr"/>
                      <a:r>
                        <a:rPr kumimoji="1" lang="ja-JP" altLang="en-US" sz="1100" b="0" dirty="0">
                          <a:latin typeface="HGP創英角ｺﾞｼｯｸUB" panose="020B0900000000000000" pitchFamily="50" charset="-128"/>
                          <a:ea typeface="HGP創英角ｺﾞｼｯｸUB" panose="020B0900000000000000" pitchFamily="50" charset="-128"/>
                        </a:rPr>
                        <a:t>内　容</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3D6AA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ホーチミン市ビンタン区</a:t>
                      </a:r>
                      <a:b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都市開発プロジェクト</a:t>
                      </a:r>
                      <a:b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（病院施設・看護師学校・</a:t>
                      </a:r>
                      <a:b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住居・商業施設など）</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90000" marR="90000" marT="0"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外資</a:t>
                      </a:r>
                      <a:r>
                        <a:rPr kumimoji="1" lang="en-US" altLang="ja-JP"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総合病院</a:t>
                      </a:r>
                      <a:br>
                        <a:rPr kumimoji="1" lang="en-US" altLang="ja-JP"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設立の投資許可を取得</a:t>
                      </a:r>
                    </a:p>
                  </a:txBody>
                  <a:tcPr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BEBEBE"/>
                    </a:solidFill>
                  </a:tcPr>
                </a:tc>
                <a:extLst>
                  <a:ext uri="{0D108BD9-81ED-4DB2-BD59-A6C34878D82A}">
                    <a16:rowId xmlns:a16="http://schemas.microsoft.com/office/drawing/2014/main" val="10000"/>
                  </a:ext>
                </a:extLst>
              </a:tr>
              <a:tr h="792000">
                <a:tc>
                  <a:txBody>
                    <a:bodyPr/>
                    <a:lstStyle/>
                    <a:p>
                      <a:pPr marL="0" algn="ctr" defTabSz="914400" rtl="0" eaLnBrk="1" fontAlgn="ctr" latinLnBrk="0" hangingPunct="1"/>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開発費用</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US$</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E8E8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資本金</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以上</a:t>
                      </a:r>
                      <a:endParaRPr kumimoji="1" lang="ja-JP" alt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E8E8E8"/>
                    </a:solidFill>
                  </a:tcPr>
                </a:tc>
                <a:extLst>
                  <a:ext uri="{0D108BD9-81ED-4DB2-BD59-A6C34878D82A}">
                    <a16:rowId xmlns:a16="http://schemas.microsoft.com/office/drawing/2014/main" val="10001"/>
                  </a:ext>
                </a:extLst>
              </a:tr>
              <a:tr h="1260000">
                <a:tc>
                  <a:txBody>
                    <a:bodyPr/>
                    <a:lstStyle/>
                    <a:p>
                      <a:pPr marL="0" algn="ctr" defTabSz="914400" rtl="0" eaLnBrk="1" fontAlgn="ctr" latinLnBrk="0" hangingPunct="1"/>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開発主体</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3D6AA7"/>
                    </a:solidFill>
                  </a:tcPr>
                </a:tc>
                <a:tc>
                  <a:txBody>
                    <a:bodyPr/>
                    <a:lstStyle/>
                    <a:p>
                      <a:pPr marL="233363" marR="0" lvl="0" indent="-139700" algn="l" defTabSz="914400" rtl="0" eaLnBrk="1" fontAlgn="auto" latinLnBrk="0" hangingPunct="1">
                        <a:lnSpc>
                          <a:spcPct val="100000"/>
                        </a:lnSpc>
                        <a:spcBef>
                          <a:spcPts val="0"/>
                        </a:spcBef>
                        <a:spcAft>
                          <a:spcPts val="600"/>
                        </a:spcAft>
                        <a:buClr>
                          <a:srgbClr val="5F8AC3"/>
                        </a:buClr>
                        <a:buSzPct val="9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シャングリラ・ヘルス</a:t>
                      </a:r>
                      <a:b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ケア・インベストメント</a:t>
                      </a:r>
                      <a:b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（シンガポール）</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233363" marR="0" lvl="0" indent="-139700" algn="l" defTabSz="914400" rtl="0" eaLnBrk="1" fontAlgn="auto" latinLnBrk="0" hangingPunct="1">
                        <a:lnSpc>
                          <a:spcPct val="100000"/>
                        </a:lnSpc>
                        <a:spcBef>
                          <a:spcPts val="0"/>
                        </a:spcBef>
                        <a:spcAft>
                          <a:spcPts val="600"/>
                        </a:spcAft>
                        <a:buClr>
                          <a:srgbClr val="5F8AC3"/>
                        </a:buClr>
                        <a:buSzPct val="9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ホアラム・サービス</a:t>
                      </a:r>
                      <a:b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a:t>
                      </a:r>
                      <a:endPar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108000" marT="0"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E8E8E8"/>
                    </a:solidFill>
                  </a:tcPr>
                </a:tc>
                <a:tc>
                  <a:txBody>
                    <a:bodyPr/>
                    <a:lstStyle/>
                    <a:p>
                      <a:pPr marL="247650" marR="0" lvl="0" indent="-161925" algn="l" defTabSz="914400" rtl="0" eaLnBrk="1" fontAlgn="auto" latinLnBrk="0" hangingPunct="1">
                        <a:lnSpc>
                          <a:spcPct val="12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韓国企業（</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2005</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247650" marR="0" lvl="0" indent="-161925"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2013</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年時点で</a:t>
                      </a:r>
                      <a:b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案件の進捗状況は</a:t>
                      </a:r>
                      <a:b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確認できない。</a:t>
                      </a:r>
                    </a:p>
                  </a:txBody>
                  <a:tcPr marL="72000" marR="7200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solidFill>
                      <a:srgbClr val="E8E8E8"/>
                    </a:solidFill>
                  </a:tcPr>
                </a:tc>
                <a:extLst>
                  <a:ext uri="{0D108BD9-81ED-4DB2-BD59-A6C34878D82A}">
                    <a16:rowId xmlns:a16="http://schemas.microsoft.com/office/drawing/2014/main" val="10002"/>
                  </a:ext>
                </a:extLst>
              </a:tr>
            </a:tbl>
          </a:graphicData>
        </a:graphic>
      </p:graphicFrame>
      <p:grpSp>
        <p:nvGrpSpPr>
          <p:cNvPr id="19" name="グループ化 7"/>
          <p:cNvGrpSpPr/>
          <p:nvPr/>
        </p:nvGrpSpPr>
        <p:grpSpPr>
          <a:xfrm>
            <a:off x="488504" y="1772816"/>
            <a:ext cx="8928992" cy="288032"/>
            <a:chOff x="4803500" y="2113806"/>
            <a:chExt cx="5626916" cy="288032"/>
          </a:xfrm>
        </p:grpSpPr>
        <p:cxnSp>
          <p:nvCxnSpPr>
            <p:cNvPr id="20" name="直線コネクタ 1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民間医療機関の特徴</a:t>
              </a:r>
            </a:p>
          </p:txBody>
        </p:sp>
      </p:grpSp>
      <p:sp>
        <p:nvSpPr>
          <p:cNvPr id="23" name="角丸四角形 22"/>
          <p:cNvSpPr/>
          <p:nvPr/>
        </p:nvSpPr>
        <p:spPr>
          <a:xfrm>
            <a:off x="632520" y="3140968"/>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患者の満足度が高い</a:t>
            </a:r>
          </a:p>
        </p:txBody>
      </p:sp>
      <p:sp>
        <p:nvSpPr>
          <p:cNvPr id="24" name="角丸四角形 23"/>
          <p:cNvSpPr/>
          <p:nvPr/>
        </p:nvSpPr>
        <p:spPr>
          <a:xfrm>
            <a:off x="632520" y="4365104"/>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政府の後押し</a:t>
            </a:r>
          </a:p>
        </p:txBody>
      </p:sp>
      <p:sp>
        <p:nvSpPr>
          <p:cNvPr id="25" name="角丸四角形 24"/>
          <p:cNvSpPr/>
          <p:nvPr/>
        </p:nvSpPr>
        <p:spPr>
          <a:xfrm>
            <a:off x="632520" y="5445224"/>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公的医療機関の医師の副業</a:t>
            </a:r>
          </a:p>
        </p:txBody>
      </p:sp>
      <p:sp>
        <p:nvSpPr>
          <p:cNvPr id="5" name="正方形/長方形 4"/>
          <p:cNvSpPr/>
          <p:nvPr/>
        </p:nvSpPr>
        <p:spPr>
          <a:xfrm>
            <a:off x="5097016" y="2564904"/>
            <a:ext cx="2376265" cy="230832"/>
          </a:xfrm>
          <a:prstGeom prst="rect">
            <a:avLst/>
          </a:prstGeom>
        </p:spPr>
        <p:txBody>
          <a:bodyPr wrap="square" lIns="0" rIns="0">
            <a:noAutofit/>
          </a:bodyPr>
          <a:lstStyle/>
          <a:p>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シンガポール、インド、マレーシアなど</a:t>
            </a:r>
            <a:endParaRPr lang="ja-JP" altLang="en-US" sz="900" dirty="0"/>
          </a:p>
        </p:txBody>
      </p:sp>
      <p:sp>
        <p:nvSpPr>
          <p:cNvPr id="27" name="角丸四角形 26"/>
          <p:cNvSpPr/>
          <p:nvPr/>
        </p:nvSpPr>
        <p:spPr>
          <a:xfrm>
            <a:off x="5097016" y="2204864"/>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外資系</a:t>
            </a:r>
            <a:r>
              <a:rPr lang="en-US" altLang="ja-JP" sz="1600" b="1" baseline="30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の病院グループが進出</a:t>
            </a:r>
          </a:p>
        </p:txBody>
      </p:sp>
    </p:spTree>
    <p:extLst>
      <p:ext uri="{BB962C8B-B14F-4D97-AF65-F5344CB8AC3E}">
        <p14:creationId xmlns:p14="http://schemas.microsoft.com/office/powerpoint/2010/main" val="3932319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4039710699"/>
              </p:ext>
            </p:extLst>
          </p:nvPr>
        </p:nvGraphicFramePr>
        <p:xfrm>
          <a:off x="200472" y="1856094"/>
          <a:ext cx="9505056" cy="4509162"/>
        </p:xfrm>
        <a:graphic>
          <a:graphicData uri="http://schemas.openxmlformats.org/drawingml/2006/table">
            <a:tbl>
              <a:tblPr firstRow="1" bandRow="1">
                <a:tableStyleId>{5C22544A-7EE6-4342-B048-85BDC9FD1C3A}</a:tableStyleId>
              </a:tblPr>
              <a:tblGrid>
                <a:gridCol w="1140992">
                  <a:extLst>
                    <a:ext uri="{9D8B030D-6E8A-4147-A177-3AD203B41FA5}">
                      <a16:colId xmlns:a16="http://schemas.microsoft.com/office/drawing/2014/main" val="20000"/>
                    </a:ext>
                  </a:extLst>
                </a:gridCol>
                <a:gridCol w="332350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621069">
                  <a:extLst>
                    <a:ext uri="{9D8B030D-6E8A-4147-A177-3AD203B41FA5}">
                      <a16:colId xmlns:a16="http://schemas.microsoft.com/office/drawing/2014/main" val="20004"/>
                    </a:ext>
                  </a:extLst>
                </a:gridCol>
                <a:gridCol w="621069">
                  <a:extLst>
                    <a:ext uri="{9D8B030D-6E8A-4147-A177-3AD203B41FA5}">
                      <a16:colId xmlns:a16="http://schemas.microsoft.com/office/drawing/2014/main" val="20005"/>
                    </a:ext>
                  </a:extLst>
                </a:gridCol>
                <a:gridCol w="621069">
                  <a:extLst>
                    <a:ext uri="{9D8B030D-6E8A-4147-A177-3AD203B41FA5}">
                      <a16:colId xmlns:a16="http://schemas.microsoft.com/office/drawing/2014/main" val="20006"/>
                    </a:ext>
                  </a:extLst>
                </a:gridCol>
                <a:gridCol w="621069">
                  <a:extLst>
                    <a:ext uri="{9D8B030D-6E8A-4147-A177-3AD203B41FA5}">
                      <a16:colId xmlns:a16="http://schemas.microsoft.com/office/drawing/2014/main" val="852296480"/>
                    </a:ext>
                  </a:extLst>
                </a:gridCol>
                <a:gridCol w="621069">
                  <a:extLst>
                    <a:ext uri="{9D8B030D-6E8A-4147-A177-3AD203B41FA5}">
                      <a16:colId xmlns:a16="http://schemas.microsoft.com/office/drawing/2014/main" val="1769259200"/>
                    </a:ext>
                  </a:extLst>
                </a:gridCol>
                <a:gridCol w="621069">
                  <a:extLst>
                    <a:ext uri="{9D8B030D-6E8A-4147-A177-3AD203B41FA5}">
                      <a16:colId xmlns:a16="http://schemas.microsoft.com/office/drawing/2014/main" val="15257812"/>
                    </a:ext>
                  </a:extLst>
                </a:gridCol>
              </a:tblGrid>
              <a:tr h="360040">
                <a:tc>
                  <a:txBody>
                    <a:bodyPr/>
                    <a:lstStyle/>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endPar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a:spcAft>
                          <a:spcPts val="0"/>
                        </a:spcAft>
                      </a:pPr>
                      <a:r>
                        <a:rPr lang="ja-JP" altLang="en-US" sz="8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sz="8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919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ハノイフレンチ</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（ハノイ）</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20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1997</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年にベトナム最初の私立病院としてオーストラリア資本により設立。現在はフランス資本による経営。</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just">
                        <a:spcAft>
                          <a:spcPts val="20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2006</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年に、小児科を主に扱う「</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H</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クリニック・チュン・フォア」を系列病院として設立した。</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H</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クリニック・チュン・フォアの年間外来患者数は、約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万人。</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21</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180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120,000+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64439">
                <a:tc>
                  <a:txBody>
                    <a:bodyPr/>
                    <a:lstStyle/>
                    <a:p>
                      <a:pPr algn="ctr">
                        <a:spcAft>
                          <a:spcPts val="0"/>
                        </a:spcAft>
                      </a:pP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Vinmec</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p>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国際総合病院</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（ハノイ、ホーチミン、ほか）</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年設立。ハノイ、ホーチミン、フーコック、ニャチャン等、において、事業を展開。出資・運営を行う</a:t>
                      </a:r>
                      <a:r>
                        <a:rPr kumimoji="1" lang="en-US" altLang="ja-JP"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Vingroup</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は不動産会社であり、</a:t>
                      </a:r>
                      <a:r>
                        <a:rPr kumimoji="1" lang="en-US" altLang="ja-JP"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Vingroup</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の開発したエリアの内部に病院が設置されることが多い。</a:t>
                      </a:r>
                      <a:endPar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ハノイ</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32</a:t>
                      </a: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ホーチミン</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15</a:t>
                      </a:r>
                      <a:endParaRPr lang="ja-JP"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3700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3,700,000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64439">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ホアンマイ病院</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（ホーチミン、ほか）</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1997</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年設立。ベトナムで最大の民間医療機関グループ。設立後、徐々にネットワークを拡大し、現在では</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病院（ダナン、ダラット、ビエンホア、ホーチミン（サイゴン）、カントー（ミンハイ、クーロン））と</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クリニック（ホーチミン（タンビン））を運営する。</a:t>
                      </a:r>
                      <a:endPar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病院</a:t>
                      </a:r>
                      <a:endPar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クリニック</a:t>
                      </a:r>
                      <a:endPar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a:t>
                      </a:r>
                      <a:endParaRPr lang="ja-JP"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noProof="1">
                          <a:effectLst/>
                          <a:latin typeface="Arial" panose="020B0604020202020204" pitchFamily="34" charset="0"/>
                          <a:ea typeface="ＭＳ Ｐゴシック" panose="020B0600070205080204" pitchFamily="50" charset="-128"/>
                          <a:cs typeface="Arial" panose="020B0604020202020204" pitchFamily="34" charset="0"/>
                        </a:rPr>
                        <a:t>2,900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noProof="1">
                          <a:effectLst/>
                          <a:latin typeface="Arial" panose="020B0604020202020204" pitchFamily="34" charset="0"/>
                          <a:ea typeface="ＭＳ Ｐゴシック" panose="020B0600070205080204" pitchFamily="50" charset="-128"/>
                          <a:cs typeface="Arial" panose="020B0604020202020204" pitchFamily="34" charset="0"/>
                        </a:rPr>
                        <a:t>5,500</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25~220</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万</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5,000,000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noProof="1">
                          <a:effectLst/>
                          <a:latin typeface="Arial" panose="020B0604020202020204" pitchFamily="34" charset="0"/>
                          <a:ea typeface="ＭＳ Ｐゴシック" panose="020B0600070205080204" pitchFamily="50" charset="-128"/>
                          <a:cs typeface="Arial" panose="020B0604020202020204" pitchFamily="34" charset="0"/>
                        </a:rPr>
                        <a:t>-</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noProof="1">
                          <a:effectLst/>
                          <a:latin typeface="Arial" panose="020B0604020202020204" pitchFamily="34" charset="0"/>
                          <a:ea typeface="ＭＳ Ｐゴシック" panose="020B0600070205080204" pitchFamily="50" charset="-128"/>
                          <a:cs typeface="Arial" panose="020B0604020202020204" pitchFamily="34" charset="0"/>
                        </a:rPr>
                        <a:t>-</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noProof="1">
                          <a:effectLst/>
                          <a:latin typeface="Arial" panose="020B0604020202020204" pitchFamily="34" charset="0"/>
                          <a:ea typeface="ＭＳ Ｐゴシック" panose="020B0600070205080204" pitchFamily="50" charset="-128"/>
                          <a:cs typeface="Arial" panose="020B0604020202020204" pitchFamily="34" charset="0"/>
                        </a:rPr>
                        <a:t>2023</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01515">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ホンドゥック病院</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（ホーチミン）</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年に設立された。ホーチミンには、第</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ホンドゥック病院まで</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病院がある。</a:t>
                      </a:r>
                      <a:endPar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0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220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829506">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フランスベトナム病院</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（ホーチミン）</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2003</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440</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人のフランス人医師のグループが設立した総合病院。フランス標準の医療が提供されている。</a:t>
                      </a:r>
                      <a:endPar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年には、附属クリニックとして「フランスベトナム・サイゴン・クリニック」を設立。フランスベトナム・サイゴン・クリニックは、北部と西部地区の住人に便利な場所にあり、年間外来患者数は約</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万人にのぼる。</a:t>
                      </a:r>
                      <a:endParaRPr kumimoji="1" 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0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220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950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50" b="0" i="0" u="none" strike="noStrike">
                          <a:solidFill>
                            <a:srgbClr val="000000"/>
                          </a:solidFill>
                          <a:effectLst/>
                          <a:latin typeface="Arial" panose="020B0604020202020204" pitchFamily="34" charset="0"/>
                        </a:rPr>
                        <a:t> </a:t>
                      </a:r>
                      <a:r>
                        <a:rPr lang="ja-JP" altLang="en-US" sz="1050" b="0" i="0" u="none" strike="noStrike" noProof="1">
                          <a:solidFill>
                            <a:srgbClr val="000000"/>
                          </a:solidFill>
                          <a:effectLst/>
                          <a:latin typeface="Arial" panose="020B0604020202020204" pitchFamily="34" charset="0"/>
                        </a:rPr>
                        <a:t>150,000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50" b="0" i="0" u="none" strike="noStrike">
                          <a:solidFill>
                            <a:srgbClr val="000000"/>
                          </a:solidFill>
                          <a:effectLst/>
                          <a:latin typeface="Arial" panose="020B0604020202020204" pitchFamily="34" charset="0"/>
                        </a:rPr>
                        <a:t> </a:t>
                      </a:r>
                      <a:r>
                        <a:rPr lang="ja-JP" altLang="en-US" sz="1050" b="0" i="0" u="none" strike="noStrike" noProof="1">
                          <a:solidFill>
                            <a:srgbClr val="000000"/>
                          </a:solidFill>
                          <a:effectLst/>
                          <a:latin typeface="Arial" panose="020B0604020202020204" pitchFamily="34" charset="0"/>
                        </a:rPr>
                        <a:t>-</a:t>
                      </a:r>
                      <a:r>
                        <a:rPr lang="ja-JP" altLang="en-US" sz="105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792088">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ホアラム・</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シャングリラ・</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（ホーチミン）</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DADADA"/>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シンガポール系のグループで、「ホアラム・シャングリラ・ハイテク医療センター」プロジェクトを展開。タインドー国際病院（シティ国際病院）を</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年に開業し、その後、ホアラム国際病院など</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病院を建設する予定。病院のほか、学校やショッピングセンターも整備される計画で、日本のイオンも建設される。</a:t>
                      </a:r>
                      <a:endParaRPr kumimoji="1" 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タインドー</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国際病院</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20</a:t>
                      </a: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351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r>
              <a:rPr lang="en-US" altLang="ja-JP" dirty="0"/>
              <a:t>2/2</a:t>
            </a:r>
            <a:r>
              <a:rPr lang="ja-JP" altLang="en-US" dirty="0"/>
              <a:t>）</a:t>
            </a:r>
            <a:endParaRPr lang="en-US" altLang="ja-JP" dirty="0"/>
          </a:p>
        </p:txBody>
      </p:sp>
      <p:sp>
        <p:nvSpPr>
          <p:cNvPr id="4" name="テキスト ボックス 3"/>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主要な民間医療機関は、外国資本が多いものの、ホアンマイ病院グループやホンドゥック病院などベトナム資本の病院もある。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p:cNvSpPr>
            <a:spLocks noChangeArrowheads="1"/>
          </p:cNvSpPr>
          <p:nvPr/>
        </p:nvSpPr>
        <p:spPr bwMode="auto">
          <a:xfrm>
            <a:off x="200472" y="1496054"/>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海外邦人医療基金「ベトナム医療事情」（</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2008</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）、各病院ホームページ、ベトナム協会ホームページ、ベトジョーホームページ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4599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1"/>
            </p:custDataLst>
            <p:extLst>
              <p:ext uri="{D42A27DB-BD31-4B8C-83A1-F6EECF244321}">
                <p14:modId xmlns:p14="http://schemas.microsoft.com/office/powerpoint/2010/main" val="1051720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1" imgW="360" imgH="360" progId="TCLayout.ActiveDocument.1">
                  <p:embed/>
                </p:oleObj>
              </mc:Choice>
              <mc:Fallback>
                <p:oleObj name="think-cellスライド" r:id="rId61" imgW="360" imgH="360" progId="TCLayout.ActiveDocument.1">
                  <p:embed/>
                  <p:pic>
                    <p:nvPicPr>
                      <p:cNvPr id="14" name="Object 13" hidden="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p:txBody>
          <a:bodyPr vert="horz"/>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p>
        </p:txBody>
      </p:sp>
      <p:grpSp>
        <p:nvGrpSpPr>
          <p:cNvPr id="5" name="グループ化 7"/>
          <p:cNvGrpSpPr/>
          <p:nvPr/>
        </p:nvGrpSpPr>
        <p:grpSpPr>
          <a:xfrm>
            <a:off x="200471" y="175942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175942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万人あたりの医療従事者数は、医師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人、看護師・助産師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人であり、微増傾向にある。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6"/>
          <p:cNvSpPr txBox="1"/>
          <p:nvPr/>
        </p:nvSpPr>
        <p:spPr>
          <a:xfrm>
            <a:off x="200472" y="2047452"/>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8" name="テキスト ボックス 17"/>
          <p:cNvSpPr txBox="1"/>
          <p:nvPr/>
        </p:nvSpPr>
        <p:spPr>
          <a:xfrm>
            <a:off x="5169024" y="2047452"/>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313" name="Chart 312">
            <a:extLst>
              <a:ext uri="{FF2B5EF4-FFF2-40B4-BE49-F238E27FC236}">
                <a16:creationId xmlns:a16="http://schemas.microsoft.com/office/drawing/2014/main" id="{E851431E-4610-76B6-8359-7ED2B2CE4C52}"/>
              </a:ext>
            </a:extLst>
          </p:cNvPr>
          <p:cNvGraphicFramePr/>
          <p:nvPr>
            <p:custDataLst>
              <p:tags r:id="rId3"/>
            </p:custDataLst>
            <p:extLst>
              <p:ext uri="{D42A27DB-BD31-4B8C-83A1-F6EECF244321}">
                <p14:modId xmlns:p14="http://schemas.microsoft.com/office/powerpoint/2010/main" val="940902991"/>
              </p:ext>
            </p:extLst>
          </p:nvPr>
        </p:nvGraphicFramePr>
        <p:xfrm>
          <a:off x="63500" y="2162175"/>
          <a:ext cx="4921250" cy="4027488"/>
        </p:xfrm>
        <a:graphic>
          <a:graphicData uri="http://schemas.openxmlformats.org/drawingml/2006/chart">
            <c:chart xmlns:c="http://schemas.openxmlformats.org/drawingml/2006/chart" xmlns:r="http://schemas.openxmlformats.org/officeDocument/2006/relationships" r:id="rId63"/>
          </a:graphicData>
        </a:graphic>
      </p:graphicFrame>
      <p:sp>
        <p:nvSpPr>
          <p:cNvPr id="135" name="テキスト プレースホルダ 9">
            <a:extLst>
              <a:ext uri="{FF2B5EF4-FFF2-40B4-BE49-F238E27FC236}">
                <a16:creationId xmlns:a16="http://schemas.microsoft.com/office/drawing/2014/main" id="{37D24063-C3EA-CA52-50F5-E91AC223F977}"/>
              </a:ext>
            </a:extLst>
          </p:cNvPr>
          <p:cNvSpPr>
            <a:spLocks/>
          </p:cNvSpPr>
          <p:nvPr>
            <p:custDataLst>
              <p:tags r:id="rId4"/>
            </p:custDataLst>
          </p:nvPr>
        </p:nvSpPr>
        <p:spPr bwMode="auto">
          <a:xfrm>
            <a:off x="603250" y="6089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C3E5B7-37BD-4AD7-8EBB-83925BBA205C}"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p:nvSpPr>
          <p:cNvPr id="136" name="テキスト プレースホルダ 9">
            <a:extLst>
              <a:ext uri="{FF2B5EF4-FFF2-40B4-BE49-F238E27FC236}">
                <a16:creationId xmlns:a16="http://schemas.microsoft.com/office/drawing/2014/main" id="{794C05DE-8336-923E-F4BC-4344852BDA55}"/>
              </a:ext>
            </a:extLst>
          </p:cNvPr>
          <p:cNvSpPr>
            <a:spLocks/>
          </p:cNvSpPr>
          <p:nvPr>
            <p:custDataLst>
              <p:tags r:id="rId5"/>
            </p:custDataLst>
          </p:nvPr>
        </p:nvSpPr>
        <p:spPr bwMode="auto">
          <a:xfrm>
            <a:off x="992188"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329C7E-0F26-4B86-9CDA-5402A032ED70}"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37" name="テキスト プレースホルダ 9">
            <a:extLst>
              <a:ext uri="{FF2B5EF4-FFF2-40B4-BE49-F238E27FC236}">
                <a16:creationId xmlns:a16="http://schemas.microsoft.com/office/drawing/2014/main" id="{F503AE20-4D58-A9E1-7D63-8619CF52EE6B}"/>
              </a:ext>
            </a:extLst>
          </p:cNvPr>
          <p:cNvSpPr>
            <a:spLocks/>
          </p:cNvSpPr>
          <p:nvPr>
            <p:custDataLst>
              <p:tags r:id="rId6"/>
            </p:custDataLst>
          </p:nvPr>
        </p:nvSpPr>
        <p:spPr bwMode="auto">
          <a:xfrm>
            <a:off x="1311275"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B83913-269A-4954-ABD1-C47730CC3BD5}"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38" name="テキスト プレースホルダ 9">
            <a:extLst>
              <a:ext uri="{FF2B5EF4-FFF2-40B4-BE49-F238E27FC236}">
                <a16:creationId xmlns:a16="http://schemas.microsoft.com/office/drawing/2014/main" id="{9D7F47DA-0378-C26B-3AAF-89A107891417}"/>
              </a:ext>
            </a:extLst>
          </p:cNvPr>
          <p:cNvSpPr>
            <a:spLocks/>
          </p:cNvSpPr>
          <p:nvPr>
            <p:custDataLst>
              <p:tags r:id="rId7"/>
            </p:custDataLst>
          </p:nvPr>
        </p:nvSpPr>
        <p:spPr bwMode="auto">
          <a:xfrm>
            <a:off x="1631950"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968F98-E9BB-45F1-952B-F402D31582CF}"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39" name="テキスト プレースホルダ 9">
            <a:extLst>
              <a:ext uri="{FF2B5EF4-FFF2-40B4-BE49-F238E27FC236}">
                <a16:creationId xmlns:a16="http://schemas.microsoft.com/office/drawing/2014/main" id="{C89E72FB-1AEC-9B1D-7197-CF56AD895A6D}"/>
              </a:ext>
            </a:extLst>
          </p:cNvPr>
          <p:cNvSpPr>
            <a:spLocks/>
          </p:cNvSpPr>
          <p:nvPr>
            <p:custDataLst>
              <p:tags r:id="rId8"/>
            </p:custDataLst>
          </p:nvPr>
        </p:nvSpPr>
        <p:spPr bwMode="auto">
          <a:xfrm>
            <a:off x="1951038"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2962FA-4C47-41C6-80B9-CAD933BF1EC9}"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40" name="テキスト プレースホルダ 9">
            <a:extLst>
              <a:ext uri="{FF2B5EF4-FFF2-40B4-BE49-F238E27FC236}">
                <a16:creationId xmlns:a16="http://schemas.microsoft.com/office/drawing/2014/main" id="{0998D79B-2B50-534E-6A0F-A8EA64DF5F64}"/>
              </a:ext>
            </a:extLst>
          </p:cNvPr>
          <p:cNvSpPr>
            <a:spLocks/>
          </p:cNvSpPr>
          <p:nvPr>
            <p:custDataLst>
              <p:tags r:id="rId9"/>
            </p:custDataLst>
          </p:nvPr>
        </p:nvSpPr>
        <p:spPr bwMode="auto">
          <a:xfrm>
            <a:off x="2270125"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101ACB-25A2-4118-A325-7CA9ECAEE611}"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41" name="テキスト プレースホルダ 9">
            <a:extLst>
              <a:ext uri="{FF2B5EF4-FFF2-40B4-BE49-F238E27FC236}">
                <a16:creationId xmlns:a16="http://schemas.microsoft.com/office/drawing/2014/main" id="{7F7A9193-9676-5E53-1862-0395B2DD960C}"/>
              </a:ext>
            </a:extLst>
          </p:cNvPr>
          <p:cNvSpPr>
            <a:spLocks/>
          </p:cNvSpPr>
          <p:nvPr>
            <p:custDataLst>
              <p:tags r:id="rId10"/>
            </p:custDataLst>
          </p:nvPr>
        </p:nvSpPr>
        <p:spPr bwMode="auto">
          <a:xfrm>
            <a:off x="2589213"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B85237-8B24-4D46-B7DD-14DA8B12F7B1}"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42" name="テキスト プレースホルダ 9">
            <a:extLst>
              <a:ext uri="{FF2B5EF4-FFF2-40B4-BE49-F238E27FC236}">
                <a16:creationId xmlns:a16="http://schemas.microsoft.com/office/drawing/2014/main" id="{98D9A241-1496-1DAA-8D66-656AD1786C06}"/>
              </a:ext>
            </a:extLst>
          </p:cNvPr>
          <p:cNvSpPr>
            <a:spLocks/>
          </p:cNvSpPr>
          <p:nvPr>
            <p:custDataLst>
              <p:tags r:id="rId11"/>
            </p:custDataLst>
          </p:nvPr>
        </p:nvSpPr>
        <p:spPr bwMode="auto">
          <a:xfrm>
            <a:off x="2909888"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B92391-979A-4A76-86E3-7D1198180DE4}"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43" name="テキスト プレースホルダ 9">
            <a:extLst>
              <a:ext uri="{FF2B5EF4-FFF2-40B4-BE49-F238E27FC236}">
                <a16:creationId xmlns:a16="http://schemas.microsoft.com/office/drawing/2014/main" id="{7B152718-C1EC-74FE-905C-5B6A14A2F2E7}"/>
              </a:ext>
            </a:extLst>
          </p:cNvPr>
          <p:cNvSpPr>
            <a:spLocks/>
          </p:cNvSpPr>
          <p:nvPr>
            <p:custDataLst>
              <p:tags r:id="rId12"/>
            </p:custDataLst>
          </p:nvPr>
        </p:nvSpPr>
        <p:spPr bwMode="auto">
          <a:xfrm>
            <a:off x="3228975"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95A8BF-AF99-4821-9D41-21F06110F96F}"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44" name="テキスト プレースホルダ 9">
            <a:extLst>
              <a:ext uri="{FF2B5EF4-FFF2-40B4-BE49-F238E27FC236}">
                <a16:creationId xmlns:a16="http://schemas.microsoft.com/office/drawing/2014/main" id="{2F3B3C76-5DA2-C90A-9EE4-F89C058D6E61}"/>
              </a:ext>
            </a:extLst>
          </p:cNvPr>
          <p:cNvSpPr>
            <a:spLocks/>
          </p:cNvSpPr>
          <p:nvPr>
            <p:custDataLst>
              <p:tags r:id="rId13"/>
            </p:custDataLst>
          </p:nvPr>
        </p:nvSpPr>
        <p:spPr bwMode="auto">
          <a:xfrm>
            <a:off x="3548063"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675141-78C8-42DA-ABC7-DFFB40282CD1}"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45" name="テキスト プレースホルダ 9">
            <a:extLst>
              <a:ext uri="{FF2B5EF4-FFF2-40B4-BE49-F238E27FC236}">
                <a16:creationId xmlns:a16="http://schemas.microsoft.com/office/drawing/2014/main" id="{145FC931-6616-2A4D-BD61-C6FC7CDB77C6}"/>
              </a:ext>
            </a:extLst>
          </p:cNvPr>
          <p:cNvSpPr>
            <a:spLocks/>
          </p:cNvSpPr>
          <p:nvPr>
            <p:custDataLst>
              <p:tags r:id="rId14"/>
            </p:custDataLst>
          </p:nvPr>
        </p:nvSpPr>
        <p:spPr bwMode="auto">
          <a:xfrm>
            <a:off x="3867150"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7F82E6-19DE-49B9-BDA6-FEBD97C7B337}"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46" name="テキスト プレースホルダ 9">
            <a:extLst>
              <a:ext uri="{FF2B5EF4-FFF2-40B4-BE49-F238E27FC236}">
                <a16:creationId xmlns:a16="http://schemas.microsoft.com/office/drawing/2014/main" id="{46551FBB-096E-B0F0-84E7-BC1BDA24A61E}"/>
              </a:ext>
            </a:extLst>
          </p:cNvPr>
          <p:cNvSpPr>
            <a:spLocks/>
          </p:cNvSpPr>
          <p:nvPr>
            <p:custDataLst>
              <p:tags r:id="rId15"/>
            </p:custDataLst>
          </p:nvPr>
        </p:nvSpPr>
        <p:spPr bwMode="auto">
          <a:xfrm>
            <a:off x="4187825"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D93F1A-D0C8-4FA8-9130-53AEB013B9C9}"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47" name="テキスト プレースホルダ 9">
            <a:extLst>
              <a:ext uri="{FF2B5EF4-FFF2-40B4-BE49-F238E27FC236}">
                <a16:creationId xmlns:a16="http://schemas.microsoft.com/office/drawing/2014/main" id="{1CAD4E60-8637-24C9-958D-D878A75D0D36}"/>
              </a:ext>
            </a:extLst>
          </p:cNvPr>
          <p:cNvSpPr>
            <a:spLocks/>
          </p:cNvSpPr>
          <p:nvPr>
            <p:custDataLst>
              <p:tags r:id="rId16"/>
            </p:custDataLst>
          </p:nvPr>
        </p:nvSpPr>
        <p:spPr bwMode="auto">
          <a:xfrm>
            <a:off x="4506913"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C70A70-5CE8-4FC6-BD20-B740F82073B5}"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48" name="テキスト プレースホルダ 9">
            <a:extLst>
              <a:ext uri="{FF2B5EF4-FFF2-40B4-BE49-F238E27FC236}">
                <a16:creationId xmlns:a16="http://schemas.microsoft.com/office/drawing/2014/main" id="{2BC3F21F-5D48-E528-B0C7-772C9F36BA50}"/>
              </a:ext>
            </a:extLst>
          </p:cNvPr>
          <p:cNvSpPr>
            <a:spLocks/>
          </p:cNvSpPr>
          <p:nvPr>
            <p:custDataLst>
              <p:tags r:id="rId17"/>
            </p:custDataLst>
          </p:nvPr>
        </p:nvSpPr>
        <p:spPr bwMode="auto">
          <a:xfrm>
            <a:off x="4826000"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A26C5B-18D6-4A4B-8D0F-F695A0150424}"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useBgFill="1">
        <p:nvSpPr>
          <p:cNvPr id="202" name="テキスト プレースホルダ 9">
            <a:extLst>
              <a:ext uri="{FF2B5EF4-FFF2-40B4-BE49-F238E27FC236}">
                <a16:creationId xmlns:a16="http://schemas.microsoft.com/office/drawing/2014/main" id="{F666A0E3-246D-9874-4B56-682C42845892}"/>
              </a:ext>
            </a:extLst>
          </p:cNvPr>
          <p:cNvSpPr>
            <a:spLocks/>
          </p:cNvSpPr>
          <p:nvPr>
            <p:custDataLst>
              <p:tags r:id="rId18"/>
            </p:custDataLst>
          </p:nvPr>
        </p:nvSpPr>
        <p:spPr bwMode="gray">
          <a:xfrm>
            <a:off x="4064000" y="3292475"/>
            <a:ext cx="4000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3F0152-DACF-48E9-98EF-033959C23E94}" type="datetime'1''''''''''09'''''''''''''',''''''''5''''''''3''''''5'''''''''">
              <a:rPr lang="ja-JP" altLang="en-US" sz="800" smtClean="0">
                <a:effectLst/>
                <a:sym typeface="+mn-lt"/>
              </a:rPr>
              <a:pPr marL="0" lvl="0" indent="0" algn="ctr">
                <a:spcBef>
                  <a:spcPct val="0"/>
                </a:spcBef>
                <a:buNone/>
              </a:pPr>
              <a:t>109,535</a:t>
            </a:fld>
            <a:endParaRPr kumimoji="1" lang="ja-JP" altLang="en-US" sz="800" dirty="0">
              <a:sym typeface="+mn-lt"/>
            </a:endParaRPr>
          </a:p>
        </p:txBody>
      </p:sp>
      <p:sp useBgFill="1">
        <p:nvSpPr>
          <p:cNvPr id="258" name="テキスト プレースホルダ 9">
            <a:extLst>
              <a:ext uri="{FF2B5EF4-FFF2-40B4-BE49-F238E27FC236}">
                <a16:creationId xmlns:a16="http://schemas.microsoft.com/office/drawing/2014/main" id="{031C2C88-C653-DE23-8270-C35B1099E7DD}"/>
              </a:ext>
            </a:extLst>
          </p:cNvPr>
          <p:cNvSpPr>
            <a:spLocks/>
          </p:cNvSpPr>
          <p:nvPr>
            <p:custDataLst>
              <p:tags r:id="rId19"/>
            </p:custDataLst>
          </p:nvPr>
        </p:nvSpPr>
        <p:spPr bwMode="gray">
          <a:xfrm>
            <a:off x="685800" y="3001963"/>
            <a:ext cx="4000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15BC7E4-130C-4594-A3B3-E34FA2133831}" type="datetime'''1''''''''0''''''''''''8'''''''''''''''',4''''''3''''''''5'''">
              <a:rPr lang="ja-JP" altLang="en-US" sz="800" smtClean="0">
                <a:effectLst/>
                <a:sym typeface="+mn-lt"/>
              </a:rPr>
              <a:pPr marL="0" lvl="0" indent="0">
                <a:spcBef>
                  <a:spcPct val="0"/>
                </a:spcBef>
                <a:buNone/>
              </a:pPr>
              <a:t>108,435</a:t>
            </a:fld>
            <a:endParaRPr kumimoji="1" lang="ja-JP" altLang="en-US" sz="800" dirty="0">
              <a:sym typeface="+mn-lt"/>
            </a:endParaRPr>
          </a:p>
        </p:txBody>
      </p:sp>
      <p:sp useBgFill="1">
        <p:nvSpPr>
          <p:cNvPr id="270" name="テキスト プレースホルダ 9">
            <a:extLst>
              <a:ext uri="{FF2B5EF4-FFF2-40B4-BE49-F238E27FC236}">
                <a16:creationId xmlns:a16="http://schemas.microsoft.com/office/drawing/2014/main" id="{7A7C97EE-F07C-130F-6663-98AF6E92911E}"/>
              </a:ext>
            </a:extLst>
          </p:cNvPr>
          <p:cNvSpPr>
            <a:spLocks/>
          </p:cNvSpPr>
          <p:nvPr>
            <p:custDataLst>
              <p:tags r:id="rId20"/>
            </p:custDataLst>
          </p:nvPr>
        </p:nvSpPr>
        <p:spPr bwMode="gray">
          <a:xfrm>
            <a:off x="1971675" y="2479675"/>
            <a:ext cx="4000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7B834B3-7961-4A21-8E1B-6DDA09084839}" type="datetime'1''3''''''1'''''''''''''''''''''',''''8''''5''''''''8'''''''">
              <a:rPr lang="ja-JP" altLang="en-US" sz="800" smtClean="0">
                <a:effectLst/>
                <a:sym typeface="+mn-lt"/>
              </a:rPr>
              <a:pPr marL="0" lvl="0" indent="0">
                <a:spcBef>
                  <a:spcPct val="0"/>
                </a:spcBef>
                <a:buNone/>
              </a:pPr>
              <a:t>131,858</a:t>
            </a:fld>
            <a:endParaRPr kumimoji="1" lang="ja-JP" altLang="en-US" sz="800" dirty="0">
              <a:sym typeface="+mn-lt"/>
            </a:endParaRPr>
          </a:p>
        </p:txBody>
      </p:sp>
      <p:sp useBgFill="1">
        <p:nvSpPr>
          <p:cNvPr id="283" name="テキスト プレースホルダ 9">
            <a:extLst>
              <a:ext uri="{FF2B5EF4-FFF2-40B4-BE49-F238E27FC236}">
                <a16:creationId xmlns:a16="http://schemas.microsoft.com/office/drawing/2014/main" id="{73C8302A-FCA9-1489-8612-6F177C1A8A55}"/>
              </a:ext>
            </a:extLst>
          </p:cNvPr>
          <p:cNvSpPr>
            <a:spLocks/>
          </p:cNvSpPr>
          <p:nvPr>
            <p:custDataLst>
              <p:tags r:id="rId21"/>
            </p:custDataLst>
          </p:nvPr>
        </p:nvSpPr>
        <p:spPr bwMode="gray">
          <a:xfrm>
            <a:off x="3181350" y="3900488"/>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670A140-0BC4-403A-BB6C-6EE0DCD9083D}" type="datetime'8''''''4'''''''',''''''''''''''7''''''88'''''''''''''''''''''">
              <a:rPr lang="ja-JP" altLang="en-US" sz="800" smtClean="0">
                <a:effectLst/>
                <a:sym typeface="+mn-lt"/>
              </a:rPr>
              <a:pPr marL="0" lvl="0" indent="0">
                <a:spcBef>
                  <a:spcPct val="0"/>
                </a:spcBef>
                <a:buNone/>
              </a:pPr>
              <a:t>84,788</a:t>
            </a:fld>
            <a:endParaRPr kumimoji="1" lang="ja-JP" altLang="en-US" sz="800" dirty="0">
              <a:sym typeface="+mn-lt"/>
            </a:endParaRPr>
          </a:p>
        </p:txBody>
      </p:sp>
      <p:sp useBgFill="1">
        <p:nvSpPr>
          <p:cNvPr id="293" name="テキスト プレースホルダ 9">
            <a:extLst>
              <a:ext uri="{FF2B5EF4-FFF2-40B4-BE49-F238E27FC236}">
                <a16:creationId xmlns:a16="http://schemas.microsoft.com/office/drawing/2014/main" id="{F6413C7E-AD63-09DC-D32C-575590F416DF}"/>
              </a:ext>
            </a:extLst>
          </p:cNvPr>
          <p:cNvSpPr>
            <a:spLocks/>
          </p:cNvSpPr>
          <p:nvPr>
            <p:custDataLst>
              <p:tags r:id="rId22"/>
            </p:custDataLst>
          </p:nvPr>
        </p:nvSpPr>
        <p:spPr bwMode="gray">
          <a:xfrm>
            <a:off x="2935288" y="5208588"/>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5570586-F5FB-4733-8747-AC5DA1897D57}" type="datetime'''''''3''''''''''''1'''',''''''8''''0''''''''''''8'''''''''">
              <a:rPr lang="ja-JP" altLang="en-US" sz="800" smtClean="0">
                <a:effectLst/>
                <a:sym typeface="+mn-lt"/>
              </a:rPr>
              <a:pPr marL="0" lvl="0" indent="0">
                <a:spcBef>
                  <a:spcPct val="0"/>
                </a:spcBef>
                <a:buNone/>
              </a:pPr>
              <a:t>31,808</a:t>
            </a:fld>
            <a:endParaRPr kumimoji="1" lang="ja-JP" altLang="en-US" sz="800" dirty="0">
              <a:sym typeface="+mn-lt"/>
            </a:endParaRPr>
          </a:p>
        </p:txBody>
      </p:sp>
      <p:sp>
        <p:nvSpPr>
          <p:cNvPr id="73" name="テキスト ボックス 18">
            <a:extLst>
              <a:ext uri="{FF2B5EF4-FFF2-40B4-BE49-F238E27FC236}">
                <a16:creationId xmlns:a16="http://schemas.microsoft.com/office/drawing/2014/main" id="{BA79B3F3-DAE3-40AF-A043-0BE049291A47}"/>
              </a:ext>
            </a:extLst>
          </p:cNvPr>
          <p:cNvSpPr txBox="1"/>
          <p:nvPr/>
        </p:nvSpPr>
        <p:spPr>
          <a:xfrm>
            <a:off x="200025" y="6597352"/>
            <a:ext cx="9001000"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r>
              <a:rPr lang="en-US" altLang="ja-JP" sz="700" noProof="1">
                <a:latin typeface="+mj-lt"/>
                <a:ea typeface="ＭＳ Ｐゴシック" panose="020B0600070205080204" pitchFamily="50" charset="-128"/>
                <a:cs typeface="Arial" panose="020B0604020202020204" pitchFamily="34" charset="0"/>
              </a:rPr>
              <a:t> , Vietnam Statistical Yearbook 2022, (2026</a:t>
            </a:r>
            <a:r>
              <a:rPr lang="ja-JP" altLang="en-US" sz="700" noProof="1">
                <a:latin typeface="+mj-lt"/>
                <a:ea typeface="ＭＳ Ｐゴシック" panose="020B0600070205080204" pitchFamily="50" charset="-128"/>
                <a:cs typeface="Arial" panose="020B0604020202020204" pitchFamily="34" charset="0"/>
              </a:rPr>
              <a:t>年</a:t>
            </a:r>
            <a:r>
              <a:rPr lang="en-US" altLang="ja-JP" sz="700" noProof="1">
                <a:latin typeface="+mj-lt"/>
                <a:ea typeface="ＭＳ Ｐゴシック" panose="020B0600070205080204" pitchFamily="50" charset="-128"/>
                <a:cs typeface="Arial" panose="020B0604020202020204" pitchFamily="34" charset="0"/>
              </a:rPr>
              <a:t>3</a:t>
            </a:r>
            <a:r>
              <a:rPr lang="ja-JP" altLang="en-US" sz="700" noProof="1">
                <a:latin typeface="+mj-lt"/>
                <a:ea typeface="ＭＳ Ｐゴシック" panose="020B0600070205080204" pitchFamily="50" charset="-128"/>
                <a:cs typeface="Arial" panose="020B0604020202020204" pitchFamily="34" charset="0"/>
              </a:rPr>
              <a:t>月時点</a:t>
            </a:r>
            <a:r>
              <a:rPr lang="en-US" altLang="ja-JP" sz="700" noProof="1">
                <a:latin typeface="+mj-lt"/>
                <a:ea typeface="ＭＳ Ｐゴシック" panose="020B0600070205080204" pitchFamily="50" charset="-128"/>
                <a:cs typeface="Arial" panose="020B0604020202020204" pitchFamily="34" charset="0"/>
              </a:rPr>
              <a:t>) </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33375" indent="-333375"/>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31" name="Chart 430">
            <a:extLst>
              <a:ext uri="{FF2B5EF4-FFF2-40B4-BE49-F238E27FC236}">
                <a16:creationId xmlns:a16="http://schemas.microsoft.com/office/drawing/2014/main" id="{D59CF6FF-6CE5-5801-7614-C3C0977BED96}"/>
              </a:ext>
            </a:extLst>
          </p:cNvPr>
          <p:cNvGraphicFramePr/>
          <p:nvPr>
            <p:custDataLst>
              <p:tags r:id="rId23"/>
            </p:custDataLst>
            <p:extLst>
              <p:ext uri="{D42A27DB-BD31-4B8C-83A1-F6EECF244321}">
                <p14:modId xmlns:p14="http://schemas.microsoft.com/office/powerpoint/2010/main" val="404668653"/>
              </p:ext>
            </p:extLst>
          </p:nvPr>
        </p:nvGraphicFramePr>
        <p:xfrm>
          <a:off x="5129213" y="2127250"/>
          <a:ext cx="4514850" cy="4102100"/>
        </p:xfrm>
        <a:graphic>
          <a:graphicData uri="http://schemas.openxmlformats.org/drawingml/2006/chart">
            <c:chart xmlns:c="http://schemas.openxmlformats.org/drawingml/2006/chart" xmlns:r="http://schemas.openxmlformats.org/officeDocument/2006/relationships" r:id="rId64"/>
          </a:graphicData>
        </a:graphic>
      </p:graphicFrame>
      <p:cxnSp>
        <p:nvCxnSpPr>
          <p:cNvPr id="430" name="Straight Connector 429">
            <a:extLst>
              <a:ext uri="{FF2B5EF4-FFF2-40B4-BE49-F238E27FC236}">
                <a16:creationId xmlns:a16="http://schemas.microsoft.com/office/drawing/2014/main" id="{20038AB2-D3DD-46BD-9F9E-55B80DF3D9B0}"/>
              </a:ext>
            </a:extLst>
          </p:cNvPr>
          <p:cNvCxnSpPr/>
          <p:nvPr>
            <p:custDataLst>
              <p:tags r:id="rId24"/>
            </p:custDataLst>
          </p:nvPr>
        </p:nvCxnSpPr>
        <p:spPr bwMode="auto">
          <a:xfrm flipH="1">
            <a:off x="5546725" y="5265738"/>
            <a:ext cx="30163"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73" name="テキスト プレースホルダ 9">
            <a:extLst>
              <a:ext uri="{FF2B5EF4-FFF2-40B4-BE49-F238E27FC236}">
                <a16:creationId xmlns:a16="http://schemas.microsoft.com/office/drawing/2014/main" id="{3966E6B0-75B8-A323-4FC7-E2DBCA02A6CD}"/>
              </a:ext>
            </a:extLst>
          </p:cNvPr>
          <p:cNvSpPr>
            <a:spLocks/>
          </p:cNvSpPr>
          <p:nvPr>
            <p:custDataLst>
              <p:tags r:id="rId25"/>
            </p:custDataLst>
          </p:nvPr>
        </p:nvSpPr>
        <p:spPr bwMode="auto">
          <a:xfrm>
            <a:off x="5354638" y="6089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C3A947-F4C9-4C68-A8AC-580B2D146491}"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p:nvSpPr>
          <p:cNvPr id="374" name="テキスト プレースホルダ 9">
            <a:extLst>
              <a:ext uri="{FF2B5EF4-FFF2-40B4-BE49-F238E27FC236}">
                <a16:creationId xmlns:a16="http://schemas.microsoft.com/office/drawing/2014/main" id="{62580DF0-1123-0737-9EEC-2F4149536B53}"/>
              </a:ext>
            </a:extLst>
          </p:cNvPr>
          <p:cNvSpPr>
            <a:spLocks/>
          </p:cNvSpPr>
          <p:nvPr>
            <p:custDataLst>
              <p:tags r:id="rId26"/>
            </p:custDataLst>
          </p:nvPr>
        </p:nvSpPr>
        <p:spPr bwMode="auto">
          <a:xfrm>
            <a:off x="5737225"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9A7C72-4660-4F9B-B408-EDEC156C023D}"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375" name="テキスト プレースホルダ 9">
            <a:extLst>
              <a:ext uri="{FF2B5EF4-FFF2-40B4-BE49-F238E27FC236}">
                <a16:creationId xmlns:a16="http://schemas.microsoft.com/office/drawing/2014/main" id="{1BD00C44-B528-645E-9F65-CEB11D06A085}"/>
              </a:ext>
            </a:extLst>
          </p:cNvPr>
          <p:cNvSpPr>
            <a:spLocks/>
          </p:cNvSpPr>
          <p:nvPr>
            <p:custDataLst>
              <p:tags r:id="rId27"/>
            </p:custDataLst>
          </p:nvPr>
        </p:nvSpPr>
        <p:spPr bwMode="auto">
          <a:xfrm>
            <a:off x="6049963"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110D7F-D0E4-4A25-BA10-0F87AEBAC6A8}"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376" name="テキスト プレースホルダ 9">
            <a:extLst>
              <a:ext uri="{FF2B5EF4-FFF2-40B4-BE49-F238E27FC236}">
                <a16:creationId xmlns:a16="http://schemas.microsoft.com/office/drawing/2014/main" id="{C55000F3-7267-431E-0BAF-69288728844C}"/>
              </a:ext>
            </a:extLst>
          </p:cNvPr>
          <p:cNvSpPr>
            <a:spLocks/>
          </p:cNvSpPr>
          <p:nvPr>
            <p:custDataLst>
              <p:tags r:id="rId28"/>
            </p:custDataLst>
          </p:nvPr>
        </p:nvSpPr>
        <p:spPr bwMode="auto">
          <a:xfrm>
            <a:off x="6361113"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A18BE6-2603-4B1D-9081-60E8C821322F}"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377" name="テキスト プレースホルダ 9">
            <a:extLst>
              <a:ext uri="{FF2B5EF4-FFF2-40B4-BE49-F238E27FC236}">
                <a16:creationId xmlns:a16="http://schemas.microsoft.com/office/drawing/2014/main" id="{C0B19988-1E13-73EA-13C2-22D0449B4CC7}"/>
              </a:ext>
            </a:extLst>
          </p:cNvPr>
          <p:cNvSpPr>
            <a:spLocks/>
          </p:cNvSpPr>
          <p:nvPr>
            <p:custDataLst>
              <p:tags r:id="rId29"/>
            </p:custDataLst>
          </p:nvPr>
        </p:nvSpPr>
        <p:spPr bwMode="auto">
          <a:xfrm>
            <a:off x="6673850"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92288F-590A-4911-983F-9FB182660A6B}"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378" name="テキスト プレースホルダ 9">
            <a:extLst>
              <a:ext uri="{FF2B5EF4-FFF2-40B4-BE49-F238E27FC236}">
                <a16:creationId xmlns:a16="http://schemas.microsoft.com/office/drawing/2014/main" id="{25D773C9-3A60-02EB-2BFC-32205AAA0AAA}"/>
              </a:ext>
            </a:extLst>
          </p:cNvPr>
          <p:cNvSpPr>
            <a:spLocks/>
          </p:cNvSpPr>
          <p:nvPr>
            <p:custDataLst>
              <p:tags r:id="rId30"/>
            </p:custDataLst>
          </p:nvPr>
        </p:nvSpPr>
        <p:spPr bwMode="auto">
          <a:xfrm>
            <a:off x="6986588"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544C47-B090-496A-ACC3-6EBC2000C493}"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379" name="テキスト プレースホルダ 9">
            <a:extLst>
              <a:ext uri="{FF2B5EF4-FFF2-40B4-BE49-F238E27FC236}">
                <a16:creationId xmlns:a16="http://schemas.microsoft.com/office/drawing/2014/main" id="{53E624C4-A925-9B6D-FDA2-238B1945CC1D}"/>
              </a:ext>
            </a:extLst>
          </p:cNvPr>
          <p:cNvSpPr>
            <a:spLocks/>
          </p:cNvSpPr>
          <p:nvPr>
            <p:custDataLst>
              <p:tags r:id="rId31"/>
            </p:custDataLst>
          </p:nvPr>
        </p:nvSpPr>
        <p:spPr bwMode="auto">
          <a:xfrm>
            <a:off x="7299325"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662690-AA18-40C4-8CA3-1442B5777FA1}"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380" name="テキスト プレースホルダ 9">
            <a:extLst>
              <a:ext uri="{FF2B5EF4-FFF2-40B4-BE49-F238E27FC236}">
                <a16:creationId xmlns:a16="http://schemas.microsoft.com/office/drawing/2014/main" id="{BA00E584-A811-EAAF-1C6A-217C4766F3FE}"/>
              </a:ext>
            </a:extLst>
          </p:cNvPr>
          <p:cNvSpPr>
            <a:spLocks/>
          </p:cNvSpPr>
          <p:nvPr>
            <p:custDataLst>
              <p:tags r:id="rId32"/>
            </p:custDataLst>
          </p:nvPr>
        </p:nvSpPr>
        <p:spPr bwMode="auto">
          <a:xfrm>
            <a:off x="7610475"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F352A3-9566-4975-86C6-26CE7681DFE9}"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381" name="テキスト プレースホルダ 9">
            <a:extLst>
              <a:ext uri="{FF2B5EF4-FFF2-40B4-BE49-F238E27FC236}">
                <a16:creationId xmlns:a16="http://schemas.microsoft.com/office/drawing/2014/main" id="{738EFD7F-E4B8-EFD5-5BE9-83F34159CB13}"/>
              </a:ext>
            </a:extLst>
          </p:cNvPr>
          <p:cNvSpPr>
            <a:spLocks/>
          </p:cNvSpPr>
          <p:nvPr>
            <p:custDataLst>
              <p:tags r:id="rId33"/>
            </p:custDataLst>
          </p:nvPr>
        </p:nvSpPr>
        <p:spPr bwMode="auto">
          <a:xfrm>
            <a:off x="7923213"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6F0D1F-855E-4826-8A23-18ADB19E18F8}"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382" name="テキスト プレースホルダ 9">
            <a:extLst>
              <a:ext uri="{FF2B5EF4-FFF2-40B4-BE49-F238E27FC236}">
                <a16:creationId xmlns:a16="http://schemas.microsoft.com/office/drawing/2014/main" id="{7BCAC6E1-4EC9-67AB-A015-4AB006572536}"/>
              </a:ext>
            </a:extLst>
          </p:cNvPr>
          <p:cNvSpPr>
            <a:spLocks/>
          </p:cNvSpPr>
          <p:nvPr>
            <p:custDataLst>
              <p:tags r:id="rId34"/>
            </p:custDataLst>
          </p:nvPr>
        </p:nvSpPr>
        <p:spPr bwMode="auto">
          <a:xfrm>
            <a:off x="8235950"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218AF2-6AFB-46B3-882C-95B5DCBC43AD}"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383" name="テキスト プレースホルダ 9">
            <a:extLst>
              <a:ext uri="{FF2B5EF4-FFF2-40B4-BE49-F238E27FC236}">
                <a16:creationId xmlns:a16="http://schemas.microsoft.com/office/drawing/2014/main" id="{7DBB1B55-5AFB-B647-3719-88D793ED7805}"/>
              </a:ext>
            </a:extLst>
          </p:cNvPr>
          <p:cNvSpPr>
            <a:spLocks/>
          </p:cNvSpPr>
          <p:nvPr>
            <p:custDataLst>
              <p:tags r:id="rId35"/>
            </p:custDataLst>
          </p:nvPr>
        </p:nvSpPr>
        <p:spPr bwMode="auto">
          <a:xfrm>
            <a:off x="8548688"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468DC3-FF1D-4113-804A-AC43F111A880}"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84" name="テキスト プレースホルダ 9">
            <a:extLst>
              <a:ext uri="{FF2B5EF4-FFF2-40B4-BE49-F238E27FC236}">
                <a16:creationId xmlns:a16="http://schemas.microsoft.com/office/drawing/2014/main" id="{81D71254-4777-6480-F7C4-FCF8ADE455B2}"/>
              </a:ext>
            </a:extLst>
          </p:cNvPr>
          <p:cNvSpPr>
            <a:spLocks/>
          </p:cNvSpPr>
          <p:nvPr>
            <p:custDataLst>
              <p:tags r:id="rId36"/>
            </p:custDataLst>
          </p:nvPr>
        </p:nvSpPr>
        <p:spPr bwMode="auto">
          <a:xfrm>
            <a:off x="8859838"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98E69D-67ED-4ED7-8E3F-C5173DC8E5D6}"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385" name="テキスト プレースホルダ 9">
            <a:extLst>
              <a:ext uri="{FF2B5EF4-FFF2-40B4-BE49-F238E27FC236}">
                <a16:creationId xmlns:a16="http://schemas.microsoft.com/office/drawing/2014/main" id="{B5018D32-B678-5E97-CFCD-BFDF457060F0}"/>
              </a:ext>
            </a:extLst>
          </p:cNvPr>
          <p:cNvSpPr>
            <a:spLocks/>
          </p:cNvSpPr>
          <p:nvPr>
            <p:custDataLst>
              <p:tags r:id="rId37"/>
            </p:custDataLst>
          </p:nvPr>
        </p:nvSpPr>
        <p:spPr bwMode="auto">
          <a:xfrm>
            <a:off x="9172575"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757A0D-2662-4C42-91F2-F67789032488}"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386" name="テキスト プレースホルダ 9">
            <a:extLst>
              <a:ext uri="{FF2B5EF4-FFF2-40B4-BE49-F238E27FC236}">
                <a16:creationId xmlns:a16="http://schemas.microsoft.com/office/drawing/2014/main" id="{A3D56E28-04F7-C098-6727-3D48E2DD3DBA}"/>
              </a:ext>
            </a:extLst>
          </p:cNvPr>
          <p:cNvSpPr>
            <a:spLocks/>
          </p:cNvSpPr>
          <p:nvPr>
            <p:custDataLst>
              <p:tags r:id="rId38"/>
            </p:custDataLst>
          </p:nvPr>
        </p:nvSpPr>
        <p:spPr bwMode="auto">
          <a:xfrm>
            <a:off x="9485313"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584490-16C6-487B-8833-5818B59829A5}"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useBgFill="1">
        <p:nvSpPr>
          <p:cNvPr id="428" name="テキスト プレースホルダ 9">
            <a:extLst>
              <a:ext uri="{FF2B5EF4-FFF2-40B4-BE49-F238E27FC236}">
                <a16:creationId xmlns:a16="http://schemas.microsoft.com/office/drawing/2014/main" id="{93A8DA49-799F-BF77-7494-CA747F6DC05B}"/>
              </a:ext>
            </a:extLst>
          </p:cNvPr>
          <p:cNvSpPr>
            <a:spLocks/>
          </p:cNvSpPr>
          <p:nvPr>
            <p:custDataLst>
              <p:tags r:id="rId39"/>
            </p:custDataLst>
          </p:nvPr>
        </p:nvSpPr>
        <p:spPr bwMode="gray">
          <a:xfrm>
            <a:off x="5532438" y="27940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53071F-BCFB-4771-A75A-E0BF2A00DE6A}" type="datetime'1''''2''.''''''''''''''''''''''''''''''''4'">
              <a:rPr lang="ja-JP" altLang="en-US" sz="1000" smtClean="0">
                <a:effectLst/>
                <a:sym typeface="+mn-lt"/>
              </a:rPr>
              <a:pPr marL="0" lvl="0" indent="0" algn="ctr">
                <a:spcBef>
                  <a:spcPct val="0"/>
                </a:spcBef>
                <a:buNone/>
              </a:pPr>
              <a:t>12.4</a:t>
            </a:fld>
            <a:endParaRPr kumimoji="1" lang="ja-JP" altLang="en-US" sz="1000" dirty="0">
              <a:sym typeface="+mn-lt"/>
            </a:endParaRPr>
          </a:p>
        </p:txBody>
      </p:sp>
      <p:sp useBgFill="1">
        <p:nvSpPr>
          <p:cNvPr id="429" name="テキスト プレースホルダ 9">
            <a:extLst>
              <a:ext uri="{FF2B5EF4-FFF2-40B4-BE49-F238E27FC236}">
                <a16:creationId xmlns:a16="http://schemas.microsoft.com/office/drawing/2014/main" id="{B0C979E9-82FD-1349-559D-4F739EF6C0B7}"/>
              </a:ext>
            </a:extLst>
          </p:cNvPr>
          <p:cNvSpPr>
            <a:spLocks/>
          </p:cNvSpPr>
          <p:nvPr>
            <p:custDataLst>
              <p:tags r:id="rId40"/>
            </p:custDataLst>
          </p:nvPr>
        </p:nvSpPr>
        <p:spPr bwMode="gray">
          <a:xfrm>
            <a:off x="8520113" y="37115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CB4117-F876-4257-B32A-BF564DA8E339}" type="datetime'''''''''''''''8''''''''''''''''''''.''''6'''''''''''''''''''">
              <a:rPr lang="ja-JP" altLang="en-US" sz="1000" smtClean="0">
                <a:effectLst/>
                <a:sym typeface="+mn-lt"/>
              </a:rPr>
              <a:pPr marL="0" lvl="0" indent="0" algn="ctr">
                <a:spcBef>
                  <a:spcPct val="0"/>
                </a:spcBef>
                <a:buNone/>
              </a:pPr>
              <a:t>8.6</a:t>
            </a:fld>
            <a:endParaRPr kumimoji="1" lang="ja-JP" altLang="en-US" sz="1000" dirty="0">
              <a:sym typeface="+mn-lt"/>
            </a:endParaRPr>
          </a:p>
        </p:txBody>
      </p:sp>
      <p:cxnSp>
        <p:nvCxnSpPr>
          <p:cNvPr id="244" name="Straight Connector 243">
            <a:extLst>
              <a:ext uri="{FF2B5EF4-FFF2-40B4-BE49-F238E27FC236}">
                <a16:creationId xmlns:a16="http://schemas.microsoft.com/office/drawing/2014/main" id="{0DA0E85E-0605-C161-1849-97DD919AA569}"/>
              </a:ext>
            </a:extLst>
          </p:cNvPr>
          <p:cNvCxnSpPr/>
          <p:nvPr>
            <p:custDataLst>
              <p:tags r:id="rId41"/>
            </p:custDataLst>
          </p:nvPr>
        </p:nvCxnSpPr>
        <p:spPr bwMode="gray">
          <a:xfrm>
            <a:off x="3424237" y="2422525"/>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3D9A971-13DA-C664-3E83-E0B61D555D4A}"/>
              </a:ext>
            </a:extLst>
          </p:cNvPr>
          <p:cNvCxnSpPr/>
          <p:nvPr>
            <p:custDataLst>
              <p:tags r:id="rId42"/>
            </p:custDataLst>
          </p:nvPr>
        </p:nvCxnSpPr>
        <p:spPr bwMode="gray">
          <a:xfrm>
            <a:off x="3424237" y="2625725"/>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E229CDD2-4EFE-5B0C-F896-496E88BB8F7F}"/>
              </a:ext>
            </a:extLst>
          </p:cNvPr>
          <p:cNvCxnSpPr/>
          <p:nvPr>
            <p:custDataLst>
              <p:tags r:id="rId43"/>
            </p:custDataLst>
          </p:nvPr>
        </p:nvCxnSpPr>
        <p:spPr bwMode="gray">
          <a:xfrm>
            <a:off x="3424237" y="2828925"/>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5" name="Oval 244">
            <a:extLst>
              <a:ext uri="{FF2B5EF4-FFF2-40B4-BE49-F238E27FC236}">
                <a16:creationId xmlns:a16="http://schemas.microsoft.com/office/drawing/2014/main" id="{7139790F-67C7-62FA-929B-C86FF19EF749}"/>
              </a:ext>
            </a:extLst>
          </p:cNvPr>
          <p:cNvSpPr/>
          <p:nvPr>
            <p:custDataLst>
              <p:tags r:id="rId44"/>
            </p:custDataLst>
          </p:nvPr>
        </p:nvSpPr>
        <p:spPr bwMode="auto">
          <a:xfrm>
            <a:off x="3513138" y="2384425"/>
            <a:ext cx="76200" cy="76200"/>
          </a:xfrm>
          <a:prstGeom prst="ellipse">
            <a:avLst/>
          </a:prstGeom>
          <a:solidFill>
            <a:schemeClr val="tx2"/>
          </a:solidFill>
          <a:ln w="9525" cmpd="sng" algn="ctr">
            <a:solidFill>
              <a:schemeClr val="tx2"/>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7" name="Rectangle 246">
            <a:extLst>
              <a:ext uri="{FF2B5EF4-FFF2-40B4-BE49-F238E27FC236}">
                <a16:creationId xmlns:a16="http://schemas.microsoft.com/office/drawing/2014/main" id="{FD2F8B65-606C-DCFC-CEAD-84725DB8A5A3}"/>
              </a:ext>
            </a:extLst>
          </p:cNvPr>
          <p:cNvSpPr/>
          <p:nvPr>
            <p:custDataLst>
              <p:tags r:id="rId45"/>
            </p:custDataLst>
          </p:nvPr>
        </p:nvSpPr>
        <p:spPr bwMode="auto">
          <a:xfrm>
            <a:off x="3513138" y="2587625"/>
            <a:ext cx="76200" cy="76200"/>
          </a:xfrm>
          <a:prstGeom prst="rect">
            <a:avLst/>
          </a:prstGeom>
          <a:solidFill>
            <a:srgbClr val="3D6E81"/>
          </a:solidFill>
          <a:ln w="9525" cmpd="sng" algn="ctr">
            <a:solidFill>
              <a:srgbClr val="3D6E8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9" name="Isosceles Triangle 248">
            <a:extLst>
              <a:ext uri="{FF2B5EF4-FFF2-40B4-BE49-F238E27FC236}">
                <a16:creationId xmlns:a16="http://schemas.microsoft.com/office/drawing/2014/main" id="{906ABCEE-923F-36F8-EBE1-54F28B149192}"/>
              </a:ext>
            </a:extLst>
          </p:cNvPr>
          <p:cNvSpPr/>
          <p:nvPr>
            <p:custDataLst>
              <p:tags r:id="rId46"/>
            </p:custDataLst>
          </p:nvPr>
        </p:nvSpPr>
        <p:spPr bwMode="auto">
          <a:xfrm>
            <a:off x="3513138" y="2790825"/>
            <a:ext cx="76200" cy="76200"/>
          </a:xfrm>
          <a:prstGeom prst="triangle">
            <a:avLst/>
          </a:prstGeom>
          <a:solidFill>
            <a:srgbClr val="655939"/>
          </a:solidFill>
          <a:ln w="9525" cmpd="sng" algn="ctr">
            <a:solidFill>
              <a:srgbClr val="655939"/>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9" name="テキスト プレースホルダ 9">
            <a:extLst>
              <a:ext uri="{FF2B5EF4-FFF2-40B4-BE49-F238E27FC236}">
                <a16:creationId xmlns:a16="http://schemas.microsoft.com/office/drawing/2014/main" id="{514ABBCC-5249-365F-7AC2-9EE1D53FEAD9}"/>
              </a:ext>
            </a:extLst>
          </p:cNvPr>
          <p:cNvSpPr>
            <a:spLocks/>
          </p:cNvSpPr>
          <p:nvPr>
            <p:custDataLst>
              <p:tags r:id="rId47"/>
            </p:custDataLst>
          </p:nvPr>
        </p:nvSpPr>
        <p:spPr bwMode="auto">
          <a:xfrm>
            <a:off x="3735388" y="2351088"/>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878C66E-4611-498A-BA7A-C85DD6E259F7}" type="datetime'''''''''''''''''看''''''護''師・''''''''助''''''''''産''''師'''''''">
              <a:rPr lang="ja-JP" altLang="en-US" sz="1000" smtClean="0">
                <a:effectLst/>
                <a:sym typeface="+mn-lt"/>
              </a:rPr>
              <a:pPr marL="0" lvl="0" indent="0">
                <a:spcBef>
                  <a:spcPct val="0"/>
                </a:spcBef>
                <a:buNone/>
              </a:pPr>
              <a:t>看護師・助産師</a:t>
            </a:fld>
            <a:endParaRPr kumimoji="1" lang="ja-JP" altLang="en-US" sz="1000" dirty="0">
              <a:sym typeface="+mn-lt"/>
            </a:endParaRPr>
          </a:p>
        </p:txBody>
      </p:sp>
      <p:sp>
        <p:nvSpPr>
          <p:cNvPr id="241" name="テキスト プレースホルダ 9">
            <a:extLst>
              <a:ext uri="{FF2B5EF4-FFF2-40B4-BE49-F238E27FC236}">
                <a16:creationId xmlns:a16="http://schemas.microsoft.com/office/drawing/2014/main" id="{8984F390-0B79-F806-434A-633EEC7CCBA2}"/>
              </a:ext>
            </a:extLst>
          </p:cNvPr>
          <p:cNvSpPr>
            <a:spLocks/>
          </p:cNvSpPr>
          <p:nvPr>
            <p:custDataLst>
              <p:tags r:id="rId48"/>
            </p:custDataLst>
          </p:nvPr>
        </p:nvSpPr>
        <p:spPr bwMode="auto">
          <a:xfrm>
            <a:off x="3735388" y="2554288"/>
            <a:ext cx="1071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10B48CD-2C92-4560-B845-3E374E8E69CF}" type="datetime'''医''''''''師''''（歯''''''''''科''''''''''医''''''''を除''''''く）'">
              <a:rPr lang="ja-JP" altLang="en-US" sz="1000" smtClean="0">
                <a:effectLst/>
                <a:sym typeface="+mn-lt"/>
              </a:rPr>
              <a:pPr marL="0" lvl="0" indent="0">
                <a:spcBef>
                  <a:spcPct val="0"/>
                </a:spcBef>
                <a:buNone/>
              </a:pPr>
              <a:t>医師（歯科医を除く）</a:t>
            </a:fld>
            <a:endParaRPr kumimoji="1" lang="ja-JP" altLang="en-US" sz="1000" dirty="0">
              <a:sym typeface="+mn-lt"/>
            </a:endParaRPr>
          </a:p>
        </p:txBody>
      </p:sp>
      <p:sp>
        <p:nvSpPr>
          <p:cNvPr id="242" name="テキスト プレースホルダ 9">
            <a:extLst>
              <a:ext uri="{FF2B5EF4-FFF2-40B4-BE49-F238E27FC236}">
                <a16:creationId xmlns:a16="http://schemas.microsoft.com/office/drawing/2014/main" id="{06E9A90A-ABDD-F989-1A22-4B72F72E5D9F}"/>
              </a:ext>
            </a:extLst>
          </p:cNvPr>
          <p:cNvSpPr>
            <a:spLocks/>
          </p:cNvSpPr>
          <p:nvPr>
            <p:custDataLst>
              <p:tags r:id="rId49"/>
            </p:custDataLst>
          </p:nvPr>
        </p:nvSpPr>
        <p:spPr bwMode="auto">
          <a:xfrm>
            <a:off x="3735388" y="2757488"/>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96E5C74-8CE9-4F73-BC87-DC037E0C2A1D}" type="datetime'薬''剤''''''''''''''''''師'''''''''''''''''''''''''">
              <a:rPr lang="ja-JP" altLang="en-US" sz="1000" smtClean="0">
                <a:effectLst/>
                <a:sym typeface="+mn-lt"/>
              </a:rPr>
              <a:pPr marL="0" lvl="0" indent="0">
                <a:spcBef>
                  <a:spcPct val="0"/>
                </a:spcBef>
                <a:buNone/>
              </a:pPr>
              <a:t>薬剤師</a:t>
            </a:fld>
            <a:endParaRPr kumimoji="1" lang="ja-JP" altLang="en-US" sz="1000" dirty="0">
              <a:sym typeface="+mn-lt"/>
            </a:endParaRPr>
          </a:p>
        </p:txBody>
      </p:sp>
      <p:cxnSp>
        <p:nvCxnSpPr>
          <p:cNvPr id="404" name="Straight Connector 403">
            <a:extLst>
              <a:ext uri="{FF2B5EF4-FFF2-40B4-BE49-F238E27FC236}">
                <a16:creationId xmlns:a16="http://schemas.microsoft.com/office/drawing/2014/main" id="{5B13B62F-13CF-01C6-9929-4D1DD12784F1}"/>
              </a:ext>
            </a:extLst>
          </p:cNvPr>
          <p:cNvCxnSpPr/>
          <p:nvPr>
            <p:custDataLst>
              <p:tags r:id="rId50"/>
            </p:custDataLst>
          </p:nvPr>
        </p:nvCxnSpPr>
        <p:spPr bwMode="gray">
          <a:xfrm>
            <a:off x="8393113" y="2422525"/>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6" name="Straight Connector 405">
            <a:extLst>
              <a:ext uri="{FF2B5EF4-FFF2-40B4-BE49-F238E27FC236}">
                <a16:creationId xmlns:a16="http://schemas.microsoft.com/office/drawing/2014/main" id="{34709424-DAF9-EFB4-AE75-BC3E8EDDFD08}"/>
              </a:ext>
            </a:extLst>
          </p:cNvPr>
          <p:cNvCxnSpPr/>
          <p:nvPr>
            <p:custDataLst>
              <p:tags r:id="rId51"/>
            </p:custDataLst>
          </p:nvPr>
        </p:nvCxnSpPr>
        <p:spPr bwMode="gray">
          <a:xfrm>
            <a:off x="8393113" y="2625725"/>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8" name="Straight Connector 407">
            <a:extLst>
              <a:ext uri="{FF2B5EF4-FFF2-40B4-BE49-F238E27FC236}">
                <a16:creationId xmlns:a16="http://schemas.microsoft.com/office/drawing/2014/main" id="{1D608A35-4B8B-16D9-C181-B9EF7828F7D1}"/>
              </a:ext>
            </a:extLst>
          </p:cNvPr>
          <p:cNvCxnSpPr/>
          <p:nvPr>
            <p:custDataLst>
              <p:tags r:id="rId52"/>
            </p:custDataLst>
          </p:nvPr>
        </p:nvCxnSpPr>
        <p:spPr bwMode="gray">
          <a:xfrm>
            <a:off x="8393113" y="2828925"/>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05" name="Oval 404">
            <a:extLst>
              <a:ext uri="{FF2B5EF4-FFF2-40B4-BE49-F238E27FC236}">
                <a16:creationId xmlns:a16="http://schemas.microsoft.com/office/drawing/2014/main" id="{59A7D2CA-F854-585F-421F-7822FA0F6C12}"/>
              </a:ext>
            </a:extLst>
          </p:cNvPr>
          <p:cNvSpPr/>
          <p:nvPr>
            <p:custDataLst>
              <p:tags r:id="rId53"/>
            </p:custDataLst>
          </p:nvPr>
        </p:nvSpPr>
        <p:spPr bwMode="auto">
          <a:xfrm>
            <a:off x="8482013" y="2384425"/>
            <a:ext cx="76200" cy="76200"/>
          </a:xfrm>
          <a:prstGeom prst="ellipse">
            <a:avLst/>
          </a:prstGeom>
          <a:solidFill>
            <a:schemeClr val="tx2"/>
          </a:solidFill>
          <a:ln w="9525" cmpd="sng" algn="ctr">
            <a:solidFill>
              <a:schemeClr val="tx2"/>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7" name="Rectangle 406">
            <a:extLst>
              <a:ext uri="{FF2B5EF4-FFF2-40B4-BE49-F238E27FC236}">
                <a16:creationId xmlns:a16="http://schemas.microsoft.com/office/drawing/2014/main" id="{A4B9211B-9039-B6B9-65BD-16A0D45CB456}"/>
              </a:ext>
            </a:extLst>
          </p:cNvPr>
          <p:cNvSpPr/>
          <p:nvPr>
            <p:custDataLst>
              <p:tags r:id="rId54"/>
            </p:custDataLst>
          </p:nvPr>
        </p:nvSpPr>
        <p:spPr bwMode="auto">
          <a:xfrm>
            <a:off x="8482013" y="2587625"/>
            <a:ext cx="76200" cy="76200"/>
          </a:xfrm>
          <a:prstGeom prst="rect">
            <a:avLst/>
          </a:prstGeom>
          <a:solidFill>
            <a:srgbClr val="3D6E81"/>
          </a:solidFill>
          <a:ln w="9525" cmpd="sng" algn="ctr">
            <a:solidFill>
              <a:srgbClr val="3D6E8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9" name="Isosceles Triangle 408">
            <a:extLst>
              <a:ext uri="{FF2B5EF4-FFF2-40B4-BE49-F238E27FC236}">
                <a16:creationId xmlns:a16="http://schemas.microsoft.com/office/drawing/2014/main" id="{837BF075-E9D4-CA16-ACE5-E69580B90453}"/>
              </a:ext>
            </a:extLst>
          </p:cNvPr>
          <p:cNvSpPr/>
          <p:nvPr>
            <p:custDataLst>
              <p:tags r:id="rId55"/>
            </p:custDataLst>
          </p:nvPr>
        </p:nvSpPr>
        <p:spPr bwMode="auto">
          <a:xfrm>
            <a:off x="8482013" y="2790825"/>
            <a:ext cx="76200" cy="76200"/>
          </a:xfrm>
          <a:prstGeom prst="triangle">
            <a:avLst/>
          </a:prstGeom>
          <a:solidFill>
            <a:srgbClr val="655939"/>
          </a:solidFill>
          <a:ln w="9525" cmpd="sng" algn="ctr">
            <a:solidFill>
              <a:srgbClr val="655939"/>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9" name="テキスト プレースホルダ 9">
            <a:extLst>
              <a:ext uri="{FF2B5EF4-FFF2-40B4-BE49-F238E27FC236}">
                <a16:creationId xmlns:a16="http://schemas.microsoft.com/office/drawing/2014/main" id="{C3FD57A6-A764-3359-B3E8-4B4527593416}"/>
              </a:ext>
            </a:extLst>
          </p:cNvPr>
          <p:cNvSpPr>
            <a:spLocks/>
          </p:cNvSpPr>
          <p:nvPr>
            <p:custDataLst>
              <p:tags r:id="rId56"/>
            </p:custDataLst>
          </p:nvPr>
        </p:nvSpPr>
        <p:spPr bwMode="auto">
          <a:xfrm>
            <a:off x="8704263" y="2351088"/>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E46DB65-84E9-4F52-A7E7-A3F9560450A3}" type="datetime'''''''''看護師''''・''''''''''''''''''助''産師'''''''''''''''''''''''">
              <a:rPr lang="ja-JP" altLang="en-US" sz="1000" smtClean="0">
                <a:effectLst/>
                <a:sym typeface="+mn-lt"/>
              </a:rPr>
              <a:pPr marL="0" lvl="0" indent="0">
                <a:spcBef>
                  <a:spcPct val="0"/>
                </a:spcBef>
                <a:buNone/>
              </a:pPr>
              <a:t>看護師・助産師</a:t>
            </a:fld>
            <a:endParaRPr kumimoji="1" lang="ja-JP" altLang="en-US" sz="1000" dirty="0">
              <a:sym typeface="+mn-lt"/>
            </a:endParaRPr>
          </a:p>
        </p:txBody>
      </p:sp>
      <p:sp>
        <p:nvSpPr>
          <p:cNvPr id="401" name="テキスト プレースホルダ 9">
            <a:extLst>
              <a:ext uri="{FF2B5EF4-FFF2-40B4-BE49-F238E27FC236}">
                <a16:creationId xmlns:a16="http://schemas.microsoft.com/office/drawing/2014/main" id="{B8CA3C82-2A19-3C95-D5E5-7E78A2751AB9}"/>
              </a:ext>
            </a:extLst>
          </p:cNvPr>
          <p:cNvSpPr>
            <a:spLocks/>
          </p:cNvSpPr>
          <p:nvPr>
            <p:custDataLst>
              <p:tags r:id="rId57"/>
            </p:custDataLst>
          </p:nvPr>
        </p:nvSpPr>
        <p:spPr bwMode="auto">
          <a:xfrm>
            <a:off x="8704263" y="2554288"/>
            <a:ext cx="1071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20CF56E-ACD7-4253-AF5D-5C769C48B765}" type="datetime'''医''師''''''''''''（''''歯''科医を''''''''''''''''''''''除''''く''）'">
              <a:rPr lang="ja-JP" altLang="en-US" sz="1000" smtClean="0">
                <a:effectLst/>
                <a:sym typeface="+mn-lt"/>
              </a:rPr>
              <a:pPr marL="0" lvl="0" indent="0">
                <a:spcBef>
                  <a:spcPct val="0"/>
                </a:spcBef>
                <a:buNone/>
              </a:pPr>
              <a:t>医師（歯科医を除く）</a:t>
            </a:fld>
            <a:endParaRPr kumimoji="1" lang="ja-JP" altLang="en-US" sz="1000" dirty="0">
              <a:sym typeface="+mn-lt"/>
            </a:endParaRPr>
          </a:p>
        </p:txBody>
      </p:sp>
      <p:sp>
        <p:nvSpPr>
          <p:cNvPr id="402" name="テキスト プレースホルダ 9">
            <a:extLst>
              <a:ext uri="{FF2B5EF4-FFF2-40B4-BE49-F238E27FC236}">
                <a16:creationId xmlns:a16="http://schemas.microsoft.com/office/drawing/2014/main" id="{B53B7BCE-599C-6EB1-850D-CE9535BBD33D}"/>
              </a:ext>
            </a:extLst>
          </p:cNvPr>
          <p:cNvSpPr>
            <a:spLocks/>
          </p:cNvSpPr>
          <p:nvPr>
            <p:custDataLst>
              <p:tags r:id="rId58"/>
            </p:custDataLst>
          </p:nvPr>
        </p:nvSpPr>
        <p:spPr bwMode="auto">
          <a:xfrm>
            <a:off x="8704263" y="2757488"/>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768657D-13C4-47A1-BFC4-5FD3818F857F}" type="datetime'''薬''''''''''''''''''''剤''''''''''''''''''''師'''">
              <a:rPr lang="ja-JP" altLang="en-US" sz="1000" smtClean="0">
                <a:effectLst/>
                <a:sym typeface="+mn-lt"/>
              </a:rPr>
              <a:pPr marL="0" lvl="0" indent="0">
                <a:spcBef>
                  <a:spcPct val="0"/>
                </a:spcBef>
                <a:buNone/>
              </a:pPr>
              <a:t>薬剤師</a:t>
            </a:fld>
            <a:endParaRPr kumimoji="1" lang="ja-JP" altLang="en-US" sz="1000" dirty="0">
              <a:sym typeface="+mn-lt"/>
            </a:endParaRPr>
          </a:p>
        </p:txBody>
      </p:sp>
    </p:spTree>
    <p:extLst>
      <p:ext uri="{BB962C8B-B14F-4D97-AF65-F5344CB8AC3E}">
        <p14:creationId xmlns:p14="http://schemas.microsoft.com/office/powerpoint/2010/main" val="456907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p:cNvGraphicFramePr>
          <p:nvPr>
            <p:custDataLst>
              <p:tags r:id="rId1"/>
            </p:custDataLst>
            <p:extLst>
              <p:ext uri="{D42A27DB-BD31-4B8C-83A1-F6EECF244321}">
                <p14:modId xmlns:p14="http://schemas.microsoft.com/office/powerpoint/2010/main" val="2319715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44588"/>
            <a:ext cx="9505055" cy="360050"/>
          </a:xfrm>
        </p:spPr>
        <p:txBody>
          <a:bodyPr vert="horz"/>
          <a:lstStyle/>
          <a:p>
            <a:r>
              <a:rPr lang="ja-JP" altLang="en-US" dirty="0"/>
              <a:t>ベトナム／医療関連／医療・公衆衛生</a:t>
            </a:r>
            <a:endParaRPr kumimoji="1" lang="ja-JP" altLang="en-US" dirty="0"/>
          </a:p>
        </p:txBody>
      </p:sp>
      <p:grpSp>
        <p:nvGrpSpPr>
          <p:cNvPr id="5" name="グループ化 7">
            <a:extLst>
              <a:ext uri="{FF2B5EF4-FFF2-40B4-BE49-F238E27FC236}">
                <a16:creationId xmlns:a16="http://schemas.microsoft.com/office/drawing/2014/main" id="{F946A794-8101-4626-8BBE-6C9C16AD2426}"/>
              </a:ext>
            </a:extLst>
          </p:cNvPr>
          <p:cNvGrpSpPr/>
          <p:nvPr/>
        </p:nvGrpSpPr>
        <p:grpSpPr>
          <a:xfrm>
            <a:off x="1483058" y="2405281"/>
            <a:ext cx="4536507" cy="288032"/>
            <a:chOff x="4803500" y="2113806"/>
            <a:chExt cx="2954133" cy="288032"/>
          </a:xfrm>
        </p:grpSpPr>
        <p:cxnSp>
          <p:nvCxnSpPr>
            <p:cNvPr id="9" name="直線コネクタ 40">
              <a:extLst>
                <a:ext uri="{FF2B5EF4-FFF2-40B4-BE49-F238E27FC236}">
                  <a16:creationId xmlns:a16="http://schemas.microsoft.com/office/drawing/2014/main" id="{9831D830-D181-4227-8304-4DA595B56C3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A6412579-6077-41B2-93D1-A27A3CA222F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3" name="テキスト ボックス 45">
            <a:extLst>
              <a:ext uri="{FF2B5EF4-FFF2-40B4-BE49-F238E27FC236}">
                <a16:creationId xmlns:a16="http://schemas.microsoft.com/office/drawing/2014/main" id="{73549DBD-2F7F-4CAF-A1FD-09E8C563C768}"/>
              </a:ext>
            </a:extLst>
          </p:cNvPr>
          <p:cNvSpPr txBox="1"/>
          <p:nvPr/>
        </p:nvSpPr>
        <p:spPr>
          <a:xfrm>
            <a:off x="1712638" y="3665151"/>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医療技師</a:t>
            </a:r>
          </a:p>
        </p:txBody>
      </p:sp>
      <p:sp>
        <p:nvSpPr>
          <p:cNvPr id="14" name="テキスト ボックス 45">
            <a:extLst>
              <a:ext uri="{FF2B5EF4-FFF2-40B4-BE49-F238E27FC236}">
                <a16:creationId xmlns:a16="http://schemas.microsoft.com/office/drawing/2014/main" id="{C8A115D3-D183-47EF-A32A-3624E861EE9D}"/>
              </a:ext>
            </a:extLst>
          </p:cNvPr>
          <p:cNvSpPr txBox="1"/>
          <p:nvPr/>
        </p:nvSpPr>
        <p:spPr>
          <a:xfrm>
            <a:off x="4784205" y="3680686"/>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45">
            <a:extLst>
              <a:ext uri="{FF2B5EF4-FFF2-40B4-BE49-F238E27FC236}">
                <a16:creationId xmlns:a16="http://schemas.microsoft.com/office/drawing/2014/main" id="{24652FC9-6740-4779-A17B-B8A805C150A2}"/>
              </a:ext>
            </a:extLst>
          </p:cNvPr>
          <p:cNvSpPr txBox="1"/>
          <p:nvPr/>
        </p:nvSpPr>
        <p:spPr>
          <a:xfrm>
            <a:off x="1723863" y="3182302"/>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6" name="テキスト ボックス 45">
            <a:extLst>
              <a:ext uri="{FF2B5EF4-FFF2-40B4-BE49-F238E27FC236}">
                <a16:creationId xmlns:a16="http://schemas.microsoft.com/office/drawing/2014/main" id="{B46EE857-56E7-416E-9F75-420459005932}"/>
              </a:ext>
            </a:extLst>
          </p:cNvPr>
          <p:cNvSpPr txBox="1"/>
          <p:nvPr/>
        </p:nvSpPr>
        <p:spPr>
          <a:xfrm>
            <a:off x="4795430" y="318230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269896A1-1C41-4361-8DCA-DEB061FA1A58}"/>
              </a:ext>
            </a:extLst>
          </p:cNvPr>
          <p:cNvSpPr txBox="1"/>
          <p:nvPr/>
        </p:nvSpPr>
        <p:spPr>
          <a:xfrm>
            <a:off x="6296373" y="3685057"/>
            <a:ext cx="744859"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17,043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1" name="テキスト ボックス 45">
            <a:extLst>
              <a:ext uri="{FF2B5EF4-FFF2-40B4-BE49-F238E27FC236}">
                <a16:creationId xmlns:a16="http://schemas.microsoft.com/office/drawing/2014/main" id="{DA4E02D7-9E2B-4E87-83CC-AB55605ADE9A}"/>
              </a:ext>
            </a:extLst>
          </p:cNvPr>
          <p:cNvSpPr txBox="1"/>
          <p:nvPr/>
        </p:nvSpPr>
        <p:spPr>
          <a:xfrm>
            <a:off x="6296373" y="3186673"/>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31,808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10">
            <a:extLst>
              <a:ext uri="{FF2B5EF4-FFF2-40B4-BE49-F238E27FC236}">
                <a16:creationId xmlns:a16="http://schemas.microsoft.com/office/drawing/2014/main" id="{742C3FC9-4B06-48B0-B873-5CAFAE0406CC}"/>
              </a:ext>
            </a:extLst>
          </p:cNvPr>
          <p:cNvSpPr txBox="1"/>
          <p:nvPr/>
        </p:nvSpPr>
        <p:spPr>
          <a:xfrm>
            <a:off x="200025"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ベトナムの医科大学では医師・看護師以外にも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 Testing Technician”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”Biomedical Technicians”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などの課程を置いて、人材育成に力を入れているが、登録制度は見当たらなかった。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各資格別の人数の詳細は不明だが、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と世界理学療法連盟によれば、以下の通り。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45">
            <a:extLst>
              <a:ext uri="{FF2B5EF4-FFF2-40B4-BE49-F238E27FC236}">
                <a16:creationId xmlns:a16="http://schemas.microsoft.com/office/drawing/2014/main" id="{7B0088E2-48A3-4EE2-A772-A296F9FA5B3E}"/>
              </a:ext>
            </a:extLst>
          </p:cNvPr>
          <p:cNvSpPr txBox="1"/>
          <p:nvPr/>
        </p:nvSpPr>
        <p:spPr>
          <a:xfrm>
            <a:off x="1712638" y="4232557"/>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31" name="テキスト ボックス 45">
            <a:extLst>
              <a:ext uri="{FF2B5EF4-FFF2-40B4-BE49-F238E27FC236}">
                <a16:creationId xmlns:a16="http://schemas.microsoft.com/office/drawing/2014/main" id="{4BDD1648-BFB5-4603-BC13-01A20E34452F}"/>
              </a:ext>
            </a:extLst>
          </p:cNvPr>
          <p:cNvSpPr txBox="1"/>
          <p:nvPr/>
        </p:nvSpPr>
        <p:spPr>
          <a:xfrm>
            <a:off x="4784205" y="424809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テキスト ボックス 45">
            <a:extLst>
              <a:ext uri="{FF2B5EF4-FFF2-40B4-BE49-F238E27FC236}">
                <a16:creationId xmlns:a16="http://schemas.microsoft.com/office/drawing/2014/main" id="{BF9228BB-506C-49D6-B77B-20BA4276A3A8}"/>
              </a:ext>
            </a:extLst>
          </p:cNvPr>
          <p:cNvSpPr txBox="1"/>
          <p:nvPr/>
        </p:nvSpPr>
        <p:spPr>
          <a:xfrm>
            <a:off x="1723863" y="4772018"/>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33" name="テキスト ボックス 45">
            <a:extLst>
              <a:ext uri="{FF2B5EF4-FFF2-40B4-BE49-F238E27FC236}">
                <a16:creationId xmlns:a16="http://schemas.microsoft.com/office/drawing/2014/main" id="{489BB6C4-FA82-4A60-9763-B92DD2D463E9}"/>
              </a:ext>
            </a:extLst>
          </p:cNvPr>
          <p:cNvSpPr txBox="1"/>
          <p:nvPr/>
        </p:nvSpPr>
        <p:spPr>
          <a:xfrm>
            <a:off x="4784205" y="4772018"/>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テキスト ボックス 45">
            <a:extLst>
              <a:ext uri="{FF2B5EF4-FFF2-40B4-BE49-F238E27FC236}">
                <a16:creationId xmlns:a16="http://schemas.microsoft.com/office/drawing/2014/main" id="{2DFD744E-E074-4EF1-8FDC-AF4D5D67F8AA}"/>
              </a:ext>
            </a:extLst>
          </p:cNvPr>
          <p:cNvSpPr txBox="1"/>
          <p:nvPr/>
        </p:nvSpPr>
        <p:spPr>
          <a:xfrm>
            <a:off x="6393160" y="425246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35" name="テキスト ボックス 45">
            <a:extLst>
              <a:ext uri="{FF2B5EF4-FFF2-40B4-BE49-F238E27FC236}">
                <a16:creationId xmlns:a16="http://schemas.microsoft.com/office/drawing/2014/main" id="{8D5887BF-3F0C-4CB6-B283-83F04D236EBC}"/>
              </a:ext>
            </a:extLst>
          </p:cNvPr>
          <p:cNvSpPr txBox="1"/>
          <p:nvPr/>
        </p:nvSpPr>
        <p:spPr>
          <a:xfrm>
            <a:off x="6393160" y="477638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36" name="テキスト ボックス 45">
            <a:extLst>
              <a:ext uri="{FF2B5EF4-FFF2-40B4-BE49-F238E27FC236}">
                <a16:creationId xmlns:a16="http://schemas.microsoft.com/office/drawing/2014/main" id="{4250CF2C-64C7-42D4-B116-238408F1A6D6}"/>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r>
              <a:rPr kumimoji="0" lang="en-IN" altLang="ja-JP" sz="800" dirty="0" bmk=""/>
              <a:t>,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 </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2678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a:t>
            </a:r>
            <a:r>
              <a:rPr lang="en-US" altLang="ja-JP" dirty="0"/>
              <a:t>1/3</a:t>
            </a:r>
            <a:r>
              <a:rPr lang="ja-JP" altLang="en-US" dirty="0"/>
              <a:t>）</a:t>
            </a:r>
            <a:endParaRPr lang="zh-TW" altLang="en-US" dirty="0"/>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保健省及び</a:t>
            </a:r>
            <a:r>
              <a:rPr lang="en-US" altLang="ja-JP" sz="1400" dirty="0"/>
              <a:t>Vietnam Social Security</a:t>
            </a:r>
            <a:r>
              <a:rPr lang="ja-JP" altLang="en-US" sz="1400" dirty="0"/>
              <a:t>（</a:t>
            </a:r>
            <a:r>
              <a:rPr lang="en-US" altLang="ja-JP" sz="1400" dirty="0"/>
              <a:t>VSS</a:t>
            </a:r>
            <a:r>
              <a:rPr lang="ja-JP" altLang="en-US" sz="1400" dirty="0"/>
              <a:t>）による公的健康保険制度があり、国民皆保険を目指している。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健康保険の</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加入率は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90.2</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8" name="表 10">
            <a:extLst>
              <a:ext uri="{FF2B5EF4-FFF2-40B4-BE49-F238E27FC236}">
                <a16:creationId xmlns:a16="http://schemas.microsoft.com/office/drawing/2014/main" id="{B417AED1-0236-4289-94FB-FAC12469FBC8}"/>
              </a:ext>
            </a:extLst>
          </p:cNvPr>
          <p:cNvGraphicFramePr>
            <a:graphicFrameLocks noGrp="1"/>
          </p:cNvGraphicFramePr>
          <p:nvPr>
            <p:extLst>
              <p:ext uri="{D42A27DB-BD31-4B8C-83A1-F6EECF244321}">
                <p14:modId xmlns:p14="http://schemas.microsoft.com/office/powerpoint/2010/main" val="2211827603"/>
              </p:ext>
            </p:extLst>
          </p:nvPr>
        </p:nvGraphicFramePr>
        <p:xfrm>
          <a:off x="848544" y="1820066"/>
          <a:ext cx="8208186" cy="4442282"/>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008114">
                  <a:extLst>
                    <a:ext uri="{9D8B030D-6E8A-4147-A177-3AD203B41FA5}">
                      <a16:colId xmlns:a16="http://schemas.microsoft.com/office/drawing/2014/main" val="20001"/>
                    </a:ext>
                  </a:extLst>
                </a:gridCol>
                <a:gridCol w="6552000">
                  <a:extLst>
                    <a:ext uri="{9D8B030D-6E8A-4147-A177-3AD203B41FA5}">
                      <a16:colId xmlns:a16="http://schemas.microsoft.com/office/drawing/2014/main" val="20002"/>
                    </a:ext>
                  </a:extLst>
                </a:gridCol>
              </a:tblGrid>
              <a:tr h="406543">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t>健康保険法（</a:t>
                      </a:r>
                      <a:r>
                        <a:rPr lang="en-US" altLang="ja-JP" sz="1100" dirty="0"/>
                        <a:t>25/2008/</a:t>
                      </a:r>
                      <a:r>
                        <a:rPr lang="en-US" sz="1100" dirty="0"/>
                        <a:t>QH12）（2009</a:t>
                      </a:r>
                      <a:r>
                        <a:rPr lang="ja-JP" altLang="en-US" sz="1100" dirty="0"/>
                        <a:t>年</a:t>
                      </a:r>
                      <a:r>
                        <a:rPr lang="en-US" altLang="ja-JP" sz="1100" dirty="0"/>
                        <a:t>7</a:t>
                      </a:r>
                      <a:r>
                        <a:rPr lang="ja-JP" altLang="en-US" sz="1100" dirty="0"/>
                        <a:t>月</a:t>
                      </a:r>
                      <a:r>
                        <a:rPr lang="en-US" altLang="ja-JP" sz="1100" dirty="0"/>
                        <a:t>1</a:t>
                      </a:r>
                      <a:r>
                        <a:rPr lang="ja-JP" altLang="en-US" sz="1100" dirty="0"/>
                        <a:t>日施行） </a:t>
                      </a:r>
                      <a:endParaRPr lang="en-US" altLang="ja-JP" sz="1100" dirty="0"/>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t>健康保険法（</a:t>
                      </a:r>
                      <a:r>
                        <a:rPr lang="en-US" altLang="ja-JP" sz="1100" dirty="0"/>
                        <a:t>46/2014/</a:t>
                      </a:r>
                      <a:r>
                        <a:rPr lang="en-US" sz="1100" dirty="0"/>
                        <a:t>QH13）（2015</a:t>
                      </a:r>
                      <a:r>
                        <a:rPr lang="ja-JP" altLang="en-US" sz="1100" dirty="0"/>
                        <a:t>年</a:t>
                      </a:r>
                      <a:r>
                        <a:rPr lang="en-US" altLang="ja-JP" sz="1100" dirty="0"/>
                        <a:t>1</a:t>
                      </a:r>
                      <a:r>
                        <a:rPr lang="ja-JP" altLang="en-US" sz="1100" dirty="0"/>
                        <a:t>月</a:t>
                      </a:r>
                      <a:r>
                        <a:rPr lang="en-US" altLang="ja-JP" sz="1100" dirty="0"/>
                        <a:t>1</a:t>
                      </a:r>
                      <a:r>
                        <a:rPr lang="ja-JP" altLang="en-US" sz="1100" dirty="0"/>
                        <a:t>日施行）</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432735">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t>保健省（</a:t>
                      </a:r>
                      <a:r>
                        <a:rPr lang="en-US" altLang="ja-JP" sz="1100" dirty="0"/>
                        <a:t>MOH</a:t>
                      </a:r>
                      <a:r>
                        <a:rPr lang="ja-JP" altLang="en-US" sz="1100" dirty="0"/>
                        <a:t>）</a:t>
                      </a:r>
                      <a:endParaRPr lang="en-US" altLang="ja-JP" sz="1100" dirty="0"/>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t>ベトナム社会保険（</a:t>
                      </a:r>
                      <a:r>
                        <a:rPr lang="en-US" altLang="ja-JP" sz="1100" dirty="0"/>
                        <a:t>VSS</a:t>
                      </a:r>
                      <a:r>
                        <a:rPr lang="ja-JP" altLang="en-US" sz="1100" dirty="0"/>
                        <a:t>）</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737462">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lang="en-US" altLang="ja-JP" sz="1100" dirty="0"/>
                        <a:t>3</a:t>
                      </a:r>
                      <a:r>
                        <a:rPr lang="ja-JP" altLang="en-US" sz="1100" dirty="0"/>
                        <a:t>か月以上の期間の定めのある労働契約又は期間の定めのない労働契約による労働者、公務員、退職手当や労働災害・職 業病手当等の社会保険受給者、失業保険受給者、貧困者、困難な状況にある少数民族、ベトナム政府の奨学金を受給する 外国人、</a:t>
                      </a:r>
                      <a:r>
                        <a:rPr lang="en-US" altLang="ja-JP" sz="1100" dirty="0"/>
                        <a:t>6</a:t>
                      </a:r>
                      <a:r>
                        <a:rPr lang="ja-JP" altLang="en-US" sz="1100" dirty="0"/>
                        <a:t>歳以下の子ども、学生、農林水産業に従事する者、等。</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04659">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lang="ja-JP" altLang="en-US" sz="1100" dirty="0"/>
                        <a:t>上記の被保険者本人。</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936531">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lang="ja-JP" altLang="en-US" sz="1100" dirty="0"/>
                        <a:t>給付対象は、外来及び入院での診療・治療。</a:t>
                      </a:r>
                      <a:endParaRPr lang="en-US" altLang="ja-JP" sz="1100" dirty="0"/>
                    </a:p>
                    <a:p>
                      <a:pPr marL="111600" marR="0" lvl="0" indent="-11160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lang="ja-JP" altLang="en-US" sz="1100" dirty="0"/>
                        <a:t>診察、治療、リハビリ、胎児の定期診断、出産。</a:t>
                      </a:r>
                      <a:endParaRPr lang="en-US" altLang="ja-JP" sz="1100" dirty="0"/>
                    </a:p>
                    <a:p>
                      <a:pPr marL="111600" marR="0" lvl="0" indent="-11160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lang="ja-JP" altLang="en-US" sz="1100" dirty="0"/>
                        <a:t>緊急・入院を要する場合で、</a:t>
                      </a:r>
                      <a:r>
                        <a:rPr lang="en-US" altLang="ja-JP" sz="1100" dirty="0"/>
                        <a:t>6</a:t>
                      </a:r>
                      <a:r>
                        <a:rPr lang="ja-JP" altLang="en-US" sz="1100" dirty="0"/>
                        <a:t>歳以下の子ども、貧困等の場合は、郡レベル病院からより上位レベルの病院の移送費。</a:t>
                      </a:r>
                      <a:endPar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75095">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被保険者のカテゴリーにより、</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04659">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保険料や拠出者は被保険者のカテゴリーによって異なるが、本人拠出保険料は</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4.5%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30465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士官、貧困生活者、社会経済的に困難な地域の少数民族、６歳以下の子ども、革命功労者、革命功労者の家族等の保険料は政府が全額負担している。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04659">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dirty="0"/>
                        <a:t>8,844</a:t>
                      </a:r>
                      <a:r>
                        <a:rPr lang="ja-JP" altLang="en-US" sz="1100" dirty="0"/>
                        <a:t>万人／カバー率</a:t>
                      </a:r>
                      <a:r>
                        <a:rPr lang="en-US" altLang="ja-JP" sz="1100" dirty="0"/>
                        <a:t>90.2</a:t>
                      </a:r>
                      <a:r>
                        <a:rPr lang="ja-JP" altLang="en-US" sz="1100" dirty="0"/>
                        <a:t>％（</a:t>
                      </a:r>
                      <a:r>
                        <a:rPr lang="en-US" altLang="ja-JP" sz="1100" dirty="0"/>
                        <a:t>2021</a:t>
                      </a:r>
                      <a:r>
                        <a:rPr lang="ja-JP" altLang="en-US" sz="1100" dirty="0"/>
                        <a:t>年）</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0465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112</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兆</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6000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億ドン（</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100" dirty="0">
                          <a:latin typeface="Arial" panose="020B0604020202020204" pitchFamily="34" charset="0"/>
                          <a:ea typeface="ＭＳ Ｐゴシック" panose="020B0600070205080204" pitchFamily="50" charset="-128"/>
                          <a:cs typeface="Arial" panose="020B0604020202020204" pitchFamily="34" charset="0"/>
                        </a:rPr>
                        <a:t>健康保険金収入</a:t>
                      </a:r>
                      <a:r>
                        <a:rPr kumimoji="1" lang="en-US" altLang="zh-TW" sz="11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9" name="テキスト ボックス 20">
            <a:extLst>
              <a:ext uri="{FF2B5EF4-FFF2-40B4-BE49-F238E27FC236}">
                <a16:creationId xmlns:a16="http://schemas.microsoft.com/office/drawing/2014/main" id="{CC08F831-9D88-4B47-AA97-EB707B983E14}"/>
              </a:ext>
            </a:extLst>
          </p:cNvPr>
          <p:cNvSpPr txBox="1"/>
          <p:nvPr/>
        </p:nvSpPr>
        <p:spPr>
          <a:xfrm>
            <a:off x="200472" y="6525344"/>
            <a:ext cx="9001000" cy="33893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ベトナム政府「</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Statistical Yearbook of Vietnam</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en-US" altLang="ja-JP" sz="700" noProof="1">
                <a:latin typeface="+mj-lt"/>
                <a:ea typeface="ＭＳ Ｐゴシック" panose="020B0600070205080204" pitchFamily="50" charset="-128"/>
                <a:cs typeface="Arial" panose="020B0604020202020204" pitchFamily="34" charset="0"/>
              </a:rPr>
              <a:t> </a:t>
            </a:r>
            <a:r>
              <a:rPr lang="ja-JP" altLang="en-US" sz="700" noProof="1">
                <a:latin typeface="+mj-lt"/>
                <a:ea typeface="ＭＳ Ｐゴシック" panose="020B0600070205080204" pitchFamily="50" charset="-128"/>
                <a:cs typeface="Arial" panose="020B0604020202020204" pitchFamily="34" charset="0"/>
              </a:rPr>
              <a:t>、</a:t>
            </a:r>
            <a:r>
              <a:rPr lang="ja-JP" altLang="en-US" sz="800" noProof="1">
                <a:latin typeface="+mj-lt"/>
                <a:ea typeface="ＭＳ Ｐゴシック" panose="020B0600070205080204" pitchFamily="50" charset="-128"/>
                <a:cs typeface="Arial" panose="020B0604020202020204" pitchFamily="34" charset="0"/>
              </a:rPr>
              <a:t>ベトナム政府「</a:t>
            </a:r>
            <a:r>
              <a:rPr lang="en-US" altLang="ja-JP" sz="800" noProof="1">
                <a:latin typeface="+mj-lt"/>
                <a:ea typeface="ＭＳ Ｐゴシック" panose="020B0600070205080204" pitchFamily="50" charset="-128"/>
                <a:cs typeface="Arial" panose="020B0604020202020204" pitchFamily="34" charset="0"/>
              </a:rPr>
              <a:t>Statistical Yearbook of Vietnam</a:t>
            </a:r>
            <a:r>
              <a:rPr lang="ja-JP" altLang="en-US" sz="800" noProof="1">
                <a:latin typeface="+mj-lt"/>
                <a:ea typeface="ＭＳ Ｐゴシック" panose="020B0600070205080204" pitchFamily="50" charset="-128"/>
                <a:cs typeface="Arial" panose="020B0604020202020204" pitchFamily="34" charset="0"/>
              </a:rPr>
              <a:t>」</a:t>
            </a:r>
            <a:r>
              <a:rPr lang="en-US" altLang="ja-JP" sz="800" noProof="1">
                <a:latin typeface="+mj-lt"/>
                <a:ea typeface="ＭＳ Ｐゴシック" panose="020B0600070205080204" pitchFamily="50" charset="-128"/>
                <a:cs typeface="Arial" panose="020B0604020202020204" pitchFamily="34" charset="0"/>
              </a:rPr>
              <a:t> (2022)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11645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064568" y="3861048"/>
            <a:ext cx="7776864" cy="2160240"/>
          </a:xfrm>
          <a:prstGeom prst="roundRect">
            <a:avLst>
              <a:gd name="adj" fmla="val 4274"/>
            </a:avLst>
          </a:prstGeom>
          <a:solidFill>
            <a:srgbClr val="F6E8C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rtlCol="0" anchor="t" anchorCtr="0"/>
          <a:lstStyle/>
          <a:p>
            <a:pPr marL="0" lvl="1" algn="just"/>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a:t>
            </a:r>
            <a:r>
              <a:rPr lang="en-US" altLang="ja-JP" dirty="0"/>
              <a:t>2/3</a:t>
            </a:r>
            <a:r>
              <a:rPr lang="ja-JP" altLang="en-US" dirty="0"/>
              <a:t>）</a:t>
            </a:r>
            <a:endParaRPr lang="zh-TW" altLang="en-US" dirty="0"/>
          </a:p>
        </p:txBody>
      </p:sp>
      <p:sp>
        <p:nvSpPr>
          <p:cNvPr id="6" name="角丸四角形 5"/>
          <p:cNvSpPr/>
          <p:nvPr/>
        </p:nvSpPr>
        <p:spPr>
          <a:xfrm>
            <a:off x="3728864" y="2348483"/>
            <a:ext cx="2448272" cy="1296541"/>
          </a:xfrm>
          <a:prstGeom prst="roundRect">
            <a:avLst>
              <a:gd name="adj" fmla="val 4274"/>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rtlCol="0" anchor="t" anchorCtr="0"/>
          <a:lstStyle/>
          <a:p>
            <a:pPr algn="just"/>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保健省の定めに基づく専門分野に適した病院の紹介を受けた場合</a:t>
            </a:r>
          </a:p>
        </p:txBody>
      </p:sp>
      <p:sp>
        <p:nvSpPr>
          <p:cNvPr id="8" name="角丸四角形 7"/>
          <p:cNvSpPr/>
          <p:nvPr/>
        </p:nvSpPr>
        <p:spPr>
          <a:xfrm>
            <a:off x="6393160" y="2348483"/>
            <a:ext cx="2448272" cy="1296541"/>
          </a:xfrm>
          <a:prstGeom prst="roundRect">
            <a:avLst>
              <a:gd name="adj" fmla="val 4274"/>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rtlCol="0" anchor="t" anchorCtr="0"/>
          <a:lstStyle/>
          <a:p>
            <a:pPr algn="just"/>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救急時に適切な国営病院にて診察・治療を受ける場合</a:t>
            </a:r>
          </a:p>
        </p:txBody>
      </p:sp>
      <p:sp>
        <p:nvSpPr>
          <p:cNvPr id="9" name="角丸四角形 8"/>
          <p:cNvSpPr/>
          <p:nvPr/>
        </p:nvSpPr>
        <p:spPr>
          <a:xfrm>
            <a:off x="1064568" y="2348483"/>
            <a:ext cx="2448272" cy="1296541"/>
          </a:xfrm>
          <a:prstGeom prst="roundRect">
            <a:avLst>
              <a:gd name="adj" fmla="val 4274"/>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rtlCol="0" anchor="t" anchorCtr="0"/>
          <a:lstStyle/>
          <a:p>
            <a:pPr marL="0" lvl="1" algn="just"/>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医療保険カードに記載された病院にて診療・治療を受ける場合</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円/楕円 9"/>
          <p:cNvSpPr/>
          <p:nvPr/>
        </p:nvSpPr>
        <p:spPr>
          <a:xfrm>
            <a:off x="2108684" y="2420888"/>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円/楕円 10"/>
          <p:cNvSpPr/>
          <p:nvPr/>
        </p:nvSpPr>
        <p:spPr>
          <a:xfrm>
            <a:off x="4772980" y="2420888"/>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7437276" y="2420888"/>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2470590" y="3995772"/>
            <a:ext cx="4964821" cy="369332"/>
          </a:xfrm>
          <a:prstGeom prst="rect">
            <a:avLst/>
          </a:prstGeom>
        </p:spPr>
        <p:txBody>
          <a:bodyPr wrap="none">
            <a:spAutoFit/>
          </a:bodyPr>
          <a:lstStyle/>
          <a:p>
            <a:r>
              <a:rPr lang="zh-TW" altLang="en-US" dirty="0">
                <a:solidFill>
                  <a:srgbClr val="000000"/>
                </a:solidFill>
                <a:latin typeface="HGP創英角ｺﾞｼｯｸUB" panose="020B0900000000000000" pitchFamily="50" charset="-128"/>
                <a:ea typeface="HGP創英角ｺﾞｼｯｸUB" panose="020B0900000000000000" pitchFamily="50" charset="-128"/>
              </a:rPr>
              <a:t>保険</a:t>
            </a:r>
            <a:r>
              <a:rPr lang="ja-JP" altLang="en-US" dirty="0">
                <a:solidFill>
                  <a:srgbClr val="000000"/>
                </a:solidFill>
                <a:latin typeface="HGP創英角ｺﾞｼｯｸUB" panose="020B0900000000000000" pitchFamily="50" charset="-128"/>
                <a:ea typeface="HGP創英角ｺﾞｼｯｸUB" panose="020B0900000000000000" pitchFamily="50" charset="-128"/>
              </a:rPr>
              <a:t>の対象となる医療サービスの価格の決定方法</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4" name="正方形/長方形 13"/>
          <p:cNvSpPr/>
          <p:nvPr/>
        </p:nvSpPr>
        <p:spPr>
          <a:xfrm>
            <a:off x="1352600" y="4365104"/>
            <a:ext cx="7200800" cy="1403974"/>
          </a:xfrm>
          <a:prstGeom prst="rect">
            <a:avLst/>
          </a:prstGeom>
        </p:spPr>
        <p:txBody>
          <a:bodyPr wrap="square" lIns="0" rIns="0">
            <a:spAutoFit/>
          </a:bodyPr>
          <a:lstStyle/>
          <a:p>
            <a:pPr algn="just">
              <a:lnSpc>
                <a:spcPct val="114000"/>
              </a:lnSpc>
              <a:spcAft>
                <a:spcPts val="400"/>
              </a:spcAft>
              <a:buClr>
                <a:srgbClr val="3D6AA7"/>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Circular No. 04/2012/TTLT- BYT- BTC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により上限価格が規定。</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4000"/>
              </a:lnSpc>
              <a:spcAft>
                <a:spcPts val="400"/>
              </a:spcAft>
              <a:buClr>
                <a:srgbClr val="3D6AA7"/>
              </a:buCl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リハビリテーション、妊娠検査、下級病院から上級病院への移転コスト等も保険の対象となるが、最新の医療サービスなどは保険の対象外となるものもある。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628650" lvl="1" indent="-171450" algn="just" fontAlgn="ctr">
              <a:lnSpc>
                <a:spcPct val="114000"/>
              </a:lnSpc>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価格は投入コスト（薬価、機器の維持費、人件費など）に応じて決定</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628650" lvl="1" indent="-171450" algn="just" fontAlgn="ctr">
              <a:lnSpc>
                <a:spcPct val="114000"/>
              </a:lnSpc>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価格の改定は頻繁には行われていない</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309320"/>
            <a:ext cx="8064896" cy="216024"/>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ベトナム保健省・</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Health Partnership Group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Joint Annual Health Review 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err="1"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JICA</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・三菱</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UFJ</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リサーチ</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&amp;</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コンサルティング「アジア地域社会保障セクター基礎情報収集・確認調査報告書要約編」（</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「活発化する世界の医療サービスビジネス ～各国・地域の医療サービスビジネス・制度報告～」（</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17" name="テキスト ボックス 1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保険制度が適用されるケースは、大きく分けて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8" name="グループ化 7"/>
          <p:cNvGrpSpPr/>
          <p:nvPr/>
        </p:nvGrpSpPr>
        <p:grpSpPr>
          <a:xfrm>
            <a:off x="776535" y="1844824"/>
            <a:ext cx="8352929" cy="288032"/>
            <a:chOff x="4803500" y="2113806"/>
            <a:chExt cx="2909373" cy="288032"/>
          </a:xfrm>
        </p:grpSpPr>
        <p:cxnSp>
          <p:nvCxnSpPr>
            <p:cNvPr id="19" name="直線コネクタ 18"/>
            <p:cNvCxnSpPr/>
            <p:nvPr/>
          </p:nvCxnSpPr>
          <p:spPr>
            <a:xfrm>
              <a:off x="4808984" y="240183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保険制度が適用されるケース</a:t>
              </a:r>
            </a:p>
          </p:txBody>
        </p:sp>
      </p:grpSp>
    </p:spTree>
    <p:extLst>
      <p:ext uri="{BB962C8B-B14F-4D97-AF65-F5344CB8AC3E}">
        <p14:creationId xmlns:p14="http://schemas.microsoft.com/office/powerpoint/2010/main" val="626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a:t>
            </a:r>
            <a:r>
              <a:rPr lang="en-US" altLang="ja-JP" dirty="0"/>
              <a:t>3/3</a:t>
            </a:r>
            <a:r>
              <a:rPr lang="ja-JP" altLang="en-US" dirty="0"/>
              <a:t>）</a:t>
            </a:r>
            <a:endParaRPr lang="zh-TW" altLang="en-US" dirty="0"/>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保険料率や公費補助は、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No.25/2008/QH12</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Decree No. 62/2009/ND-CP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によって規定されており、年齢や就業の有無、就業する産業などによって異なる。</a:t>
            </a:r>
          </a:p>
        </p:txBody>
      </p:sp>
      <p:sp>
        <p:nvSpPr>
          <p:cNvPr id="7" name="Rectangle 6"/>
          <p:cNvSpPr>
            <a:spLocks noChangeArrowheads="1"/>
          </p:cNvSpPr>
          <p:nvPr/>
        </p:nvSpPr>
        <p:spPr bwMode="auto">
          <a:xfrm>
            <a:off x="200471" y="1628800"/>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保険料率と公費補助</a:t>
            </a:r>
          </a:p>
        </p:txBody>
      </p:sp>
      <p:graphicFrame>
        <p:nvGraphicFramePr>
          <p:cNvPr id="8" name="表 7"/>
          <p:cNvGraphicFramePr>
            <a:graphicFrameLocks noGrp="1"/>
          </p:cNvGraphicFramePr>
          <p:nvPr>
            <p:extLst>
              <p:ext uri="{D42A27DB-BD31-4B8C-83A1-F6EECF244321}">
                <p14:modId xmlns:p14="http://schemas.microsoft.com/office/powerpoint/2010/main" val="4084603907"/>
              </p:ext>
            </p:extLst>
          </p:nvPr>
        </p:nvGraphicFramePr>
        <p:xfrm>
          <a:off x="200473" y="1988840"/>
          <a:ext cx="7416824" cy="3780000"/>
        </p:xfrm>
        <a:graphic>
          <a:graphicData uri="http://schemas.openxmlformats.org/drawingml/2006/table">
            <a:tbl>
              <a:tblPr firstRow="1" bandRow="1">
                <a:tableStyleId>{5C22544A-7EE6-4342-B048-85BDC9FD1C3A}</a:tableStyleId>
              </a:tblPr>
              <a:tblGrid>
                <a:gridCol w="936103">
                  <a:extLst>
                    <a:ext uri="{9D8B030D-6E8A-4147-A177-3AD203B41FA5}">
                      <a16:colId xmlns:a16="http://schemas.microsoft.com/office/drawing/2014/main" val="20000"/>
                    </a:ext>
                  </a:extLst>
                </a:gridCol>
                <a:gridCol w="851968">
                  <a:extLst>
                    <a:ext uri="{9D8B030D-6E8A-4147-A177-3AD203B41FA5}">
                      <a16:colId xmlns:a16="http://schemas.microsoft.com/office/drawing/2014/main" val="20001"/>
                    </a:ext>
                  </a:extLst>
                </a:gridCol>
                <a:gridCol w="1135666">
                  <a:extLst>
                    <a:ext uri="{9D8B030D-6E8A-4147-A177-3AD203B41FA5}">
                      <a16:colId xmlns:a16="http://schemas.microsoft.com/office/drawing/2014/main" val="20002"/>
                    </a:ext>
                  </a:extLst>
                </a:gridCol>
                <a:gridCol w="2044814">
                  <a:extLst>
                    <a:ext uri="{9D8B030D-6E8A-4147-A177-3AD203B41FA5}">
                      <a16:colId xmlns:a16="http://schemas.microsoft.com/office/drawing/2014/main" val="20003"/>
                    </a:ext>
                  </a:extLst>
                </a:gridCol>
                <a:gridCol w="2448273">
                  <a:extLst>
                    <a:ext uri="{9D8B030D-6E8A-4147-A177-3AD203B41FA5}">
                      <a16:colId xmlns:a16="http://schemas.microsoft.com/office/drawing/2014/main" val="20004"/>
                    </a:ext>
                  </a:extLst>
                </a:gridCol>
              </a:tblGrid>
              <a:tr h="252000">
                <a:tc gridSpan="3">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カテゴリー</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pPr algn="ctr">
                        <a:spcAft>
                          <a:spcPts val="0"/>
                        </a:spcAft>
                      </a:pPr>
                      <a:endParaRPr lang="ja-JP" sz="105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algn="ctr">
                        <a:spcAft>
                          <a:spcPts val="0"/>
                        </a:spcAft>
                      </a:pP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保険料率</a:t>
                      </a:r>
                      <a:r>
                        <a:rPr lang="en-US" altLang="ja-JP" sz="1000" b="0" kern="100" baseline="300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※1</a:t>
                      </a:r>
                      <a:endParaRPr lang="ja-JP" altLang="ja-JP" sz="1000" b="0" kern="100" baseline="300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保険料の公費補助</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04000">
                <a:tc rowSpan="7">
                  <a:txBody>
                    <a:bodyPr/>
                    <a:lstStyle/>
                    <a:p>
                      <a:pPr algn="l">
                        <a:spcAft>
                          <a:spcPts val="0"/>
                        </a:spcAft>
                      </a:pPr>
                      <a:r>
                        <a:rPr lang="ja-JP" altLang="en-US" sz="1000" b="1" kern="100" dirty="0">
                          <a:effectLst/>
                          <a:latin typeface="Arial" panose="020B0604020202020204" pitchFamily="34" charset="0"/>
                          <a:ea typeface="ＭＳ Ｐゴシック" panose="020B0600070205080204" pitchFamily="50" charset="-128"/>
                          <a:cs typeface="Arial" panose="020B0604020202020204" pitchFamily="34" charset="0"/>
                        </a:rPr>
                        <a:t>強制加入</a:t>
                      </a:r>
                      <a:endParaRPr lang="ja-JP" sz="10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会社員、公務員など</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月収の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p>
                    <a:p>
                      <a:pPr algn="ctr">
                        <a:spcAft>
                          <a:spcPts val="0"/>
                        </a:spcAft>
                      </a:pP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kern="0" dirty="0">
                          <a:effectLst/>
                          <a:latin typeface="Arial" panose="020B0604020202020204" pitchFamily="34" charset="0"/>
                          <a:ea typeface="ＭＳ Ｐゴシック" panose="020B0600070205080204" pitchFamily="50" charset="-128"/>
                          <a:cs typeface="Arial" panose="020B0604020202020204" pitchFamily="34" charset="0"/>
                        </a:rPr>
                        <a:t>うち</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3</a:t>
                      </a:r>
                      <a:r>
                        <a:rPr lang="en-US" altLang="ja-JP" sz="90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kern="0" dirty="0">
                          <a:effectLst/>
                          <a:latin typeface="Arial" panose="020B0604020202020204" pitchFamily="34" charset="0"/>
                          <a:ea typeface="ＭＳ Ｐゴシック" panose="020B0600070205080204" pitchFamily="50" charset="-128"/>
                          <a:cs typeface="Arial" panose="020B0604020202020204" pitchFamily="34" charset="0"/>
                        </a:rPr>
                        <a:t>は雇用者</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900" kern="0" dirty="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0" dirty="0">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900" kern="0" dirty="0" err="1">
                          <a:effectLst/>
                          <a:latin typeface="Arial" panose="020B0604020202020204" pitchFamily="34" charset="0"/>
                          <a:ea typeface="ＭＳ Ｐゴシック" panose="020B0600070205080204" pitchFamily="50" charset="-128"/>
                          <a:cs typeface="Arial" panose="020B0604020202020204" pitchFamily="34" charset="0"/>
                        </a:rPr>
                        <a:t>は</a:t>
                      </a:r>
                      <a:r>
                        <a:rPr lang="ja-JP" sz="900" kern="0" dirty="0" err="1">
                          <a:effectLst/>
                          <a:latin typeface="Arial" panose="020B0604020202020204" pitchFamily="34" charset="0"/>
                          <a:ea typeface="ＭＳ Ｐゴシック" panose="020B0600070205080204" pitchFamily="50" charset="-128"/>
                          <a:cs typeface="Arial" panose="020B0604020202020204" pitchFamily="34" charset="0"/>
                        </a:rPr>
                        <a:t>被</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雇用者が負担）</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な</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　</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し</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52000">
                <a:tc vMerge="1">
                  <a:txBody>
                    <a:bodyPr/>
                    <a:lstStyle/>
                    <a:p>
                      <a:pPr algn="l">
                        <a:spcAft>
                          <a:spcPts val="0"/>
                        </a:spcAft>
                      </a:pPr>
                      <a:endParaRPr lang="ja-JP" sz="100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老齢年金受給者</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月に受け取る年金の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social security agency</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より</a:t>
                      </a: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全額</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支払</a:t>
                      </a:r>
                      <a:r>
                        <a:rPr lang="en-US" altLang="ja-JP" sz="1000" kern="0" baseline="30000" dirty="0">
                          <a:effectLst/>
                          <a:latin typeface="Arial" panose="020B0604020202020204" pitchFamily="34" charset="0"/>
                          <a:ea typeface="ＭＳ Ｐゴシック" panose="020B0600070205080204" pitchFamily="50" charset="-128"/>
                          <a:cs typeface="Arial" panose="020B0604020202020204" pitchFamily="34" charset="0"/>
                        </a:rPr>
                        <a:t>※2</a:t>
                      </a:r>
                      <a:endParaRPr lang="ja-JP" sz="1000" kern="100" baseline="300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52000">
                <a:tc vMerge="1">
                  <a:txBody>
                    <a:bodyPr/>
                    <a:lstStyle/>
                    <a:p>
                      <a:pPr algn="l">
                        <a:spcAft>
                          <a:spcPts val="0"/>
                        </a:spcAft>
                      </a:pPr>
                      <a:endParaRPr lang="ja-JP" sz="100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障害手当受給者</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月に受け取る手当の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social security agency</a:t>
                      </a: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より全額支払</a:t>
                      </a:r>
                      <a:r>
                        <a:rPr lang="en-US" altLang="ja-JP" sz="1000" kern="0" baseline="30000" dirty="0">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ja-JP" sz="1000" kern="100" baseline="300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52000">
                <a:tc vMerge="1">
                  <a:txBody>
                    <a:bodyPr/>
                    <a:lstStyle/>
                    <a:p>
                      <a:pPr algn="l">
                        <a:spcAft>
                          <a:spcPts val="0"/>
                        </a:spcAft>
                      </a:pPr>
                      <a:endParaRPr lang="ja-JP" sz="100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spc="-100" baseline="0" dirty="0">
                          <a:effectLst/>
                          <a:latin typeface="Arial" panose="020B0604020202020204" pitchFamily="34" charset="0"/>
                          <a:ea typeface="ＭＳ Ｐゴシック" panose="020B0600070205080204" pitchFamily="50" charset="-128"/>
                          <a:cs typeface="Arial" panose="020B0604020202020204" pitchFamily="34" charset="0"/>
                        </a:rPr>
                        <a:t>貧困者、</a:t>
                      </a:r>
                      <a:r>
                        <a:rPr lang="en-US" sz="1000" kern="0" spc="-100" baseline="0" dirty="0">
                          <a:effectLst/>
                          <a:latin typeface="Arial" panose="020B0604020202020204" pitchFamily="34" charset="0"/>
                          <a:ea typeface="ＭＳ Ｐゴシック" panose="020B0600070205080204" pitchFamily="50" charset="-128"/>
                          <a:cs typeface="Arial" panose="020B0604020202020204" pitchFamily="34" charset="0"/>
                        </a:rPr>
                        <a:t>6</a:t>
                      </a:r>
                      <a:r>
                        <a:rPr lang="ja-JP" sz="1000" kern="0" spc="-100" baseline="0" dirty="0">
                          <a:effectLst/>
                          <a:latin typeface="Arial" panose="020B0604020202020204" pitchFamily="34" charset="0"/>
                          <a:ea typeface="ＭＳ Ｐゴシック" panose="020B0600070205080204" pitchFamily="50" charset="-128"/>
                          <a:cs typeface="Arial" panose="020B0604020202020204" pitchFamily="34" charset="0"/>
                        </a:rPr>
                        <a:t>歳以下の児童、叙勲者、など</a:t>
                      </a:r>
                      <a:endParaRPr lang="ja-JP" sz="1000" kern="100" spc="-100" baseline="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保険料の全額を国家予算から援助</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252000">
                <a:tc vMerge="1">
                  <a:txBody>
                    <a:bodyPr/>
                    <a:lstStyle/>
                    <a:p>
                      <a:endParaRPr kumimoji="1" lang="ja-JP" altLang="en-US"/>
                    </a:p>
                  </a:txBody>
                  <a:tcPr/>
                </a:tc>
                <a:tc gridSpan="2">
                  <a:txBody>
                    <a:bodyPr/>
                    <a:lstStyle/>
                    <a:p>
                      <a:pPr algn="l">
                        <a:spcAft>
                          <a:spcPts val="0"/>
                        </a:spcAft>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貧困者に近い者</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保険料の最低</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50</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を援助</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5"/>
                  </a:ext>
                </a:extLst>
              </a:tr>
              <a:tr h="252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sz="100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失業者</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失業手当の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social security agency</a:t>
                      </a: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より全額支払</a:t>
                      </a:r>
                      <a:r>
                        <a:rPr lang="en-US" altLang="ja-JP" sz="1000" kern="0" baseline="30000" dirty="0">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ja-JP" sz="1000" kern="100" baseline="300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6"/>
                  </a:ext>
                </a:extLst>
              </a:tr>
              <a:tr h="252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学</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　</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生</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3</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保険料の最低</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30</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は国家予算から援助</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7"/>
                  </a:ext>
                </a:extLst>
              </a:tr>
              <a:tr h="25200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kern="0" dirty="0">
                          <a:effectLst/>
                          <a:latin typeface="Arial" panose="020B0604020202020204" pitchFamily="34" charset="0"/>
                          <a:ea typeface="ＭＳ Ｐゴシック" panose="020B0600070205080204" pitchFamily="50" charset="-128"/>
                          <a:cs typeface="Arial" panose="020B0604020202020204" pitchFamily="34" charset="0"/>
                        </a:rPr>
                        <a:t>任意加入</a:t>
                      </a:r>
                      <a:r>
                        <a:rPr lang="en-US" altLang="ja-JP" sz="1000" b="1" kern="0" baseline="30000" dirty="0">
                          <a:effectLst/>
                          <a:latin typeface="Arial" panose="020B0604020202020204" pitchFamily="34" charset="0"/>
                          <a:ea typeface="ＭＳ Ｐゴシック" panose="020B0600070205080204" pitchFamily="50" charset="-128"/>
                          <a:cs typeface="Arial" panose="020B060402020202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農林水産業従事者、</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個人事業主</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a:lnSpc>
                          <a:spcPts val="1600"/>
                        </a:lnSpc>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標準の生活水準</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lnSpc>
                          <a:spcPts val="1600"/>
                        </a:lnSpc>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tc>
                  <a:txBody>
                    <a:bodyPr/>
                    <a:lstStyle/>
                    <a:p>
                      <a:pPr algn="ctr">
                        <a:lnSpc>
                          <a:spcPts val="16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な　し</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extLst>
                  <a:ext uri="{0D108BD9-81ED-4DB2-BD59-A6C34878D82A}">
                    <a16:rowId xmlns:a16="http://schemas.microsoft.com/office/drawing/2014/main" val="10008"/>
                  </a:ext>
                </a:extLst>
              </a:tr>
              <a:tr h="504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貧困に近い</a:t>
                      </a:r>
                      <a:br>
                        <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生活水準</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marL="36513" indent="0" algn="l">
                        <a:lnSpc>
                          <a:spcPct val="100000"/>
                        </a:lnSpc>
                        <a:spcAft>
                          <a:spcPts val="200"/>
                        </a:spcAft>
                      </a:pP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2</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人目から</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4</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人目までは、通常の</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人分保険料の</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90%</a:t>
                      </a:r>
                      <a:r>
                        <a:rPr lang="ja-JP" sz="900" kern="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80%</a:t>
                      </a:r>
                      <a:r>
                        <a:rPr lang="ja-JP" sz="900" kern="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70% </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となる</a:t>
                      </a:r>
                      <a:endParaRPr lang="en-US" altLang="ja-JP" sz="900" kern="0" dirty="0">
                        <a:effectLst/>
                        <a:latin typeface="Arial" panose="020B0604020202020204" pitchFamily="34" charset="0"/>
                        <a:ea typeface="ＭＳ Ｐゴシック" panose="020B0600070205080204" pitchFamily="50" charset="-128"/>
                        <a:cs typeface="Arial" panose="020B0604020202020204" pitchFamily="34" charset="0"/>
                      </a:endParaRPr>
                    </a:p>
                    <a:p>
                      <a:pPr marL="36513" indent="0" algn="l">
                        <a:lnSpc>
                          <a:spcPct val="100000"/>
                        </a:lnSpc>
                        <a:spcAft>
                          <a:spcPts val="200"/>
                        </a:spcAft>
                      </a:pP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人目以降は、</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60%</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の保険料となる</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tc>
                  <a:txBody>
                    <a:bodyPr/>
                    <a:lstStyle/>
                    <a:p>
                      <a:pPr algn="ctr">
                        <a:lnSpc>
                          <a:spcPts val="16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不　明</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extLst>
                  <a:ext uri="{0D108BD9-81ED-4DB2-BD59-A6C34878D82A}">
                    <a16:rowId xmlns:a16="http://schemas.microsoft.com/office/drawing/2014/main" val="10009"/>
                  </a:ext>
                </a:extLst>
              </a:tr>
              <a:tr h="252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従業員が</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養うべき</a:t>
                      </a:r>
                      <a:b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近親者</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標準の生活水準</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lnSpc>
                          <a:spcPts val="1600"/>
                        </a:lnSpc>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tc>
                  <a:txBody>
                    <a:bodyPr/>
                    <a:lstStyle/>
                    <a:p>
                      <a:pPr algn="ctr">
                        <a:lnSpc>
                          <a:spcPts val="16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不　明</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extLst>
                  <a:ext uri="{0D108BD9-81ED-4DB2-BD59-A6C34878D82A}">
                    <a16:rowId xmlns:a16="http://schemas.microsoft.com/office/drawing/2014/main" val="10010"/>
                  </a:ext>
                </a:extLst>
              </a:tr>
              <a:tr h="504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貧困に近い</a:t>
                      </a:r>
                      <a:br>
                        <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生活水準</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marL="36513" indent="0" algn="l" defTabSz="914400" rtl="0" eaLnBrk="1" latinLnBrk="0" hangingPunct="1">
                        <a:lnSpc>
                          <a:spcPct val="100000"/>
                        </a:lnSpc>
                        <a:spcAft>
                          <a:spcPts val="200"/>
                        </a:spcAft>
                      </a:pP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人目から</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人目までは、通常の</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人分保険料の</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r>
                        <a:rPr kumimoji="1" lang="ja-JP" altLang="ja-JP" sz="900" kern="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80%</a:t>
                      </a:r>
                      <a:r>
                        <a:rPr kumimoji="1" lang="ja-JP" altLang="ja-JP" sz="900" kern="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70% </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となる</a:t>
                      </a:r>
                      <a:endPar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36513" indent="0" algn="l" defTabSz="914400" rtl="0" eaLnBrk="1" latinLnBrk="0" hangingPunct="1">
                        <a:lnSpc>
                          <a:spcPct val="100000"/>
                        </a:lnSpc>
                        <a:spcAft>
                          <a:spcPts val="200"/>
                        </a:spcAft>
                      </a:pP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人目以降は、</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60%</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の保険料となる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tc>
                  <a:txBody>
                    <a:bodyPr/>
                    <a:lstStyle/>
                    <a:p>
                      <a:pPr algn="ctr">
                        <a:lnSpc>
                          <a:spcPts val="16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不　明</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extLst>
                  <a:ext uri="{0D108BD9-81ED-4DB2-BD59-A6C34878D82A}">
                    <a16:rowId xmlns:a16="http://schemas.microsoft.com/office/drawing/2014/main" val="10011"/>
                  </a:ext>
                </a:extLst>
              </a:tr>
            </a:tbl>
          </a:graphicData>
        </a:graphic>
      </p:graphicFrame>
      <p:sp>
        <p:nvSpPr>
          <p:cNvPr id="11" name="フリーフォーム 10"/>
          <p:cNvSpPr/>
          <p:nvPr/>
        </p:nvSpPr>
        <p:spPr>
          <a:xfrm>
            <a:off x="7613780" y="2746002"/>
            <a:ext cx="363556" cy="1508945"/>
          </a:xfrm>
          <a:custGeom>
            <a:avLst/>
            <a:gdLst>
              <a:gd name="connsiteX0" fmla="*/ 0 w 345232"/>
              <a:gd name="connsiteY0" fmla="*/ 0 h 1791478"/>
              <a:gd name="connsiteX1" fmla="*/ 345232 w 345232"/>
              <a:gd name="connsiteY1" fmla="*/ 0 h 1791478"/>
              <a:gd name="connsiteX2" fmla="*/ 345232 w 345232"/>
              <a:gd name="connsiteY2" fmla="*/ 1791478 h 1791478"/>
              <a:gd name="connsiteX3" fmla="*/ 0 w 345232"/>
              <a:gd name="connsiteY3" fmla="*/ 1791478 h 1791478"/>
            </a:gdLst>
            <a:ahLst/>
            <a:cxnLst>
              <a:cxn ang="0">
                <a:pos x="connsiteX0" y="connsiteY0"/>
              </a:cxn>
              <a:cxn ang="0">
                <a:pos x="connsiteX1" y="connsiteY1"/>
              </a:cxn>
              <a:cxn ang="0">
                <a:pos x="connsiteX2" y="connsiteY2"/>
              </a:cxn>
              <a:cxn ang="0">
                <a:pos x="connsiteX3" y="connsiteY3"/>
              </a:cxn>
            </a:cxnLst>
            <a:rect l="l" t="t" r="r" b="b"/>
            <a:pathLst>
              <a:path w="345232" h="1791478">
                <a:moveTo>
                  <a:pt x="0" y="0"/>
                </a:moveTo>
                <a:lnTo>
                  <a:pt x="345232" y="0"/>
                </a:lnTo>
                <a:lnTo>
                  <a:pt x="345232" y="1791478"/>
                </a:lnTo>
                <a:lnTo>
                  <a:pt x="0" y="1791478"/>
                </a:lnTo>
              </a:path>
            </a:pathLst>
          </a:custGeom>
          <a:noFill/>
          <a:ln w="19050" cap="flat" cmpd="sng" algn="ctr">
            <a:solidFill>
              <a:srgbClr val="FB82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00472" y="5805264"/>
            <a:ext cx="7416824" cy="369332"/>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健康保険拠出の対象となる賃金は、共通最低賃金の</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倍を上限とするとされている</a:t>
            </a:r>
          </a:p>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それぞれ年金や手当が</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social security agency</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より支払われるため、保険料は実質</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social security agency</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から全額支払われる形となる</a:t>
            </a:r>
          </a:p>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2014</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年までに全国民が強制加入へと移行予定</a:t>
            </a:r>
          </a:p>
        </p:txBody>
      </p:sp>
      <p:sp>
        <p:nvSpPr>
          <p:cNvPr id="13" name="テキスト ボックス 12"/>
          <p:cNvSpPr txBox="1"/>
          <p:nvPr/>
        </p:nvSpPr>
        <p:spPr>
          <a:xfrm>
            <a:off x="200472" y="6381328"/>
            <a:ext cx="7416824" cy="288032"/>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Vietnam Social Security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ホームページ、和泉徹彦「ベトナムの社会保障」（</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2005</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）、厚生労働省「海外情勢報告」（</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zh-TW" altLang="en-US" sz="800" dirty="0" bmk="">
                <a:latin typeface="Arial" panose="020B0604020202020204" pitchFamily="34" charset="0"/>
                <a:ea typeface="ＭＳ Ｐゴシック" panose="020B0600070205080204" pitchFamily="50" charset="-128"/>
                <a:cs typeface="Arial" panose="020B0604020202020204" pitchFamily="34" charset="0"/>
              </a:rPr>
              <a:t>世界保健機関（</a:t>
            </a:r>
            <a:r>
              <a:rPr kumimoji="0" lang="en-US" altLang="zh-TW" sz="800" dirty="0" bmk="">
                <a:latin typeface="Arial" panose="020B0604020202020204" pitchFamily="34" charset="0"/>
                <a:ea typeface="ＭＳ Ｐゴシック" panose="020B0600070205080204" pitchFamily="50" charset="-128"/>
                <a:cs typeface="Arial" panose="020B0604020202020204" pitchFamily="34" charset="0"/>
              </a:rPr>
              <a:t>WHO</a:t>
            </a:r>
            <a:r>
              <a:rPr kumimoji="0" lang="zh-TW"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・ベトナム保健省「</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Health Service Delivery Profile Viet Nam 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Matsushima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Public Health Insurance in Vietnam towards Universal Coverage: Identifying the challenges, issues, and problems in its design and organizational practices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2014</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10" name="角丸四角形 9"/>
          <p:cNvSpPr/>
          <p:nvPr/>
        </p:nvSpPr>
        <p:spPr>
          <a:xfrm>
            <a:off x="7761312" y="2932571"/>
            <a:ext cx="1800200" cy="1135806"/>
          </a:xfrm>
          <a:prstGeom prst="roundRect">
            <a:avLst>
              <a:gd name="adj" fmla="val 6871"/>
            </a:avLst>
          </a:prstGeom>
          <a:solidFill>
            <a:srgbClr val="FFEEE7"/>
          </a:solidFill>
        </p:spPr>
        <p:txBody>
          <a:bodyPr wrap="square">
            <a:spAutoFit/>
          </a:bodyPr>
          <a:lstStyle/>
          <a:p>
            <a:pPr algn="just">
              <a:lnSpc>
                <a:spcPct val="110000"/>
              </a:lnSpc>
            </a:pP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健康保険のノウハウがないことなどを理由に、民間企業の雇用者が被雇用者に保険を提供しておらず、強制加入対象者でさえ未加入のケースもある。</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4740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F28339-1E23-4709-8AAB-CF46B8FAA06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52F28339-1E23-4709-8AAB-CF46B8FAA0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174111612"/>
              </p:ext>
            </p:extLst>
          </p:nvPr>
        </p:nvGraphicFramePr>
        <p:xfrm>
          <a:off x="200025" y="1152000"/>
          <a:ext cx="4500000" cy="529200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88160">
                <a:tc gridSpan="3">
                  <a:txBody>
                    <a:bodyPr/>
                    <a:lstStyle/>
                    <a:p>
                      <a:pPr lvl="0">
                        <a:lnSpc>
                          <a:spcPct val="10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ja-JP" altLang="en-US" sz="1050" dirty="0"/>
                        <a:t>市場規模</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59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ja-JP"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9009943"/>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医療システム</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7912087"/>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保健省構造</a:t>
                      </a: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a:latin typeface="+mn-lt"/>
                          <a:ea typeface="+mj-ea"/>
                        </a:rPr>
                        <a:t>・・・</a:t>
                      </a: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60</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105144"/>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アドバイザリーユニットのそれぞれの役割と担当者</a:t>
                      </a: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61</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9743089"/>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機能ユニットのそれぞれの役割と担当者</a:t>
                      </a: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62</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6932040"/>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公共サービスユニットのそれぞれの役割と担当者</a:t>
                      </a: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4656044"/>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8759834"/>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8569977"/>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市場規模・輸出入</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65</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7112379"/>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endParaRPr lang="en-US" altLang="ja-JP"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endParaRPr kumimoji="1" lang="en-US" altLang="ja-JP" sz="1050" kern="1200" dirty="0">
                        <a:solidFill>
                          <a:schemeClr val="tx1"/>
                        </a:solidFill>
                        <a:latin typeface="+mn-lt"/>
                        <a:ea typeface="+mn-ea"/>
                        <a:cs typeface="+mn-cs"/>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66</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3680914"/>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a:t>
                      </a:r>
                      <a:r>
                        <a:rPr lang="en-US" altLang="ja-JP" sz="1050" dirty="0"/>
                        <a:t>‐</a:t>
                      </a:r>
                      <a:r>
                        <a:rPr lang="ja-JP" altLang="en-US" sz="1050" dirty="0"/>
                        <a:t>主要海外メーカー　　　　　　</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endParaRPr kumimoji="1" lang="en-US" altLang="ja-JP" sz="1050" kern="1200" dirty="0">
                        <a:solidFill>
                          <a:schemeClr val="tx1"/>
                        </a:solidFill>
                        <a:latin typeface="+mn-lt"/>
                        <a:ea typeface="+mn-ea"/>
                        <a:cs typeface="+mn-cs"/>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0962802"/>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68</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71</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中古医療機器</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72</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100000"/>
                        </a:lnSpc>
                      </a:pPr>
                      <a:r>
                        <a:rPr kumimoji="1" lang="ja-JP" altLang="en-US" sz="1050" dirty="0">
                          <a:latin typeface="+mn-lt"/>
                          <a:ea typeface="+mj-ea"/>
                        </a:rPr>
                        <a:t>医薬品</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市場規模・輸出入額</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73</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76</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78</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100000"/>
                        </a:lnSpc>
                      </a:pPr>
                      <a:r>
                        <a:rPr kumimoji="1" lang="ja-JP" altLang="en-US" sz="1050" dirty="0">
                          <a:latin typeface="+mn-lt"/>
                          <a:ea typeface="+mj-ea"/>
                        </a:rPr>
                        <a:t>介護</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市場規模</a:t>
                      </a:r>
                      <a:endParaRPr lang="en-US" altLang="ja-JP"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80</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100000"/>
                        </a:lnSpc>
                      </a:pPr>
                      <a:r>
                        <a:rPr kumimoji="1" lang="ja-JP" altLang="en-US" sz="1050" dirty="0">
                          <a:latin typeface="+mn-lt"/>
                          <a:ea typeface="+mj-ea"/>
                        </a:rPr>
                        <a:t>歯科</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ja-JP" altLang="en-US" sz="1050" dirty="0"/>
                        <a:t>市場規模</a:t>
                      </a: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81</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3978196"/>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013886464"/>
              </p:ext>
            </p:extLst>
          </p:nvPr>
        </p:nvGraphicFramePr>
        <p:xfrm>
          <a:off x="5205600" y="1152000"/>
          <a:ext cx="4500000" cy="5725633"/>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100000"/>
                        </a:lnSpc>
                      </a:pPr>
                      <a:r>
                        <a:rPr kumimoji="1" lang="ja-JP" altLang="en-US" sz="1050" dirty="0">
                          <a:latin typeface="+mn-lt"/>
                          <a:ea typeface="+mj-ea"/>
                        </a:rPr>
                        <a:t>その他</a:t>
                      </a: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3967878"/>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デジタルヘルス関連</a:t>
                      </a:r>
                      <a:endParaRPr kumimoji="1" lang="zh-CN" altLang="en-US" sz="1050" kern="1200" dirty="0">
                        <a:solidFill>
                          <a:schemeClr val="tx1"/>
                        </a:solidFill>
                        <a:latin typeface="+mn-lt"/>
                        <a:ea typeface="+mn-ea"/>
                        <a:cs typeface="+mn-cs"/>
                      </a:endParaRP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83</a:t>
                      </a: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148595"/>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オンライン診療の主要プラットフォーマー</a:t>
                      </a: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1050" kern="1200">
                          <a:solidFill>
                            <a:schemeClr val="tx1"/>
                          </a:solidFill>
                          <a:latin typeface="+mn-lt"/>
                          <a:ea typeface="+mn-ea"/>
                          <a:cs typeface="+mn-cs"/>
                        </a:rPr>
                        <a:t>・・・</a:t>
                      </a: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84</a:t>
                      </a: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1311772"/>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医療の</a:t>
                      </a:r>
                      <a:r>
                        <a:rPr kumimoji="1" lang="en-US" altLang="ja-JP" sz="1050" kern="1200">
                          <a:solidFill>
                            <a:schemeClr val="tx1"/>
                          </a:solidFill>
                          <a:latin typeface="+mn-lt"/>
                          <a:ea typeface="+mn-ea"/>
                          <a:cs typeface="+mn-cs"/>
                        </a:rPr>
                        <a:t>IT</a:t>
                      </a:r>
                      <a:r>
                        <a:rPr kumimoji="1" lang="ja-JP" altLang="en-US" sz="1050" kern="1200">
                          <a:solidFill>
                            <a:schemeClr val="tx1"/>
                          </a:solidFill>
                          <a:latin typeface="+mn-lt"/>
                          <a:ea typeface="+mn-ea"/>
                          <a:cs typeface="+mn-cs"/>
                        </a:rPr>
                        <a:t>化に関する状況</a:t>
                      </a:r>
                      <a:endParaRPr kumimoji="1" lang="ja-JP" altLang="en-US" sz="1050" kern="1200" dirty="0">
                        <a:solidFill>
                          <a:schemeClr val="tx1"/>
                        </a:solidFill>
                        <a:latin typeface="+mn-lt"/>
                        <a:ea typeface="+mn-ea"/>
                        <a:cs typeface="+mn-cs"/>
                      </a:endParaRP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1050" kern="1200">
                          <a:solidFill>
                            <a:schemeClr val="tx1"/>
                          </a:solidFill>
                          <a:latin typeface="+mn-lt"/>
                          <a:ea typeface="+mn-ea"/>
                          <a:cs typeface="+mn-cs"/>
                        </a:rPr>
                        <a:t>・・・</a:t>
                      </a: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85</a:t>
                      </a: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学会および業界団体</a:t>
                      </a:r>
                      <a:endParaRPr kumimoji="1" lang="en-US" altLang="ja-JP" sz="1050" kern="1200" dirty="0">
                        <a:solidFill>
                          <a:schemeClr val="tx1"/>
                        </a:solidFill>
                        <a:latin typeface="+mn-lt"/>
                        <a:ea typeface="+mn-ea"/>
                        <a:cs typeface="+mn-cs"/>
                      </a:endParaRP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1050">
                          <a:latin typeface="+mn-lt"/>
                          <a:ea typeface="+mj-ea"/>
                        </a:rPr>
                        <a:t>・・・</a:t>
                      </a: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86</a:t>
                      </a: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4457882"/>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医薬品・医療機器関連イベント</a:t>
                      </a: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1050">
                          <a:latin typeface="+mn-lt"/>
                          <a:ea typeface="+mj-ea"/>
                        </a:rPr>
                        <a:t>・・・</a:t>
                      </a: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87</a:t>
                      </a: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5474935"/>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kern="1200" dirty="0">
                          <a:solidFill>
                            <a:schemeClr val="tx1"/>
                          </a:solidFill>
                          <a:latin typeface="+mn-lt"/>
                          <a:ea typeface="+mn-ea"/>
                          <a:cs typeface="+mn-cs"/>
                        </a:rPr>
                        <a:t>外国人患者受入／医療渡航</a:t>
                      </a: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88</a:t>
                      </a: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1411075"/>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5615855"/>
                  </a:ext>
                </a:extLst>
              </a:tr>
              <a:tr h="158454">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医療分野における</a:t>
                      </a:r>
                      <a:r>
                        <a:rPr lang="en-US" altLang="ja-JP" sz="1050" dirty="0"/>
                        <a:t>IT</a:t>
                      </a:r>
                      <a:r>
                        <a:rPr lang="ja-JP" altLang="en-US" sz="1050" dirty="0"/>
                        <a:t>活用促進に向けた政策動向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90</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7520209"/>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91</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医療産業振興政策の将来動向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94</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医療産業振興政策の将来動向とプログラムのリスト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95</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8557265"/>
                  </a:ext>
                </a:extLst>
              </a:tr>
              <a:tr h="158454">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98</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99</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7354">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108</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厚生労働省とベトナム</a:t>
                      </a:r>
                      <a:r>
                        <a:rPr lang="ja-JP" altLang="en-US" sz="1050" dirty="0">
                          <a:latin typeface="+mn-lt"/>
                        </a:rPr>
                        <a:t>保健省の</a:t>
                      </a:r>
                      <a:r>
                        <a:rPr lang="ja-JP" altLang="en-US" sz="1050" dirty="0"/>
                        <a:t>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109</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110</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111</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117</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118</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121</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122</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cxnSp>
        <p:nvCxnSpPr>
          <p:cNvPr id="10" name="Straight Connector 9">
            <a:extLst>
              <a:ext uri="{FF2B5EF4-FFF2-40B4-BE49-F238E27FC236}">
                <a16:creationId xmlns:a16="http://schemas.microsoft.com/office/drawing/2014/main" id="{9F87DD4B-AB34-417A-BCC0-F833144BE228}"/>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269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extLst>
              <p:ext uri="{D42A27DB-BD31-4B8C-83A1-F6EECF244321}">
                <p14:modId xmlns:p14="http://schemas.microsoft.com/office/powerpoint/2010/main" val="1679230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8" imgW="395" imgH="396" progId="TCLayout.ActiveDocument.1">
                  <p:embed/>
                </p:oleObj>
              </mc:Choice>
              <mc:Fallback>
                <p:oleObj name="think-cellスライド"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ベトナム／医療関連／制度</a:t>
            </a:r>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3" name="Chart 42">
            <a:extLst>
              <a:ext uri="{FF2B5EF4-FFF2-40B4-BE49-F238E27FC236}">
                <a16:creationId xmlns:a16="http://schemas.microsoft.com/office/drawing/2014/main" id="{07A2F4A5-4F7C-4C30-BFA2-91217D85AB11}"/>
              </a:ext>
            </a:extLst>
          </p:cNvPr>
          <p:cNvGraphicFramePr/>
          <p:nvPr>
            <p:custDataLst>
              <p:tags r:id="rId2"/>
            </p:custDataLst>
            <p:extLst>
              <p:ext uri="{D42A27DB-BD31-4B8C-83A1-F6EECF244321}">
                <p14:modId xmlns:p14="http://schemas.microsoft.com/office/powerpoint/2010/main" val="262615035"/>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827338"/>
            <a:ext cx="8293100" cy="280828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8" name="テキスト プレースホルダ 9">
            <a:extLst>
              <a:ext uri="{FF2B5EF4-FFF2-40B4-BE49-F238E27FC236}">
                <a16:creationId xmlns:a16="http://schemas.microsoft.com/office/drawing/2014/main" id="{2C261A06-8E72-4995-A4E1-D61C878B1C84}"/>
              </a:ext>
            </a:extLst>
          </p:cNvPr>
          <p:cNvSpPr>
            <a:spLocks/>
          </p:cNvSpPr>
          <p:nvPr>
            <p:custDataLst>
              <p:tags r:id="rId4"/>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p:cNvSpPr>
          <p:nvPr>
            <p:custDataLst>
              <p:tags r:id="rId5"/>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p:cNvSpPr>
          <p:nvPr>
            <p:custDataLst>
              <p:tags r:id="rId6"/>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p:cNvSpPr>
          <p:nvPr>
            <p:custDataLst>
              <p:tags r:id="rId7"/>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p:cNvSpPr>
          <p:nvPr>
            <p:custDataLst>
              <p:tags r:id="rId8"/>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p:cNvSpPr>
          <p:nvPr>
            <p:custDataLst>
              <p:tags r:id="rId9"/>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p:cNvSpPr>
          <p:nvPr>
            <p:custDataLst>
              <p:tags r:id="rId10"/>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p:cNvSpPr>
          <p:nvPr>
            <p:custDataLst>
              <p:tags r:id="rId11"/>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p:cNvSpPr>
          <p:nvPr>
            <p:custDataLst>
              <p:tags r:id="rId12"/>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p:cNvSpPr>
          <p:nvPr>
            <p:custDataLst>
              <p:tags r:id="rId13"/>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p:cNvSpPr>
          <p:nvPr>
            <p:custDataLst>
              <p:tags r:id="rId14"/>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p:cNvSpPr>
          <p:nvPr>
            <p:custDataLst>
              <p:tags r:id="rId15"/>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p:cNvSpPr>
          <p:nvPr>
            <p:custDataLst>
              <p:tags r:id="rId16"/>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p:cNvSpPr>
          <p:nvPr>
            <p:custDataLst>
              <p:tags r:id="rId17"/>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p:cNvSpPr>
          <p:nvPr>
            <p:custDataLst>
              <p:tags r:id="rId18"/>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p:cNvSpPr>
          <p:nvPr>
            <p:custDataLst>
              <p:tags r:id="rId19"/>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p:cNvSpPr>
          <p:nvPr>
            <p:custDataLst>
              <p:tags r:id="rId20"/>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p:cNvSpPr>
          <p:nvPr>
            <p:custDataLst>
              <p:tags r:id="rId21"/>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p:cNvSpPr>
          <p:nvPr>
            <p:custDataLst>
              <p:tags r:id="rId22"/>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p:cNvSpPr>
          <p:nvPr>
            <p:custDataLst>
              <p:tags r:id="rId23"/>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p:cNvSpPr>
          <p:nvPr>
            <p:custDataLst>
              <p:tags r:id="rId24"/>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p:cNvSpPr>
          <p:nvPr>
            <p:custDataLst>
              <p:tags r:id="rId25"/>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p:cNvSpPr>
          <p:nvPr>
            <p:custDataLst>
              <p:tags r:id="rId26"/>
            </p:custDataLst>
          </p:nvPr>
        </p:nvSpPr>
        <p:spPr bwMode="auto">
          <a:xfrm>
            <a:off x="4424363" y="4079875"/>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2B54ED8E-8B60-4DE9-B53E-6F01AE6C5083}" type="datetime'''''''''''''''+''''2''''''''''''''''''''''''1%'''''''''''''">
              <a:rPr lang="en-US" altLang="en-US" sz="1400" b="1" smtClean="0">
                <a:effectLst/>
              </a:rPr>
              <a:pPr/>
              <a:t>+21%</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Ministry of Finance, IAV,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Stoxplus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a:t>
            </a: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ベトナムにおける民間医療保険の保険料収入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ベトナムでは、都心部の富裕層を中心に、民間医療保険の利用は増えている。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国営企業の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Bao Viet Holdings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をはじめ、ローカルの保険会社が医療保険を含む損害保険市場で大きなシェアを占めている。</a:t>
            </a:r>
          </a:p>
        </p:txBody>
      </p:sp>
    </p:spTree>
    <p:extLst>
      <p:ext uri="{BB962C8B-B14F-4D97-AF65-F5344CB8AC3E}">
        <p14:creationId xmlns:p14="http://schemas.microsoft.com/office/powerpoint/2010/main" val="1834843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4CBF2-E542-A7B6-343E-FBA81DEBA7CC}"/>
            </a:ext>
          </a:extLst>
        </p:cNvPr>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DAB2E959-AAA6-A044-428D-5C7C23C53613}"/>
              </a:ext>
            </a:extLst>
          </p:cNvPr>
          <p:cNvGraphicFramePr>
            <a:graphicFrameLocks/>
          </p:cNvGraphicFramePr>
          <p:nvPr>
            <p:custDataLst>
              <p:tags r:id="rId1"/>
            </p:custDataLst>
            <p:extLst>
              <p:ext uri="{D42A27DB-BD31-4B8C-83A1-F6EECF244321}">
                <p14:modId xmlns:p14="http://schemas.microsoft.com/office/powerpoint/2010/main" val="757473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3" imgW="395" imgH="396" progId="TCLayout.ActiveDocument.1">
                  <p:embed/>
                </p:oleObj>
              </mc:Choice>
              <mc:Fallback>
                <p:oleObj name="think-cellスライド" r:id="rId1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BB660AA7-7887-5B1E-7C72-3890C31BDCBC}"/>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ベトナム／医療関連／制度</a:t>
            </a:r>
          </a:p>
        </p:txBody>
      </p:sp>
      <p:sp>
        <p:nvSpPr>
          <p:cNvPr id="9" name="テキスト プレースホルダー 5">
            <a:extLst>
              <a:ext uri="{FF2B5EF4-FFF2-40B4-BE49-F238E27FC236}">
                <a16:creationId xmlns:a16="http://schemas.microsoft.com/office/drawing/2014/main" id="{64C40F3A-97A3-4F2F-0294-4736B37BC1EA}"/>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sp>
        <p:nvSpPr>
          <p:cNvPr id="103" name="テキスト ボックス 20">
            <a:extLst>
              <a:ext uri="{FF2B5EF4-FFF2-40B4-BE49-F238E27FC236}">
                <a16:creationId xmlns:a16="http://schemas.microsoft.com/office/drawing/2014/main" id="{28F20B91-CB43-DF32-4742-A0EB42070190}"/>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Ministry of Finance, IAV,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Stoxplus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チ</a:t>
            </a:r>
          </a:p>
        </p:txBody>
      </p:sp>
      <p:sp>
        <p:nvSpPr>
          <p:cNvPr id="104" name="Rectangle 6">
            <a:extLst>
              <a:ext uri="{FF2B5EF4-FFF2-40B4-BE49-F238E27FC236}">
                <a16:creationId xmlns:a16="http://schemas.microsoft.com/office/drawing/2014/main" id="{B89DDD3B-2F57-1D4E-A37A-72DE55BB6642}"/>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ベトナムにおける民間医療保険の保険料収入</a:t>
            </a:r>
          </a:p>
        </p:txBody>
      </p:sp>
      <p:sp>
        <p:nvSpPr>
          <p:cNvPr id="111" name="テキスト ボックス 45">
            <a:extLst>
              <a:ext uri="{FF2B5EF4-FFF2-40B4-BE49-F238E27FC236}">
                <a16:creationId xmlns:a16="http://schemas.microsoft.com/office/drawing/2014/main" id="{AD279938-4B2A-EA81-22D6-436C9621AC67}"/>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ベトナムでは、都心部の富裕層を中心に、民間医療保険の利用は増えている。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国営企業の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Bao Viet Holdings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をはじめ、ローカルの保険会社が医療保険を含む損害保険市場で大きなシェアを占めている。</a:t>
            </a:r>
          </a:p>
        </p:txBody>
      </p:sp>
      <p:sp>
        <p:nvSpPr>
          <p:cNvPr id="2" name="テキスト ボックス 20">
            <a:extLst>
              <a:ext uri="{FF2B5EF4-FFF2-40B4-BE49-F238E27FC236}">
                <a16:creationId xmlns:a16="http://schemas.microsoft.com/office/drawing/2014/main" id="{BB567822-AB49-3E59-BAB1-589437C413C2}"/>
              </a:ext>
            </a:extLst>
          </p:cNvPr>
          <p:cNvSpPr txBox="1"/>
          <p:nvPr/>
        </p:nvSpPr>
        <p:spPr>
          <a:xfrm>
            <a:off x="679450" y="2643686"/>
            <a:ext cx="828032" cy="216024"/>
          </a:xfrm>
          <a:prstGeom prst="rect">
            <a:avLst/>
          </a:prstGeom>
          <a:noFill/>
        </p:spPr>
        <p:txBody>
          <a:bodyPr wrap="square" lIns="0" tIns="0" rIns="0" bIns="0" rtlCol="0" anchor="ctr" anchorCtr="0">
            <a:noAutofit/>
          </a:bodyPr>
          <a:lstStyle/>
          <a:p>
            <a:r>
              <a:rPr lang="ja-JP" altLang="en-US" sz="1000" noProof="1">
                <a:latin typeface="Arial" panose="020B0604020202020204" pitchFamily="34" charset="0"/>
                <a:ea typeface="ＭＳ Ｐゴシック" panose="020B0600070205080204" pitchFamily="50" charset="-128"/>
                <a:cs typeface="Arial" panose="020B0604020202020204" pitchFamily="34" charset="0"/>
              </a:rPr>
              <a:t>（</a:t>
            </a:r>
            <a:r>
              <a:rPr lang="en-IN" altLang="ja-JP" sz="1000" noProof="1">
                <a:latin typeface="Arial" panose="020B0604020202020204" pitchFamily="34" charset="0"/>
                <a:ea typeface="ＭＳ Ｐゴシック" panose="020B0600070205080204" pitchFamily="50" charset="-128"/>
                <a:cs typeface="Arial" panose="020B0604020202020204" pitchFamily="34" charset="0"/>
              </a:rPr>
              <a:t>10 </a:t>
            </a: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億</a:t>
            </a:r>
            <a:r>
              <a:rPr lang="en-US" altLang="ja-JP" sz="10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21" name="Chart 20">
            <a:extLst>
              <a:ext uri="{FF2B5EF4-FFF2-40B4-BE49-F238E27FC236}">
                <a16:creationId xmlns:a16="http://schemas.microsoft.com/office/drawing/2014/main" id="{5742A728-5ED4-D0A9-9ADB-7482DC3A100F}"/>
              </a:ext>
            </a:extLst>
          </p:cNvPr>
          <p:cNvGraphicFramePr/>
          <p:nvPr>
            <p:custDataLst>
              <p:tags r:id="rId2"/>
            </p:custDataLst>
            <p:extLst>
              <p:ext uri="{D42A27DB-BD31-4B8C-83A1-F6EECF244321}">
                <p14:modId xmlns:p14="http://schemas.microsoft.com/office/powerpoint/2010/main" val="3015441911"/>
              </p:ext>
            </p:extLst>
          </p:nvPr>
        </p:nvGraphicFramePr>
        <p:xfrm>
          <a:off x="596900" y="2373313"/>
          <a:ext cx="8540750" cy="3506787"/>
        </p:xfrm>
        <a:graphic>
          <a:graphicData uri="http://schemas.openxmlformats.org/drawingml/2006/chart">
            <c:chart xmlns:c="http://schemas.openxmlformats.org/drawingml/2006/chart" xmlns:r="http://schemas.openxmlformats.org/officeDocument/2006/relationships" r:id="rId15"/>
          </a:graphicData>
        </a:graphic>
      </p:graphicFrame>
      <p:cxnSp>
        <p:nvCxnSpPr>
          <p:cNvPr id="5" name="Straight Connector 4">
            <a:extLst>
              <a:ext uri="{FF2B5EF4-FFF2-40B4-BE49-F238E27FC236}">
                <a16:creationId xmlns:a16="http://schemas.microsoft.com/office/drawing/2014/main" id="{40AF981C-07E0-D4D6-0840-F1F7A93C3C1C}"/>
              </a:ext>
            </a:extLst>
          </p:cNvPr>
          <p:cNvCxnSpPr/>
          <p:nvPr>
            <p:custDataLst>
              <p:tags r:id="rId3"/>
            </p:custDataLst>
          </p:nvPr>
        </p:nvCxnSpPr>
        <p:spPr bwMode="auto">
          <a:xfrm flipV="1">
            <a:off x="1276350" y="2284413"/>
            <a:ext cx="7178675" cy="85090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6" name="テキスト プレースホルダ 9">
            <a:extLst>
              <a:ext uri="{FF2B5EF4-FFF2-40B4-BE49-F238E27FC236}">
                <a16:creationId xmlns:a16="http://schemas.microsoft.com/office/drawing/2014/main" id="{D4B7E43A-B054-D8F8-1068-1283B564E611}"/>
              </a:ext>
            </a:extLst>
          </p:cNvPr>
          <p:cNvSpPr>
            <a:spLocks/>
          </p:cNvSpPr>
          <p:nvPr>
            <p:custDataLst>
              <p:tags r:id="rId4"/>
            </p:custDataLst>
          </p:nvPr>
        </p:nvSpPr>
        <p:spPr bwMode="auto">
          <a:xfrm>
            <a:off x="1101725"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0BF280-A57F-4400-A44E-E60E369E768A}" type="datetime'''''''''''''''''''''''''2''''0''1''''''9'''''''''''''">
              <a:rPr lang="en-US" altLang="en-US" sz="1200" smtClean="0"/>
              <a:pPr/>
              <a:t>2019</a:t>
            </a:fld>
            <a:endParaRPr lang="ja-JP" altLang="en-US" sz="1200"/>
          </a:p>
        </p:txBody>
      </p:sp>
      <p:sp>
        <p:nvSpPr>
          <p:cNvPr id="7" name="テキスト プレースホルダ 9">
            <a:extLst>
              <a:ext uri="{FF2B5EF4-FFF2-40B4-BE49-F238E27FC236}">
                <a16:creationId xmlns:a16="http://schemas.microsoft.com/office/drawing/2014/main" id="{7AE3584D-5BC7-69DF-C25E-7F20C973B0DD}"/>
              </a:ext>
            </a:extLst>
          </p:cNvPr>
          <p:cNvSpPr>
            <a:spLocks/>
          </p:cNvSpPr>
          <p:nvPr>
            <p:custDataLst>
              <p:tags r:id="rId5"/>
            </p:custDataLst>
          </p:nvPr>
        </p:nvSpPr>
        <p:spPr bwMode="auto">
          <a:xfrm>
            <a:off x="2298700"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D03CA8-6CC9-40D5-BFDC-67F6B05AA92F}" type="datetime'''''2''''''''''''''''''''''''''''0''2''''''0'''''''''''">
              <a:rPr lang="en-US" altLang="en-US" sz="1200" smtClean="0"/>
              <a:pPr/>
              <a:t>2020</a:t>
            </a:fld>
            <a:endParaRPr lang="ja-JP" altLang="en-US" sz="1200"/>
          </a:p>
        </p:txBody>
      </p:sp>
      <p:sp>
        <p:nvSpPr>
          <p:cNvPr id="11" name="テキスト プレースホルダ 9">
            <a:extLst>
              <a:ext uri="{FF2B5EF4-FFF2-40B4-BE49-F238E27FC236}">
                <a16:creationId xmlns:a16="http://schemas.microsoft.com/office/drawing/2014/main" id="{AA7D090B-8A94-EA62-A8AB-801FD9107756}"/>
              </a:ext>
            </a:extLst>
          </p:cNvPr>
          <p:cNvSpPr>
            <a:spLocks/>
          </p:cNvSpPr>
          <p:nvPr>
            <p:custDataLst>
              <p:tags r:id="rId6"/>
            </p:custDataLst>
          </p:nvPr>
        </p:nvSpPr>
        <p:spPr bwMode="auto">
          <a:xfrm>
            <a:off x="3494088"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27A0C6-080C-4E2E-B4A7-760561CACEC8}" type="datetime'''''''''''''''''2''0''''''''''''''''2''1'''''''''">
              <a:rPr lang="en-US" altLang="en-US" sz="1200" smtClean="0"/>
              <a:pPr/>
              <a:t>2021</a:t>
            </a:fld>
            <a:endParaRPr lang="ja-JP" altLang="en-US" sz="1200"/>
          </a:p>
        </p:txBody>
      </p:sp>
      <p:sp>
        <p:nvSpPr>
          <p:cNvPr id="15" name="テキスト プレースホルダ 9">
            <a:extLst>
              <a:ext uri="{FF2B5EF4-FFF2-40B4-BE49-F238E27FC236}">
                <a16:creationId xmlns:a16="http://schemas.microsoft.com/office/drawing/2014/main" id="{B078CC5E-1F65-8F42-91D8-F18A8A5B2A4F}"/>
              </a:ext>
            </a:extLst>
          </p:cNvPr>
          <p:cNvSpPr>
            <a:spLocks/>
          </p:cNvSpPr>
          <p:nvPr>
            <p:custDataLst>
              <p:tags r:id="rId7"/>
            </p:custDataLst>
          </p:nvPr>
        </p:nvSpPr>
        <p:spPr bwMode="auto">
          <a:xfrm>
            <a:off x="4691063"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34638D-8CA5-48FD-B050-B22EA583893A}" type="datetime'''''''''''2''''''''''''''''''''''''0''''''2''2'''''''''''''">
              <a:rPr lang="en-US" altLang="en-US" sz="1200" smtClean="0"/>
              <a:pPr/>
              <a:t>2022</a:t>
            </a:fld>
            <a:endParaRPr lang="ja-JP" altLang="en-US" sz="1200"/>
          </a:p>
        </p:txBody>
      </p:sp>
      <p:sp>
        <p:nvSpPr>
          <p:cNvPr id="16" name="テキスト プレースホルダ 9">
            <a:extLst>
              <a:ext uri="{FF2B5EF4-FFF2-40B4-BE49-F238E27FC236}">
                <a16:creationId xmlns:a16="http://schemas.microsoft.com/office/drawing/2014/main" id="{3AB69334-3E39-8636-6472-40EAE592A654}"/>
              </a:ext>
            </a:extLst>
          </p:cNvPr>
          <p:cNvSpPr>
            <a:spLocks/>
          </p:cNvSpPr>
          <p:nvPr>
            <p:custDataLst>
              <p:tags r:id="rId8"/>
            </p:custDataLst>
          </p:nvPr>
        </p:nvSpPr>
        <p:spPr bwMode="auto">
          <a:xfrm>
            <a:off x="5888038"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9F7B1B-DB1E-4930-9DC2-68E72C44E193}" type="datetime'''''''''2''''''''''''0''''''''''''''''2''''''''''''3'">
              <a:rPr lang="en-US" altLang="en-US" sz="1200" smtClean="0"/>
              <a:pPr/>
              <a:t>2023</a:t>
            </a:fld>
            <a:endParaRPr lang="ja-JP" altLang="en-US" sz="1200"/>
          </a:p>
        </p:txBody>
      </p:sp>
      <p:sp>
        <p:nvSpPr>
          <p:cNvPr id="17" name="テキスト プレースホルダ 9">
            <a:extLst>
              <a:ext uri="{FF2B5EF4-FFF2-40B4-BE49-F238E27FC236}">
                <a16:creationId xmlns:a16="http://schemas.microsoft.com/office/drawing/2014/main" id="{64614335-5B78-B11A-70DA-439AA28F04B3}"/>
              </a:ext>
            </a:extLst>
          </p:cNvPr>
          <p:cNvSpPr>
            <a:spLocks/>
          </p:cNvSpPr>
          <p:nvPr>
            <p:custDataLst>
              <p:tags r:id="rId9"/>
            </p:custDataLst>
          </p:nvPr>
        </p:nvSpPr>
        <p:spPr bwMode="auto">
          <a:xfrm>
            <a:off x="7085013"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5275D6-F69B-4D0F-BEB1-5D820E663DE0}" type="datetime'''''''''''''2''''''''''''''''''''''''''''''024'''''''''''''">
              <a:rPr lang="en-US" altLang="en-US" sz="1200" smtClean="0"/>
              <a:pPr/>
              <a:t>2024</a:t>
            </a:fld>
            <a:endParaRPr lang="ja-JP" altLang="en-US" sz="1200"/>
          </a:p>
        </p:txBody>
      </p:sp>
      <p:sp>
        <p:nvSpPr>
          <p:cNvPr id="18" name="テキスト プレースホルダ 9">
            <a:extLst>
              <a:ext uri="{FF2B5EF4-FFF2-40B4-BE49-F238E27FC236}">
                <a16:creationId xmlns:a16="http://schemas.microsoft.com/office/drawing/2014/main" id="{AFF0AC52-B09B-6AAA-3E09-3B85D92B78BA}"/>
              </a:ext>
            </a:extLst>
          </p:cNvPr>
          <p:cNvSpPr>
            <a:spLocks/>
          </p:cNvSpPr>
          <p:nvPr>
            <p:custDataLst>
              <p:tags r:id="rId10"/>
            </p:custDataLst>
          </p:nvPr>
        </p:nvSpPr>
        <p:spPr bwMode="auto">
          <a:xfrm>
            <a:off x="8280400"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524197-58BE-4B2F-905D-A732F0CC90DF}" type="datetime'''2''''0''''''''''''2''''''''''''''''''''''''5'''''''''''''''">
              <a:rPr lang="en-US" altLang="en-US" sz="1200" smtClean="0"/>
              <a:pPr/>
              <a:t>2025</a:t>
            </a:fld>
            <a:endParaRPr lang="ja-JP" altLang="en-US" sz="1200"/>
          </a:p>
        </p:txBody>
      </p:sp>
      <p:sp>
        <p:nvSpPr>
          <p:cNvPr id="19" name="テキスト プレースホルダ 9">
            <a:extLst>
              <a:ext uri="{FF2B5EF4-FFF2-40B4-BE49-F238E27FC236}">
                <a16:creationId xmlns:a16="http://schemas.microsoft.com/office/drawing/2014/main" id="{7E00232B-2B39-2B08-C67C-E877DFD54744}"/>
              </a:ext>
            </a:extLst>
          </p:cNvPr>
          <p:cNvSpPr>
            <a:spLocks/>
          </p:cNvSpPr>
          <p:nvPr>
            <p:custDataLst>
              <p:tags r:id="rId11"/>
            </p:custDataLst>
          </p:nvPr>
        </p:nvSpPr>
        <p:spPr bwMode="auto">
          <a:xfrm>
            <a:off x="4495800" y="2408238"/>
            <a:ext cx="741363" cy="60325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400" b="1">
                <a:effectLst/>
              </a:rPr>
              <a:t>CAGR</a:t>
            </a:r>
            <a:br>
              <a:rPr lang="en-US" altLang="ja-JP" sz="1400" b="1">
                <a:effectLst/>
              </a:rPr>
            </a:br>
            <a:r>
              <a:rPr lang="en-US" altLang="ja-JP" sz="1400" b="1">
                <a:effectLst/>
              </a:rPr>
              <a:t>15%</a:t>
            </a:r>
            <a:endParaRPr lang="ja-JP" altLang="en-US" sz="1400" b="1"/>
          </a:p>
        </p:txBody>
      </p:sp>
      <p:sp>
        <p:nvSpPr>
          <p:cNvPr id="41" name="テキスト ボックス 20">
            <a:extLst>
              <a:ext uri="{FF2B5EF4-FFF2-40B4-BE49-F238E27FC236}">
                <a16:creationId xmlns:a16="http://schemas.microsoft.com/office/drawing/2014/main" id="{E376AB79-0EA2-085E-D410-D54649DF9E6B}"/>
              </a:ext>
            </a:extLst>
          </p:cNvPr>
          <p:cNvSpPr txBox="1"/>
          <p:nvPr/>
        </p:nvSpPr>
        <p:spPr>
          <a:xfrm>
            <a:off x="200472" y="6300788"/>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（音符）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年の数値には、傷害保険および医療保険の保険料が含まれています。</a:t>
            </a:r>
            <a:endParaRPr lang="en-IN"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IN" altLang="ja-JP" sz="800" dirty="0">
                <a:latin typeface="Arial" panose="020B0604020202020204" pitchFamily="34" charset="0"/>
                <a:ea typeface="ＭＳ Ｐゴシック" panose="020B0600070205080204" pitchFamily="50" charset="-128"/>
                <a:cs typeface="Arial" panose="020B0604020202020204" pitchFamily="34" charset="0"/>
              </a:rPr>
              <a:t>1 IDR = 0.000059 USD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p>
        </p:txBody>
      </p:sp>
    </p:spTree>
    <p:extLst>
      <p:ext uri="{BB962C8B-B14F-4D97-AF65-F5344CB8AC3E}">
        <p14:creationId xmlns:p14="http://schemas.microsoft.com/office/powerpoint/2010/main" val="991160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78FAD0B-652C-4821-91E1-EFDED70C492A}"/>
              </a:ext>
            </a:extLst>
          </p:cNvPr>
          <p:cNvGraphicFramePr>
            <a:graphicFrameLocks/>
          </p:cNvGraphicFramePr>
          <p:nvPr>
            <p:custDataLst>
              <p:tags r:id="rId1"/>
            </p:custDataLst>
            <p:extLst>
              <p:ext uri="{D42A27DB-BD31-4B8C-83A1-F6EECF244321}">
                <p14:modId xmlns:p14="http://schemas.microsoft.com/office/powerpoint/2010/main" val="2880643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08" imgH="408" progId="TCLayout.ActiveDocument.1">
                  <p:embed/>
                </p:oleObj>
              </mc:Choice>
              <mc:Fallback>
                <p:oleObj name="think-cellスライド" r:id="rId3" imgW="408" imgH="408" progId="TCLayout.ActiveDocument.1">
                  <p:embed/>
                  <p:pic>
                    <p:nvPicPr>
                      <p:cNvPr id="6" name="Object 5" hidden="1">
                        <a:extLst>
                          <a:ext uri="{FF2B5EF4-FFF2-40B4-BE49-F238E27FC236}">
                            <a16:creationId xmlns:a16="http://schemas.microsoft.com/office/drawing/2014/main" id="{778FAD0B-652C-4821-91E1-EFDED70C49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r>
              <a:rPr lang="en-US" altLang="ja-JP" dirty="0"/>
              <a:t>1/2</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定期健診が雇用者に対して義務付けられているものの、実際は半数程度の企業しか定期健診が行われていない。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グラフ 4"/>
          <p:cNvGraphicFramePr/>
          <p:nvPr>
            <p:extLst>
              <p:ext uri="{D42A27DB-BD31-4B8C-83A1-F6EECF244321}">
                <p14:modId xmlns:p14="http://schemas.microsoft.com/office/powerpoint/2010/main" val="1883748267"/>
              </p:ext>
            </p:extLst>
          </p:nvPr>
        </p:nvGraphicFramePr>
        <p:xfrm>
          <a:off x="5847917" y="2060848"/>
          <a:ext cx="3178720" cy="2422662"/>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6"/>
          <p:cNvSpPr>
            <a:spLocks noChangeArrowheads="1"/>
          </p:cNvSpPr>
          <p:nvPr/>
        </p:nvSpPr>
        <p:spPr bwMode="auto">
          <a:xfrm>
            <a:off x="5169024" y="1844824"/>
            <a:ext cx="453650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実際に年に</a:t>
            </a: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回の定期健診を行っている企業</a:t>
            </a:r>
            <a:endParaRPr lang="zh-TW" altLang="en-US" sz="1400" dirty="0">
              <a:solidFill>
                <a:srgbClr val="000000"/>
              </a:solidFill>
              <a:latin typeface="Arial Black" pitchFamily="34" charset="0"/>
              <a:ea typeface="HGP創英角ｺﾞｼｯｸUB" pitchFamily="50" charset="-128"/>
            </a:endParaRPr>
          </a:p>
        </p:txBody>
      </p:sp>
      <p:sp>
        <p:nvSpPr>
          <p:cNvPr id="9" name="Text Box 8"/>
          <p:cNvSpPr txBox="1">
            <a:spLocks noChangeAspect="1" noChangeArrowheads="1"/>
          </p:cNvSpPr>
          <p:nvPr/>
        </p:nvSpPr>
        <p:spPr bwMode="auto">
          <a:xfrm>
            <a:off x="7545288" y="3284984"/>
            <a:ext cx="1440160"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40</a:t>
            </a:r>
            <a:r>
              <a:rPr kumimoji="0" lang="en-US" altLang="ja-JP"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en-US" altLang="ja-JP" sz="3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50</a:t>
            </a:r>
            <a:r>
              <a:rPr kumimoji="0" lang="en-US" altLang="ja-JP"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12" name="角丸四角形 11"/>
          <p:cNvSpPr/>
          <p:nvPr/>
        </p:nvSpPr>
        <p:spPr>
          <a:xfrm>
            <a:off x="5529065" y="4437112"/>
            <a:ext cx="3816424" cy="576064"/>
          </a:xfrm>
          <a:prstGeom prst="roundRect">
            <a:avLst>
              <a:gd name="adj" fmla="val 9435"/>
            </a:avLst>
          </a:prstGeom>
          <a:solidFill>
            <a:srgbClr val="F6E8C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4BB4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lnSpc>
                <a:spcPct val="105000"/>
              </a:lnSpc>
            </a:pP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日系含む外資系企業では厳格適用している。</a:t>
            </a:r>
            <a:endPar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lnSpc>
                <a:spcPct val="105000"/>
              </a:lnSpc>
            </a:pP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しかしベトナム企業では十分普及していない</a:t>
            </a:r>
          </a:p>
        </p:txBody>
      </p:sp>
      <p:sp>
        <p:nvSpPr>
          <p:cNvPr id="13" name="角丸四角形 12"/>
          <p:cNvSpPr/>
          <p:nvPr/>
        </p:nvSpPr>
        <p:spPr>
          <a:xfrm>
            <a:off x="5529065" y="5085184"/>
            <a:ext cx="3816424" cy="576064"/>
          </a:xfrm>
          <a:prstGeom prst="roundRect">
            <a:avLst>
              <a:gd name="adj" fmla="val 9435"/>
            </a:avLst>
          </a:prstGeom>
          <a:solidFill>
            <a:srgbClr val="F6E8C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4BB4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lnSpc>
                <a:spcPct val="105000"/>
              </a:lnSpc>
            </a:pP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当局監視の目を逃れるため企業が医療機関に</a:t>
            </a:r>
            <a:br>
              <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最小限費用で定期健診結果のみの作成依頼</a:t>
            </a:r>
            <a:endPar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5529065" y="5733256"/>
            <a:ext cx="3816424" cy="576064"/>
          </a:xfrm>
          <a:prstGeom prst="roundRect">
            <a:avLst>
              <a:gd name="adj" fmla="val 9435"/>
            </a:avLst>
          </a:prstGeom>
          <a:solidFill>
            <a:srgbClr val="F6E8C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4BB4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lnSpc>
                <a:spcPct val="105000"/>
              </a:lnSpc>
            </a:pP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個人事業主、専業主婦、農家等企業に</a:t>
            </a:r>
            <a:br>
              <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属さない人々は定期健診受診割合</a:t>
            </a:r>
            <a:r>
              <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以下</a:t>
            </a:r>
          </a:p>
        </p:txBody>
      </p:sp>
      <p:grpSp>
        <p:nvGrpSpPr>
          <p:cNvPr id="82" name="グループ化 81"/>
          <p:cNvGrpSpPr/>
          <p:nvPr/>
        </p:nvGrpSpPr>
        <p:grpSpPr>
          <a:xfrm>
            <a:off x="4448944" y="2636912"/>
            <a:ext cx="720080" cy="2448272"/>
            <a:chOff x="4592960" y="2564904"/>
            <a:chExt cx="720080" cy="2448272"/>
          </a:xfrm>
        </p:grpSpPr>
        <p:sp>
          <p:nvSpPr>
            <p:cNvPr id="15" name="二等辺三角形 14"/>
            <p:cNvSpPr/>
            <p:nvPr/>
          </p:nvSpPr>
          <p:spPr bwMode="auto">
            <a:xfrm rot="5400000">
              <a:off x="3728864" y="3429000"/>
              <a:ext cx="2448272" cy="720080"/>
            </a:xfrm>
            <a:prstGeom prst="triangle">
              <a:avLst/>
            </a:prstGeom>
            <a:gradFill flip="none" rotWithShape="1">
              <a:gsLst>
                <a:gs pos="17000">
                  <a:srgbClr val="F24A38"/>
                </a:gs>
                <a:gs pos="95000">
                  <a:schemeClr val="bg1"/>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正方形/長方形 15"/>
            <p:cNvSpPr/>
            <p:nvPr/>
          </p:nvSpPr>
          <p:spPr>
            <a:xfrm>
              <a:off x="4592960" y="3284984"/>
              <a:ext cx="576064" cy="1008112"/>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eaVert" wrap="none" lIns="0" tIns="0" rIns="0" bIns="0" anchor="ctr">
              <a:noAutofit/>
            </a:bodyPr>
            <a:lstStyle/>
            <a:p>
              <a:pPr algn="ctr" defTabSz="913079" fontAlgn="ctr" hangingPunct="0">
                <a:lnSpc>
                  <a:spcPct val="110000"/>
                </a:lnSpc>
                <a:spcAft>
                  <a:spcPct val="0"/>
                </a:spcAft>
              </a:pPr>
              <a:r>
                <a:rPr kumimoji="0" lang="ja-JP" altLang="en-US" sz="1600" kern="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実態は・・・</a:t>
              </a:r>
            </a:p>
          </p:txBody>
        </p:sp>
      </p:grpSp>
      <p:sp>
        <p:nvSpPr>
          <p:cNvPr id="20" name="片側の 2 つの角を丸めた四角形 19"/>
          <p:cNvSpPr/>
          <p:nvPr/>
        </p:nvSpPr>
        <p:spPr>
          <a:xfrm rot="16200000">
            <a:off x="884548" y="4113076"/>
            <a:ext cx="1440160" cy="2088232"/>
          </a:xfrm>
          <a:prstGeom prst="round2SameRect">
            <a:avLst>
              <a:gd name="adj1" fmla="val 6065"/>
              <a:gd name="adj2" fmla="val 0"/>
            </a:avLst>
          </a:prstGeom>
          <a:solidFill>
            <a:srgbClr val="CCDAEC"/>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lIns="108000" tIns="108000" rIns="108000" rtlCol="0" anchor="ctr"/>
          <a:lstStyle/>
          <a:p>
            <a:pPr marL="123825" indent="-123825" fontAlgn="ctr">
              <a:spcAft>
                <a:spcPts val="600"/>
              </a:spcAft>
              <a:buClr>
                <a:srgbClr val="868686"/>
              </a:buClr>
              <a:buSzPct val="90000"/>
              <a:buFont typeface="Wingdings" panose="05000000000000000000" pitchFamily="2" charset="2"/>
              <a:buChar char="l"/>
            </a:pP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重労働者</a:t>
            </a:r>
            <a:endParaRPr kumimoji="1"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23825" indent="-123825" fontAlgn="ctr">
              <a:spcAft>
                <a:spcPts val="600"/>
              </a:spcAft>
              <a:buClr>
                <a:srgbClr val="868686"/>
              </a:buClr>
              <a:buSzPct val="90000"/>
              <a:buFont typeface="Wingdings" panose="05000000000000000000" pitchFamily="2" charset="2"/>
              <a:buChar char="l"/>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有害業務従事者</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23825" indent="-123825" fontAlgn="ctr">
              <a:spcAft>
                <a:spcPts val="600"/>
              </a:spcAft>
              <a:buClr>
                <a:srgbClr val="868686"/>
              </a:buClr>
              <a:buSzPct val="90000"/>
              <a:buFont typeface="Wingdings" panose="05000000000000000000" pitchFamily="2" charset="2"/>
              <a:buChar char="l"/>
            </a:pPr>
            <a:r>
              <a:rPr kumimoji="1"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歳以下の従業員</a:t>
            </a:r>
            <a:endParaRPr kumimoji="1"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23825" indent="-123825" fontAlgn="ctr">
              <a:spcAft>
                <a:spcPts val="600"/>
              </a:spcAft>
              <a:buClr>
                <a:srgbClr val="868686"/>
              </a:buClr>
              <a:buSzPct val="90000"/>
              <a:buFont typeface="Wingdings" panose="05000000000000000000" pitchFamily="2" charset="2"/>
              <a:buChar char="l"/>
            </a:pP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a:t>
            </a: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歳以上の男性労働者</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23825" indent="-123825" fontAlgn="ctr">
              <a:spcAft>
                <a:spcPts val="600"/>
              </a:spcAft>
              <a:buClr>
                <a:srgbClr val="868686"/>
              </a:buClr>
              <a:buSzPct val="90000"/>
              <a:buFont typeface="Wingdings" panose="05000000000000000000" pitchFamily="2" charset="2"/>
              <a:buChar char="l"/>
            </a:pPr>
            <a:r>
              <a:rPr kumimoji="1"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55</a:t>
            </a: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歳以上の女性労働者</a:t>
            </a:r>
          </a:p>
        </p:txBody>
      </p:sp>
      <p:sp>
        <p:nvSpPr>
          <p:cNvPr id="21" name="片側の 2 つの角を丸めた四角形 20"/>
          <p:cNvSpPr/>
          <p:nvPr/>
        </p:nvSpPr>
        <p:spPr>
          <a:xfrm rot="5400000">
            <a:off x="2468724" y="4617132"/>
            <a:ext cx="1440160" cy="1080120"/>
          </a:xfrm>
          <a:prstGeom prst="round2SameRect">
            <a:avLst>
              <a:gd name="adj1" fmla="val 8029"/>
              <a:gd name="adj2" fmla="val 0"/>
            </a:avLst>
          </a:prstGeom>
          <a:solidFill>
            <a:srgbClr val="E8E8E8"/>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180000" rtlCol="0" anchor="ctr"/>
          <a:lstStyle/>
          <a:p>
            <a:r>
              <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半年に</a:t>
            </a: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a:t>
            </a:r>
          </a:p>
        </p:txBody>
      </p:sp>
      <p:sp>
        <p:nvSpPr>
          <p:cNvPr id="26" name="正方形/長方形 25"/>
          <p:cNvSpPr/>
          <p:nvPr/>
        </p:nvSpPr>
        <p:spPr>
          <a:xfrm>
            <a:off x="200472" y="4149080"/>
            <a:ext cx="4176464" cy="276999"/>
          </a:xfrm>
          <a:prstGeom prst="rect">
            <a:avLst/>
          </a:prstGeom>
        </p:spPr>
        <p:txBody>
          <a:bodyPr wrap="square">
            <a:spAutoFit/>
          </a:bodyPr>
          <a:lstStyle/>
          <a:p>
            <a:pPr marL="171450" indent="-171450" algn="just">
              <a:spcAft>
                <a:spcPts val="400"/>
              </a:spcAft>
              <a:buClr>
                <a:srgbClr val="3D6AA7"/>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月に国会で承認された「新労働法」において義務化</a:t>
            </a:r>
          </a:p>
        </p:txBody>
      </p:sp>
      <p:sp>
        <p:nvSpPr>
          <p:cNvPr id="27" name="正方形/長方形 26"/>
          <p:cNvSpPr/>
          <p:nvPr/>
        </p:nvSpPr>
        <p:spPr>
          <a:xfrm>
            <a:off x="200472" y="3368025"/>
            <a:ext cx="4176464" cy="276999"/>
          </a:xfrm>
          <a:prstGeom prst="rect">
            <a:avLst/>
          </a:prstGeom>
        </p:spPr>
        <p:txBody>
          <a:bodyPr wrap="square">
            <a:spAutoFit/>
          </a:bodyPr>
          <a:lstStyle/>
          <a:p>
            <a:pPr marL="171450" indent="-171450" algn="just">
              <a:spcAft>
                <a:spcPts val="400"/>
              </a:spcAft>
              <a:buClr>
                <a:srgbClr val="3D6AA7"/>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「労働法第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152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条被雇用者の健康の確保」で規定</a:t>
            </a:r>
          </a:p>
        </p:txBody>
      </p:sp>
      <p:sp>
        <p:nvSpPr>
          <p:cNvPr id="28" name="片側の 2 つの角を丸めた四角形 27"/>
          <p:cNvSpPr/>
          <p:nvPr/>
        </p:nvSpPr>
        <p:spPr>
          <a:xfrm rot="16200000">
            <a:off x="1388604" y="5049180"/>
            <a:ext cx="432048" cy="2088232"/>
          </a:xfrm>
          <a:prstGeom prst="round2SameRect">
            <a:avLst>
              <a:gd name="adj1" fmla="val 17567"/>
              <a:gd name="adj2" fmla="val 0"/>
            </a:avLst>
          </a:prstGeom>
          <a:solidFill>
            <a:srgbClr val="CCDAEC"/>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108000" tIns="108000" rIns="108000" bIns="45720" numCol="1" spcCol="0" rtlCol="0" fromWordArt="0" anchor="ctr" anchorCtr="0" forceAA="0" compatLnSpc="1">
            <a:prstTxWarp prst="textNoShape">
              <a:avLst/>
            </a:prstTxWarp>
            <a:noAutofit/>
          </a:bodyPr>
          <a:lstStyle/>
          <a:p>
            <a:pPr marL="123825" indent="-123825" fontAlgn="ctr">
              <a:spcAft>
                <a:spcPts val="600"/>
              </a:spcAft>
              <a:buClr>
                <a:srgbClr val="868686"/>
              </a:buClr>
              <a:buSzPct val="90000"/>
              <a:buFont typeface="Wingdings" panose="05000000000000000000" pitchFamily="2" charset="2"/>
              <a:buChar char="l"/>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職業訓練生</a:t>
            </a:r>
          </a:p>
        </p:txBody>
      </p:sp>
      <p:sp>
        <p:nvSpPr>
          <p:cNvPr id="29" name="片側の 2 つの角を丸めた四角形 28"/>
          <p:cNvSpPr/>
          <p:nvPr/>
        </p:nvSpPr>
        <p:spPr>
          <a:xfrm rot="5400000">
            <a:off x="2972780" y="5553236"/>
            <a:ext cx="432048" cy="1080120"/>
          </a:xfrm>
          <a:prstGeom prst="round2SameRect">
            <a:avLst>
              <a:gd name="adj1" fmla="val 17005"/>
              <a:gd name="adj2" fmla="val 0"/>
            </a:avLst>
          </a:prstGeom>
          <a:solidFill>
            <a:srgbClr val="E8E8E8"/>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180000" rtlCol="0" anchor="ctr"/>
          <a:lstStyle/>
          <a:p>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a:t>
            </a:r>
          </a:p>
        </p:txBody>
      </p:sp>
      <p:sp>
        <p:nvSpPr>
          <p:cNvPr id="30" name="片側の 2 つの角を丸めた四角形 29"/>
          <p:cNvSpPr/>
          <p:nvPr/>
        </p:nvSpPr>
        <p:spPr>
          <a:xfrm rot="16200000">
            <a:off x="1388604" y="2816932"/>
            <a:ext cx="432048" cy="2088232"/>
          </a:xfrm>
          <a:prstGeom prst="round2SameRect">
            <a:avLst>
              <a:gd name="adj1" fmla="val 17567"/>
              <a:gd name="adj2" fmla="val 0"/>
            </a:avLst>
          </a:prstGeom>
          <a:solidFill>
            <a:srgbClr val="CCDAEC"/>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108000" tIns="108000" rIns="108000" bIns="45720" numCol="1" spcCol="0" rtlCol="0" fromWordArt="0" anchor="ctr" anchorCtr="0" forceAA="0" compatLnSpc="1">
            <a:prstTxWarp prst="textNoShape">
              <a:avLst/>
            </a:prstTxWarp>
            <a:noAutofit/>
          </a:bodyPr>
          <a:lstStyle/>
          <a:p>
            <a:pPr marL="123825" indent="-123825" fontAlgn="ctr">
              <a:spcAft>
                <a:spcPts val="600"/>
              </a:spcAft>
              <a:buClr>
                <a:srgbClr val="868686"/>
              </a:buClr>
              <a:buSzPct val="90000"/>
              <a:buFont typeface="Wingdings" panose="05000000000000000000" pitchFamily="2" charset="2"/>
              <a:buChar char="l"/>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被雇用者</a:t>
            </a:r>
          </a:p>
        </p:txBody>
      </p:sp>
      <p:sp>
        <p:nvSpPr>
          <p:cNvPr id="31" name="片側の 2 つの角を丸めた四角形 30"/>
          <p:cNvSpPr/>
          <p:nvPr/>
        </p:nvSpPr>
        <p:spPr>
          <a:xfrm rot="5400000">
            <a:off x="2972780" y="3320988"/>
            <a:ext cx="432048" cy="1080120"/>
          </a:xfrm>
          <a:prstGeom prst="round2SameRect">
            <a:avLst>
              <a:gd name="adj1" fmla="val 17005"/>
              <a:gd name="adj2" fmla="val 0"/>
            </a:avLst>
          </a:prstGeom>
          <a:solidFill>
            <a:srgbClr val="E8E8E8"/>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180000" rtlCol="0" anchor="ctr"/>
          <a:lstStyle/>
          <a:p>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a:t>
            </a:r>
          </a:p>
        </p:txBody>
      </p:sp>
      <p:grpSp>
        <p:nvGrpSpPr>
          <p:cNvPr id="77" name="グループ化 76"/>
          <p:cNvGrpSpPr/>
          <p:nvPr/>
        </p:nvGrpSpPr>
        <p:grpSpPr>
          <a:xfrm>
            <a:off x="1136576" y="2348880"/>
            <a:ext cx="2016224" cy="962026"/>
            <a:chOff x="632520" y="2118455"/>
            <a:chExt cx="1509152" cy="720080"/>
          </a:xfrm>
        </p:grpSpPr>
        <p:grpSp>
          <p:nvGrpSpPr>
            <p:cNvPr id="32" name="グループ化 31"/>
            <p:cNvGrpSpPr/>
            <p:nvPr/>
          </p:nvGrpSpPr>
          <p:grpSpPr>
            <a:xfrm>
              <a:off x="632520" y="2204864"/>
              <a:ext cx="518458" cy="633670"/>
              <a:chOff x="3512840" y="1988840"/>
              <a:chExt cx="648072" cy="792088"/>
            </a:xfrm>
          </p:grpSpPr>
          <p:sp>
            <p:nvSpPr>
              <p:cNvPr id="33" name="正方形/長方形 32"/>
              <p:cNvSpPr/>
              <p:nvPr/>
            </p:nvSpPr>
            <p:spPr>
              <a:xfrm>
                <a:off x="3512840" y="1988840"/>
                <a:ext cx="504056" cy="79208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3584848" y="2060848"/>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3584848" y="2204864"/>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3584848" y="2348880"/>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3584848" y="2492896"/>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3584848" y="2636912"/>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直角三角形 38"/>
              <p:cNvSpPr/>
              <p:nvPr/>
            </p:nvSpPr>
            <p:spPr>
              <a:xfrm>
                <a:off x="4016896" y="1988840"/>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4016896" y="2132856"/>
                <a:ext cx="144016" cy="648072"/>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1" name="グループ化 40"/>
            <p:cNvGrpSpPr/>
            <p:nvPr/>
          </p:nvGrpSpPr>
          <p:grpSpPr>
            <a:xfrm>
              <a:off x="1136576" y="2118455"/>
              <a:ext cx="518457" cy="720080"/>
              <a:chOff x="4160912" y="1916832"/>
              <a:chExt cx="648072" cy="900101"/>
            </a:xfrm>
          </p:grpSpPr>
          <p:sp>
            <p:nvSpPr>
              <p:cNvPr id="42" name="正方形/長方形 41"/>
              <p:cNvSpPr/>
              <p:nvPr/>
            </p:nvSpPr>
            <p:spPr>
              <a:xfrm>
                <a:off x="4160912" y="1916832"/>
                <a:ext cx="504056" cy="900101"/>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160912" y="1988840"/>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4160912" y="2125146"/>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4160912" y="2261452"/>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4160912" y="2397759"/>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4160912" y="2534065"/>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直角三角形 47"/>
              <p:cNvSpPr/>
              <p:nvPr/>
            </p:nvSpPr>
            <p:spPr>
              <a:xfrm>
                <a:off x="4664968" y="1916832"/>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4664968" y="2060848"/>
                <a:ext cx="144016" cy="75608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4160912" y="2670374"/>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1" name="グループ化 50"/>
            <p:cNvGrpSpPr/>
            <p:nvPr/>
          </p:nvGrpSpPr>
          <p:grpSpPr>
            <a:xfrm>
              <a:off x="1623214" y="2262471"/>
              <a:ext cx="518458" cy="576064"/>
              <a:chOff x="3800872" y="2060848"/>
              <a:chExt cx="648072" cy="720080"/>
            </a:xfrm>
          </p:grpSpPr>
          <p:sp>
            <p:nvSpPr>
              <p:cNvPr id="52" name="正方形/長方形 51"/>
              <p:cNvSpPr/>
              <p:nvPr/>
            </p:nvSpPr>
            <p:spPr>
              <a:xfrm>
                <a:off x="3800872" y="2060848"/>
                <a:ext cx="504056" cy="72008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380087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直角三角形 53"/>
              <p:cNvSpPr/>
              <p:nvPr/>
            </p:nvSpPr>
            <p:spPr>
              <a:xfrm>
                <a:off x="4304928" y="2060848"/>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4304928" y="2204864"/>
                <a:ext cx="144016" cy="576064"/>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398089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416091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80087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正方形/長方形 58"/>
              <p:cNvSpPr/>
              <p:nvPr/>
            </p:nvSpPr>
            <p:spPr>
              <a:xfrm>
                <a:off x="398089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正方形/長方形 59"/>
              <p:cNvSpPr/>
              <p:nvPr/>
            </p:nvSpPr>
            <p:spPr>
              <a:xfrm>
                <a:off x="416091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380087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正方形/長方形 61"/>
              <p:cNvSpPr/>
              <p:nvPr/>
            </p:nvSpPr>
            <p:spPr>
              <a:xfrm>
                <a:off x="398089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416091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正方形/長方形 63"/>
              <p:cNvSpPr/>
              <p:nvPr/>
            </p:nvSpPr>
            <p:spPr>
              <a:xfrm>
                <a:off x="380087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398089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416091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正方形/長方形 66"/>
              <p:cNvSpPr/>
              <p:nvPr/>
            </p:nvSpPr>
            <p:spPr>
              <a:xfrm>
                <a:off x="380087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正方形/長方形 67"/>
              <p:cNvSpPr/>
              <p:nvPr/>
            </p:nvSpPr>
            <p:spPr>
              <a:xfrm>
                <a:off x="398089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416091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76" name="正方形/長方形 75"/>
          <p:cNvSpPr/>
          <p:nvPr/>
        </p:nvSpPr>
        <p:spPr>
          <a:xfrm>
            <a:off x="200472" y="1700808"/>
            <a:ext cx="4032448" cy="646331"/>
          </a:xfrm>
          <a:prstGeom prst="rect">
            <a:avLst/>
          </a:prstGeom>
        </p:spPr>
        <p:txBody>
          <a:bodyPr wrap="square">
            <a:spAutoFit/>
          </a:bodyPr>
          <a:lstStyle/>
          <a:p>
            <a:pPr algn="ctr"/>
            <a:r>
              <a:rPr lang="ja-JP" altLang="en-US" dirty="0">
                <a:latin typeface="HGP創英角ｺﾞｼｯｸUB" panose="020B0900000000000000" pitchFamily="50" charset="-128"/>
                <a:ea typeface="HGP創英角ｺﾞｼｯｸUB" panose="020B0900000000000000" pitchFamily="50" charset="-128"/>
              </a:rPr>
              <a:t>東南アジア主要国の中で唯一、</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労働者に対する定期健診が義務化</a:t>
            </a:r>
          </a:p>
        </p:txBody>
      </p:sp>
      <p:sp>
        <p:nvSpPr>
          <p:cNvPr id="79" name="正方形/長方形 78"/>
          <p:cNvSpPr/>
          <p:nvPr/>
        </p:nvSpPr>
        <p:spPr>
          <a:xfrm>
            <a:off x="992560" y="2492896"/>
            <a:ext cx="2332831" cy="815608"/>
          </a:xfrm>
          <a:prstGeom prst="rect">
            <a:avLst/>
          </a:prstGeom>
        </p:spPr>
        <p:txBody>
          <a:bodyPr wrap="square">
            <a:spAutoFit/>
          </a:bodyPr>
          <a:lstStyle/>
          <a:p>
            <a:pPr algn="ctr">
              <a:spcBef>
                <a:spcPts val="600"/>
              </a:spcBef>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多くの会社が</a:t>
            </a:r>
          </a:p>
          <a:p>
            <a:pPr algn="ctr">
              <a:spcBef>
                <a:spcPts val="600"/>
              </a:spcBef>
            </a:pPr>
            <a:r>
              <a:rPr lang="ja-JP" altLang="en-US" sz="1000" dirty="0">
                <a:latin typeface="ＭＳ Ｐゴシック" panose="020B0600070205080204" pitchFamily="50" charset="-128"/>
                <a:ea typeface="ＭＳ Ｐゴシック" panose="020B0600070205080204" pitchFamily="50" charset="-128"/>
              </a:rPr>
              <a:t>最低限必要な健診サービスに関しては</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dirty="0">
                <a:latin typeface="HGP創英角ｺﾞｼｯｸUB" panose="020B0900000000000000" pitchFamily="50" charset="-128"/>
                <a:ea typeface="HGP創英角ｺﾞｼｯｸUB" panose="020B0900000000000000" pitchFamily="50" charset="-128"/>
              </a:rPr>
              <a:t>費用を全額負担</a:t>
            </a:r>
          </a:p>
        </p:txBody>
      </p:sp>
      <p:sp>
        <p:nvSpPr>
          <p:cNvPr id="83" name="テキスト ボックス 82"/>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ベトナム・日本式医療普及推進コンソーシアム「ベトナム・日本式健診センター事業報告書」（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4" name="グループ化 83"/>
          <p:cNvGrpSpPr/>
          <p:nvPr/>
        </p:nvGrpSpPr>
        <p:grpSpPr>
          <a:xfrm>
            <a:off x="7689304" y="2708920"/>
            <a:ext cx="1073221" cy="512079"/>
            <a:chOff x="632520" y="2118455"/>
            <a:chExt cx="1509152" cy="720080"/>
          </a:xfrm>
        </p:grpSpPr>
        <p:grpSp>
          <p:nvGrpSpPr>
            <p:cNvPr id="85" name="グループ化 84"/>
            <p:cNvGrpSpPr/>
            <p:nvPr/>
          </p:nvGrpSpPr>
          <p:grpSpPr>
            <a:xfrm>
              <a:off x="632520" y="2204864"/>
              <a:ext cx="518458" cy="633670"/>
              <a:chOff x="3512840" y="1988840"/>
              <a:chExt cx="648072" cy="792088"/>
            </a:xfrm>
          </p:grpSpPr>
          <p:sp>
            <p:nvSpPr>
              <p:cNvPr id="115" name="正方形/長方形 114"/>
              <p:cNvSpPr/>
              <p:nvPr/>
            </p:nvSpPr>
            <p:spPr>
              <a:xfrm>
                <a:off x="3512840" y="1988840"/>
                <a:ext cx="504056" cy="79208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3584848" y="2060848"/>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正方形/長方形 116"/>
              <p:cNvSpPr/>
              <p:nvPr/>
            </p:nvSpPr>
            <p:spPr>
              <a:xfrm>
                <a:off x="3584848" y="2204864"/>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正方形/長方形 117"/>
              <p:cNvSpPr/>
              <p:nvPr/>
            </p:nvSpPr>
            <p:spPr>
              <a:xfrm>
                <a:off x="3584848" y="2348880"/>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正方形/長方形 118"/>
              <p:cNvSpPr/>
              <p:nvPr/>
            </p:nvSpPr>
            <p:spPr>
              <a:xfrm>
                <a:off x="3584848" y="2492896"/>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正方形/長方形 119"/>
              <p:cNvSpPr/>
              <p:nvPr/>
            </p:nvSpPr>
            <p:spPr>
              <a:xfrm>
                <a:off x="3584848" y="2636912"/>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直角三角形 120"/>
              <p:cNvSpPr/>
              <p:nvPr/>
            </p:nvSpPr>
            <p:spPr>
              <a:xfrm>
                <a:off x="4016896" y="1988840"/>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正方形/長方形 121"/>
              <p:cNvSpPr/>
              <p:nvPr/>
            </p:nvSpPr>
            <p:spPr>
              <a:xfrm>
                <a:off x="4016896" y="2132856"/>
                <a:ext cx="144016" cy="648072"/>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86" name="グループ化 85"/>
            <p:cNvGrpSpPr/>
            <p:nvPr/>
          </p:nvGrpSpPr>
          <p:grpSpPr>
            <a:xfrm>
              <a:off x="1136576" y="2118455"/>
              <a:ext cx="518457" cy="720080"/>
              <a:chOff x="4160912" y="1916832"/>
              <a:chExt cx="648072" cy="900101"/>
            </a:xfrm>
          </p:grpSpPr>
          <p:sp>
            <p:nvSpPr>
              <p:cNvPr id="106" name="正方形/長方形 105"/>
              <p:cNvSpPr/>
              <p:nvPr/>
            </p:nvSpPr>
            <p:spPr>
              <a:xfrm>
                <a:off x="4160912" y="1916832"/>
                <a:ext cx="504056" cy="900101"/>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7" name="正方形/長方形 106"/>
              <p:cNvSpPr/>
              <p:nvPr/>
            </p:nvSpPr>
            <p:spPr>
              <a:xfrm>
                <a:off x="4160912" y="1988840"/>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正方形/長方形 107"/>
              <p:cNvSpPr/>
              <p:nvPr/>
            </p:nvSpPr>
            <p:spPr>
              <a:xfrm>
                <a:off x="4160912" y="2125146"/>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4160912" y="2261452"/>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160912" y="2397759"/>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4160912" y="2534065"/>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直角三角形 111"/>
              <p:cNvSpPr/>
              <p:nvPr/>
            </p:nvSpPr>
            <p:spPr>
              <a:xfrm>
                <a:off x="4664968" y="1916832"/>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4664968" y="2060848"/>
                <a:ext cx="144016" cy="75608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正方形/長方形 113"/>
              <p:cNvSpPr/>
              <p:nvPr/>
            </p:nvSpPr>
            <p:spPr>
              <a:xfrm>
                <a:off x="4160912" y="2670374"/>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87" name="グループ化 86"/>
            <p:cNvGrpSpPr/>
            <p:nvPr/>
          </p:nvGrpSpPr>
          <p:grpSpPr>
            <a:xfrm>
              <a:off x="1623214" y="2262471"/>
              <a:ext cx="518458" cy="576064"/>
              <a:chOff x="3800872" y="2060848"/>
              <a:chExt cx="648072" cy="720080"/>
            </a:xfrm>
          </p:grpSpPr>
          <p:sp>
            <p:nvSpPr>
              <p:cNvPr id="88" name="正方形/長方形 87"/>
              <p:cNvSpPr/>
              <p:nvPr/>
            </p:nvSpPr>
            <p:spPr>
              <a:xfrm>
                <a:off x="3800872" y="2060848"/>
                <a:ext cx="504056" cy="72008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380087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直角三角形 89"/>
              <p:cNvSpPr/>
              <p:nvPr/>
            </p:nvSpPr>
            <p:spPr>
              <a:xfrm>
                <a:off x="4304928" y="2060848"/>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正方形/長方形 90"/>
              <p:cNvSpPr/>
              <p:nvPr/>
            </p:nvSpPr>
            <p:spPr>
              <a:xfrm>
                <a:off x="4304928" y="2204864"/>
                <a:ext cx="144016" cy="576064"/>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398089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416091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380087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正方形/長方形 94"/>
              <p:cNvSpPr/>
              <p:nvPr/>
            </p:nvSpPr>
            <p:spPr>
              <a:xfrm>
                <a:off x="398089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6" name="正方形/長方形 95"/>
              <p:cNvSpPr/>
              <p:nvPr/>
            </p:nvSpPr>
            <p:spPr>
              <a:xfrm>
                <a:off x="416091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7" name="正方形/長方形 96"/>
              <p:cNvSpPr/>
              <p:nvPr/>
            </p:nvSpPr>
            <p:spPr>
              <a:xfrm>
                <a:off x="380087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8" name="正方形/長方形 97"/>
              <p:cNvSpPr/>
              <p:nvPr/>
            </p:nvSpPr>
            <p:spPr>
              <a:xfrm>
                <a:off x="398089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416091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0" name="正方形/長方形 99"/>
              <p:cNvSpPr/>
              <p:nvPr/>
            </p:nvSpPr>
            <p:spPr>
              <a:xfrm>
                <a:off x="380087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a:off x="398089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正方形/長方形 101"/>
              <p:cNvSpPr/>
              <p:nvPr/>
            </p:nvSpPr>
            <p:spPr>
              <a:xfrm>
                <a:off x="416091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正方形/長方形 102"/>
              <p:cNvSpPr/>
              <p:nvPr/>
            </p:nvSpPr>
            <p:spPr>
              <a:xfrm>
                <a:off x="380087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正方形/長方形 103"/>
              <p:cNvSpPr/>
              <p:nvPr/>
            </p:nvSpPr>
            <p:spPr>
              <a:xfrm>
                <a:off x="398089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正方形/長方形 104"/>
              <p:cNvSpPr/>
              <p:nvPr/>
            </p:nvSpPr>
            <p:spPr>
              <a:xfrm>
                <a:off x="416091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Tree>
    <p:extLst>
      <p:ext uri="{BB962C8B-B14F-4D97-AF65-F5344CB8AC3E}">
        <p14:creationId xmlns:p14="http://schemas.microsoft.com/office/powerpoint/2010/main" val="2471791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保健に関する制度・行政体制（</a:t>
            </a:r>
            <a:r>
              <a:rPr lang="en-US" altLang="ja-JP" dirty="0"/>
              <a:t>2/2</a:t>
            </a:r>
            <a:r>
              <a:rPr lang="ja-JP" altLang="en-US" dirty="0"/>
              <a:t>）</a:t>
            </a:r>
          </a:p>
        </p:txBody>
      </p:sp>
      <p:sp>
        <p:nvSpPr>
          <p:cNvPr id="7" name="片側の 2 つの角を丸めた四角形 6"/>
          <p:cNvSpPr/>
          <p:nvPr/>
        </p:nvSpPr>
        <p:spPr bwMode="auto">
          <a:xfrm>
            <a:off x="3080792" y="2420888"/>
            <a:ext cx="3744416" cy="360040"/>
          </a:xfrm>
          <a:prstGeom prst="round2SameRect">
            <a:avLst>
              <a:gd name="adj1" fmla="val 27911"/>
              <a:gd name="adj2" fmla="val 0"/>
            </a:avLst>
          </a:prstGeom>
          <a:solidFill>
            <a:srgbClr val="027F9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lvl="0"/>
            <a:r>
              <a:rPr lang="zh-TW"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民間医療機関</a:t>
            </a:r>
          </a:p>
        </p:txBody>
      </p:sp>
      <p:sp>
        <p:nvSpPr>
          <p:cNvPr id="8" name="片側の 2 つの角を丸めた四角形 7"/>
          <p:cNvSpPr/>
          <p:nvPr/>
        </p:nvSpPr>
        <p:spPr bwMode="auto">
          <a:xfrm>
            <a:off x="344488" y="2420888"/>
            <a:ext cx="2448272" cy="360040"/>
          </a:xfrm>
          <a:prstGeom prst="round2SameRect">
            <a:avLst>
              <a:gd name="adj1" fmla="val 27911"/>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lvl="0"/>
            <a:r>
              <a:rPr lang="zh-TW"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国立医療機関</a:t>
            </a:r>
          </a:p>
        </p:txBody>
      </p:sp>
      <p:sp>
        <p:nvSpPr>
          <p:cNvPr id="9" name="片側の 2 つの角を丸めた四角形 8"/>
          <p:cNvSpPr/>
          <p:nvPr/>
        </p:nvSpPr>
        <p:spPr bwMode="auto">
          <a:xfrm>
            <a:off x="7113240" y="2420888"/>
            <a:ext cx="2448272" cy="360040"/>
          </a:xfrm>
          <a:prstGeom prst="round2SameRect">
            <a:avLst>
              <a:gd name="adj1" fmla="val 27911"/>
              <a:gd name="adj2" fmla="val 0"/>
            </a:avLst>
          </a:prstGeom>
          <a:solidFill>
            <a:srgbClr val="558525"/>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lvl="0"/>
            <a:r>
              <a:rPr lang="zh-TW"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健診</a:t>
            </a:r>
            <a:r>
              <a:rPr lang="ja-JP"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バス</a:t>
            </a:r>
          </a:p>
        </p:txBody>
      </p:sp>
      <p:grpSp>
        <p:nvGrpSpPr>
          <p:cNvPr id="10" name="グループ化 9"/>
          <p:cNvGrpSpPr/>
          <p:nvPr/>
        </p:nvGrpSpPr>
        <p:grpSpPr>
          <a:xfrm>
            <a:off x="5673080" y="2204865"/>
            <a:ext cx="1042756" cy="576064"/>
            <a:chOff x="5313040" y="1437455"/>
            <a:chExt cx="1512168" cy="835392"/>
          </a:xfrm>
        </p:grpSpPr>
        <p:sp>
          <p:nvSpPr>
            <p:cNvPr id="11" name="フリーフォーム 10"/>
            <p:cNvSpPr/>
            <p:nvPr/>
          </p:nvSpPr>
          <p:spPr>
            <a:xfrm>
              <a:off x="5313040" y="1437455"/>
              <a:ext cx="1512168" cy="835392"/>
            </a:xfrm>
            <a:custGeom>
              <a:avLst/>
              <a:gdLst>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7620 w 1341120"/>
                <a:gd name="connsiteY8" fmla="*/ 922020 h 967740"/>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30019 w 1341120"/>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1521 w 1311101"/>
                <a:gd name="connsiteY6" fmla="*/ 228600 h 967740"/>
                <a:gd name="connsiteX7" fmla="*/ 0 w 1311101"/>
                <a:gd name="connsiteY7" fmla="*/ 245140 h 967740"/>
                <a:gd name="connsiteX8" fmla="*/ 0 w 1311101"/>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4096 w 1311101"/>
                <a:gd name="connsiteY6" fmla="*/ 245140 h 967740"/>
                <a:gd name="connsiteX7" fmla="*/ 0 w 1311101"/>
                <a:gd name="connsiteY7" fmla="*/ 245140 h 967740"/>
                <a:gd name="connsiteX8" fmla="*/ 0 w 1311101"/>
                <a:gd name="connsiteY8" fmla="*/ 965220 h 967740"/>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73941 w 1311101"/>
                <a:gd name="connsiteY4" fmla="*/ 42892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296144 w 1311101"/>
                <a:gd name="connsiteY2" fmla="*/ 28803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152128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224136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864096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792088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88668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224136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914186 h 914186"/>
                <a:gd name="connsiteX1" fmla="*/ 1296144 w 1296144"/>
                <a:gd name="connsiteY1" fmla="*/ 911666 h 914186"/>
                <a:gd name="connsiteX2" fmla="*/ 1296144 w 1296144"/>
                <a:gd name="connsiteY2" fmla="*/ 184504 h 914186"/>
                <a:gd name="connsiteX3" fmla="*/ 1224136 w 1296144"/>
                <a:gd name="connsiteY3" fmla="*/ 184504 h 914186"/>
                <a:gd name="connsiteX4" fmla="*/ 1224136 w 1296144"/>
                <a:gd name="connsiteY4" fmla="*/ 638 h 914186"/>
                <a:gd name="connsiteX5" fmla="*/ 864096 w 1296144"/>
                <a:gd name="connsiteY5" fmla="*/ 638 h 914186"/>
                <a:gd name="connsiteX6" fmla="*/ 864096 w 1296144"/>
                <a:gd name="connsiteY6" fmla="*/ 184504 h 914186"/>
                <a:gd name="connsiteX7" fmla="*/ 0 w 1296144"/>
                <a:gd name="connsiteY7" fmla="*/ 184504 h 914186"/>
                <a:gd name="connsiteX8" fmla="*/ 0 w 1296144"/>
                <a:gd name="connsiteY8" fmla="*/ 911666 h 914186"/>
                <a:gd name="connsiteX0" fmla="*/ 8081 w 1296144"/>
                <a:gd name="connsiteY0" fmla="*/ 914185 h 914185"/>
                <a:gd name="connsiteX1" fmla="*/ 1296144 w 1296144"/>
                <a:gd name="connsiteY1" fmla="*/ 911665 h 914185"/>
                <a:gd name="connsiteX2" fmla="*/ 1296144 w 1296144"/>
                <a:gd name="connsiteY2" fmla="*/ 184503 h 914185"/>
                <a:gd name="connsiteX3" fmla="*/ 1224136 w 1296144"/>
                <a:gd name="connsiteY3" fmla="*/ 184503 h 914185"/>
                <a:gd name="connsiteX4" fmla="*/ 1224136 w 1296144"/>
                <a:gd name="connsiteY4" fmla="*/ 637 h 914185"/>
                <a:gd name="connsiteX5" fmla="*/ 864096 w 1296144"/>
                <a:gd name="connsiteY5" fmla="*/ 637 h 914185"/>
                <a:gd name="connsiteX6" fmla="*/ 936104 w 1296144"/>
                <a:gd name="connsiteY6" fmla="*/ 184503 h 914185"/>
                <a:gd name="connsiteX7" fmla="*/ 0 w 1296144"/>
                <a:gd name="connsiteY7" fmla="*/ 184503 h 914185"/>
                <a:gd name="connsiteX8" fmla="*/ 0 w 1296144"/>
                <a:gd name="connsiteY8" fmla="*/ 911665 h 914185"/>
                <a:gd name="connsiteX0" fmla="*/ 8081 w 1296144"/>
                <a:gd name="connsiteY0" fmla="*/ 914188 h 914188"/>
                <a:gd name="connsiteX1" fmla="*/ 1296144 w 1296144"/>
                <a:gd name="connsiteY1" fmla="*/ 911668 h 914188"/>
                <a:gd name="connsiteX2" fmla="*/ 1296144 w 1296144"/>
                <a:gd name="connsiteY2" fmla="*/ 184506 h 914188"/>
                <a:gd name="connsiteX3" fmla="*/ 1224136 w 1296144"/>
                <a:gd name="connsiteY3" fmla="*/ 184506 h 914188"/>
                <a:gd name="connsiteX4" fmla="*/ 1224136 w 1296144"/>
                <a:gd name="connsiteY4" fmla="*/ 640 h 914188"/>
                <a:gd name="connsiteX5" fmla="*/ 936104 w 1296144"/>
                <a:gd name="connsiteY5" fmla="*/ 638 h 914188"/>
                <a:gd name="connsiteX6" fmla="*/ 936104 w 1296144"/>
                <a:gd name="connsiteY6" fmla="*/ 184506 h 914188"/>
                <a:gd name="connsiteX7" fmla="*/ 0 w 1296144"/>
                <a:gd name="connsiteY7" fmla="*/ 184506 h 914188"/>
                <a:gd name="connsiteX8" fmla="*/ 0 w 1296144"/>
                <a:gd name="connsiteY8" fmla="*/ 911668 h 9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144" h="914188">
                  <a:moveTo>
                    <a:pt x="8081" y="914188"/>
                  </a:moveTo>
                  <a:lnTo>
                    <a:pt x="1296144" y="911668"/>
                  </a:lnTo>
                  <a:lnTo>
                    <a:pt x="1296144" y="184506"/>
                  </a:lnTo>
                  <a:lnTo>
                    <a:pt x="1224136" y="184506"/>
                  </a:lnTo>
                  <a:lnTo>
                    <a:pt x="1224136" y="640"/>
                  </a:lnTo>
                  <a:lnTo>
                    <a:pt x="936104" y="638"/>
                  </a:lnTo>
                  <a:cubicBezTo>
                    <a:pt x="936005" y="1"/>
                    <a:pt x="936104" y="88495"/>
                    <a:pt x="936104" y="184506"/>
                  </a:cubicBezTo>
                  <a:lnTo>
                    <a:pt x="0" y="184506"/>
                  </a:lnTo>
                  <a:lnTo>
                    <a:pt x="0" y="911668"/>
                  </a:lnTo>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latin typeface="ＭＳ Ｐゴシック" pitchFamily="50" charset="-128"/>
                <a:ea typeface="ＭＳ Ｐゴシック" pitchFamily="50" charset="-128"/>
              </a:endParaRPr>
            </a:p>
          </p:txBody>
        </p:sp>
        <p:sp>
          <p:nvSpPr>
            <p:cNvPr id="12" name="正方形/長方形 11"/>
            <p:cNvSpPr/>
            <p:nvPr/>
          </p:nvSpPr>
          <p:spPr>
            <a:xfrm>
              <a:off x="5345913" y="1700814"/>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5345913" y="1837556"/>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5345913" y="1974297"/>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14"/>
            <p:cNvSpPr/>
            <p:nvPr/>
          </p:nvSpPr>
          <p:spPr>
            <a:xfrm>
              <a:off x="5345913" y="2111037"/>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Freeform 2692"/>
            <p:cNvSpPr>
              <a:spLocks noChangeAspect="1"/>
            </p:cNvSpPr>
            <p:nvPr/>
          </p:nvSpPr>
          <p:spPr bwMode="auto">
            <a:xfrm>
              <a:off x="6485759" y="1481216"/>
              <a:ext cx="178566" cy="175541"/>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7" name="正方形/長方形 16"/>
          <p:cNvSpPr/>
          <p:nvPr/>
        </p:nvSpPr>
        <p:spPr>
          <a:xfrm>
            <a:off x="7113240" y="2780928"/>
            <a:ext cx="2448272" cy="3528392"/>
          </a:xfrm>
          <a:prstGeom prst="rect">
            <a:avLst/>
          </a:prstGeom>
          <a:gradFill flip="none" rotWithShape="1">
            <a:gsLst>
              <a:gs pos="0">
                <a:srgbClr val="E2F3D1"/>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344488" y="2780928"/>
            <a:ext cx="2448272" cy="352839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18"/>
          <p:cNvGrpSpPr/>
          <p:nvPr/>
        </p:nvGrpSpPr>
        <p:grpSpPr>
          <a:xfrm>
            <a:off x="1951328" y="2204865"/>
            <a:ext cx="735516" cy="576064"/>
            <a:chOff x="1913228" y="1268761"/>
            <a:chExt cx="735516" cy="576064"/>
          </a:xfrm>
        </p:grpSpPr>
        <p:sp>
          <p:nvSpPr>
            <p:cNvPr id="20" name="二等辺三角形 8"/>
            <p:cNvSpPr/>
            <p:nvPr/>
          </p:nvSpPr>
          <p:spPr>
            <a:xfrm>
              <a:off x="1913228" y="1268761"/>
              <a:ext cx="735516" cy="576064"/>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21" name="グループ化 20"/>
            <p:cNvGrpSpPr/>
            <p:nvPr/>
          </p:nvGrpSpPr>
          <p:grpSpPr>
            <a:xfrm>
              <a:off x="1950742" y="1448781"/>
              <a:ext cx="139050" cy="139050"/>
              <a:chOff x="560512" y="1484784"/>
              <a:chExt cx="288032" cy="288032"/>
            </a:xfrm>
          </p:grpSpPr>
          <p:sp>
            <p:nvSpPr>
              <p:cNvPr id="62" name="正方形/長方形 61"/>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正方形/長方形 63"/>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2" name="グループ化 21"/>
            <p:cNvGrpSpPr/>
            <p:nvPr/>
          </p:nvGrpSpPr>
          <p:grpSpPr>
            <a:xfrm>
              <a:off x="2124555" y="1448781"/>
              <a:ext cx="139050" cy="139050"/>
              <a:chOff x="560512" y="1484784"/>
              <a:chExt cx="288032" cy="288032"/>
            </a:xfrm>
          </p:grpSpPr>
          <p:sp>
            <p:nvSpPr>
              <p:cNvPr id="58" name="正方形/長方形 57"/>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正方形/長方形 58"/>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正方形/長方形 59"/>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3" name="グループ化 22"/>
            <p:cNvGrpSpPr/>
            <p:nvPr/>
          </p:nvGrpSpPr>
          <p:grpSpPr>
            <a:xfrm>
              <a:off x="2298367" y="1448781"/>
              <a:ext cx="139050" cy="139050"/>
              <a:chOff x="560512" y="1484784"/>
              <a:chExt cx="288032" cy="288032"/>
            </a:xfrm>
          </p:grpSpPr>
          <p:sp>
            <p:nvSpPr>
              <p:cNvPr id="54" name="正方形/長方形 5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4" name="グループ化 23"/>
            <p:cNvGrpSpPr/>
            <p:nvPr/>
          </p:nvGrpSpPr>
          <p:grpSpPr>
            <a:xfrm>
              <a:off x="2472180" y="1448781"/>
              <a:ext cx="139050" cy="139050"/>
              <a:chOff x="560512" y="1484784"/>
              <a:chExt cx="288032" cy="288032"/>
            </a:xfrm>
          </p:grpSpPr>
          <p:sp>
            <p:nvSpPr>
              <p:cNvPr id="50" name="正方形/長方形 49"/>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5" name="グループ化 24"/>
            <p:cNvGrpSpPr/>
            <p:nvPr/>
          </p:nvGrpSpPr>
          <p:grpSpPr>
            <a:xfrm>
              <a:off x="1950742" y="1597763"/>
              <a:ext cx="139050" cy="139050"/>
              <a:chOff x="560512" y="1484784"/>
              <a:chExt cx="288032" cy="288032"/>
            </a:xfrm>
          </p:grpSpPr>
          <p:sp>
            <p:nvSpPr>
              <p:cNvPr id="46" name="正方形/長方形 4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6" name="グループ化 25"/>
            <p:cNvGrpSpPr/>
            <p:nvPr/>
          </p:nvGrpSpPr>
          <p:grpSpPr>
            <a:xfrm>
              <a:off x="2124555" y="1597763"/>
              <a:ext cx="139050" cy="139050"/>
              <a:chOff x="560512" y="1484784"/>
              <a:chExt cx="288032" cy="288032"/>
            </a:xfrm>
          </p:grpSpPr>
          <p:sp>
            <p:nvSpPr>
              <p:cNvPr id="42" name="正方形/長方形 41"/>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7" name="グループ化 26"/>
            <p:cNvGrpSpPr/>
            <p:nvPr/>
          </p:nvGrpSpPr>
          <p:grpSpPr>
            <a:xfrm>
              <a:off x="2298367" y="1597763"/>
              <a:ext cx="139050" cy="139050"/>
              <a:chOff x="560512" y="1484784"/>
              <a:chExt cx="288032" cy="288032"/>
            </a:xfrm>
          </p:grpSpPr>
          <p:sp>
            <p:nvSpPr>
              <p:cNvPr id="38" name="正方形/長方形 37"/>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 name="グループ化 27"/>
            <p:cNvGrpSpPr/>
            <p:nvPr/>
          </p:nvGrpSpPr>
          <p:grpSpPr>
            <a:xfrm>
              <a:off x="2472180" y="1597763"/>
              <a:ext cx="139050" cy="139050"/>
              <a:chOff x="560512" y="1484784"/>
              <a:chExt cx="288032" cy="288032"/>
            </a:xfrm>
          </p:grpSpPr>
          <p:sp>
            <p:nvSpPr>
              <p:cNvPr id="34" name="正方形/長方形 3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 name="正方形/長方形 299"/>
            <p:cNvSpPr/>
            <p:nvPr/>
          </p:nvSpPr>
          <p:spPr>
            <a:xfrm>
              <a:off x="1950742" y="1775300"/>
              <a:ext cx="139050" cy="69525"/>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5"/>
            <p:cNvSpPr/>
            <p:nvPr/>
          </p:nvSpPr>
          <p:spPr>
            <a:xfrm>
              <a:off x="2124555" y="1775300"/>
              <a:ext cx="139050" cy="69525"/>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291"/>
            <p:cNvSpPr/>
            <p:nvPr/>
          </p:nvSpPr>
          <p:spPr>
            <a:xfrm>
              <a:off x="2298367" y="1775300"/>
              <a:ext cx="139050" cy="69525"/>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287"/>
            <p:cNvSpPr/>
            <p:nvPr/>
          </p:nvSpPr>
          <p:spPr>
            <a:xfrm>
              <a:off x="2472180" y="1775300"/>
              <a:ext cx="139050" cy="69525"/>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Freeform 2692"/>
            <p:cNvSpPr>
              <a:spLocks noChangeAspect="1"/>
            </p:cNvSpPr>
            <p:nvPr/>
          </p:nvSpPr>
          <p:spPr bwMode="auto">
            <a:xfrm>
              <a:off x="2226049" y="1304765"/>
              <a:ext cx="109874" cy="108012"/>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6" name="テキスト ボックス 65"/>
          <p:cNvSpPr txBox="1"/>
          <p:nvPr/>
        </p:nvSpPr>
        <p:spPr bwMode="auto">
          <a:xfrm>
            <a:off x="7257256" y="2852936"/>
            <a:ext cx="2160240" cy="1008112"/>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gradFill flip="none" rotWithShape="1">
                  <a:gsLst>
                    <a:gs pos="0">
                      <a:srgbClr val="FFFFFF"/>
                    </a:gs>
                    <a:gs pos="100000">
                      <a:schemeClr val="bg1"/>
                    </a:gs>
                  </a:gsLst>
                  <a:lin ang="16200000" scaled="1"/>
                  <a:tileRect/>
                </a:gra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0" tIns="36000" rIns="0" bIns="0" numCol="1" rtlCol="0" anchor="t" anchorCtr="0" compatLnSpc="1">
            <a:prstTxWarp prst="textNoShape">
              <a:avLst/>
            </a:prstTxWarp>
            <a:noAutofit/>
          </a:bodyPr>
          <a:lstStyle/>
          <a:p>
            <a:pPr marL="171450" indent="-171450" fontAlgn="ctr">
              <a:lnSpc>
                <a:spcPct val="125000"/>
              </a:lnSpc>
              <a:spcBef>
                <a:spcPts val="1200"/>
              </a:spcBef>
              <a:buClr>
                <a:srgbClr val="66A02C"/>
              </a:buClr>
              <a:buSzPct val="90000"/>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工場労働者に対して、</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健診バスサービスが</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普及しつつある。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テキスト ボックス 66"/>
          <p:cNvSpPr txBox="1"/>
          <p:nvPr/>
        </p:nvSpPr>
        <p:spPr bwMode="auto">
          <a:xfrm>
            <a:off x="488504" y="2852936"/>
            <a:ext cx="2160240" cy="1008112"/>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gradFill flip="none" rotWithShape="1">
                  <a:gsLst>
                    <a:gs pos="0">
                      <a:srgbClr val="FFFFFF"/>
                    </a:gs>
                    <a:gs pos="100000">
                      <a:schemeClr val="bg1"/>
                    </a:gs>
                  </a:gsLst>
                  <a:lin ang="16200000" scaled="1"/>
                  <a:tileRect/>
                </a:gra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0" tIns="36000" rIns="0" bIns="0" numCol="1" rtlCol="0" anchor="t" anchorCtr="0" compatLnSpc="1">
            <a:prstTxWarp prst="textNoShape">
              <a:avLst/>
            </a:prstTxWarp>
            <a:noAutofit/>
          </a:bodyPr>
          <a:lstStyle/>
          <a:p>
            <a:pPr marL="171450" indent="-171450" fontAlgn="ctr">
              <a:lnSpc>
                <a:spcPct val="125000"/>
              </a:lnSpc>
              <a:spcBef>
                <a:spcPts val="1200"/>
              </a:spcBef>
              <a:buClr>
                <a:srgbClr val="3D6AA7"/>
              </a:buClr>
              <a:buSzPct val="90000"/>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地方では医療機器不足や信頼できる医師不足と</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いった問題があり、一部の人々は国立医療機関を</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訪れる。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25000"/>
              </a:lnSpc>
              <a:spcBef>
                <a:spcPts val="1200"/>
              </a:spcBef>
              <a:buClr>
                <a:srgbClr val="3D6AA7"/>
              </a:buClr>
              <a:buSzPct val="90000"/>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治療患者優先のため、</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健診受診者は長時間</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待たされる傾向。</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8" name="グループ化 67"/>
          <p:cNvGrpSpPr/>
          <p:nvPr/>
        </p:nvGrpSpPr>
        <p:grpSpPr>
          <a:xfrm>
            <a:off x="4953000" y="2204865"/>
            <a:ext cx="792087" cy="576064"/>
            <a:chOff x="4232920" y="1124744"/>
            <a:chExt cx="1584176" cy="1152128"/>
          </a:xfrm>
        </p:grpSpPr>
        <p:sp>
          <p:nvSpPr>
            <p:cNvPr id="69"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70" name="正方形/長方形 69"/>
            <p:cNvSpPr/>
            <p:nvPr/>
          </p:nvSpPr>
          <p:spPr>
            <a:xfrm>
              <a:off x="4304928" y="1529408"/>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4304928" y="1673424"/>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正方形/長方形 71"/>
            <p:cNvSpPr/>
            <p:nvPr/>
          </p:nvSpPr>
          <p:spPr>
            <a:xfrm>
              <a:off x="4304928" y="1817440"/>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4304928" y="1961456"/>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正方形/長方形 73"/>
            <p:cNvSpPr/>
            <p:nvPr/>
          </p:nvSpPr>
          <p:spPr>
            <a:xfrm>
              <a:off x="4304928" y="2105472"/>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正方形/長方形 74"/>
            <p:cNvSpPr/>
            <p:nvPr/>
          </p:nvSpPr>
          <p:spPr>
            <a:xfrm>
              <a:off x="5241032" y="1529408"/>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正方形/長方形 75"/>
            <p:cNvSpPr/>
            <p:nvPr/>
          </p:nvSpPr>
          <p:spPr>
            <a:xfrm>
              <a:off x="5241032" y="1673424"/>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正方形/長方形 76"/>
            <p:cNvSpPr/>
            <p:nvPr/>
          </p:nvSpPr>
          <p:spPr>
            <a:xfrm>
              <a:off x="5241032" y="1817440"/>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正方形/長方形 77"/>
            <p:cNvSpPr/>
            <p:nvPr/>
          </p:nvSpPr>
          <p:spPr>
            <a:xfrm>
              <a:off x="5241032" y="1961456"/>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正方形/長方形 78"/>
            <p:cNvSpPr/>
            <p:nvPr/>
          </p:nvSpPr>
          <p:spPr>
            <a:xfrm>
              <a:off x="5241032" y="2105472"/>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81" name="グループ化 80"/>
          <p:cNvGrpSpPr/>
          <p:nvPr/>
        </p:nvGrpSpPr>
        <p:grpSpPr>
          <a:xfrm>
            <a:off x="5457056" y="2471643"/>
            <a:ext cx="457063" cy="316427"/>
            <a:chOff x="3080792" y="1628800"/>
            <a:chExt cx="936104" cy="648072"/>
          </a:xfrm>
        </p:grpSpPr>
        <p:sp>
          <p:nvSpPr>
            <p:cNvPr id="82" name="正方形/長方形 81"/>
            <p:cNvSpPr/>
            <p:nvPr/>
          </p:nvSpPr>
          <p:spPr>
            <a:xfrm>
              <a:off x="3080792" y="1628800"/>
              <a:ext cx="936104" cy="648072"/>
            </a:xfrm>
            <a:prstGeom prst="rect">
              <a:avLst/>
            </a:prstGeom>
            <a:solidFill>
              <a:srgbClr val="38BEE2"/>
            </a:solidFill>
            <a:ln w="9525" cap="flat" cmpd="sng" algn="ctr">
              <a:solidFill>
                <a:srgbClr val="027F9C"/>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83" name="正方形/長方形 82"/>
            <p:cNvSpPr/>
            <p:nvPr/>
          </p:nvSpPr>
          <p:spPr>
            <a:xfrm>
              <a:off x="3152800"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正方形/長方形 83"/>
            <p:cNvSpPr/>
            <p:nvPr/>
          </p:nvSpPr>
          <p:spPr>
            <a:xfrm>
              <a:off x="3357746"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正方形/長方形 84"/>
            <p:cNvSpPr/>
            <p:nvPr/>
          </p:nvSpPr>
          <p:spPr>
            <a:xfrm>
              <a:off x="3562692"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正方形/長方形 85"/>
            <p:cNvSpPr/>
            <p:nvPr/>
          </p:nvSpPr>
          <p:spPr>
            <a:xfrm>
              <a:off x="3767638"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Freeform 2692"/>
            <p:cNvSpPr>
              <a:spLocks noChangeAspect="1"/>
            </p:cNvSpPr>
            <p:nvPr/>
          </p:nvSpPr>
          <p:spPr bwMode="auto">
            <a:xfrm>
              <a:off x="3440831" y="1681299"/>
              <a:ext cx="219747" cy="21602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88" name="Group 3486"/>
          <p:cNvGrpSpPr>
            <a:grpSpLocks noChangeAspect="1"/>
          </p:cNvGrpSpPr>
          <p:nvPr/>
        </p:nvGrpSpPr>
        <p:grpSpPr bwMode="auto">
          <a:xfrm>
            <a:off x="8355084" y="4206614"/>
            <a:ext cx="1080120" cy="504020"/>
            <a:chOff x="4944" y="2208"/>
            <a:chExt cx="864" cy="384"/>
          </a:xfrm>
        </p:grpSpPr>
        <p:sp>
          <p:nvSpPr>
            <p:cNvPr id="89" name="Oval 616"/>
            <p:cNvSpPr>
              <a:spLocks noChangeAspect="1" noChangeArrowheads="1"/>
            </p:cNvSpPr>
            <p:nvPr/>
          </p:nvSpPr>
          <p:spPr bwMode="auto">
            <a:xfrm>
              <a:off x="4944" y="2208"/>
              <a:ext cx="288" cy="192"/>
            </a:xfrm>
            <a:prstGeom prst="ellipse">
              <a:avLst/>
            </a:prstGeom>
            <a:solidFill>
              <a:srgbClr val="C9E7AB"/>
            </a:solidFill>
            <a:ln w="12700">
              <a:noFill/>
              <a:round/>
              <a:headEnd/>
              <a:tailEnd/>
            </a:ln>
            <a:effectLst/>
            <a:extLst>
              <a:ext uri="{91240B29-F687-4F45-9708-019B960494DF}">
                <a14:hiddenLine xmlns:a14="http://schemas.microsoft.com/office/drawing/2010/main" w="12700">
                  <a:solidFill>
                    <a:srgbClr val="FFFFFF"/>
                  </a:solidFill>
                  <a:round/>
                  <a:headEnd/>
                  <a:tailEnd/>
                </a14:hiddenLine>
              </a:ext>
            </a:extLst>
          </p:spPr>
          <p:txBody>
            <a:bodyPr wrap="none" tIns="0" bIns="0" anchor="ctr"/>
            <a:lstStyle/>
            <a:p>
              <a:endParaRPr lang="ja-JP" altLang="en-US"/>
            </a:p>
          </p:txBody>
        </p:sp>
        <p:sp>
          <p:nvSpPr>
            <p:cNvPr id="90" name="Oval 617"/>
            <p:cNvSpPr>
              <a:spLocks noChangeAspect="1" noChangeArrowheads="1"/>
            </p:cNvSpPr>
            <p:nvPr/>
          </p:nvSpPr>
          <p:spPr bwMode="auto">
            <a:xfrm>
              <a:off x="5232" y="2208"/>
              <a:ext cx="288" cy="192"/>
            </a:xfrm>
            <a:prstGeom prst="ellipse">
              <a:avLst/>
            </a:prstGeom>
            <a:solidFill>
              <a:srgbClr val="C9E7AB"/>
            </a:solidFill>
            <a:ln w="12700">
              <a:noFill/>
              <a:round/>
              <a:headEnd/>
              <a:tailEnd/>
            </a:ln>
            <a:effectLst/>
            <a:extLst>
              <a:ext uri="{91240B29-F687-4F45-9708-019B960494DF}">
                <a14:hiddenLine xmlns:a14="http://schemas.microsoft.com/office/drawing/2010/main" w="12700">
                  <a:solidFill>
                    <a:srgbClr val="FFFFFF"/>
                  </a:solidFill>
                  <a:round/>
                  <a:headEnd/>
                  <a:tailEnd/>
                </a14:hiddenLine>
              </a:ext>
            </a:extLst>
          </p:spPr>
          <p:txBody>
            <a:bodyPr wrap="none" tIns="0" bIns="0" anchor="ctr"/>
            <a:lstStyle/>
            <a:p>
              <a:endParaRPr lang="ja-JP" altLang="en-US"/>
            </a:p>
          </p:txBody>
        </p:sp>
        <p:sp>
          <p:nvSpPr>
            <p:cNvPr id="91" name="Oval 618"/>
            <p:cNvSpPr>
              <a:spLocks noChangeAspect="1" noChangeArrowheads="1"/>
            </p:cNvSpPr>
            <p:nvPr/>
          </p:nvSpPr>
          <p:spPr bwMode="auto">
            <a:xfrm>
              <a:off x="5520" y="2208"/>
              <a:ext cx="288" cy="192"/>
            </a:xfrm>
            <a:prstGeom prst="ellipse">
              <a:avLst/>
            </a:prstGeom>
            <a:solidFill>
              <a:srgbClr val="C9E7AB"/>
            </a:solidFill>
            <a:ln w="12700">
              <a:noFill/>
              <a:round/>
              <a:headEnd/>
              <a:tailEnd/>
            </a:ln>
            <a:effectLst/>
            <a:extLst>
              <a:ext uri="{91240B29-F687-4F45-9708-019B960494DF}">
                <a14:hiddenLine xmlns:a14="http://schemas.microsoft.com/office/drawing/2010/main" w="12700">
                  <a:solidFill>
                    <a:srgbClr val="FFFFFF"/>
                  </a:solidFill>
                  <a:round/>
                  <a:headEnd/>
                  <a:tailEnd/>
                </a14:hiddenLine>
              </a:ext>
            </a:extLst>
          </p:spPr>
          <p:txBody>
            <a:bodyPr wrap="none" tIns="0" bIns="0" anchor="ctr"/>
            <a:lstStyle/>
            <a:p>
              <a:endParaRPr lang="ja-JP" altLang="en-US"/>
            </a:p>
          </p:txBody>
        </p:sp>
        <p:sp>
          <p:nvSpPr>
            <p:cNvPr id="92" name="Freeform 619"/>
            <p:cNvSpPr>
              <a:spLocks noChangeAspect="1"/>
            </p:cNvSpPr>
            <p:nvPr/>
          </p:nvSpPr>
          <p:spPr bwMode="auto">
            <a:xfrm>
              <a:off x="4944" y="2304"/>
              <a:ext cx="864" cy="288"/>
            </a:xfrm>
            <a:custGeom>
              <a:avLst/>
              <a:gdLst/>
              <a:ahLst/>
              <a:cxnLst>
                <a:cxn ang="0">
                  <a:pos x="0" y="0"/>
                </a:cxn>
                <a:cxn ang="0">
                  <a:pos x="0" y="288"/>
                </a:cxn>
                <a:cxn ang="0">
                  <a:pos x="864" y="288"/>
                </a:cxn>
                <a:cxn ang="0">
                  <a:pos x="864" y="0"/>
                </a:cxn>
              </a:cxnLst>
              <a:rect l="0" t="0" r="r" b="b"/>
              <a:pathLst>
                <a:path w="864" h="288">
                  <a:moveTo>
                    <a:pt x="0" y="0"/>
                  </a:moveTo>
                  <a:lnTo>
                    <a:pt x="0" y="288"/>
                  </a:lnTo>
                  <a:lnTo>
                    <a:pt x="864" y="288"/>
                  </a:lnTo>
                  <a:lnTo>
                    <a:pt x="864" y="0"/>
                  </a:lnTo>
                </a:path>
              </a:pathLst>
            </a:custGeom>
            <a:solidFill>
              <a:srgbClr val="C9E7AB"/>
            </a:solidFill>
            <a:ln w="12700" cap="flat" cmpd="sng">
              <a:noFill/>
              <a:prstDash val="solid"/>
              <a:round/>
              <a:headEnd type="none" w="med" len="med"/>
              <a:tailEnd type="none" w="med" len="med"/>
            </a:ln>
            <a:effectLst/>
            <a:extLst>
              <a:ext uri="{91240B29-F687-4F45-9708-019B960494DF}">
                <a14:hiddenLine xmlns:a14="http://schemas.microsoft.com/office/drawing/2010/main" w="12700" cap="flat" cmpd="sng">
                  <a:solidFill>
                    <a:srgbClr val="FFFFFF"/>
                  </a:solidFill>
                  <a:prstDash val="solid"/>
                  <a:round/>
                  <a:headEnd type="none" w="med" len="med"/>
                  <a:tailEnd type="none" w="med" len="med"/>
                </a14:hiddenLine>
              </a:ext>
            </a:extLst>
          </p:spPr>
          <p:txBody>
            <a:bodyPr wrap="none" tIns="0" bIns="0" anchor="ctr"/>
            <a:lstStyle/>
            <a:p>
              <a:endParaRPr lang="ja-JP" altLang="en-US"/>
            </a:p>
          </p:txBody>
        </p:sp>
        <p:sp>
          <p:nvSpPr>
            <p:cNvPr id="93" name="Rectangle 620"/>
            <p:cNvSpPr>
              <a:spLocks noChangeAspect="1" noChangeArrowheads="1"/>
            </p:cNvSpPr>
            <p:nvPr/>
          </p:nvSpPr>
          <p:spPr bwMode="auto">
            <a:xfrm>
              <a:off x="5040" y="2400"/>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4" name="Rectangle 621"/>
            <p:cNvSpPr>
              <a:spLocks noChangeAspect="1" noChangeArrowheads="1"/>
            </p:cNvSpPr>
            <p:nvPr/>
          </p:nvSpPr>
          <p:spPr bwMode="auto">
            <a:xfrm>
              <a:off x="5232" y="2400"/>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5" name="Rectangle 622"/>
            <p:cNvSpPr>
              <a:spLocks noChangeAspect="1" noChangeArrowheads="1"/>
            </p:cNvSpPr>
            <p:nvPr/>
          </p:nvSpPr>
          <p:spPr bwMode="auto">
            <a:xfrm>
              <a:off x="5424" y="2400"/>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6" name="Rectangle 623"/>
            <p:cNvSpPr>
              <a:spLocks noChangeAspect="1" noChangeArrowheads="1"/>
            </p:cNvSpPr>
            <p:nvPr/>
          </p:nvSpPr>
          <p:spPr bwMode="auto">
            <a:xfrm>
              <a:off x="5040" y="2496"/>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7" name="Rectangle 624"/>
            <p:cNvSpPr>
              <a:spLocks noChangeAspect="1" noChangeArrowheads="1"/>
            </p:cNvSpPr>
            <p:nvPr/>
          </p:nvSpPr>
          <p:spPr bwMode="auto">
            <a:xfrm>
              <a:off x="5424" y="2496"/>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8" name="Rectangle 625"/>
            <p:cNvSpPr>
              <a:spLocks noChangeAspect="1" noChangeArrowheads="1"/>
            </p:cNvSpPr>
            <p:nvPr/>
          </p:nvSpPr>
          <p:spPr bwMode="auto">
            <a:xfrm>
              <a:off x="5616" y="2400"/>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9" name="Rectangle 626"/>
            <p:cNvSpPr>
              <a:spLocks noChangeAspect="1" noChangeArrowheads="1"/>
            </p:cNvSpPr>
            <p:nvPr/>
          </p:nvSpPr>
          <p:spPr bwMode="auto">
            <a:xfrm>
              <a:off x="5616" y="2496"/>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0" name="Rectangle 627"/>
            <p:cNvSpPr>
              <a:spLocks noChangeAspect="1" noChangeArrowheads="1"/>
            </p:cNvSpPr>
            <p:nvPr/>
          </p:nvSpPr>
          <p:spPr bwMode="auto">
            <a:xfrm>
              <a:off x="5184" y="2496"/>
              <a:ext cx="192" cy="86"/>
            </a:xfrm>
            <a:prstGeom prst="rect">
              <a:avLst/>
            </a:prstGeom>
            <a:solidFill>
              <a:srgbClr val="E2F3D1"/>
            </a:solidFill>
            <a:ln w="9525">
              <a:noFill/>
              <a:miter lim="800000"/>
              <a:headEnd/>
              <a:tailEnd/>
            </a:ln>
            <a:effectLst/>
          </p:spPr>
          <p:txBody>
            <a:bodyPr wrap="none" anchor="ctr"/>
            <a:lstStyle/>
            <a:p>
              <a:endParaRPr lang="ja-JP" altLang="en-US"/>
            </a:p>
          </p:txBody>
        </p:sp>
        <p:sp>
          <p:nvSpPr>
            <p:cNvPr id="101" name="Rectangle 628"/>
            <p:cNvSpPr>
              <a:spLocks noChangeAspect="1" noChangeArrowheads="1"/>
            </p:cNvSpPr>
            <p:nvPr/>
          </p:nvSpPr>
          <p:spPr bwMode="auto">
            <a:xfrm>
              <a:off x="5136"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2" name="Rectangle 629"/>
            <p:cNvSpPr>
              <a:spLocks noChangeAspect="1" noChangeArrowheads="1"/>
            </p:cNvSpPr>
            <p:nvPr/>
          </p:nvSpPr>
          <p:spPr bwMode="auto">
            <a:xfrm>
              <a:off x="4992"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3" name="Rectangle 630"/>
            <p:cNvSpPr>
              <a:spLocks noChangeAspect="1" noChangeArrowheads="1"/>
            </p:cNvSpPr>
            <p:nvPr/>
          </p:nvSpPr>
          <p:spPr bwMode="auto">
            <a:xfrm>
              <a:off x="5280"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4" name="Rectangle 631"/>
            <p:cNvSpPr>
              <a:spLocks noChangeAspect="1" noChangeArrowheads="1"/>
            </p:cNvSpPr>
            <p:nvPr/>
          </p:nvSpPr>
          <p:spPr bwMode="auto">
            <a:xfrm>
              <a:off x="5424"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5" name="Rectangle 632"/>
            <p:cNvSpPr>
              <a:spLocks noChangeAspect="1" noChangeArrowheads="1"/>
            </p:cNvSpPr>
            <p:nvPr/>
          </p:nvSpPr>
          <p:spPr bwMode="auto">
            <a:xfrm>
              <a:off x="5568"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6" name="Rectangle 633"/>
            <p:cNvSpPr>
              <a:spLocks noChangeAspect="1" noChangeArrowheads="1"/>
            </p:cNvSpPr>
            <p:nvPr/>
          </p:nvSpPr>
          <p:spPr bwMode="auto">
            <a:xfrm>
              <a:off x="5712"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grpSp>
      <p:sp>
        <p:nvSpPr>
          <p:cNvPr id="107" name="正方形/長方形 106"/>
          <p:cNvSpPr/>
          <p:nvPr/>
        </p:nvSpPr>
        <p:spPr>
          <a:xfrm>
            <a:off x="3080792" y="2780928"/>
            <a:ext cx="3744416" cy="3528392"/>
          </a:xfrm>
          <a:prstGeom prst="rect">
            <a:avLst/>
          </a:prstGeom>
          <a:gradFill flip="none" rotWithShape="1">
            <a:gsLst>
              <a:gs pos="0">
                <a:srgbClr val="D2F0FA"/>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テキスト ボックス 107"/>
          <p:cNvSpPr txBox="1"/>
          <p:nvPr/>
        </p:nvSpPr>
        <p:spPr bwMode="auto">
          <a:xfrm>
            <a:off x="3224808" y="2852936"/>
            <a:ext cx="3456384" cy="1008112"/>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gradFill flip="none" rotWithShape="1">
                  <a:gsLst>
                    <a:gs pos="0">
                      <a:srgbClr val="FFFFFF"/>
                    </a:gs>
                    <a:gs pos="100000">
                      <a:schemeClr val="bg1"/>
                    </a:gs>
                  </a:gsLst>
                  <a:lin ang="16200000" scaled="1"/>
                  <a:tileRect/>
                </a:gra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0" tIns="36000" rIns="0" bIns="0" numCol="1" rtlCol="0" anchor="t" anchorCtr="0" compatLnSpc="1">
            <a:prstTxWarp prst="textNoShape">
              <a:avLst/>
            </a:prstTxWarp>
            <a:noAutofit/>
          </a:bodyPr>
          <a:lstStyle/>
          <a:p>
            <a:pPr marL="171450" indent="-171450" fontAlgn="ctr">
              <a:lnSpc>
                <a:spcPct val="125000"/>
              </a:lnSpc>
              <a:spcBef>
                <a:spcPts val="1200"/>
              </a:spcBef>
              <a:buClr>
                <a:srgbClr val="0F99BC"/>
              </a:buClr>
              <a:buSzPct val="90000"/>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高所得者向けサービス提供が多く、</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一般所得者にはハードルが高い。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25000"/>
              </a:lnSpc>
              <a:spcBef>
                <a:spcPts val="1200"/>
              </a:spcBef>
              <a:buClr>
                <a:srgbClr val="0F99BC"/>
              </a:buClr>
              <a:buSzPct val="90000"/>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低～中所得者向けに比較的安価に高度サービスを提供している医療機関はあるが、常に混雑している。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角丸四角形 116"/>
          <p:cNvSpPr/>
          <p:nvPr/>
        </p:nvSpPr>
        <p:spPr>
          <a:xfrm>
            <a:off x="3296816" y="4437112"/>
            <a:ext cx="3312368" cy="1656184"/>
          </a:xfrm>
          <a:prstGeom prst="roundRect">
            <a:avLst>
              <a:gd name="adj" fmla="val 5399"/>
            </a:avLst>
          </a:prstGeom>
          <a:gradFill flip="none" rotWithShape="1">
            <a:gsLst>
              <a:gs pos="0">
                <a:srgbClr val="AFE6F7"/>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テキスト ボックス 117"/>
          <p:cNvSpPr txBox="1"/>
          <p:nvPr/>
        </p:nvSpPr>
        <p:spPr bwMode="auto">
          <a:xfrm>
            <a:off x="3503839" y="4869160"/>
            <a:ext cx="2898322" cy="1008112"/>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gradFill flip="none" rotWithShape="1">
                  <a:gsLst>
                    <a:gs pos="0">
                      <a:srgbClr val="FFFFFF"/>
                    </a:gs>
                    <a:gs pos="100000">
                      <a:schemeClr val="bg1"/>
                    </a:gs>
                  </a:gsLst>
                  <a:lin ang="16200000" scaled="1"/>
                  <a:tileRect/>
                </a:gra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0" tIns="36000" rIns="0" bIns="0" numCol="1" rtlCol="0" anchor="t" anchorCtr="0" compatLnSpc="1">
            <a:prstTxWarp prst="textNoShape">
              <a:avLst/>
            </a:prstTxWarp>
            <a:noAutofit/>
          </a:bodyPr>
          <a:lstStyle/>
          <a:p>
            <a:pPr marL="144000" indent="-144000">
              <a:lnSpc>
                <a:spcPct val="114000"/>
              </a:lnSpc>
              <a:spcBef>
                <a:spcPts val="300"/>
              </a:spcBef>
              <a:buClr>
                <a:srgbClr val="0F99BC"/>
              </a:buClr>
              <a:buSzPct val="90000"/>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ベトナム南部最大の健診センターを運営</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nSpc>
                <a:spcPct val="114000"/>
              </a:lnSpc>
              <a:spcBef>
                <a:spcPts val="300"/>
              </a:spcBef>
              <a:buClr>
                <a:srgbClr val="0F99BC"/>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企業・個人健診、医療機関からの受託検査</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nSpc>
                <a:spcPct val="114000"/>
              </a:lnSpc>
              <a:spcBef>
                <a:spcPts val="300"/>
              </a:spcBef>
              <a:buClr>
                <a:srgbClr val="0F99BC"/>
              </a:buClr>
              <a:buSzPct val="90000"/>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最新医療機器導入</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nSpc>
                <a:spcPct val="114000"/>
              </a:lnSpc>
              <a:spcBef>
                <a:spcPts val="300"/>
              </a:spcBef>
              <a:buClr>
                <a:srgbClr val="0F99BC"/>
              </a:buClr>
              <a:buSzPct val="9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日当たり</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3,500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人もの患者が利用</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nSpc>
                <a:spcPct val="114000"/>
              </a:lnSpc>
              <a:spcBef>
                <a:spcPts val="300"/>
              </a:spcBef>
              <a:buClr>
                <a:srgbClr val="0F99BC"/>
              </a:buClr>
              <a:buSzPct val="90000"/>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早朝</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時からの営業に行列</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9" name="グループ化 118"/>
          <p:cNvGrpSpPr/>
          <p:nvPr/>
        </p:nvGrpSpPr>
        <p:grpSpPr>
          <a:xfrm>
            <a:off x="8265368" y="2204864"/>
            <a:ext cx="1152128" cy="474575"/>
            <a:chOff x="7196446" y="1535601"/>
            <a:chExt cx="2149042" cy="885215"/>
          </a:xfrm>
        </p:grpSpPr>
        <p:sp>
          <p:nvSpPr>
            <p:cNvPr id="120" name="Freeform 92"/>
            <p:cNvSpPr>
              <a:spLocks/>
            </p:cNvSpPr>
            <p:nvPr/>
          </p:nvSpPr>
          <p:spPr bwMode="auto">
            <a:xfrm>
              <a:off x="7196446" y="1535601"/>
              <a:ext cx="2149042" cy="793227"/>
            </a:xfrm>
            <a:custGeom>
              <a:avLst/>
              <a:gdLst>
                <a:gd name="T0" fmla="*/ 675 w 682"/>
                <a:gd name="T1" fmla="*/ 24 h 252"/>
                <a:gd name="T2" fmla="*/ 663 w 682"/>
                <a:gd name="T3" fmla="*/ 24 h 252"/>
                <a:gd name="T4" fmla="*/ 663 w 682"/>
                <a:gd name="T5" fmla="*/ 23 h 252"/>
                <a:gd name="T6" fmla="*/ 663 w 682"/>
                <a:gd name="T7" fmla="*/ 7 h 252"/>
                <a:gd name="T8" fmla="*/ 657 w 682"/>
                <a:gd name="T9" fmla="*/ 0 h 252"/>
                <a:gd name="T10" fmla="*/ 454 w 682"/>
                <a:gd name="T11" fmla="*/ 0 h 252"/>
                <a:gd name="T12" fmla="*/ 443 w 682"/>
                <a:gd name="T13" fmla="*/ 5 h 252"/>
                <a:gd name="T14" fmla="*/ 428 w 682"/>
                <a:gd name="T15" fmla="*/ 24 h 252"/>
                <a:gd name="T16" fmla="*/ 55 w 682"/>
                <a:gd name="T17" fmla="*/ 24 h 252"/>
                <a:gd name="T18" fmla="*/ 45 w 682"/>
                <a:gd name="T19" fmla="*/ 30 h 252"/>
                <a:gd name="T20" fmla="*/ 3 w 682"/>
                <a:gd name="T21" fmla="*/ 121 h 252"/>
                <a:gd name="T22" fmla="*/ 0 w 682"/>
                <a:gd name="T23" fmla="*/ 135 h 252"/>
                <a:gd name="T24" fmla="*/ 0 w 682"/>
                <a:gd name="T25" fmla="*/ 245 h 252"/>
                <a:gd name="T26" fmla="*/ 6 w 682"/>
                <a:gd name="T27" fmla="*/ 252 h 252"/>
                <a:gd name="T28" fmla="*/ 675 w 682"/>
                <a:gd name="T29" fmla="*/ 252 h 252"/>
                <a:gd name="T30" fmla="*/ 682 w 682"/>
                <a:gd name="T31" fmla="*/ 245 h 252"/>
                <a:gd name="T32" fmla="*/ 682 w 682"/>
                <a:gd name="T33" fmla="*/ 31 h 252"/>
                <a:gd name="T34" fmla="*/ 675 w 682"/>
                <a:gd name="T35" fmla="*/ 2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2" h="252">
                  <a:moveTo>
                    <a:pt x="675" y="24"/>
                  </a:moveTo>
                  <a:cubicBezTo>
                    <a:pt x="663" y="24"/>
                    <a:pt x="663" y="24"/>
                    <a:pt x="663" y="24"/>
                  </a:cubicBezTo>
                  <a:cubicBezTo>
                    <a:pt x="663" y="24"/>
                    <a:pt x="663" y="23"/>
                    <a:pt x="663" y="23"/>
                  </a:cubicBezTo>
                  <a:cubicBezTo>
                    <a:pt x="663" y="7"/>
                    <a:pt x="663" y="7"/>
                    <a:pt x="663" y="7"/>
                  </a:cubicBezTo>
                  <a:cubicBezTo>
                    <a:pt x="663" y="3"/>
                    <a:pt x="660" y="0"/>
                    <a:pt x="657" y="0"/>
                  </a:cubicBezTo>
                  <a:cubicBezTo>
                    <a:pt x="454" y="0"/>
                    <a:pt x="454" y="0"/>
                    <a:pt x="454" y="0"/>
                  </a:cubicBezTo>
                  <a:cubicBezTo>
                    <a:pt x="450" y="0"/>
                    <a:pt x="445" y="2"/>
                    <a:pt x="443" y="5"/>
                  </a:cubicBezTo>
                  <a:cubicBezTo>
                    <a:pt x="428" y="24"/>
                    <a:pt x="428" y="24"/>
                    <a:pt x="428" y="24"/>
                  </a:cubicBezTo>
                  <a:cubicBezTo>
                    <a:pt x="55" y="24"/>
                    <a:pt x="55" y="24"/>
                    <a:pt x="55" y="24"/>
                  </a:cubicBezTo>
                  <a:cubicBezTo>
                    <a:pt x="51" y="24"/>
                    <a:pt x="47" y="27"/>
                    <a:pt x="45" y="30"/>
                  </a:cubicBezTo>
                  <a:cubicBezTo>
                    <a:pt x="3" y="121"/>
                    <a:pt x="3" y="121"/>
                    <a:pt x="3" y="121"/>
                  </a:cubicBezTo>
                  <a:cubicBezTo>
                    <a:pt x="1" y="125"/>
                    <a:pt x="0" y="131"/>
                    <a:pt x="0" y="135"/>
                  </a:cubicBezTo>
                  <a:cubicBezTo>
                    <a:pt x="0" y="245"/>
                    <a:pt x="0" y="245"/>
                    <a:pt x="0" y="245"/>
                  </a:cubicBezTo>
                  <a:cubicBezTo>
                    <a:pt x="0" y="249"/>
                    <a:pt x="3" y="252"/>
                    <a:pt x="6" y="252"/>
                  </a:cubicBezTo>
                  <a:cubicBezTo>
                    <a:pt x="675" y="252"/>
                    <a:pt x="675" y="252"/>
                    <a:pt x="675" y="252"/>
                  </a:cubicBezTo>
                  <a:cubicBezTo>
                    <a:pt x="679" y="252"/>
                    <a:pt x="682" y="249"/>
                    <a:pt x="682" y="245"/>
                  </a:cubicBezTo>
                  <a:cubicBezTo>
                    <a:pt x="682" y="31"/>
                    <a:pt x="682" y="31"/>
                    <a:pt x="682" y="31"/>
                  </a:cubicBezTo>
                  <a:cubicBezTo>
                    <a:pt x="682" y="27"/>
                    <a:pt x="679" y="24"/>
                    <a:pt x="675" y="24"/>
                  </a:cubicBezTo>
                  <a:close/>
                </a:path>
              </a:pathLst>
            </a:custGeom>
            <a:solidFill>
              <a:srgbClr val="7CBC3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93"/>
            <p:cNvSpPr>
              <a:spLocks/>
            </p:cNvSpPr>
            <p:nvPr/>
          </p:nvSpPr>
          <p:spPr bwMode="auto">
            <a:xfrm>
              <a:off x="7237774" y="1642253"/>
              <a:ext cx="242634" cy="235969"/>
            </a:xfrm>
            <a:custGeom>
              <a:avLst/>
              <a:gdLst>
                <a:gd name="T0" fmla="*/ 182 w 182"/>
                <a:gd name="T1" fmla="*/ 177 h 177"/>
                <a:gd name="T2" fmla="*/ 182 w 182"/>
                <a:gd name="T3" fmla="*/ 0 h 177"/>
                <a:gd name="T4" fmla="*/ 85 w 182"/>
                <a:gd name="T5" fmla="*/ 0 h 177"/>
                <a:gd name="T6" fmla="*/ 0 w 182"/>
                <a:gd name="T7" fmla="*/ 177 h 177"/>
                <a:gd name="T8" fmla="*/ 182 w 182"/>
                <a:gd name="T9" fmla="*/ 177 h 177"/>
              </a:gdLst>
              <a:ahLst/>
              <a:cxnLst>
                <a:cxn ang="0">
                  <a:pos x="T0" y="T1"/>
                </a:cxn>
                <a:cxn ang="0">
                  <a:pos x="T2" y="T3"/>
                </a:cxn>
                <a:cxn ang="0">
                  <a:pos x="T4" y="T5"/>
                </a:cxn>
                <a:cxn ang="0">
                  <a:pos x="T6" y="T7"/>
                </a:cxn>
                <a:cxn ang="0">
                  <a:pos x="T8" y="T9"/>
                </a:cxn>
              </a:cxnLst>
              <a:rect l="0" t="0" r="r" b="b"/>
              <a:pathLst>
                <a:path w="182" h="177">
                  <a:moveTo>
                    <a:pt x="182" y="177"/>
                  </a:moveTo>
                  <a:lnTo>
                    <a:pt x="182" y="0"/>
                  </a:lnTo>
                  <a:lnTo>
                    <a:pt x="85" y="0"/>
                  </a:lnTo>
                  <a:lnTo>
                    <a:pt x="0" y="177"/>
                  </a:lnTo>
                  <a:lnTo>
                    <a:pt x="182" y="177"/>
                  </a:lnTo>
                  <a:close/>
                </a:path>
              </a:pathLst>
            </a:custGeom>
            <a:solidFill>
              <a:srgbClr val="558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Oval 94"/>
            <p:cNvSpPr>
              <a:spLocks noChangeArrowheads="1"/>
            </p:cNvSpPr>
            <p:nvPr/>
          </p:nvSpPr>
          <p:spPr bwMode="auto">
            <a:xfrm>
              <a:off x="7256438" y="2120856"/>
              <a:ext cx="299960" cy="299960"/>
            </a:xfrm>
            <a:prstGeom prst="ellipse">
              <a:avLst/>
            </a:prstGeom>
            <a:solidFill>
              <a:srgbClr val="7CBC3C"/>
            </a:solidFill>
            <a:ln w="9525" cap="flat" cmpd="sng" algn="ctr">
              <a:solidFill>
                <a:srgbClr val="558525"/>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3" name="Oval 95"/>
            <p:cNvSpPr>
              <a:spLocks noChangeArrowheads="1"/>
            </p:cNvSpPr>
            <p:nvPr/>
          </p:nvSpPr>
          <p:spPr bwMode="auto">
            <a:xfrm>
              <a:off x="7323096" y="2187514"/>
              <a:ext cx="166644" cy="166645"/>
            </a:xfrm>
            <a:prstGeom prst="ellipse">
              <a:avLst/>
            </a:prstGeom>
            <a:solidFill>
              <a:srgbClr val="558525"/>
            </a:solidFill>
            <a:ln w="11113"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4" name="Oval 96"/>
            <p:cNvSpPr>
              <a:spLocks noChangeArrowheads="1"/>
            </p:cNvSpPr>
            <p:nvPr/>
          </p:nvSpPr>
          <p:spPr bwMode="auto">
            <a:xfrm>
              <a:off x="8925545" y="2120856"/>
              <a:ext cx="299960" cy="299960"/>
            </a:xfrm>
            <a:prstGeom prst="ellipse">
              <a:avLst/>
            </a:prstGeom>
            <a:solidFill>
              <a:srgbClr val="7CBC3C"/>
            </a:solidFill>
            <a:ln w="9525" cap="flat" cmpd="sng" algn="ctr">
              <a:solidFill>
                <a:srgbClr val="558525"/>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5" name="Oval 97"/>
            <p:cNvSpPr>
              <a:spLocks noChangeArrowheads="1"/>
            </p:cNvSpPr>
            <p:nvPr/>
          </p:nvSpPr>
          <p:spPr bwMode="auto">
            <a:xfrm>
              <a:off x="8992203" y="2187514"/>
              <a:ext cx="166644" cy="166645"/>
            </a:xfrm>
            <a:prstGeom prst="ellipse">
              <a:avLst/>
            </a:prstGeom>
            <a:solidFill>
              <a:srgbClr val="558525"/>
            </a:solidFill>
            <a:ln w="11113"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98"/>
            <p:cNvSpPr>
              <a:spLocks/>
            </p:cNvSpPr>
            <p:nvPr/>
          </p:nvSpPr>
          <p:spPr bwMode="auto">
            <a:xfrm>
              <a:off x="7616389" y="1724909"/>
              <a:ext cx="251966" cy="547927"/>
            </a:xfrm>
            <a:custGeom>
              <a:avLst/>
              <a:gdLst>
                <a:gd name="T0" fmla="*/ 80 w 80"/>
                <a:gd name="T1" fmla="*/ 160 h 174"/>
                <a:gd name="T2" fmla="*/ 67 w 80"/>
                <a:gd name="T3" fmla="*/ 174 h 174"/>
                <a:gd name="T4" fmla="*/ 13 w 80"/>
                <a:gd name="T5" fmla="*/ 174 h 174"/>
                <a:gd name="T6" fmla="*/ 0 w 80"/>
                <a:gd name="T7" fmla="*/ 160 h 174"/>
                <a:gd name="T8" fmla="*/ 0 w 80"/>
                <a:gd name="T9" fmla="*/ 14 h 174"/>
                <a:gd name="T10" fmla="*/ 13 w 80"/>
                <a:gd name="T11" fmla="*/ 0 h 174"/>
                <a:gd name="T12" fmla="*/ 67 w 80"/>
                <a:gd name="T13" fmla="*/ 0 h 174"/>
                <a:gd name="T14" fmla="*/ 80 w 80"/>
                <a:gd name="T15" fmla="*/ 14 h 174"/>
                <a:gd name="T16" fmla="*/ 80 w 80"/>
                <a:gd name="T17" fmla="*/ 1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74">
                  <a:moveTo>
                    <a:pt x="80" y="160"/>
                  </a:moveTo>
                  <a:cubicBezTo>
                    <a:pt x="80" y="168"/>
                    <a:pt x="74" y="174"/>
                    <a:pt x="67" y="174"/>
                  </a:cubicBezTo>
                  <a:cubicBezTo>
                    <a:pt x="13" y="174"/>
                    <a:pt x="13" y="174"/>
                    <a:pt x="13" y="174"/>
                  </a:cubicBezTo>
                  <a:cubicBezTo>
                    <a:pt x="6" y="174"/>
                    <a:pt x="0" y="168"/>
                    <a:pt x="0" y="160"/>
                  </a:cubicBezTo>
                  <a:cubicBezTo>
                    <a:pt x="0" y="14"/>
                    <a:pt x="0" y="14"/>
                    <a:pt x="0" y="14"/>
                  </a:cubicBezTo>
                  <a:cubicBezTo>
                    <a:pt x="0" y="7"/>
                    <a:pt x="6" y="0"/>
                    <a:pt x="13" y="0"/>
                  </a:cubicBezTo>
                  <a:cubicBezTo>
                    <a:pt x="67" y="0"/>
                    <a:pt x="67" y="0"/>
                    <a:pt x="67" y="0"/>
                  </a:cubicBezTo>
                  <a:cubicBezTo>
                    <a:pt x="74" y="0"/>
                    <a:pt x="80" y="7"/>
                    <a:pt x="80" y="14"/>
                  </a:cubicBezTo>
                  <a:lnTo>
                    <a:pt x="80" y="160"/>
                  </a:lnTo>
                  <a:close/>
                </a:path>
              </a:pathLst>
            </a:custGeom>
            <a:noFill/>
            <a:ln w="9525" cap="flat" cmpd="sng" algn="ctr">
              <a:solidFill>
                <a:srgbClr val="55852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Line 99"/>
            <p:cNvSpPr>
              <a:spLocks noChangeShapeType="1"/>
            </p:cNvSpPr>
            <p:nvPr/>
          </p:nvSpPr>
          <p:spPr bwMode="auto">
            <a:xfrm>
              <a:off x="7741706" y="1724909"/>
              <a:ext cx="0" cy="547927"/>
            </a:xfrm>
            <a:prstGeom prst="line">
              <a:avLst/>
            </a:prstGeom>
            <a:noFill/>
            <a:ln w="9525" cap="flat">
              <a:solidFill>
                <a:srgbClr val="5585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Rectangle 100"/>
            <p:cNvSpPr>
              <a:spLocks noChangeArrowheads="1"/>
            </p:cNvSpPr>
            <p:nvPr/>
          </p:nvSpPr>
          <p:spPr bwMode="auto">
            <a:xfrm>
              <a:off x="7644385" y="1764903"/>
              <a:ext cx="69324" cy="211972"/>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01"/>
            <p:cNvSpPr>
              <a:spLocks noChangeArrowheads="1"/>
            </p:cNvSpPr>
            <p:nvPr/>
          </p:nvSpPr>
          <p:spPr bwMode="auto">
            <a:xfrm>
              <a:off x="7769702" y="1764903"/>
              <a:ext cx="69324" cy="211972"/>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102"/>
            <p:cNvSpPr>
              <a:spLocks/>
            </p:cNvSpPr>
            <p:nvPr/>
          </p:nvSpPr>
          <p:spPr bwMode="auto">
            <a:xfrm>
              <a:off x="8594924" y="1724909"/>
              <a:ext cx="255965" cy="547927"/>
            </a:xfrm>
            <a:custGeom>
              <a:avLst/>
              <a:gdLst>
                <a:gd name="T0" fmla="*/ 81 w 81"/>
                <a:gd name="T1" fmla="*/ 160 h 174"/>
                <a:gd name="T2" fmla="*/ 67 w 81"/>
                <a:gd name="T3" fmla="*/ 174 h 174"/>
                <a:gd name="T4" fmla="*/ 14 w 81"/>
                <a:gd name="T5" fmla="*/ 174 h 174"/>
                <a:gd name="T6" fmla="*/ 0 w 81"/>
                <a:gd name="T7" fmla="*/ 160 h 174"/>
                <a:gd name="T8" fmla="*/ 0 w 81"/>
                <a:gd name="T9" fmla="*/ 14 h 174"/>
                <a:gd name="T10" fmla="*/ 14 w 81"/>
                <a:gd name="T11" fmla="*/ 0 h 174"/>
                <a:gd name="T12" fmla="*/ 67 w 81"/>
                <a:gd name="T13" fmla="*/ 0 h 174"/>
                <a:gd name="T14" fmla="*/ 81 w 81"/>
                <a:gd name="T15" fmla="*/ 14 h 174"/>
                <a:gd name="T16" fmla="*/ 81 w 81"/>
                <a:gd name="T17" fmla="*/ 1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74">
                  <a:moveTo>
                    <a:pt x="81" y="160"/>
                  </a:moveTo>
                  <a:cubicBezTo>
                    <a:pt x="81" y="168"/>
                    <a:pt x="74" y="174"/>
                    <a:pt x="67" y="174"/>
                  </a:cubicBezTo>
                  <a:cubicBezTo>
                    <a:pt x="14" y="174"/>
                    <a:pt x="14" y="174"/>
                    <a:pt x="14" y="174"/>
                  </a:cubicBezTo>
                  <a:cubicBezTo>
                    <a:pt x="6" y="174"/>
                    <a:pt x="0" y="168"/>
                    <a:pt x="0" y="160"/>
                  </a:cubicBezTo>
                  <a:cubicBezTo>
                    <a:pt x="0" y="14"/>
                    <a:pt x="0" y="14"/>
                    <a:pt x="0" y="14"/>
                  </a:cubicBezTo>
                  <a:cubicBezTo>
                    <a:pt x="0" y="7"/>
                    <a:pt x="6" y="0"/>
                    <a:pt x="14" y="0"/>
                  </a:cubicBezTo>
                  <a:cubicBezTo>
                    <a:pt x="67" y="0"/>
                    <a:pt x="67" y="0"/>
                    <a:pt x="67" y="0"/>
                  </a:cubicBezTo>
                  <a:cubicBezTo>
                    <a:pt x="74" y="0"/>
                    <a:pt x="81" y="7"/>
                    <a:pt x="81" y="14"/>
                  </a:cubicBezTo>
                  <a:lnTo>
                    <a:pt x="81" y="160"/>
                  </a:lnTo>
                  <a:close/>
                </a:path>
              </a:pathLst>
            </a:custGeom>
            <a:noFill/>
            <a:ln w="9525" cap="flat" cmpd="sng" algn="ctr">
              <a:solidFill>
                <a:srgbClr val="55852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Line 103"/>
            <p:cNvSpPr>
              <a:spLocks noChangeShapeType="1"/>
            </p:cNvSpPr>
            <p:nvPr/>
          </p:nvSpPr>
          <p:spPr bwMode="auto">
            <a:xfrm>
              <a:off x="8721573" y="1724909"/>
              <a:ext cx="0" cy="547927"/>
            </a:xfrm>
            <a:prstGeom prst="line">
              <a:avLst/>
            </a:prstGeom>
            <a:noFill/>
            <a:ln w="9525" cap="flat">
              <a:solidFill>
                <a:srgbClr val="5585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Rectangle 104"/>
            <p:cNvSpPr>
              <a:spLocks noChangeArrowheads="1"/>
            </p:cNvSpPr>
            <p:nvPr/>
          </p:nvSpPr>
          <p:spPr bwMode="auto">
            <a:xfrm>
              <a:off x="8624253" y="1764903"/>
              <a:ext cx="69324" cy="211972"/>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105"/>
            <p:cNvSpPr>
              <a:spLocks noChangeArrowheads="1"/>
            </p:cNvSpPr>
            <p:nvPr/>
          </p:nvSpPr>
          <p:spPr bwMode="auto">
            <a:xfrm>
              <a:off x="8749569" y="1764903"/>
              <a:ext cx="69324" cy="211972"/>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Rectangle 107"/>
            <p:cNvSpPr>
              <a:spLocks noChangeArrowheads="1"/>
            </p:cNvSpPr>
            <p:nvPr/>
          </p:nvSpPr>
          <p:spPr bwMode="auto">
            <a:xfrm>
              <a:off x="7927014" y="1724909"/>
              <a:ext cx="147980" cy="153313"/>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108"/>
            <p:cNvSpPr>
              <a:spLocks noChangeArrowheads="1"/>
            </p:cNvSpPr>
            <p:nvPr/>
          </p:nvSpPr>
          <p:spPr bwMode="auto">
            <a:xfrm>
              <a:off x="8386952" y="1724909"/>
              <a:ext cx="147980" cy="153313"/>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2692"/>
            <p:cNvSpPr>
              <a:spLocks noChangeAspect="1"/>
            </p:cNvSpPr>
            <p:nvPr/>
          </p:nvSpPr>
          <p:spPr bwMode="auto">
            <a:xfrm>
              <a:off x="8965464" y="1681163"/>
              <a:ext cx="239732" cy="235669"/>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37" name="テキスト ボックス 136"/>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ベトナム・日本式医療普及推進コンソーシアム「ベトナム・日本式健診センター事業報告書」（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09" name="正方形/長方形 108"/>
          <p:cNvSpPr/>
          <p:nvPr/>
        </p:nvSpPr>
        <p:spPr bwMode="auto">
          <a:xfrm>
            <a:off x="3440832" y="4476750"/>
            <a:ext cx="3096344" cy="33782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38BEE2"/>
                </a:solidFill>
              </a14:hiddenFill>
            </a:ex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36000" rtlCol="0" anchor="ctr"/>
          <a:lstStyle/>
          <a:p>
            <a:pPr lvl="0" algn="ct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　　　ＭＥＤＩＣ</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Ｈｏａ</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Ｈａｏ社 </a:t>
            </a:r>
            <a:r>
              <a:rPr lang="ja-JP" altLang="en-US" sz="13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（ホーチミン市）</a:t>
            </a:r>
          </a:p>
        </p:txBody>
      </p:sp>
      <p:sp>
        <p:nvSpPr>
          <p:cNvPr id="174" name="テキスト ボックス 17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健診サービスは、国立医療機関や民間医療機関のほか、健診バスなどによって提供されている。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 name="グループ化 2"/>
          <p:cNvGrpSpPr/>
          <p:nvPr/>
        </p:nvGrpSpPr>
        <p:grpSpPr>
          <a:xfrm>
            <a:off x="7329264" y="4552108"/>
            <a:ext cx="1961924" cy="893116"/>
            <a:chOff x="7130948" y="4653136"/>
            <a:chExt cx="2214540" cy="1008112"/>
          </a:xfrm>
        </p:grpSpPr>
        <p:grpSp>
          <p:nvGrpSpPr>
            <p:cNvPr id="156" name="グループ化 155"/>
            <p:cNvGrpSpPr/>
            <p:nvPr/>
          </p:nvGrpSpPr>
          <p:grpSpPr>
            <a:xfrm flipH="1">
              <a:off x="7130948" y="4653136"/>
              <a:ext cx="2214540" cy="912195"/>
              <a:chOff x="7196446" y="1535601"/>
              <a:chExt cx="2149042" cy="885215"/>
            </a:xfrm>
          </p:grpSpPr>
          <p:sp>
            <p:nvSpPr>
              <p:cNvPr id="157" name="Freeform 92"/>
              <p:cNvSpPr>
                <a:spLocks/>
              </p:cNvSpPr>
              <p:nvPr/>
            </p:nvSpPr>
            <p:spPr bwMode="auto">
              <a:xfrm>
                <a:off x="7196446" y="1535601"/>
                <a:ext cx="2149042" cy="793227"/>
              </a:xfrm>
              <a:custGeom>
                <a:avLst/>
                <a:gdLst>
                  <a:gd name="T0" fmla="*/ 675 w 682"/>
                  <a:gd name="T1" fmla="*/ 24 h 252"/>
                  <a:gd name="T2" fmla="*/ 663 w 682"/>
                  <a:gd name="T3" fmla="*/ 24 h 252"/>
                  <a:gd name="T4" fmla="*/ 663 w 682"/>
                  <a:gd name="T5" fmla="*/ 23 h 252"/>
                  <a:gd name="T6" fmla="*/ 663 w 682"/>
                  <a:gd name="T7" fmla="*/ 7 h 252"/>
                  <a:gd name="T8" fmla="*/ 657 w 682"/>
                  <a:gd name="T9" fmla="*/ 0 h 252"/>
                  <a:gd name="T10" fmla="*/ 454 w 682"/>
                  <a:gd name="T11" fmla="*/ 0 h 252"/>
                  <a:gd name="T12" fmla="*/ 443 w 682"/>
                  <a:gd name="T13" fmla="*/ 5 h 252"/>
                  <a:gd name="T14" fmla="*/ 428 w 682"/>
                  <a:gd name="T15" fmla="*/ 24 h 252"/>
                  <a:gd name="T16" fmla="*/ 55 w 682"/>
                  <a:gd name="T17" fmla="*/ 24 h 252"/>
                  <a:gd name="T18" fmla="*/ 45 w 682"/>
                  <a:gd name="T19" fmla="*/ 30 h 252"/>
                  <a:gd name="T20" fmla="*/ 3 w 682"/>
                  <a:gd name="T21" fmla="*/ 121 h 252"/>
                  <a:gd name="T22" fmla="*/ 0 w 682"/>
                  <a:gd name="T23" fmla="*/ 135 h 252"/>
                  <a:gd name="T24" fmla="*/ 0 w 682"/>
                  <a:gd name="T25" fmla="*/ 245 h 252"/>
                  <a:gd name="T26" fmla="*/ 6 w 682"/>
                  <a:gd name="T27" fmla="*/ 252 h 252"/>
                  <a:gd name="T28" fmla="*/ 675 w 682"/>
                  <a:gd name="T29" fmla="*/ 252 h 252"/>
                  <a:gd name="T30" fmla="*/ 682 w 682"/>
                  <a:gd name="T31" fmla="*/ 245 h 252"/>
                  <a:gd name="T32" fmla="*/ 682 w 682"/>
                  <a:gd name="T33" fmla="*/ 31 h 252"/>
                  <a:gd name="T34" fmla="*/ 675 w 682"/>
                  <a:gd name="T35" fmla="*/ 2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2" h="252">
                    <a:moveTo>
                      <a:pt x="675" y="24"/>
                    </a:moveTo>
                    <a:cubicBezTo>
                      <a:pt x="663" y="24"/>
                      <a:pt x="663" y="24"/>
                      <a:pt x="663" y="24"/>
                    </a:cubicBezTo>
                    <a:cubicBezTo>
                      <a:pt x="663" y="24"/>
                      <a:pt x="663" y="23"/>
                      <a:pt x="663" y="23"/>
                    </a:cubicBezTo>
                    <a:cubicBezTo>
                      <a:pt x="663" y="7"/>
                      <a:pt x="663" y="7"/>
                      <a:pt x="663" y="7"/>
                    </a:cubicBezTo>
                    <a:cubicBezTo>
                      <a:pt x="663" y="3"/>
                      <a:pt x="660" y="0"/>
                      <a:pt x="657" y="0"/>
                    </a:cubicBezTo>
                    <a:cubicBezTo>
                      <a:pt x="454" y="0"/>
                      <a:pt x="454" y="0"/>
                      <a:pt x="454" y="0"/>
                    </a:cubicBezTo>
                    <a:cubicBezTo>
                      <a:pt x="450" y="0"/>
                      <a:pt x="445" y="2"/>
                      <a:pt x="443" y="5"/>
                    </a:cubicBezTo>
                    <a:cubicBezTo>
                      <a:pt x="428" y="24"/>
                      <a:pt x="428" y="24"/>
                      <a:pt x="428" y="24"/>
                    </a:cubicBezTo>
                    <a:cubicBezTo>
                      <a:pt x="55" y="24"/>
                      <a:pt x="55" y="24"/>
                      <a:pt x="55" y="24"/>
                    </a:cubicBezTo>
                    <a:cubicBezTo>
                      <a:pt x="51" y="24"/>
                      <a:pt x="47" y="27"/>
                      <a:pt x="45" y="30"/>
                    </a:cubicBezTo>
                    <a:cubicBezTo>
                      <a:pt x="3" y="121"/>
                      <a:pt x="3" y="121"/>
                      <a:pt x="3" y="121"/>
                    </a:cubicBezTo>
                    <a:cubicBezTo>
                      <a:pt x="1" y="125"/>
                      <a:pt x="0" y="131"/>
                      <a:pt x="0" y="135"/>
                    </a:cubicBezTo>
                    <a:cubicBezTo>
                      <a:pt x="0" y="245"/>
                      <a:pt x="0" y="245"/>
                      <a:pt x="0" y="245"/>
                    </a:cubicBezTo>
                    <a:cubicBezTo>
                      <a:pt x="0" y="249"/>
                      <a:pt x="3" y="252"/>
                      <a:pt x="6" y="252"/>
                    </a:cubicBezTo>
                    <a:cubicBezTo>
                      <a:pt x="675" y="252"/>
                      <a:pt x="675" y="252"/>
                      <a:pt x="675" y="252"/>
                    </a:cubicBezTo>
                    <a:cubicBezTo>
                      <a:pt x="679" y="252"/>
                      <a:pt x="682" y="249"/>
                      <a:pt x="682" y="245"/>
                    </a:cubicBezTo>
                    <a:cubicBezTo>
                      <a:pt x="682" y="31"/>
                      <a:pt x="682" y="31"/>
                      <a:pt x="682" y="31"/>
                    </a:cubicBezTo>
                    <a:cubicBezTo>
                      <a:pt x="682" y="27"/>
                      <a:pt x="679" y="24"/>
                      <a:pt x="675" y="24"/>
                    </a:cubicBezTo>
                    <a:close/>
                  </a:path>
                </a:pathLst>
              </a:custGeom>
              <a:solidFill>
                <a:srgbClr val="9ED468"/>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93"/>
              <p:cNvSpPr>
                <a:spLocks/>
              </p:cNvSpPr>
              <p:nvPr/>
            </p:nvSpPr>
            <p:spPr bwMode="auto">
              <a:xfrm>
                <a:off x="7237774" y="1642253"/>
                <a:ext cx="242634" cy="235969"/>
              </a:xfrm>
              <a:custGeom>
                <a:avLst/>
                <a:gdLst>
                  <a:gd name="T0" fmla="*/ 182 w 182"/>
                  <a:gd name="T1" fmla="*/ 177 h 177"/>
                  <a:gd name="T2" fmla="*/ 182 w 182"/>
                  <a:gd name="T3" fmla="*/ 0 h 177"/>
                  <a:gd name="T4" fmla="*/ 85 w 182"/>
                  <a:gd name="T5" fmla="*/ 0 h 177"/>
                  <a:gd name="T6" fmla="*/ 0 w 182"/>
                  <a:gd name="T7" fmla="*/ 177 h 177"/>
                  <a:gd name="T8" fmla="*/ 182 w 182"/>
                  <a:gd name="T9" fmla="*/ 177 h 177"/>
                </a:gdLst>
                <a:ahLst/>
                <a:cxnLst>
                  <a:cxn ang="0">
                    <a:pos x="T0" y="T1"/>
                  </a:cxn>
                  <a:cxn ang="0">
                    <a:pos x="T2" y="T3"/>
                  </a:cxn>
                  <a:cxn ang="0">
                    <a:pos x="T4" y="T5"/>
                  </a:cxn>
                  <a:cxn ang="0">
                    <a:pos x="T6" y="T7"/>
                  </a:cxn>
                  <a:cxn ang="0">
                    <a:pos x="T8" y="T9"/>
                  </a:cxn>
                </a:cxnLst>
                <a:rect l="0" t="0" r="r" b="b"/>
                <a:pathLst>
                  <a:path w="182" h="177">
                    <a:moveTo>
                      <a:pt x="182" y="177"/>
                    </a:moveTo>
                    <a:lnTo>
                      <a:pt x="182" y="0"/>
                    </a:lnTo>
                    <a:lnTo>
                      <a:pt x="85" y="0"/>
                    </a:lnTo>
                    <a:lnTo>
                      <a:pt x="0" y="177"/>
                    </a:lnTo>
                    <a:lnTo>
                      <a:pt x="182" y="177"/>
                    </a:lnTo>
                    <a:close/>
                  </a:path>
                </a:pathLst>
              </a:custGeom>
              <a:solidFill>
                <a:srgbClr val="7CB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Oval 94"/>
              <p:cNvSpPr>
                <a:spLocks noChangeArrowheads="1"/>
              </p:cNvSpPr>
              <p:nvPr/>
            </p:nvSpPr>
            <p:spPr bwMode="auto">
              <a:xfrm>
                <a:off x="7256438" y="2120856"/>
                <a:ext cx="299960" cy="299960"/>
              </a:xfrm>
              <a:prstGeom prst="ellipse">
                <a:avLst/>
              </a:prstGeom>
              <a:solidFill>
                <a:srgbClr val="9ED468"/>
              </a:solidFill>
              <a:ln w="9525"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0" name="Oval 95"/>
              <p:cNvSpPr>
                <a:spLocks noChangeArrowheads="1"/>
              </p:cNvSpPr>
              <p:nvPr/>
            </p:nvSpPr>
            <p:spPr bwMode="auto">
              <a:xfrm>
                <a:off x="7323096" y="2187514"/>
                <a:ext cx="166644" cy="166645"/>
              </a:xfrm>
              <a:prstGeom prst="ellipse">
                <a:avLst/>
              </a:prstGeom>
              <a:solidFill>
                <a:srgbClr val="7CBC3C"/>
              </a:solidFill>
              <a:ln w="11113"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1" name="Oval 96"/>
              <p:cNvSpPr>
                <a:spLocks noChangeArrowheads="1"/>
              </p:cNvSpPr>
              <p:nvPr/>
            </p:nvSpPr>
            <p:spPr bwMode="auto">
              <a:xfrm>
                <a:off x="8925545" y="2120856"/>
                <a:ext cx="299960" cy="299960"/>
              </a:xfrm>
              <a:prstGeom prst="ellipse">
                <a:avLst/>
              </a:prstGeom>
              <a:solidFill>
                <a:srgbClr val="9ED468"/>
              </a:solidFill>
              <a:ln w="9525"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2" name="Oval 97"/>
              <p:cNvSpPr>
                <a:spLocks noChangeArrowheads="1"/>
              </p:cNvSpPr>
              <p:nvPr/>
            </p:nvSpPr>
            <p:spPr bwMode="auto">
              <a:xfrm>
                <a:off x="8992203" y="2187514"/>
                <a:ext cx="166644" cy="166645"/>
              </a:xfrm>
              <a:prstGeom prst="ellipse">
                <a:avLst/>
              </a:prstGeom>
              <a:solidFill>
                <a:srgbClr val="7CBC3C"/>
              </a:solidFill>
              <a:ln w="11113"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3" name="Freeform 98"/>
              <p:cNvSpPr>
                <a:spLocks/>
              </p:cNvSpPr>
              <p:nvPr/>
            </p:nvSpPr>
            <p:spPr bwMode="auto">
              <a:xfrm>
                <a:off x="7616389" y="1724909"/>
                <a:ext cx="251966" cy="547927"/>
              </a:xfrm>
              <a:custGeom>
                <a:avLst/>
                <a:gdLst>
                  <a:gd name="T0" fmla="*/ 80 w 80"/>
                  <a:gd name="T1" fmla="*/ 160 h 174"/>
                  <a:gd name="T2" fmla="*/ 67 w 80"/>
                  <a:gd name="T3" fmla="*/ 174 h 174"/>
                  <a:gd name="T4" fmla="*/ 13 w 80"/>
                  <a:gd name="T5" fmla="*/ 174 h 174"/>
                  <a:gd name="T6" fmla="*/ 0 w 80"/>
                  <a:gd name="T7" fmla="*/ 160 h 174"/>
                  <a:gd name="T8" fmla="*/ 0 w 80"/>
                  <a:gd name="T9" fmla="*/ 14 h 174"/>
                  <a:gd name="T10" fmla="*/ 13 w 80"/>
                  <a:gd name="T11" fmla="*/ 0 h 174"/>
                  <a:gd name="T12" fmla="*/ 67 w 80"/>
                  <a:gd name="T13" fmla="*/ 0 h 174"/>
                  <a:gd name="T14" fmla="*/ 80 w 80"/>
                  <a:gd name="T15" fmla="*/ 14 h 174"/>
                  <a:gd name="T16" fmla="*/ 80 w 80"/>
                  <a:gd name="T17" fmla="*/ 1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74">
                    <a:moveTo>
                      <a:pt x="80" y="160"/>
                    </a:moveTo>
                    <a:cubicBezTo>
                      <a:pt x="80" y="168"/>
                      <a:pt x="74" y="174"/>
                      <a:pt x="67" y="174"/>
                    </a:cubicBezTo>
                    <a:cubicBezTo>
                      <a:pt x="13" y="174"/>
                      <a:pt x="13" y="174"/>
                      <a:pt x="13" y="174"/>
                    </a:cubicBezTo>
                    <a:cubicBezTo>
                      <a:pt x="6" y="174"/>
                      <a:pt x="0" y="168"/>
                      <a:pt x="0" y="160"/>
                    </a:cubicBezTo>
                    <a:cubicBezTo>
                      <a:pt x="0" y="14"/>
                      <a:pt x="0" y="14"/>
                      <a:pt x="0" y="14"/>
                    </a:cubicBezTo>
                    <a:cubicBezTo>
                      <a:pt x="0" y="7"/>
                      <a:pt x="6" y="0"/>
                      <a:pt x="13" y="0"/>
                    </a:cubicBezTo>
                    <a:cubicBezTo>
                      <a:pt x="67" y="0"/>
                      <a:pt x="67" y="0"/>
                      <a:pt x="67" y="0"/>
                    </a:cubicBezTo>
                    <a:cubicBezTo>
                      <a:pt x="74" y="0"/>
                      <a:pt x="80" y="7"/>
                      <a:pt x="80" y="14"/>
                    </a:cubicBezTo>
                    <a:lnTo>
                      <a:pt x="80" y="160"/>
                    </a:lnTo>
                    <a:close/>
                  </a:path>
                </a:pathLst>
              </a:custGeom>
              <a:noFill/>
              <a:ln w="9525" cap="flat" cmpd="sng" algn="ctr">
                <a:solidFill>
                  <a:srgbClr val="7CBC3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99"/>
              <p:cNvSpPr>
                <a:spLocks noChangeShapeType="1"/>
              </p:cNvSpPr>
              <p:nvPr/>
            </p:nvSpPr>
            <p:spPr bwMode="auto">
              <a:xfrm>
                <a:off x="7741706" y="1724909"/>
                <a:ext cx="0" cy="547927"/>
              </a:xfrm>
              <a:prstGeom prst="line">
                <a:avLst/>
              </a:prstGeom>
              <a:noFill/>
              <a:ln w="9525" cap="flat">
                <a:solidFill>
                  <a:srgbClr val="7CBC3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100"/>
              <p:cNvSpPr>
                <a:spLocks noChangeArrowheads="1"/>
              </p:cNvSpPr>
              <p:nvPr/>
            </p:nvSpPr>
            <p:spPr bwMode="auto">
              <a:xfrm>
                <a:off x="7644385" y="1764903"/>
                <a:ext cx="69324" cy="211972"/>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Rectangle 101"/>
              <p:cNvSpPr>
                <a:spLocks noChangeArrowheads="1"/>
              </p:cNvSpPr>
              <p:nvPr/>
            </p:nvSpPr>
            <p:spPr bwMode="auto">
              <a:xfrm>
                <a:off x="7769702" y="1764903"/>
                <a:ext cx="69324" cy="211972"/>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02"/>
              <p:cNvSpPr>
                <a:spLocks/>
              </p:cNvSpPr>
              <p:nvPr/>
            </p:nvSpPr>
            <p:spPr bwMode="auto">
              <a:xfrm>
                <a:off x="8594924" y="1724909"/>
                <a:ext cx="255965" cy="547927"/>
              </a:xfrm>
              <a:custGeom>
                <a:avLst/>
                <a:gdLst>
                  <a:gd name="T0" fmla="*/ 81 w 81"/>
                  <a:gd name="T1" fmla="*/ 160 h 174"/>
                  <a:gd name="T2" fmla="*/ 67 w 81"/>
                  <a:gd name="T3" fmla="*/ 174 h 174"/>
                  <a:gd name="T4" fmla="*/ 14 w 81"/>
                  <a:gd name="T5" fmla="*/ 174 h 174"/>
                  <a:gd name="T6" fmla="*/ 0 w 81"/>
                  <a:gd name="T7" fmla="*/ 160 h 174"/>
                  <a:gd name="T8" fmla="*/ 0 w 81"/>
                  <a:gd name="T9" fmla="*/ 14 h 174"/>
                  <a:gd name="T10" fmla="*/ 14 w 81"/>
                  <a:gd name="T11" fmla="*/ 0 h 174"/>
                  <a:gd name="T12" fmla="*/ 67 w 81"/>
                  <a:gd name="T13" fmla="*/ 0 h 174"/>
                  <a:gd name="T14" fmla="*/ 81 w 81"/>
                  <a:gd name="T15" fmla="*/ 14 h 174"/>
                  <a:gd name="T16" fmla="*/ 81 w 81"/>
                  <a:gd name="T17" fmla="*/ 1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74">
                    <a:moveTo>
                      <a:pt x="81" y="160"/>
                    </a:moveTo>
                    <a:cubicBezTo>
                      <a:pt x="81" y="168"/>
                      <a:pt x="74" y="174"/>
                      <a:pt x="67" y="174"/>
                    </a:cubicBezTo>
                    <a:cubicBezTo>
                      <a:pt x="14" y="174"/>
                      <a:pt x="14" y="174"/>
                      <a:pt x="14" y="174"/>
                    </a:cubicBezTo>
                    <a:cubicBezTo>
                      <a:pt x="6" y="174"/>
                      <a:pt x="0" y="168"/>
                      <a:pt x="0" y="160"/>
                    </a:cubicBezTo>
                    <a:cubicBezTo>
                      <a:pt x="0" y="14"/>
                      <a:pt x="0" y="14"/>
                      <a:pt x="0" y="14"/>
                    </a:cubicBezTo>
                    <a:cubicBezTo>
                      <a:pt x="0" y="7"/>
                      <a:pt x="6" y="0"/>
                      <a:pt x="14" y="0"/>
                    </a:cubicBezTo>
                    <a:cubicBezTo>
                      <a:pt x="67" y="0"/>
                      <a:pt x="67" y="0"/>
                      <a:pt x="67" y="0"/>
                    </a:cubicBezTo>
                    <a:cubicBezTo>
                      <a:pt x="74" y="0"/>
                      <a:pt x="81" y="7"/>
                      <a:pt x="81" y="14"/>
                    </a:cubicBezTo>
                    <a:lnTo>
                      <a:pt x="81" y="160"/>
                    </a:lnTo>
                    <a:close/>
                  </a:path>
                </a:pathLst>
              </a:custGeom>
              <a:noFill/>
              <a:ln w="9525" cap="flat" cmpd="sng" algn="ctr">
                <a:solidFill>
                  <a:srgbClr val="7CBC3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103"/>
              <p:cNvSpPr>
                <a:spLocks noChangeShapeType="1"/>
              </p:cNvSpPr>
              <p:nvPr/>
            </p:nvSpPr>
            <p:spPr bwMode="auto">
              <a:xfrm>
                <a:off x="8721573" y="1724909"/>
                <a:ext cx="0" cy="547927"/>
              </a:xfrm>
              <a:prstGeom prst="line">
                <a:avLst/>
              </a:prstGeom>
              <a:noFill/>
              <a:ln w="9525" cap="flat">
                <a:solidFill>
                  <a:srgbClr val="7CBC3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104"/>
              <p:cNvSpPr>
                <a:spLocks noChangeArrowheads="1"/>
              </p:cNvSpPr>
              <p:nvPr/>
            </p:nvSpPr>
            <p:spPr bwMode="auto">
              <a:xfrm>
                <a:off x="8624253" y="1764903"/>
                <a:ext cx="69324" cy="211972"/>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Rectangle 105"/>
              <p:cNvSpPr>
                <a:spLocks noChangeArrowheads="1"/>
              </p:cNvSpPr>
              <p:nvPr/>
            </p:nvSpPr>
            <p:spPr bwMode="auto">
              <a:xfrm>
                <a:off x="8749569" y="1764903"/>
                <a:ext cx="69324" cy="211972"/>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107"/>
              <p:cNvSpPr>
                <a:spLocks noChangeArrowheads="1"/>
              </p:cNvSpPr>
              <p:nvPr/>
            </p:nvSpPr>
            <p:spPr bwMode="auto">
              <a:xfrm>
                <a:off x="7927014" y="1724909"/>
                <a:ext cx="147980" cy="153313"/>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Rectangle 108"/>
              <p:cNvSpPr>
                <a:spLocks noChangeArrowheads="1"/>
              </p:cNvSpPr>
              <p:nvPr/>
            </p:nvSpPr>
            <p:spPr bwMode="auto">
              <a:xfrm>
                <a:off x="8386952" y="1724909"/>
                <a:ext cx="147980" cy="153313"/>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692"/>
              <p:cNvSpPr>
                <a:spLocks noChangeAspect="1"/>
              </p:cNvSpPr>
              <p:nvPr/>
            </p:nvSpPr>
            <p:spPr bwMode="auto">
              <a:xfrm>
                <a:off x="8965464" y="1681163"/>
                <a:ext cx="239732" cy="235669"/>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E2F3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E2F3D1"/>
                    </a:solidFill>
                    <a:prstDash val="solid"/>
                    <a:round/>
                    <a:headEnd type="none" w="med" len="med"/>
                    <a:tailEnd type="none" w="med" len="med"/>
                  </a14:hiddenLine>
                </a:ext>
              </a:extLst>
            </p:spPr>
            <p:txBody>
              <a:bodyPr/>
              <a:lstStyle/>
              <a:p>
                <a:endParaRPr lang="ja-JP" altLang="en-US"/>
              </a:p>
            </p:txBody>
          </p:sp>
        </p:grpSp>
        <p:grpSp>
          <p:nvGrpSpPr>
            <p:cNvPr id="150" name="Group 598"/>
            <p:cNvGrpSpPr>
              <a:grpSpLocks noChangeAspect="1"/>
            </p:cNvGrpSpPr>
            <p:nvPr/>
          </p:nvGrpSpPr>
          <p:grpSpPr bwMode="auto">
            <a:xfrm flipH="1">
              <a:off x="7833320" y="5142634"/>
              <a:ext cx="103930" cy="518614"/>
              <a:chOff x="1785" y="1009"/>
              <a:chExt cx="200" cy="998"/>
            </a:xfrm>
          </p:grpSpPr>
          <p:sp>
            <p:nvSpPr>
              <p:cNvPr id="151"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152"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53"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154" name="Group 595"/>
            <p:cNvGrpSpPr>
              <a:grpSpLocks noChangeAspect="1"/>
            </p:cNvGrpSpPr>
            <p:nvPr/>
          </p:nvGrpSpPr>
          <p:grpSpPr bwMode="auto">
            <a:xfrm>
              <a:off x="8322819" y="5097708"/>
              <a:ext cx="218249" cy="532549"/>
              <a:chOff x="578" y="1009"/>
              <a:chExt cx="409" cy="998"/>
            </a:xfrm>
          </p:grpSpPr>
          <p:sp>
            <p:nvSpPr>
              <p:cNvPr id="155" name="Freeform 314"/>
              <p:cNvSpPr>
                <a:spLocks noChangeAspect="1"/>
              </p:cNvSpPr>
              <p:nvPr/>
            </p:nvSpPr>
            <p:spPr bwMode="auto">
              <a:xfrm flipH="1">
                <a:off x="788" y="1603"/>
                <a:ext cx="120" cy="404"/>
              </a:xfrm>
              <a:custGeom>
                <a:avLst/>
                <a:gdLst/>
                <a:ahLst/>
                <a:cxnLst>
                  <a:cxn ang="0">
                    <a:pos x="55" y="0"/>
                  </a:cxn>
                  <a:cxn ang="0">
                    <a:pos x="53" y="1259"/>
                  </a:cxn>
                  <a:cxn ang="0">
                    <a:pos x="0" y="1400"/>
                  </a:cxn>
                  <a:cxn ang="0">
                    <a:pos x="382" y="1400"/>
                  </a:cxn>
                  <a:cxn ang="0">
                    <a:pos x="411" y="2"/>
                  </a:cxn>
                  <a:cxn ang="0">
                    <a:pos x="55" y="0"/>
                  </a:cxn>
                </a:cxnLst>
                <a:rect l="0" t="0" r="r" b="b"/>
                <a:pathLst>
                  <a:path w="411" h="1400">
                    <a:moveTo>
                      <a:pt x="55" y="0"/>
                    </a:moveTo>
                    <a:cubicBezTo>
                      <a:pt x="53" y="299"/>
                      <a:pt x="53" y="551"/>
                      <a:pt x="53" y="1259"/>
                    </a:cubicBezTo>
                    <a:cubicBezTo>
                      <a:pt x="27" y="1294"/>
                      <a:pt x="8" y="1294"/>
                      <a:pt x="0" y="1400"/>
                    </a:cubicBezTo>
                    <a:cubicBezTo>
                      <a:pt x="186" y="1400"/>
                      <a:pt x="309" y="1400"/>
                      <a:pt x="382" y="1400"/>
                    </a:cubicBezTo>
                    <a:cubicBezTo>
                      <a:pt x="397" y="707"/>
                      <a:pt x="407" y="109"/>
                      <a:pt x="411" y="2"/>
                    </a:cubicBezTo>
                    <a:cubicBezTo>
                      <a:pt x="225" y="2"/>
                      <a:pt x="207" y="0"/>
                      <a:pt x="5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78" name="Freeform 315"/>
              <p:cNvSpPr>
                <a:spLocks noChangeAspect="1"/>
              </p:cNvSpPr>
              <p:nvPr/>
            </p:nvSpPr>
            <p:spPr bwMode="auto">
              <a:xfrm>
                <a:off x="657" y="1603"/>
                <a:ext cx="120" cy="404"/>
              </a:xfrm>
              <a:custGeom>
                <a:avLst/>
                <a:gdLst/>
                <a:ahLst/>
                <a:cxnLst>
                  <a:cxn ang="0">
                    <a:pos x="55" y="0"/>
                  </a:cxn>
                  <a:cxn ang="0">
                    <a:pos x="53" y="1259"/>
                  </a:cxn>
                  <a:cxn ang="0">
                    <a:pos x="0" y="1400"/>
                  </a:cxn>
                  <a:cxn ang="0">
                    <a:pos x="382" y="1400"/>
                  </a:cxn>
                  <a:cxn ang="0">
                    <a:pos x="411" y="2"/>
                  </a:cxn>
                  <a:cxn ang="0">
                    <a:pos x="55" y="0"/>
                  </a:cxn>
                </a:cxnLst>
                <a:rect l="0" t="0" r="r" b="b"/>
                <a:pathLst>
                  <a:path w="411" h="1400">
                    <a:moveTo>
                      <a:pt x="55" y="0"/>
                    </a:moveTo>
                    <a:cubicBezTo>
                      <a:pt x="53" y="299"/>
                      <a:pt x="53" y="551"/>
                      <a:pt x="53" y="1259"/>
                    </a:cubicBezTo>
                    <a:cubicBezTo>
                      <a:pt x="27" y="1294"/>
                      <a:pt x="8" y="1294"/>
                      <a:pt x="0" y="1400"/>
                    </a:cubicBezTo>
                    <a:cubicBezTo>
                      <a:pt x="186" y="1400"/>
                      <a:pt x="309" y="1400"/>
                      <a:pt x="382" y="1400"/>
                    </a:cubicBezTo>
                    <a:cubicBezTo>
                      <a:pt x="397" y="707"/>
                      <a:pt x="407" y="109"/>
                      <a:pt x="411" y="2"/>
                    </a:cubicBezTo>
                    <a:cubicBezTo>
                      <a:pt x="225" y="2"/>
                      <a:pt x="207" y="0"/>
                      <a:pt x="5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79" name="Oval 316"/>
              <p:cNvSpPr>
                <a:spLocks noChangeAspect="1" noChangeArrowheads="1"/>
              </p:cNvSpPr>
              <p:nvPr/>
            </p:nvSpPr>
            <p:spPr bwMode="auto">
              <a:xfrm flipH="1">
                <a:off x="690" y="1009"/>
                <a:ext cx="186" cy="183"/>
              </a:xfrm>
              <a:prstGeom prst="ellipse">
                <a:avLst/>
              </a:prstGeom>
              <a:solidFill>
                <a:srgbClr val="7CBC3C"/>
              </a:solidFill>
              <a:ln w="12700">
                <a:noFill/>
                <a:round/>
                <a:headEnd/>
                <a:tailEnd/>
              </a:ln>
              <a:effectLst/>
            </p:spPr>
            <p:txBody>
              <a:bodyPr wrap="none" anchor="ctr"/>
              <a:lstStyle/>
              <a:p>
                <a:endParaRPr lang="ja-JP" altLang="en-US"/>
              </a:p>
            </p:txBody>
          </p:sp>
          <p:sp>
            <p:nvSpPr>
              <p:cNvPr id="180" name="Freeform 317"/>
              <p:cNvSpPr>
                <a:spLocks noChangeAspect="1"/>
              </p:cNvSpPr>
              <p:nvPr/>
            </p:nvSpPr>
            <p:spPr bwMode="auto">
              <a:xfrm>
                <a:off x="578" y="1195"/>
                <a:ext cx="409" cy="471"/>
              </a:xfrm>
              <a:custGeom>
                <a:avLst/>
                <a:gdLst/>
                <a:ahLst/>
                <a:cxnLst>
                  <a:cxn ang="0">
                    <a:pos x="175" y="0"/>
                  </a:cxn>
                  <a:cxn ang="0">
                    <a:pos x="11" y="104"/>
                  </a:cxn>
                  <a:cxn ang="0">
                    <a:pos x="11" y="350"/>
                  </a:cxn>
                  <a:cxn ang="0">
                    <a:pos x="1" y="379"/>
                  </a:cxn>
                  <a:cxn ang="0">
                    <a:pos x="35" y="426"/>
                  </a:cxn>
                  <a:cxn ang="0">
                    <a:pos x="58" y="426"/>
                  </a:cxn>
                  <a:cxn ang="0">
                    <a:pos x="54" y="396"/>
                  </a:cxn>
                  <a:cxn ang="0">
                    <a:pos x="66" y="384"/>
                  </a:cxn>
                  <a:cxn ang="0">
                    <a:pos x="67" y="377"/>
                  </a:cxn>
                  <a:cxn ang="0">
                    <a:pos x="286" y="377"/>
                  </a:cxn>
                  <a:cxn ang="0">
                    <a:pos x="286" y="383"/>
                  </a:cxn>
                  <a:cxn ang="0">
                    <a:pos x="304" y="397"/>
                  </a:cxn>
                  <a:cxn ang="0">
                    <a:pos x="297" y="426"/>
                  </a:cxn>
                  <a:cxn ang="0">
                    <a:pos x="322" y="427"/>
                  </a:cxn>
                  <a:cxn ang="0">
                    <a:pos x="353" y="378"/>
                  </a:cxn>
                  <a:cxn ang="0">
                    <a:pos x="343" y="350"/>
                  </a:cxn>
                  <a:cxn ang="0">
                    <a:pos x="343" y="111"/>
                  </a:cxn>
                  <a:cxn ang="0">
                    <a:pos x="175" y="0"/>
                  </a:cxn>
                </a:cxnLst>
                <a:rect l="0" t="0" r="r" b="b"/>
                <a:pathLst>
                  <a:path w="354" h="427">
                    <a:moveTo>
                      <a:pt x="175" y="0"/>
                    </a:moveTo>
                    <a:cubicBezTo>
                      <a:pt x="90" y="0"/>
                      <a:pt x="11" y="23"/>
                      <a:pt x="11" y="104"/>
                    </a:cubicBezTo>
                    <a:cubicBezTo>
                      <a:pt x="11" y="226"/>
                      <a:pt x="11" y="301"/>
                      <a:pt x="11" y="350"/>
                    </a:cubicBezTo>
                    <a:cubicBezTo>
                      <a:pt x="5" y="360"/>
                      <a:pt x="0" y="365"/>
                      <a:pt x="1" y="379"/>
                    </a:cubicBezTo>
                    <a:cubicBezTo>
                      <a:pt x="2" y="392"/>
                      <a:pt x="24" y="415"/>
                      <a:pt x="35" y="426"/>
                    </a:cubicBezTo>
                    <a:cubicBezTo>
                      <a:pt x="47" y="426"/>
                      <a:pt x="43" y="426"/>
                      <a:pt x="58" y="426"/>
                    </a:cubicBezTo>
                    <a:cubicBezTo>
                      <a:pt x="53" y="413"/>
                      <a:pt x="54" y="407"/>
                      <a:pt x="54" y="396"/>
                    </a:cubicBezTo>
                    <a:cubicBezTo>
                      <a:pt x="57" y="390"/>
                      <a:pt x="61" y="388"/>
                      <a:pt x="66" y="384"/>
                    </a:cubicBezTo>
                    <a:cubicBezTo>
                      <a:pt x="66" y="379"/>
                      <a:pt x="67" y="381"/>
                      <a:pt x="67" y="377"/>
                    </a:cubicBezTo>
                    <a:cubicBezTo>
                      <a:pt x="173" y="377"/>
                      <a:pt x="231" y="377"/>
                      <a:pt x="286" y="377"/>
                    </a:cubicBezTo>
                    <a:cubicBezTo>
                      <a:pt x="285" y="380"/>
                      <a:pt x="285" y="381"/>
                      <a:pt x="286" y="383"/>
                    </a:cubicBezTo>
                    <a:cubicBezTo>
                      <a:pt x="292" y="387"/>
                      <a:pt x="299" y="390"/>
                      <a:pt x="304" y="397"/>
                    </a:cubicBezTo>
                    <a:cubicBezTo>
                      <a:pt x="305" y="408"/>
                      <a:pt x="303" y="414"/>
                      <a:pt x="297" y="426"/>
                    </a:cubicBezTo>
                    <a:cubicBezTo>
                      <a:pt x="310" y="426"/>
                      <a:pt x="305" y="427"/>
                      <a:pt x="322" y="427"/>
                    </a:cubicBezTo>
                    <a:cubicBezTo>
                      <a:pt x="335" y="412"/>
                      <a:pt x="352" y="392"/>
                      <a:pt x="353" y="378"/>
                    </a:cubicBezTo>
                    <a:cubicBezTo>
                      <a:pt x="354" y="364"/>
                      <a:pt x="349" y="360"/>
                      <a:pt x="343" y="350"/>
                    </a:cubicBezTo>
                    <a:cubicBezTo>
                      <a:pt x="343" y="289"/>
                      <a:pt x="343" y="152"/>
                      <a:pt x="343" y="111"/>
                    </a:cubicBezTo>
                    <a:cubicBezTo>
                      <a:pt x="344" y="17"/>
                      <a:pt x="260" y="0"/>
                      <a:pt x="17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81" name="Line 318"/>
              <p:cNvSpPr>
                <a:spLocks noChangeAspect="1" noChangeShapeType="1"/>
              </p:cNvSpPr>
              <p:nvPr/>
            </p:nvSpPr>
            <p:spPr bwMode="auto">
              <a:xfrm flipV="1">
                <a:off x="907" y="1325"/>
                <a:ext cx="0" cy="286"/>
              </a:xfrm>
              <a:prstGeom prst="line">
                <a:avLst/>
              </a:prstGeom>
              <a:noFill/>
              <a:ln w="12700">
                <a:noFill/>
                <a:round/>
                <a:headEnd/>
                <a:tailEnd/>
              </a:ln>
              <a:effectLst/>
            </p:spPr>
            <p:txBody>
              <a:bodyPr wrap="none" anchor="ctr"/>
              <a:lstStyle/>
              <a:p>
                <a:endParaRPr lang="ja-JP" altLang="en-US"/>
              </a:p>
            </p:txBody>
          </p:sp>
          <p:sp>
            <p:nvSpPr>
              <p:cNvPr id="182" name="Line 319"/>
              <p:cNvSpPr>
                <a:spLocks noChangeAspect="1" noChangeShapeType="1"/>
              </p:cNvSpPr>
              <p:nvPr/>
            </p:nvSpPr>
            <p:spPr bwMode="auto">
              <a:xfrm flipV="1">
                <a:off x="656" y="1325"/>
                <a:ext cx="0" cy="286"/>
              </a:xfrm>
              <a:prstGeom prst="line">
                <a:avLst/>
              </a:prstGeom>
              <a:noFill/>
              <a:ln w="12700">
                <a:noFill/>
                <a:round/>
                <a:headEnd/>
                <a:tailEnd/>
              </a:ln>
              <a:effectLst/>
            </p:spPr>
            <p:txBody>
              <a:bodyPr wrap="none" anchor="ctr"/>
              <a:lstStyle/>
              <a:p>
                <a:endParaRPr lang="ja-JP" altLang="en-US"/>
              </a:p>
            </p:txBody>
          </p:sp>
        </p:grpSp>
        <p:grpSp>
          <p:nvGrpSpPr>
            <p:cNvPr id="183" name="Group 598"/>
            <p:cNvGrpSpPr>
              <a:grpSpLocks noChangeAspect="1"/>
            </p:cNvGrpSpPr>
            <p:nvPr/>
          </p:nvGrpSpPr>
          <p:grpSpPr bwMode="auto">
            <a:xfrm flipH="1">
              <a:off x="7996487" y="5142634"/>
              <a:ext cx="103930" cy="518614"/>
              <a:chOff x="1785" y="1009"/>
              <a:chExt cx="200" cy="998"/>
            </a:xfrm>
          </p:grpSpPr>
          <p:sp>
            <p:nvSpPr>
              <p:cNvPr id="184"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185"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86"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187" name="Group 598"/>
            <p:cNvGrpSpPr>
              <a:grpSpLocks noChangeAspect="1"/>
            </p:cNvGrpSpPr>
            <p:nvPr/>
          </p:nvGrpSpPr>
          <p:grpSpPr bwMode="auto">
            <a:xfrm flipH="1">
              <a:off x="8159653" y="5142634"/>
              <a:ext cx="103930" cy="518614"/>
              <a:chOff x="1785" y="1009"/>
              <a:chExt cx="200" cy="998"/>
            </a:xfrm>
          </p:grpSpPr>
          <p:sp>
            <p:nvSpPr>
              <p:cNvPr id="188"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189"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90"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191" name="Group 595"/>
            <p:cNvGrpSpPr>
              <a:grpSpLocks noChangeAspect="1"/>
            </p:cNvGrpSpPr>
            <p:nvPr/>
          </p:nvGrpSpPr>
          <p:grpSpPr bwMode="auto">
            <a:xfrm>
              <a:off x="8649151" y="5097708"/>
              <a:ext cx="218249" cy="532549"/>
              <a:chOff x="578" y="1009"/>
              <a:chExt cx="409" cy="998"/>
            </a:xfrm>
          </p:grpSpPr>
          <p:sp>
            <p:nvSpPr>
              <p:cNvPr id="192" name="Freeform 314"/>
              <p:cNvSpPr>
                <a:spLocks noChangeAspect="1"/>
              </p:cNvSpPr>
              <p:nvPr/>
            </p:nvSpPr>
            <p:spPr bwMode="auto">
              <a:xfrm flipH="1">
                <a:off x="788" y="1603"/>
                <a:ext cx="120" cy="404"/>
              </a:xfrm>
              <a:custGeom>
                <a:avLst/>
                <a:gdLst/>
                <a:ahLst/>
                <a:cxnLst>
                  <a:cxn ang="0">
                    <a:pos x="55" y="0"/>
                  </a:cxn>
                  <a:cxn ang="0">
                    <a:pos x="53" y="1259"/>
                  </a:cxn>
                  <a:cxn ang="0">
                    <a:pos x="0" y="1400"/>
                  </a:cxn>
                  <a:cxn ang="0">
                    <a:pos x="382" y="1400"/>
                  </a:cxn>
                  <a:cxn ang="0">
                    <a:pos x="411" y="2"/>
                  </a:cxn>
                  <a:cxn ang="0">
                    <a:pos x="55" y="0"/>
                  </a:cxn>
                </a:cxnLst>
                <a:rect l="0" t="0" r="r" b="b"/>
                <a:pathLst>
                  <a:path w="411" h="1400">
                    <a:moveTo>
                      <a:pt x="55" y="0"/>
                    </a:moveTo>
                    <a:cubicBezTo>
                      <a:pt x="53" y="299"/>
                      <a:pt x="53" y="551"/>
                      <a:pt x="53" y="1259"/>
                    </a:cubicBezTo>
                    <a:cubicBezTo>
                      <a:pt x="27" y="1294"/>
                      <a:pt x="8" y="1294"/>
                      <a:pt x="0" y="1400"/>
                    </a:cubicBezTo>
                    <a:cubicBezTo>
                      <a:pt x="186" y="1400"/>
                      <a:pt x="309" y="1400"/>
                      <a:pt x="382" y="1400"/>
                    </a:cubicBezTo>
                    <a:cubicBezTo>
                      <a:pt x="397" y="707"/>
                      <a:pt x="407" y="109"/>
                      <a:pt x="411" y="2"/>
                    </a:cubicBezTo>
                    <a:cubicBezTo>
                      <a:pt x="225" y="2"/>
                      <a:pt x="207" y="0"/>
                      <a:pt x="5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93" name="Freeform 315"/>
              <p:cNvSpPr>
                <a:spLocks noChangeAspect="1"/>
              </p:cNvSpPr>
              <p:nvPr/>
            </p:nvSpPr>
            <p:spPr bwMode="auto">
              <a:xfrm>
                <a:off x="657" y="1603"/>
                <a:ext cx="120" cy="404"/>
              </a:xfrm>
              <a:custGeom>
                <a:avLst/>
                <a:gdLst/>
                <a:ahLst/>
                <a:cxnLst>
                  <a:cxn ang="0">
                    <a:pos x="55" y="0"/>
                  </a:cxn>
                  <a:cxn ang="0">
                    <a:pos x="53" y="1259"/>
                  </a:cxn>
                  <a:cxn ang="0">
                    <a:pos x="0" y="1400"/>
                  </a:cxn>
                  <a:cxn ang="0">
                    <a:pos x="382" y="1400"/>
                  </a:cxn>
                  <a:cxn ang="0">
                    <a:pos x="411" y="2"/>
                  </a:cxn>
                  <a:cxn ang="0">
                    <a:pos x="55" y="0"/>
                  </a:cxn>
                </a:cxnLst>
                <a:rect l="0" t="0" r="r" b="b"/>
                <a:pathLst>
                  <a:path w="411" h="1400">
                    <a:moveTo>
                      <a:pt x="55" y="0"/>
                    </a:moveTo>
                    <a:cubicBezTo>
                      <a:pt x="53" y="299"/>
                      <a:pt x="53" y="551"/>
                      <a:pt x="53" y="1259"/>
                    </a:cubicBezTo>
                    <a:cubicBezTo>
                      <a:pt x="27" y="1294"/>
                      <a:pt x="8" y="1294"/>
                      <a:pt x="0" y="1400"/>
                    </a:cubicBezTo>
                    <a:cubicBezTo>
                      <a:pt x="186" y="1400"/>
                      <a:pt x="309" y="1400"/>
                      <a:pt x="382" y="1400"/>
                    </a:cubicBezTo>
                    <a:cubicBezTo>
                      <a:pt x="397" y="707"/>
                      <a:pt x="407" y="109"/>
                      <a:pt x="411" y="2"/>
                    </a:cubicBezTo>
                    <a:cubicBezTo>
                      <a:pt x="225" y="2"/>
                      <a:pt x="207" y="0"/>
                      <a:pt x="5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94" name="Oval 316"/>
              <p:cNvSpPr>
                <a:spLocks noChangeAspect="1" noChangeArrowheads="1"/>
              </p:cNvSpPr>
              <p:nvPr/>
            </p:nvSpPr>
            <p:spPr bwMode="auto">
              <a:xfrm flipH="1">
                <a:off x="690" y="1009"/>
                <a:ext cx="186" cy="183"/>
              </a:xfrm>
              <a:prstGeom prst="ellipse">
                <a:avLst/>
              </a:prstGeom>
              <a:solidFill>
                <a:srgbClr val="7CBC3C"/>
              </a:solidFill>
              <a:ln w="12700">
                <a:noFill/>
                <a:round/>
                <a:headEnd/>
                <a:tailEnd/>
              </a:ln>
              <a:effectLst/>
            </p:spPr>
            <p:txBody>
              <a:bodyPr wrap="none" anchor="ctr"/>
              <a:lstStyle/>
              <a:p>
                <a:endParaRPr lang="ja-JP" altLang="en-US"/>
              </a:p>
            </p:txBody>
          </p:sp>
          <p:sp>
            <p:nvSpPr>
              <p:cNvPr id="195" name="Freeform 317"/>
              <p:cNvSpPr>
                <a:spLocks noChangeAspect="1"/>
              </p:cNvSpPr>
              <p:nvPr/>
            </p:nvSpPr>
            <p:spPr bwMode="auto">
              <a:xfrm>
                <a:off x="578" y="1195"/>
                <a:ext cx="409" cy="471"/>
              </a:xfrm>
              <a:custGeom>
                <a:avLst/>
                <a:gdLst/>
                <a:ahLst/>
                <a:cxnLst>
                  <a:cxn ang="0">
                    <a:pos x="175" y="0"/>
                  </a:cxn>
                  <a:cxn ang="0">
                    <a:pos x="11" y="104"/>
                  </a:cxn>
                  <a:cxn ang="0">
                    <a:pos x="11" y="350"/>
                  </a:cxn>
                  <a:cxn ang="0">
                    <a:pos x="1" y="379"/>
                  </a:cxn>
                  <a:cxn ang="0">
                    <a:pos x="35" y="426"/>
                  </a:cxn>
                  <a:cxn ang="0">
                    <a:pos x="58" y="426"/>
                  </a:cxn>
                  <a:cxn ang="0">
                    <a:pos x="54" y="396"/>
                  </a:cxn>
                  <a:cxn ang="0">
                    <a:pos x="66" y="384"/>
                  </a:cxn>
                  <a:cxn ang="0">
                    <a:pos x="67" y="377"/>
                  </a:cxn>
                  <a:cxn ang="0">
                    <a:pos x="286" y="377"/>
                  </a:cxn>
                  <a:cxn ang="0">
                    <a:pos x="286" y="383"/>
                  </a:cxn>
                  <a:cxn ang="0">
                    <a:pos x="304" y="397"/>
                  </a:cxn>
                  <a:cxn ang="0">
                    <a:pos x="297" y="426"/>
                  </a:cxn>
                  <a:cxn ang="0">
                    <a:pos x="322" y="427"/>
                  </a:cxn>
                  <a:cxn ang="0">
                    <a:pos x="353" y="378"/>
                  </a:cxn>
                  <a:cxn ang="0">
                    <a:pos x="343" y="350"/>
                  </a:cxn>
                  <a:cxn ang="0">
                    <a:pos x="343" y="111"/>
                  </a:cxn>
                  <a:cxn ang="0">
                    <a:pos x="175" y="0"/>
                  </a:cxn>
                </a:cxnLst>
                <a:rect l="0" t="0" r="r" b="b"/>
                <a:pathLst>
                  <a:path w="354" h="427">
                    <a:moveTo>
                      <a:pt x="175" y="0"/>
                    </a:moveTo>
                    <a:cubicBezTo>
                      <a:pt x="90" y="0"/>
                      <a:pt x="11" y="23"/>
                      <a:pt x="11" y="104"/>
                    </a:cubicBezTo>
                    <a:cubicBezTo>
                      <a:pt x="11" y="226"/>
                      <a:pt x="11" y="301"/>
                      <a:pt x="11" y="350"/>
                    </a:cubicBezTo>
                    <a:cubicBezTo>
                      <a:pt x="5" y="360"/>
                      <a:pt x="0" y="365"/>
                      <a:pt x="1" y="379"/>
                    </a:cubicBezTo>
                    <a:cubicBezTo>
                      <a:pt x="2" y="392"/>
                      <a:pt x="24" y="415"/>
                      <a:pt x="35" y="426"/>
                    </a:cubicBezTo>
                    <a:cubicBezTo>
                      <a:pt x="47" y="426"/>
                      <a:pt x="43" y="426"/>
                      <a:pt x="58" y="426"/>
                    </a:cubicBezTo>
                    <a:cubicBezTo>
                      <a:pt x="53" y="413"/>
                      <a:pt x="54" y="407"/>
                      <a:pt x="54" y="396"/>
                    </a:cubicBezTo>
                    <a:cubicBezTo>
                      <a:pt x="57" y="390"/>
                      <a:pt x="61" y="388"/>
                      <a:pt x="66" y="384"/>
                    </a:cubicBezTo>
                    <a:cubicBezTo>
                      <a:pt x="66" y="379"/>
                      <a:pt x="67" y="381"/>
                      <a:pt x="67" y="377"/>
                    </a:cubicBezTo>
                    <a:cubicBezTo>
                      <a:pt x="173" y="377"/>
                      <a:pt x="231" y="377"/>
                      <a:pt x="286" y="377"/>
                    </a:cubicBezTo>
                    <a:cubicBezTo>
                      <a:pt x="285" y="380"/>
                      <a:pt x="285" y="381"/>
                      <a:pt x="286" y="383"/>
                    </a:cubicBezTo>
                    <a:cubicBezTo>
                      <a:pt x="292" y="387"/>
                      <a:pt x="299" y="390"/>
                      <a:pt x="304" y="397"/>
                    </a:cubicBezTo>
                    <a:cubicBezTo>
                      <a:pt x="305" y="408"/>
                      <a:pt x="303" y="414"/>
                      <a:pt x="297" y="426"/>
                    </a:cubicBezTo>
                    <a:cubicBezTo>
                      <a:pt x="310" y="426"/>
                      <a:pt x="305" y="427"/>
                      <a:pt x="322" y="427"/>
                    </a:cubicBezTo>
                    <a:cubicBezTo>
                      <a:pt x="335" y="412"/>
                      <a:pt x="352" y="392"/>
                      <a:pt x="353" y="378"/>
                    </a:cubicBezTo>
                    <a:cubicBezTo>
                      <a:pt x="354" y="364"/>
                      <a:pt x="349" y="360"/>
                      <a:pt x="343" y="350"/>
                    </a:cubicBezTo>
                    <a:cubicBezTo>
                      <a:pt x="343" y="289"/>
                      <a:pt x="343" y="152"/>
                      <a:pt x="343" y="111"/>
                    </a:cubicBezTo>
                    <a:cubicBezTo>
                      <a:pt x="344" y="17"/>
                      <a:pt x="260" y="0"/>
                      <a:pt x="17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96" name="Line 318"/>
              <p:cNvSpPr>
                <a:spLocks noChangeAspect="1" noChangeShapeType="1"/>
              </p:cNvSpPr>
              <p:nvPr/>
            </p:nvSpPr>
            <p:spPr bwMode="auto">
              <a:xfrm flipV="1">
                <a:off x="907" y="1325"/>
                <a:ext cx="0" cy="286"/>
              </a:xfrm>
              <a:prstGeom prst="line">
                <a:avLst/>
              </a:prstGeom>
              <a:noFill/>
              <a:ln w="12700">
                <a:noFill/>
                <a:round/>
                <a:headEnd/>
                <a:tailEnd/>
              </a:ln>
              <a:effectLst/>
            </p:spPr>
            <p:txBody>
              <a:bodyPr wrap="none" anchor="ctr"/>
              <a:lstStyle/>
              <a:p>
                <a:endParaRPr lang="ja-JP" altLang="en-US"/>
              </a:p>
            </p:txBody>
          </p:sp>
          <p:sp>
            <p:nvSpPr>
              <p:cNvPr id="197" name="Line 319"/>
              <p:cNvSpPr>
                <a:spLocks noChangeAspect="1" noChangeShapeType="1"/>
              </p:cNvSpPr>
              <p:nvPr/>
            </p:nvSpPr>
            <p:spPr bwMode="auto">
              <a:xfrm flipV="1">
                <a:off x="656" y="1325"/>
                <a:ext cx="0" cy="286"/>
              </a:xfrm>
              <a:prstGeom prst="line">
                <a:avLst/>
              </a:prstGeom>
              <a:noFill/>
              <a:ln w="12700">
                <a:noFill/>
                <a:round/>
                <a:headEnd/>
                <a:tailEnd/>
              </a:ln>
              <a:effectLst/>
            </p:spPr>
            <p:txBody>
              <a:bodyPr wrap="none" anchor="ctr"/>
              <a:lstStyle/>
              <a:p>
                <a:endParaRPr lang="ja-JP" altLang="en-US"/>
              </a:p>
            </p:txBody>
          </p:sp>
        </p:grpSp>
        <p:grpSp>
          <p:nvGrpSpPr>
            <p:cNvPr id="205" name="Group 598"/>
            <p:cNvGrpSpPr>
              <a:grpSpLocks noChangeAspect="1"/>
            </p:cNvGrpSpPr>
            <p:nvPr/>
          </p:nvGrpSpPr>
          <p:grpSpPr bwMode="auto">
            <a:xfrm flipH="1">
              <a:off x="7670154" y="5142634"/>
              <a:ext cx="103930" cy="518614"/>
              <a:chOff x="1785" y="1009"/>
              <a:chExt cx="200" cy="998"/>
            </a:xfrm>
          </p:grpSpPr>
          <p:sp>
            <p:nvSpPr>
              <p:cNvPr id="206"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207"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208"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209" name="Group 598"/>
            <p:cNvGrpSpPr>
              <a:grpSpLocks noChangeAspect="1"/>
            </p:cNvGrpSpPr>
            <p:nvPr/>
          </p:nvGrpSpPr>
          <p:grpSpPr bwMode="auto">
            <a:xfrm flipH="1">
              <a:off x="7506988" y="5142634"/>
              <a:ext cx="103930" cy="518614"/>
              <a:chOff x="1785" y="1009"/>
              <a:chExt cx="200" cy="998"/>
            </a:xfrm>
          </p:grpSpPr>
          <p:sp>
            <p:nvSpPr>
              <p:cNvPr id="210"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211"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212"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213" name="Group 598"/>
            <p:cNvGrpSpPr>
              <a:grpSpLocks noChangeAspect="1"/>
            </p:cNvGrpSpPr>
            <p:nvPr/>
          </p:nvGrpSpPr>
          <p:grpSpPr bwMode="auto">
            <a:xfrm flipH="1">
              <a:off x="7343822" y="5142634"/>
              <a:ext cx="103930" cy="518614"/>
              <a:chOff x="1785" y="1009"/>
              <a:chExt cx="200" cy="998"/>
            </a:xfrm>
          </p:grpSpPr>
          <p:sp>
            <p:nvSpPr>
              <p:cNvPr id="214"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215"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216"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grpSp>
        <p:nvGrpSpPr>
          <p:cNvPr id="110" name="グループ化 109"/>
          <p:cNvGrpSpPr/>
          <p:nvPr/>
        </p:nvGrpSpPr>
        <p:grpSpPr>
          <a:xfrm>
            <a:off x="3296816" y="4468070"/>
            <a:ext cx="502017" cy="342823"/>
            <a:chOff x="8004546" y="6069706"/>
            <a:chExt cx="502017" cy="342823"/>
          </a:xfrm>
        </p:grpSpPr>
        <p:sp>
          <p:nvSpPr>
            <p:cNvPr id="4" name="円/楕円 3"/>
            <p:cNvSpPr/>
            <p:nvPr/>
          </p:nvSpPr>
          <p:spPr>
            <a:xfrm>
              <a:off x="8049344" y="6093296"/>
              <a:ext cx="405681" cy="311448"/>
            </a:xfrm>
            <a:custGeom>
              <a:avLst/>
              <a:gdLst/>
              <a:ahLst/>
              <a:cxnLst/>
              <a:rect l="l" t="t" r="r" b="b"/>
              <a:pathLst>
                <a:path w="405681" h="311448">
                  <a:moveTo>
                    <a:pt x="121965" y="0"/>
                  </a:moveTo>
                  <a:cubicBezTo>
                    <a:pt x="173703" y="0"/>
                    <a:pt x="217916" y="32215"/>
                    <a:pt x="235037" y="77915"/>
                  </a:cubicBezTo>
                  <a:cubicBezTo>
                    <a:pt x="249869" y="71140"/>
                    <a:pt x="266370" y="67518"/>
                    <a:pt x="283716" y="67518"/>
                  </a:cubicBezTo>
                  <a:cubicBezTo>
                    <a:pt x="351075" y="67518"/>
                    <a:pt x="405681" y="122124"/>
                    <a:pt x="405681" y="189483"/>
                  </a:cubicBezTo>
                  <a:cubicBezTo>
                    <a:pt x="405681" y="256842"/>
                    <a:pt x="351075" y="311448"/>
                    <a:pt x="283716" y="311448"/>
                  </a:cubicBezTo>
                  <a:cubicBezTo>
                    <a:pt x="231979" y="311448"/>
                    <a:pt x="187765" y="279233"/>
                    <a:pt x="170645" y="233533"/>
                  </a:cubicBezTo>
                  <a:cubicBezTo>
                    <a:pt x="155813" y="240309"/>
                    <a:pt x="139312" y="243930"/>
                    <a:pt x="121965" y="243930"/>
                  </a:cubicBezTo>
                  <a:cubicBezTo>
                    <a:pt x="54606" y="243930"/>
                    <a:pt x="0" y="189324"/>
                    <a:pt x="0" y="121965"/>
                  </a:cubicBezTo>
                  <a:cubicBezTo>
                    <a:pt x="0" y="54606"/>
                    <a:pt x="54606" y="0"/>
                    <a:pt x="121965" y="0"/>
                  </a:cubicBezTo>
                  <a:close/>
                </a:path>
              </a:pathLst>
            </a:custGeom>
            <a:solidFill>
              <a:srgbClr val="027F9C"/>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正方形/長方形 1"/>
            <p:cNvSpPr/>
            <p:nvPr/>
          </p:nvSpPr>
          <p:spPr>
            <a:xfrm>
              <a:off x="8004546" y="6069706"/>
              <a:ext cx="338554" cy="276999"/>
            </a:xfrm>
            <a:prstGeom prst="rect">
              <a:avLst/>
            </a:prstGeom>
          </p:spPr>
          <p:txBody>
            <a:bodyPr wrap="none">
              <a:spAutoFit/>
            </a:bodyPr>
            <a:lstStyle/>
            <a:p>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事</a:t>
              </a:r>
            </a:p>
          </p:txBody>
        </p:sp>
        <p:sp>
          <p:nvSpPr>
            <p:cNvPr id="199" name="正方形/長方形 198"/>
            <p:cNvSpPr/>
            <p:nvPr/>
          </p:nvSpPr>
          <p:spPr>
            <a:xfrm>
              <a:off x="8168009" y="6135530"/>
              <a:ext cx="338554" cy="276999"/>
            </a:xfrm>
            <a:prstGeom prst="rect">
              <a:avLst/>
            </a:prstGeom>
          </p:spPr>
          <p:txBody>
            <a:bodyPr wrap="none">
              <a:spAutoFit/>
            </a:bodyPr>
            <a:lstStyle/>
            <a:p>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例</a:t>
              </a:r>
            </a:p>
          </p:txBody>
        </p:sp>
      </p:grpSp>
      <p:grpSp>
        <p:nvGrpSpPr>
          <p:cNvPr id="200" name="グループ化 7"/>
          <p:cNvGrpSpPr/>
          <p:nvPr/>
        </p:nvGrpSpPr>
        <p:grpSpPr>
          <a:xfrm>
            <a:off x="272481" y="1844824"/>
            <a:ext cx="9361040" cy="288032"/>
            <a:chOff x="4803500" y="2113806"/>
            <a:chExt cx="2909373" cy="288032"/>
          </a:xfrm>
        </p:grpSpPr>
        <p:cxnSp>
          <p:nvCxnSpPr>
            <p:cNvPr id="201" name="直線コネクタ 200"/>
            <p:cNvCxnSpPr/>
            <p:nvPr/>
          </p:nvCxnSpPr>
          <p:spPr>
            <a:xfrm>
              <a:off x="4808984" y="240183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2" name="Rectangle 6"/>
            <p:cNvSpPr>
              <a:spLocks noChangeArrowheads="1"/>
            </p:cNvSpPr>
            <p:nvPr/>
          </p:nvSpPr>
          <p:spPr bwMode="auto">
            <a:xfrm>
              <a:off x="4803500" y="2113806"/>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健診サービスの主な提供機関</a:t>
              </a:r>
            </a:p>
          </p:txBody>
        </p:sp>
      </p:grpSp>
    </p:spTree>
    <p:extLst>
      <p:ext uri="{BB962C8B-B14F-4D97-AF65-F5344CB8AC3E}">
        <p14:creationId xmlns:p14="http://schemas.microsoft.com/office/powerpoint/2010/main" val="2536262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28C8594C-DA6F-0FF5-5CAC-EB613F7CBF85}"/>
              </a:ext>
            </a:extLst>
          </p:cNvPr>
          <p:cNvSpPr/>
          <p:nvPr/>
        </p:nvSpPr>
        <p:spPr>
          <a:xfrm>
            <a:off x="452498" y="4141150"/>
            <a:ext cx="9001000" cy="2083314"/>
          </a:xfrm>
          <a:prstGeom prst="rect">
            <a:avLst/>
          </a:prstGeom>
          <a:solidFill>
            <a:schemeClr val="bg1">
              <a:lumMod val="95000"/>
            </a:schemeClr>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正方形/長方形 6">
            <a:extLst>
              <a:ext uri="{FF2B5EF4-FFF2-40B4-BE49-F238E27FC236}">
                <a16:creationId xmlns:a16="http://schemas.microsoft.com/office/drawing/2014/main" id="{20303790-1178-714F-1D09-DED056CFF168}"/>
              </a:ext>
            </a:extLst>
          </p:cNvPr>
          <p:cNvSpPr/>
          <p:nvPr/>
        </p:nvSpPr>
        <p:spPr>
          <a:xfrm>
            <a:off x="452499" y="1485649"/>
            <a:ext cx="9001000" cy="2083314"/>
          </a:xfrm>
          <a:prstGeom prst="rect">
            <a:avLst/>
          </a:prstGeom>
          <a:solidFill>
            <a:srgbClr val="F3F8FB"/>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テキスト ボックス 3"/>
          <p:cNvSpPr txBox="1"/>
          <p:nvPr/>
        </p:nvSpPr>
        <p:spPr>
          <a:xfrm>
            <a:off x="200471" y="6525343"/>
            <a:ext cx="9505503" cy="445058"/>
          </a:xfrm>
          <a:prstGeom prst="rect">
            <a:avLst/>
          </a:prstGeom>
          <a:noFill/>
        </p:spPr>
        <p:txBody>
          <a:bodyPr wrap="square" lIns="0" tIns="0" rIns="0" bIns="0" rtlCol="0">
            <a:noAutofit/>
          </a:bodyPr>
          <a:lstStyle/>
          <a:p>
            <a:r>
              <a:rPr lang="ja-JP" altLang="en-US" sz="800" noProof="1">
                <a:latin typeface="+mn-ea"/>
                <a:cs typeface="Arial" panose="020B0604020202020204" pitchFamily="34" charset="0"/>
              </a:rPr>
              <a:t>（出所）</a:t>
            </a:r>
            <a:r>
              <a:rPr lang="en-US" altLang="ja-JP" sz="800" noProof="1">
                <a:latin typeface="+mn-ea"/>
                <a:cs typeface="Arial" panose="020B0604020202020204" pitchFamily="34" charset="0"/>
              </a:rPr>
              <a:t>Vietnam Social Security HP</a:t>
            </a:r>
            <a:r>
              <a:rPr lang="ja-JP" altLang="en-US" sz="800" noProof="1">
                <a:latin typeface="+mn-ea"/>
                <a:cs typeface="Arial" panose="020B0604020202020204" pitchFamily="34" charset="0"/>
              </a:rPr>
              <a:t>、 </a:t>
            </a:r>
            <a:r>
              <a:rPr lang="en-US" altLang="ja-JP" sz="800" noProof="1">
                <a:latin typeface="+mn-ea"/>
                <a:cs typeface="Arial" panose="020B0604020202020204" pitchFamily="34" charset="0"/>
              </a:rPr>
              <a:t>RUSSIN</a:t>
            </a:r>
            <a:r>
              <a:rPr lang="ja-JP" altLang="en-US" sz="800" noProof="1">
                <a:latin typeface="+mn-ea"/>
                <a:cs typeface="Arial" panose="020B0604020202020204" pitchFamily="34" charset="0"/>
              </a:rPr>
              <a:t> </a:t>
            </a:r>
            <a:r>
              <a:rPr lang="en-US" altLang="ja-JP" sz="800" noProof="1">
                <a:latin typeface="+mn-ea"/>
                <a:cs typeface="Arial" panose="020B0604020202020204" pitchFamily="34" charset="0"/>
              </a:rPr>
              <a:t>&amp;</a:t>
            </a:r>
            <a:r>
              <a:rPr lang="ja-JP" altLang="en-US" sz="800" noProof="1">
                <a:latin typeface="+mn-ea"/>
                <a:cs typeface="Arial" panose="020B0604020202020204" pitchFamily="34" charset="0"/>
              </a:rPr>
              <a:t> </a:t>
            </a:r>
            <a:r>
              <a:rPr lang="en-US" altLang="ja-JP" sz="800" noProof="1">
                <a:latin typeface="+mn-ea"/>
                <a:cs typeface="Arial" panose="020B0604020202020204" pitchFamily="34" charset="0"/>
              </a:rPr>
              <a:t>VECCHI </a:t>
            </a:r>
            <a:r>
              <a:rPr lang="ja-JP" altLang="en-US" sz="800" noProof="1">
                <a:latin typeface="+mn-ea"/>
                <a:cs typeface="Arial" panose="020B0604020202020204" pitchFamily="34" charset="0"/>
              </a:rPr>
              <a:t>「</a:t>
            </a:r>
            <a:r>
              <a:rPr lang="en-US" altLang="ja-JP" sz="800" noProof="1">
                <a:latin typeface="+mn-ea"/>
                <a:cs typeface="Arial" panose="020B0604020202020204" pitchFamily="34" charset="0"/>
              </a:rPr>
              <a:t>Vietnam: Insurance Law &amp;</a:t>
            </a:r>
            <a:r>
              <a:rPr lang="ja-JP" altLang="en-US" sz="800" noProof="1">
                <a:latin typeface="+mn-ea"/>
                <a:cs typeface="Arial" panose="020B0604020202020204" pitchFamily="34" charset="0"/>
              </a:rPr>
              <a:t> </a:t>
            </a:r>
            <a:r>
              <a:rPr lang="en-US" altLang="ja-JP" sz="800" noProof="1">
                <a:latin typeface="+mn-ea"/>
                <a:cs typeface="Arial" panose="020B0604020202020204" pitchFamily="34" charset="0"/>
              </a:rPr>
              <a:t>Regulation in Vietnam</a:t>
            </a:r>
            <a:r>
              <a:rPr lang="ja-JP" altLang="en-US" sz="800" noProof="1">
                <a:latin typeface="+mn-ea"/>
                <a:cs typeface="Arial" panose="020B0604020202020204" pitchFamily="34" charset="0"/>
              </a:rPr>
              <a:t>」、</a:t>
            </a:r>
            <a:r>
              <a:rPr lang="en-US" altLang="ja-JP" sz="800" noProof="1">
                <a:latin typeface="+mn-ea"/>
                <a:cs typeface="Arial" panose="020B0604020202020204" pitchFamily="34" charset="0"/>
              </a:rPr>
              <a:t>Vietnam Briefing</a:t>
            </a:r>
            <a:r>
              <a:rPr lang="ja-JP" altLang="en-US" sz="800" noProof="1">
                <a:latin typeface="+mn-ea"/>
                <a:cs typeface="Arial" panose="020B0604020202020204" pitchFamily="34" charset="0"/>
              </a:rPr>
              <a:t> 「</a:t>
            </a:r>
            <a:r>
              <a:rPr lang="en-US" altLang="ja-JP" sz="800" noProof="1">
                <a:latin typeface="+mn-ea"/>
                <a:cs typeface="Arial" panose="020B0604020202020204" pitchFamily="34" charset="0"/>
              </a:rPr>
              <a:t>Social Insurance in Vietnam</a:t>
            </a:r>
            <a:r>
              <a:rPr lang="ja-JP" altLang="en-US" sz="800" noProof="1">
                <a:latin typeface="+mn-ea"/>
                <a:cs typeface="Arial" panose="020B0604020202020204" pitchFamily="34" charset="0"/>
              </a:rPr>
              <a:t>」、</a:t>
            </a:r>
            <a:r>
              <a:rPr lang="en-US" altLang="ja-JP" sz="800" noProof="1">
                <a:latin typeface="+mn-ea"/>
                <a:cs typeface="Arial" panose="020B0604020202020204" pitchFamily="34" charset="0"/>
              </a:rPr>
              <a:t>Associates of Successful Lawyers </a:t>
            </a:r>
            <a:r>
              <a:rPr lang="ja-JP" altLang="en-US" sz="800" noProof="1">
                <a:latin typeface="+mn-ea"/>
                <a:cs typeface="Arial" panose="020B0604020202020204" pitchFamily="34" charset="0"/>
              </a:rPr>
              <a:t>「</a:t>
            </a:r>
            <a:r>
              <a:rPr lang="en-US" altLang="ja-JP" sz="800" i="0" dirty="0">
                <a:solidFill>
                  <a:srgbClr val="222222"/>
                </a:solidFill>
                <a:effectLst/>
                <a:latin typeface="+mn-ea"/>
              </a:rPr>
              <a:t>Regulations on the health insurance regime for 5 consecutive years in Vietnam</a:t>
            </a:r>
            <a:r>
              <a:rPr lang="ja-JP" altLang="en-US" sz="800" i="0" noProof="1">
                <a:solidFill>
                  <a:srgbClr val="222222"/>
                </a:solidFill>
                <a:effectLst/>
                <a:latin typeface="+mn-ea"/>
                <a:cs typeface="Arial" panose="020B0604020202020204" pitchFamily="34" charset="0"/>
              </a:rPr>
              <a:t>」、</a:t>
            </a:r>
            <a:r>
              <a:rPr lang="en-US" altLang="ja-JP" sz="800" i="0" noProof="1">
                <a:solidFill>
                  <a:srgbClr val="222222"/>
                </a:solidFill>
                <a:effectLst/>
                <a:latin typeface="+mn-ea"/>
                <a:cs typeface="Arial" panose="020B0604020202020204" pitchFamily="34" charset="0"/>
              </a:rPr>
              <a:t>Social Health Insurance, SHI (non-contributory component)</a:t>
            </a:r>
            <a:endParaRPr lang="en-US" altLang="ja-JP" sz="800" noProof="1">
              <a:solidFill>
                <a:srgbClr val="222222"/>
              </a:solidFill>
              <a:latin typeface="+mn-ea"/>
              <a:cs typeface="Arial" panose="020B0604020202020204" pitchFamily="34" charset="0"/>
            </a:endParaRPr>
          </a:p>
        </p:txBody>
      </p:sp>
      <p:sp>
        <p:nvSpPr>
          <p:cNvPr id="28" name="Rectangle 27">
            <a:extLst>
              <a:ext uri="{FF2B5EF4-FFF2-40B4-BE49-F238E27FC236}">
                <a16:creationId xmlns:a16="http://schemas.microsoft.com/office/drawing/2014/main" id="{C4E95020-C112-0887-E62E-A14C812F3EA2}"/>
              </a:ext>
            </a:extLst>
          </p:cNvPr>
          <p:cNvSpPr/>
          <p:nvPr/>
        </p:nvSpPr>
        <p:spPr>
          <a:xfrm>
            <a:off x="452497" y="1341369"/>
            <a:ext cx="3482196" cy="288561"/>
          </a:xfrm>
          <a:prstGeom prst="rect">
            <a:avLst/>
          </a:prstGeom>
          <a:solidFill>
            <a:schemeClr val="accent1">
              <a:lumMod val="40000"/>
              <a:lumOff val="60000"/>
            </a:schemeClr>
          </a:solidFill>
        </p:spPr>
        <p:txBody>
          <a:bodyPr wrap="square" rtlCol="0" anchor="ctr">
            <a:noAutofit/>
          </a:bodyPr>
          <a:lstStyle/>
          <a:p>
            <a:pPr algn="ctr"/>
            <a:r>
              <a:rPr kumimoji="1" lang="en-US" altLang="ja-JP" sz="1400" b="1" noProof="1">
                <a:latin typeface="Arial" panose="020B0604020202020204" pitchFamily="34" charset="0"/>
                <a:ea typeface="ＭＳ Ｐゴシック" panose="020B0600070205080204" pitchFamily="50" charset="-128"/>
                <a:cs typeface="Arial" panose="020B0604020202020204" pitchFamily="34" charset="0"/>
              </a:rPr>
              <a:t>Vietnam Social Seculrity</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1" noProof="1">
                <a:latin typeface="Arial" panose="020B0604020202020204" pitchFamily="34" charset="0"/>
                <a:ea typeface="ＭＳ Ｐゴシック" panose="020B0600070205080204" pitchFamily="50" charset="-128"/>
                <a:cs typeface="Arial" panose="020B0604020202020204" pitchFamily="34" charset="0"/>
              </a:rPr>
              <a:t>VSS</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a:t>
            </a:r>
            <a:endParaRPr kumimoji="1" lang="en-US" sz="1400" b="1"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Rectangle 42">
            <a:extLst>
              <a:ext uri="{FF2B5EF4-FFF2-40B4-BE49-F238E27FC236}">
                <a16:creationId xmlns:a16="http://schemas.microsoft.com/office/drawing/2014/main" id="{4284F153-14A7-100A-427F-205E7748D5BF}"/>
              </a:ext>
            </a:extLst>
          </p:cNvPr>
          <p:cNvSpPr/>
          <p:nvPr/>
        </p:nvSpPr>
        <p:spPr>
          <a:xfrm>
            <a:off x="452497" y="4013517"/>
            <a:ext cx="3482195" cy="283917"/>
          </a:xfrm>
          <a:prstGeom prst="rect">
            <a:avLst/>
          </a:prstGeom>
          <a:solidFill>
            <a:schemeClr val="bg1">
              <a:lumMod val="65000"/>
            </a:schemeClr>
          </a:solidFill>
        </p:spPr>
        <p:txBody>
          <a:bodyPr wrap="square" rtlCol="0">
            <a:spAutoFit/>
          </a:bodyPr>
          <a:lstStyle/>
          <a:p>
            <a:pPr algn="ctr"/>
            <a:r>
              <a:rPr lang="en-US" sz="1200" b="1" noProof="1">
                <a:latin typeface="Arial" panose="020B0604020202020204" pitchFamily="34" charset="0"/>
                <a:ea typeface="ＭＳ Ｐゴシック" panose="020B0600070205080204" pitchFamily="50" charset="-128"/>
                <a:cs typeface="Arial" panose="020B0604020202020204" pitchFamily="34" charset="0"/>
              </a:rPr>
              <a:t>ベトナムの保険に関する主要統計</a:t>
            </a:r>
          </a:p>
        </p:txBody>
      </p:sp>
      <p:sp>
        <p:nvSpPr>
          <p:cNvPr id="5" name="テキスト ボックス 19">
            <a:extLst>
              <a:ext uri="{FF2B5EF4-FFF2-40B4-BE49-F238E27FC236}">
                <a16:creationId xmlns:a16="http://schemas.microsoft.com/office/drawing/2014/main" id="{FE1738C6-3E21-CD5E-455F-31A9CD8D2A2B}"/>
              </a:ext>
            </a:extLst>
          </p:cNvPr>
          <p:cNvSpPr txBox="1"/>
          <p:nvPr/>
        </p:nvSpPr>
        <p:spPr>
          <a:xfrm>
            <a:off x="668523" y="4425067"/>
            <a:ext cx="8568951" cy="1508105"/>
          </a:xfrm>
          <a:prstGeom prst="rect">
            <a:avLst/>
          </a:prstGeom>
          <a:noFill/>
        </p:spPr>
        <p:txBody>
          <a:bodyPr wrap="square" lIns="0" tIns="0" rIns="0" bIns="0" rtlCol="0">
            <a:spAutoFit/>
          </a:bodyPr>
          <a:lstStyle/>
          <a:p>
            <a:pPr marL="190500" indent="-190500" algn="just">
              <a:buClr>
                <a:srgbClr val="5F8AC3"/>
              </a:buClr>
              <a:buFont typeface="Wingdings" panose="05000000000000000000" pitchFamily="2" charset="2"/>
              <a:buChar char="n"/>
            </a:pPr>
            <a:r>
              <a:rPr lang="en-US" sz="1400" noProof="1">
                <a:latin typeface="Arial" panose="020B0604020202020204" pitchFamily="34" charset="0"/>
                <a:ea typeface="ＭＳ Ｐゴシック" panose="020B0600070205080204" pitchFamily="50" charset="-128"/>
              </a:rPr>
              <a:t>2021年には8900万人が全国規模の保険に加入しており、2020年から1%増加している</a:t>
            </a:r>
          </a:p>
          <a:p>
            <a:pPr marL="190500" indent="-190500" algn="just">
              <a:buClr>
                <a:srgbClr val="5F8AC3"/>
              </a:buClr>
              <a:buFont typeface="Wingdings" panose="05000000000000000000" pitchFamily="2" charset="2"/>
              <a:buChar char="n"/>
            </a:pPr>
            <a:r>
              <a:rPr kumimoji="1" lang="en-US" sz="1400" noProof="1">
                <a:latin typeface="Arial" panose="020B0604020202020204" pitchFamily="34" charset="0"/>
                <a:ea typeface="ＭＳ Ｐゴシック" panose="020B0600070205080204" pitchFamily="50" charset="-128"/>
              </a:rPr>
              <a:t>2022年に徴収された保険料の総額は241.3千VNDで、2021年</a:t>
            </a:r>
            <a:r>
              <a:rPr kumimoji="1" lang="ja-JP" altLang="en-US" sz="1400" noProof="1">
                <a:latin typeface="Arial" panose="020B0604020202020204" pitchFamily="34" charset="0"/>
                <a:ea typeface="ＭＳ Ｐゴシック" panose="020B0600070205080204" pitchFamily="50" charset="-128"/>
              </a:rPr>
              <a:t>より</a:t>
            </a:r>
            <a:r>
              <a:rPr kumimoji="1" lang="en-US" sz="1400" noProof="1">
                <a:latin typeface="Arial" panose="020B0604020202020204" pitchFamily="34" charset="0"/>
                <a:ea typeface="ＭＳ Ｐゴシック" panose="020B0600070205080204" pitchFamily="50" charset="-128"/>
              </a:rPr>
              <a:t>15.9%</a:t>
            </a:r>
            <a:r>
              <a:rPr kumimoji="1" lang="ja-JP" altLang="en-US" sz="1400" noProof="1">
                <a:latin typeface="Arial" panose="020B0604020202020204" pitchFamily="34" charset="0"/>
                <a:ea typeface="ＭＳ Ｐゴシック" panose="020B0600070205080204" pitchFamily="50" charset="-128"/>
              </a:rPr>
              <a:t>増加している</a:t>
            </a:r>
            <a:endParaRPr kumimoji="1" lang="en-US" sz="1400" noProof="1">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kumimoji="1" lang="en-US" sz="1400" noProof="1">
                <a:latin typeface="Arial" panose="020B0604020202020204" pitchFamily="34" charset="0"/>
                <a:ea typeface="ＭＳ Ｐゴシック" panose="020B0600070205080204" pitchFamily="50" charset="-128"/>
              </a:rPr>
              <a:t>VSSは医療費を払い戻し</a:t>
            </a:r>
            <a:r>
              <a:rPr kumimoji="1" lang="ja-JP" altLang="en-US" sz="1400" noProof="1">
                <a:latin typeface="Arial" panose="020B0604020202020204" pitchFamily="34" charset="0"/>
                <a:ea typeface="ＭＳ Ｐゴシック" panose="020B0600070205080204" pitchFamily="50" charset="-128"/>
              </a:rPr>
              <a:t>を行う</a:t>
            </a:r>
            <a:endParaRPr kumimoji="1" lang="en-US" altLang="ja-JP" sz="1400" noProof="1">
              <a:latin typeface="Arial" panose="020B0604020202020204" pitchFamily="34" charset="0"/>
              <a:ea typeface="ＭＳ Ｐゴシック" panose="020B0600070205080204" pitchFamily="50" charset="-128"/>
            </a:endParaRPr>
          </a:p>
          <a:p>
            <a:pPr marL="742950" lvl="1" indent="-285750" algn="just">
              <a:buClr>
                <a:srgbClr val="5F8AC3"/>
              </a:buClr>
              <a:buFont typeface="Wingdings" panose="05000000000000000000" pitchFamily="2" charset="2"/>
              <a:buChar char="l"/>
            </a:pPr>
            <a:r>
              <a:rPr kumimoji="1" lang="en-US" sz="1400" noProof="1">
                <a:latin typeface="Arial" panose="020B0604020202020204" pitchFamily="34" charset="0"/>
                <a:ea typeface="ＭＳ Ｐゴシック" panose="020B0600070205080204" pitchFamily="50" charset="-128"/>
              </a:rPr>
              <a:t>2022年には、全国で64人の患者に10億VNDを超える払い戻しを行</a:t>
            </a:r>
            <a:r>
              <a:rPr kumimoji="1" lang="ja-JP" altLang="en-US" sz="1400" noProof="1">
                <a:latin typeface="Arial" panose="020B0604020202020204" pitchFamily="34" charset="0"/>
                <a:ea typeface="ＭＳ Ｐゴシック" panose="020B0600070205080204" pitchFamily="50" charset="-128"/>
              </a:rPr>
              <a:t>っており</a:t>
            </a:r>
            <a:r>
              <a:rPr kumimoji="1" lang="en-US" sz="1400" noProof="1">
                <a:latin typeface="Arial" panose="020B0604020202020204" pitchFamily="34" charset="0"/>
                <a:ea typeface="ＭＳ Ｐゴシック" panose="020B0600070205080204" pitchFamily="50" charset="-128"/>
              </a:rPr>
              <a:t>、第一四半期には99人の患者の保険費用が5億VNDを超えた</a:t>
            </a:r>
          </a:p>
          <a:p>
            <a:pPr marL="742950" lvl="1" indent="-285750" algn="just">
              <a:buClr>
                <a:srgbClr val="5F8AC3"/>
              </a:buClr>
              <a:buFont typeface="Wingdings" panose="05000000000000000000" pitchFamily="2" charset="2"/>
              <a:buChar char="l"/>
            </a:pPr>
            <a:r>
              <a:rPr kumimoji="1" lang="en-US" sz="1400" noProof="1">
                <a:latin typeface="Arial" panose="020B0604020202020204" pitchFamily="34" charset="0"/>
                <a:ea typeface="ＭＳ Ｐゴシック" panose="020B0600070205080204" pitchFamily="50" charset="-128"/>
              </a:rPr>
              <a:t>貧困層、準貧困層、6歳未満の子ども、学童、恵まれない地域の少数民族、低所得農民、社会扶助の受給者に対して、補助金を受けた保険料を提供する</a:t>
            </a:r>
            <a:endParaRPr kumimoji="1" lang="en-US" sz="1400" dirty="0">
              <a:latin typeface="Arial" panose="020B0604020202020204" pitchFamily="34" charset="0"/>
              <a:ea typeface="ＭＳ Ｐゴシック" panose="020B0600070205080204" pitchFamily="50" charset="-128"/>
            </a:endParaRPr>
          </a:p>
        </p:txBody>
      </p:sp>
      <p:sp>
        <p:nvSpPr>
          <p:cNvPr id="6" name="TextBox 5">
            <a:extLst>
              <a:ext uri="{FF2B5EF4-FFF2-40B4-BE49-F238E27FC236}">
                <a16:creationId xmlns:a16="http://schemas.microsoft.com/office/drawing/2014/main" id="{C68EE1C8-ED70-9A09-ED77-51BCE5B17ACF}"/>
              </a:ext>
            </a:extLst>
          </p:cNvPr>
          <p:cNvSpPr txBox="1"/>
          <p:nvPr/>
        </p:nvSpPr>
        <p:spPr>
          <a:xfrm>
            <a:off x="668523" y="1693701"/>
            <a:ext cx="8640960" cy="1728678"/>
          </a:xfrm>
          <a:prstGeom prst="rect">
            <a:avLst/>
          </a:prstGeom>
          <a:noFill/>
        </p:spPr>
        <p:txBody>
          <a:bodyPr wrap="square" lIns="0" rIns="0" rtlCol="0">
            <a:spAutoFit/>
          </a:bodyPr>
          <a:lstStyle/>
          <a:p>
            <a:pPr marL="285750" indent="-285750">
              <a:spcBef>
                <a:spcPts val="500"/>
              </a:spcBef>
              <a:buClr>
                <a:schemeClr val="accent2"/>
              </a:buClr>
              <a:buFont typeface="Wingdings" panose="05000000000000000000" pitchFamily="2" charset="2"/>
              <a:buChar char="n"/>
            </a:pPr>
            <a:r>
              <a:rPr lang="en-US" sz="1400" b="1" noProof="1">
                <a:latin typeface="Arial" panose="020B0604020202020204" pitchFamily="34" charset="0"/>
                <a:ea typeface="ＭＳ Ｐゴシック" panose="020B0600070205080204" pitchFamily="50" charset="-128"/>
                <a:cs typeface="Arial" panose="020B0604020202020204" pitchFamily="34" charset="0"/>
              </a:rPr>
              <a:t>設立年</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a:t>
            </a:r>
            <a:r>
              <a:rPr lang="en-US" sz="1400" noProof="1">
                <a:latin typeface="Arial" panose="020B0604020202020204" pitchFamily="34" charset="0"/>
                <a:ea typeface="ＭＳ Ｐゴシック" panose="020B0600070205080204" pitchFamily="50" charset="-128"/>
                <a:cs typeface="Arial" panose="020B0604020202020204" pitchFamily="34" charset="0"/>
              </a:rPr>
              <a:t>1995年</a:t>
            </a:r>
          </a:p>
          <a:p>
            <a:pPr marL="285750" indent="-285750">
              <a:spcBef>
                <a:spcPts val="500"/>
              </a:spcBef>
              <a:buClr>
                <a:schemeClr val="accent2"/>
              </a:buClr>
              <a:buFont typeface="Wingdings" panose="05000000000000000000" pitchFamily="2" charset="2"/>
              <a:buChar char="n"/>
            </a:pPr>
            <a:r>
              <a:rPr kumimoji="1" lang="ja-JP" altLang="en-US" sz="1400" b="1" noProof="1">
                <a:latin typeface="Arial" panose="020B0604020202020204" pitchFamily="34" charset="0"/>
                <a:ea typeface="ＭＳ Ｐゴシック" panose="020B0600070205080204" pitchFamily="50" charset="-128"/>
                <a:cs typeface="Arial" panose="020B0604020202020204" pitchFamily="34" charset="0"/>
              </a:rPr>
              <a:t>関係</a:t>
            </a:r>
            <a:r>
              <a:rPr kumimoji="1" lang="en-US" sz="1400" b="1" noProof="1">
                <a:latin typeface="Arial" panose="020B0604020202020204" pitchFamily="34" charset="0"/>
                <a:ea typeface="ＭＳ Ｐゴシック" panose="020B0600070205080204" pitchFamily="50" charset="-128"/>
                <a:cs typeface="Arial" panose="020B0604020202020204" pitchFamily="34" charset="0"/>
              </a:rPr>
              <a:t>規制機関</a:t>
            </a:r>
          </a:p>
          <a:p>
            <a:pPr marL="742950" lvl="1" indent="-285750">
              <a:buClr>
                <a:schemeClr val="accent2"/>
              </a:buClr>
              <a:buFont typeface="Arial" panose="020B0604020202020204" pitchFamily="34" charset="0"/>
              <a:buChar char="•"/>
            </a:pPr>
            <a:r>
              <a:rPr kumimoji="1" lang="en-US" sz="1400" noProof="1">
                <a:latin typeface="Arial" panose="020B0604020202020204" pitchFamily="34" charset="0"/>
                <a:ea typeface="ＭＳ Ｐゴシック" panose="020B0600070205080204" pitchFamily="50" charset="-128"/>
                <a:cs typeface="Arial" panose="020B0604020202020204" pitchFamily="34" charset="0"/>
              </a:rPr>
              <a:t>労働傷病兵社会省</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noProof="1">
                <a:latin typeface="Arial" panose="020B0604020202020204" pitchFamily="34" charset="0"/>
                <a:ea typeface="ＭＳ Ｐゴシック" panose="020B0600070205080204" pitchFamily="50" charset="-128"/>
                <a:cs typeface="Arial" panose="020B0604020202020204" pitchFamily="34" charset="0"/>
              </a:rPr>
              <a:t>社会保険及び失業保険</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関連</a:t>
            </a:r>
            <a:endParaRPr lang="en-US" sz="1400" noProof="1">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buClr>
                <a:schemeClr val="accent2"/>
              </a:buClr>
              <a:buFont typeface="Arial" panose="020B0604020202020204" pitchFamily="34" charset="0"/>
              <a:buChar char="•"/>
            </a:pPr>
            <a:r>
              <a:rPr kumimoji="1" lang="en-US" sz="1400" noProof="1">
                <a:latin typeface="Arial" panose="020B0604020202020204" pitchFamily="34" charset="0"/>
                <a:ea typeface="ＭＳ Ｐゴシック" panose="020B0600070205080204" pitchFamily="50" charset="-128"/>
                <a:cs typeface="Arial" panose="020B0604020202020204" pitchFamily="34" charset="0"/>
              </a:rPr>
              <a:t>保健省</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noProof="1">
                <a:latin typeface="Arial" panose="020B0604020202020204" pitchFamily="34" charset="0"/>
                <a:ea typeface="ＭＳ Ｐゴシック" panose="020B0600070205080204" pitchFamily="50" charset="-128"/>
                <a:cs typeface="Arial" panose="020B0604020202020204" pitchFamily="34" charset="0"/>
              </a:rPr>
              <a:t>国の人口統計データを提供し、それに応じて政策を策定する</a:t>
            </a:r>
            <a:endParaRPr lang="en-US" sz="1400" noProof="1">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buClr>
                <a:schemeClr val="accent2"/>
              </a:buClr>
              <a:buFont typeface="Arial" panose="020B0604020202020204" pitchFamily="34" charset="0"/>
              <a:buChar char="•"/>
            </a:pPr>
            <a:r>
              <a:rPr kumimoji="1" lang="en-US" sz="1400" noProof="1">
                <a:latin typeface="Arial" panose="020B0604020202020204" pitchFamily="34" charset="0"/>
                <a:ea typeface="ＭＳ Ｐゴシック" panose="020B0600070205080204" pitchFamily="50" charset="-128"/>
                <a:cs typeface="Arial" panose="020B0604020202020204" pitchFamily="34" charset="0"/>
              </a:rPr>
              <a:t>財務省</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rPr>
              <a:t>保険料として徴収された資金の財政メカニズム</a:t>
            </a:r>
            <a:r>
              <a:rPr lang="ja-JP" altLang="en-US" sz="1400" noProof="1">
                <a:latin typeface="Arial" panose="020B0604020202020204" pitchFamily="34" charset="0"/>
                <a:ea typeface="ＭＳ Ｐゴシック" panose="020B0600070205080204" pitchFamily="50" charset="-128"/>
              </a:rPr>
              <a:t>を対応</a:t>
            </a:r>
            <a:endParaRPr kumimoji="1" lang="en-US" sz="1400" noProof="1">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500"/>
              </a:spcBef>
              <a:buClr>
                <a:schemeClr val="accent2"/>
              </a:buClr>
              <a:buFont typeface="Wingdings" panose="05000000000000000000" pitchFamily="2" charset="2"/>
              <a:buChar char="n"/>
            </a:pPr>
            <a:r>
              <a:rPr lang="en-US" sz="1400" b="1" noProof="1">
                <a:latin typeface="Arial" panose="020B0604020202020204" pitchFamily="34" charset="0"/>
                <a:ea typeface="ＭＳ Ｐゴシック" panose="020B0600070205080204" pitchFamily="50" charset="-128"/>
                <a:cs typeface="Arial" panose="020B0604020202020204" pitchFamily="34" charset="0"/>
              </a:rPr>
              <a:t>役割</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a:t>
            </a:r>
            <a:r>
              <a:rPr kumimoji="1" lang="en-US" sz="1400" noProof="1">
                <a:latin typeface="Arial" panose="020B0604020202020204" pitchFamily="34" charset="0"/>
                <a:ea typeface="ＭＳ Ｐゴシック" panose="020B0600070205080204" pitchFamily="50" charset="-128"/>
                <a:cs typeface="Arial" panose="020B0604020202020204" pitchFamily="34" charset="0"/>
              </a:rPr>
              <a:t>社会保険、健康保険、失業保険政策を組織し、実施する政府付属機関</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であり、</a:t>
            </a:r>
            <a:r>
              <a:rPr kumimoji="1" lang="en-US" sz="1400" noProof="1">
                <a:latin typeface="Arial" panose="020B0604020202020204" pitchFamily="34" charset="0"/>
                <a:ea typeface="ＭＳ Ｐゴシック" panose="020B0600070205080204" pitchFamily="50" charset="-128"/>
                <a:cs typeface="Arial" panose="020B0604020202020204" pitchFamily="34" charset="0"/>
              </a:rPr>
              <a:t>保険金の運用計画を実施</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する</a:t>
            </a:r>
            <a:endParaRPr kumimoji="1"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タイトル 2">
            <a:extLst>
              <a:ext uri="{FF2B5EF4-FFF2-40B4-BE49-F238E27FC236}">
                <a16:creationId xmlns:a16="http://schemas.microsoft.com/office/drawing/2014/main" id="{2AF00581-F74A-A126-6FB2-C4DB2343A7F8}"/>
              </a:ext>
            </a:extLst>
          </p:cNvPr>
          <p:cNvSpPr txBox="1">
            <a:spLocks/>
          </p:cNvSpPr>
          <p:nvPr/>
        </p:nvSpPr>
        <p:spPr>
          <a:xfrm>
            <a:off x="200471" y="188550"/>
            <a:ext cx="9505055" cy="360050"/>
          </a:xfrm>
          <a:prstGeom prst="rect">
            <a:avLst/>
          </a:prstGeom>
        </p:spPr>
        <p:txBody>
          <a:bodyPr vert="horz" lIns="91440" tIns="45720" rIns="91440" bIns="45720" rtlCol="0" anchor="b" anchorCtr="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1" sz="1120" kern="1200">
                <a:solidFill>
                  <a:schemeClr val="tx1"/>
                </a:solidFill>
                <a:latin typeface="HGP創英角ｺﾞｼｯｸUB" pitchFamily="50" charset="-128"/>
                <a:ea typeface="HGP創英角ｺﾞｼｯｸUB" pitchFamily="50" charset="-128"/>
                <a:cs typeface="+mj-cs"/>
              </a:defRPr>
            </a:lvl1pPr>
          </a:lstStyle>
          <a:p>
            <a:r>
              <a:rPr lang="ja-JP" altLang="en-US" sz="1400" dirty="0"/>
              <a:t>ベトナム／医療関連／制度</a:t>
            </a:r>
          </a:p>
        </p:txBody>
      </p:sp>
      <p:sp>
        <p:nvSpPr>
          <p:cNvPr id="10" name="テキスト プレースホルダー 3">
            <a:extLst>
              <a:ext uri="{FF2B5EF4-FFF2-40B4-BE49-F238E27FC236}">
                <a16:creationId xmlns:a16="http://schemas.microsoft.com/office/drawing/2014/main" id="{899F91C8-03B0-3A03-96BD-FF0D7F4EC54E}"/>
              </a:ext>
            </a:extLst>
          </p:cNvPr>
          <p:cNvSpPr txBox="1">
            <a:spLocks/>
          </p:cNvSpPr>
          <p:nvPr/>
        </p:nvSpPr>
        <p:spPr>
          <a:xfrm>
            <a:off x="200025" y="549275"/>
            <a:ext cx="9505950" cy="359445"/>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zh-CN" altLang="en-US" sz="2000" dirty="0"/>
              <a:t>社会保障制度</a:t>
            </a:r>
          </a:p>
        </p:txBody>
      </p:sp>
    </p:spTree>
    <p:extLst>
      <p:ext uri="{BB962C8B-B14F-4D97-AF65-F5344CB8AC3E}">
        <p14:creationId xmlns:p14="http://schemas.microsoft.com/office/powerpoint/2010/main" val="3203011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1400" noProof="1">
                <a:latin typeface="+mj-lt"/>
              </a:rPr>
              <a:t>ベトナム／医療関連／制度</a:t>
            </a:r>
            <a:endParaRPr kumimoji="1" lang="ja-JP" altLang="en-US" sz="1400" dirty="0">
              <a:latin typeface="+mj-lt"/>
            </a:endParaRPr>
          </a:p>
        </p:txBody>
      </p:sp>
      <p:sp>
        <p:nvSpPr>
          <p:cNvPr id="27" name="Rectangle 26">
            <a:extLst>
              <a:ext uri="{FF2B5EF4-FFF2-40B4-BE49-F238E27FC236}">
                <a16:creationId xmlns:a16="http://schemas.microsoft.com/office/drawing/2014/main" id="{7F142F31-2893-0452-7D8D-CB9355BF958D}"/>
              </a:ext>
            </a:extLst>
          </p:cNvPr>
          <p:cNvSpPr/>
          <p:nvPr/>
        </p:nvSpPr>
        <p:spPr>
          <a:xfrm>
            <a:off x="2449494" y="1788976"/>
            <a:ext cx="5007012" cy="1336994"/>
          </a:xfrm>
          <a:prstGeom prst="rect">
            <a:avLst/>
          </a:prstGeom>
          <a:solidFill>
            <a:schemeClr val="accent2">
              <a:lumMod val="75000"/>
            </a:schemeClr>
          </a:solidFill>
          <a:ln>
            <a:solidFill>
              <a:schemeClr val="accent2">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lvl="0" indent="0" algn="ctr" defTabSz="497840">
              <a:lnSpc>
                <a:spcPct val="90000"/>
              </a:lnSpc>
              <a:spcBef>
                <a:spcPct val="0"/>
              </a:spcBef>
              <a:spcAft>
                <a:spcPct val="35000"/>
              </a:spcAft>
              <a:buNone/>
            </a:pPr>
            <a:r>
              <a:rPr lang="en-US" sz="1400" b="1" kern="1200" noProof="1">
                <a:latin typeface="Arial" panose="020B0604020202020204" pitchFamily="34" charset="0"/>
                <a:ea typeface="ＭＳ Ｐゴシック" panose="020B0600070205080204" pitchFamily="50" charset="-128"/>
              </a:rPr>
              <a:t>社会保険法</a:t>
            </a:r>
          </a:p>
          <a:p>
            <a:pPr marL="171450" lvl="0" indent="-114300" defTabSz="497840">
              <a:lnSpc>
                <a:spcPct val="90000"/>
              </a:lnSpc>
              <a:spcBef>
                <a:spcPct val="0"/>
              </a:spcBef>
              <a:spcAft>
                <a:spcPct val="35000"/>
              </a:spcAft>
              <a:buFont typeface="Arial" panose="020B0604020202020204" pitchFamily="34" charset="0"/>
              <a:buChar char="•"/>
            </a:pPr>
            <a:r>
              <a:rPr lang="en-US" sz="1400" noProof="1">
                <a:latin typeface="Arial" panose="020B0604020202020204" pitchFamily="34" charset="0"/>
                <a:ea typeface="ＭＳ Ｐゴシック" panose="020B0600070205080204" pitchFamily="50" charset="-128"/>
              </a:rPr>
              <a:t>従業員の権利保護に焦点</a:t>
            </a:r>
            <a:r>
              <a:rPr lang="ja-JP" altLang="en-US" sz="1400" noProof="1">
                <a:latin typeface="Arial" panose="020B0604020202020204" pitchFamily="34" charset="0"/>
                <a:ea typeface="ＭＳ Ｐゴシック" panose="020B0600070205080204" pitchFamily="50" charset="-128"/>
              </a:rPr>
              <a:t>があてられている。</a:t>
            </a:r>
            <a:endParaRPr lang="en-US" altLang="ja-JP" sz="1400" noProof="1">
              <a:latin typeface="Arial" panose="020B0604020202020204" pitchFamily="34" charset="0"/>
              <a:ea typeface="ＭＳ Ｐゴシック" panose="020B0600070205080204" pitchFamily="50" charset="-128"/>
            </a:endParaRPr>
          </a:p>
          <a:p>
            <a:pPr marL="171450" lvl="0" indent="-114300" defTabSz="497840">
              <a:lnSpc>
                <a:spcPct val="90000"/>
              </a:lnSpc>
              <a:spcBef>
                <a:spcPct val="0"/>
              </a:spcBef>
              <a:spcAft>
                <a:spcPct val="35000"/>
              </a:spcAft>
              <a:buFont typeface="Arial" panose="020B0604020202020204" pitchFamily="34" charset="0"/>
              <a:buChar char="•"/>
            </a:pPr>
            <a:r>
              <a:rPr lang="en-US" sz="1400" noProof="1">
                <a:latin typeface="Arial" panose="020B0604020202020204" pitchFamily="34" charset="0"/>
                <a:ea typeface="ＭＳ Ｐゴシック" panose="020B0600070205080204" pitchFamily="50" charset="-128"/>
              </a:rPr>
              <a:t>この法律に基づく3つの保険は、</a:t>
            </a:r>
            <a:r>
              <a:rPr lang="en-US" sz="1400" b="1" noProof="1">
                <a:latin typeface="Arial" panose="020B0604020202020204" pitchFamily="34" charset="0"/>
                <a:ea typeface="ＭＳ Ｐゴシック" panose="020B0600070205080204" pitchFamily="50" charset="-128"/>
              </a:rPr>
              <a:t>社会保険、健康保険、失業保険</a:t>
            </a:r>
            <a:r>
              <a:rPr lang="en-US" sz="1400" noProof="1">
                <a:latin typeface="Arial" panose="020B0604020202020204" pitchFamily="34" charset="0"/>
                <a:ea typeface="ＭＳ Ｐゴシック" panose="020B0600070205080204" pitchFamily="50" charset="-128"/>
              </a:rPr>
              <a:t>であ</a:t>
            </a:r>
            <a:r>
              <a:rPr lang="ja-JP" altLang="en-US" sz="1400" noProof="1">
                <a:latin typeface="Arial" panose="020B0604020202020204" pitchFamily="34" charset="0"/>
                <a:ea typeface="ＭＳ Ｐゴシック" panose="020B0600070205080204" pitchFamily="50" charset="-128"/>
              </a:rPr>
              <a:t>り、この</a:t>
            </a:r>
            <a:r>
              <a:rPr lang="en-US" sz="1400" noProof="1">
                <a:latin typeface="Arial" panose="020B0604020202020204" pitchFamily="34" charset="0"/>
                <a:ea typeface="ＭＳ Ｐゴシック" panose="020B0600070205080204" pitchFamily="50" charset="-128"/>
              </a:rPr>
              <a:t>3つの保険</a:t>
            </a:r>
            <a:r>
              <a:rPr lang="ja-JP" altLang="en-US" sz="1400" noProof="1">
                <a:latin typeface="Arial" panose="020B0604020202020204" pitchFamily="34" charset="0"/>
                <a:ea typeface="ＭＳ Ｐゴシック" panose="020B0600070205080204" pitchFamily="50" charset="-128"/>
              </a:rPr>
              <a:t>にかかる</a:t>
            </a:r>
            <a:r>
              <a:rPr lang="en-US" sz="1400" noProof="1">
                <a:latin typeface="Arial" panose="020B0604020202020204" pitchFamily="34" charset="0"/>
                <a:ea typeface="ＭＳ Ｐゴシック" panose="020B0600070205080204" pitchFamily="50" charset="-128"/>
              </a:rPr>
              <a:t>すべての保険料は、雇用主と従業員によって支払われ</a:t>
            </a:r>
            <a:r>
              <a:rPr lang="ja-JP" altLang="en-US" sz="1400" noProof="1">
                <a:latin typeface="Arial" panose="020B0604020202020204" pitchFamily="34" charset="0"/>
                <a:ea typeface="ＭＳ Ｐゴシック" panose="020B0600070205080204" pitchFamily="50" charset="-128"/>
              </a:rPr>
              <a:t>ている。</a:t>
            </a:r>
            <a:endParaRPr lang="en-US" sz="1400" kern="1200" dirty="0">
              <a:latin typeface="Arial" panose="020B0604020202020204" pitchFamily="34" charset="0"/>
              <a:ea typeface="ＭＳ Ｐゴシック" panose="020B0600070205080204" pitchFamily="50" charset="-128"/>
            </a:endParaRPr>
          </a:p>
        </p:txBody>
      </p:sp>
      <p:sp>
        <p:nvSpPr>
          <p:cNvPr id="28" name="Rectangle 27">
            <a:extLst>
              <a:ext uri="{FF2B5EF4-FFF2-40B4-BE49-F238E27FC236}">
                <a16:creationId xmlns:a16="http://schemas.microsoft.com/office/drawing/2014/main" id="{D36B408C-5512-9643-3C6D-9D207245B0B8}"/>
              </a:ext>
            </a:extLst>
          </p:cNvPr>
          <p:cNvSpPr/>
          <p:nvPr/>
        </p:nvSpPr>
        <p:spPr>
          <a:xfrm>
            <a:off x="246050" y="4092558"/>
            <a:ext cx="2474701" cy="1424674"/>
          </a:xfrm>
          <a:prstGeom prst="rect">
            <a:avLst/>
          </a:prstGeom>
          <a:solidFill>
            <a:srgbClr val="C0E6F4"/>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marL="0" lvl="0" indent="0" algn="ctr" defTabSz="497840">
              <a:lnSpc>
                <a:spcPct val="90000"/>
              </a:lnSpc>
              <a:spcBef>
                <a:spcPct val="0"/>
              </a:spcBef>
              <a:spcAft>
                <a:spcPct val="35000"/>
              </a:spcAft>
              <a:buNone/>
            </a:pPr>
            <a:r>
              <a:rPr lang="en-US" sz="1400" b="1" kern="1200" noProof="1">
                <a:solidFill>
                  <a:schemeClr val="tx1"/>
                </a:solidFill>
                <a:latin typeface="Arial" panose="020B0604020202020204" pitchFamily="34" charset="0"/>
                <a:ea typeface="ＭＳ Ｐゴシック" panose="020B0600070205080204" pitchFamily="50" charset="-128"/>
              </a:rPr>
              <a:t>社会保険</a:t>
            </a:r>
            <a:endParaRPr lang="en-US" sz="1400" b="0" kern="1200" dirty="0">
              <a:solidFill>
                <a:schemeClr val="tx1"/>
              </a:solidFill>
              <a:latin typeface="Arial" panose="020B0604020202020204" pitchFamily="34" charset="0"/>
              <a:ea typeface="ＭＳ Ｐゴシック" panose="020B0600070205080204" pitchFamily="50" charset="-128"/>
            </a:endParaRPr>
          </a:p>
          <a:p>
            <a:pPr marL="58737" lvl="0" defTabSz="497840">
              <a:lnSpc>
                <a:spcPct val="90000"/>
              </a:lnSpc>
              <a:spcBef>
                <a:spcPct val="0"/>
              </a:spcBef>
              <a:spcAft>
                <a:spcPct val="35000"/>
              </a:spcAft>
            </a:pPr>
            <a:r>
              <a:rPr lang="en-US" sz="1400" b="0" kern="1200" noProof="1">
                <a:solidFill>
                  <a:schemeClr val="tx1"/>
                </a:solidFill>
                <a:latin typeface="Arial" panose="020B0604020202020204" pitchFamily="34" charset="0"/>
                <a:ea typeface="ＭＳ Ｐゴシック" panose="020B0600070205080204" pitchFamily="50" charset="-128"/>
              </a:rPr>
              <a:t>病気休暇、産前産後休暇、労災手当、職業病手当、年金手当、死亡手当を含む</a:t>
            </a:r>
          </a:p>
        </p:txBody>
      </p:sp>
      <p:sp>
        <p:nvSpPr>
          <p:cNvPr id="29" name="Rectangle 28">
            <a:extLst>
              <a:ext uri="{FF2B5EF4-FFF2-40B4-BE49-F238E27FC236}">
                <a16:creationId xmlns:a16="http://schemas.microsoft.com/office/drawing/2014/main" id="{A743D79A-9E1A-0208-3696-8521445F028B}"/>
              </a:ext>
            </a:extLst>
          </p:cNvPr>
          <p:cNvSpPr/>
          <p:nvPr/>
        </p:nvSpPr>
        <p:spPr>
          <a:xfrm>
            <a:off x="3715650" y="4092558"/>
            <a:ext cx="2474701" cy="1424674"/>
          </a:xfrm>
          <a:prstGeom prst="rect">
            <a:avLst/>
          </a:prstGeom>
          <a:solidFill>
            <a:srgbClr val="C0E6F4"/>
          </a:solidFill>
          <a:ln>
            <a:solidFill>
              <a:schemeClr val="accent2">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marL="0" lvl="0" indent="0" algn="ctr" defTabSz="497840">
              <a:lnSpc>
                <a:spcPct val="90000"/>
              </a:lnSpc>
              <a:spcBef>
                <a:spcPct val="0"/>
              </a:spcBef>
              <a:spcAft>
                <a:spcPct val="35000"/>
              </a:spcAft>
              <a:buNone/>
            </a:pPr>
            <a:r>
              <a:rPr lang="en-US" sz="1400" b="1" kern="1200" noProof="1">
                <a:solidFill>
                  <a:schemeClr val="tx1"/>
                </a:solidFill>
                <a:latin typeface="Arial" panose="020B0604020202020204" pitchFamily="34" charset="0"/>
                <a:ea typeface="ＭＳ Ｐゴシック" panose="020B0600070205080204" pitchFamily="50" charset="-128"/>
              </a:rPr>
              <a:t>健康保険</a:t>
            </a:r>
            <a:endParaRPr lang="en-US" sz="1400" b="1" dirty="0">
              <a:solidFill>
                <a:schemeClr val="tx1"/>
              </a:solidFill>
              <a:latin typeface="Arial" panose="020B0604020202020204" pitchFamily="34" charset="0"/>
              <a:ea typeface="ＭＳ Ｐゴシック" panose="020B0600070205080204" pitchFamily="50" charset="-128"/>
            </a:endParaRPr>
          </a:p>
          <a:p>
            <a:pPr marL="58737" lvl="0" defTabSz="497840">
              <a:lnSpc>
                <a:spcPct val="90000"/>
              </a:lnSpc>
              <a:spcBef>
                <a:spcPct val="0"/>
              </a:spcBef>
              <a:spcAft>
                <a:spcPct val="35000"/>
              </a:spcAft>
            </a:pPr>
            <a:r>
              <a:rPr lang="en-US" sz="1400" noProof="1">
                <a:solidFill>
                  <a:schemeClr val="tx1"/>
                </a:solidFill>
                <a:latin typeface="Arial" panose="020B0604020202020204" pitchFamily="34" charset="0"/>
                <a:ea typeface="ＭＳ Ｐゴシック" panose="020B0600070205080204" pitchFamily="50" charset="-128"/>
              </a:rPr>
              <a:t>認定医療機関での診察、入院</a:t>
            </a:r>
            <a:r>
              <a:rPr lang="ja-JP" altLang="en-US" sz="1400" noProof="1">
                <a:solidFill>
                  <a:schemeClr val="tx1"/>
                </a:solidFill>
                <a:latin typeface="Arial" panose="020B0604020202020204" pitchFamily="34" charset="0"/>
                <a:ea typeface="ＭＳ Ｐゴシック" panose="020B0600070205080204" pitchFamily="50" charset="-128"/>
              </a:rPr>
              <a:t>や</a:t>
            </a:r>
            <a:r>
              <a:rPr lang="en-US" sz="1400" noProof="1">
                <a:solidFill>
                  <a:schemeClr val="tx1"/>
                </a:solidFill>
                <a:latin typeface="Arial" panose="020B0604020202020204" pitchFamily="34" charset="0"/>
                <a:ea typeface="ＭＳ Ｐゴシック" panose="020B0600070205080204" pitchFamily="50" charset="-128"/>
              </a:rPr>
              <a:t>外来診療</a:t>
            </a:r>
            <a:r>
              <a:rPr lang="ja-JP" altLang="en-US" sz="1400" noProof="1">
                <a:solidFill>
                  <a:schemeClr val="tx1"/>
                </a:solidFill>
                <a:latin typeface="Arial" panose="020B0604020202020204" pitchFamily="34" charset="0"/>
                <a:ea typeface="ＭＳ Ｐゴシック" panose="020B0600070205080204" pitchFamily="50" charset="-128"/>
              </a:rPr>
              <a:t>が</a:t>
            </a:r>
            <a:r>
              <a:rPr lang="en-US" sz="1400" noProof="1">
                <a:solidFill>
                  <a:schemeClr val="tx1"/>
                </a:solidFill>
                <a:latin typeface="Arial" panose="020B0604020202020204" pitchFamily="34" charset="0"/>
                <a:ea typeface="ＭＳ Ｐゴシック" panose="020B0600070205080204" pitchFamily="50" charset="-128"/>
              </a:rPr>
              <a:t>対象</a:t>
            </a:r>
          </a:p>
        </p:txBody>
      </p:sp>
      <p:sp>
        <p:nvSpPr>
          <p:cNvPr id="30" name="Rectangle 29">
            <a:extLst>
              <a:ext uri="{FF2B5EF4-FFF2-40B4-BE49-F238E27FC236}">
                <a16:creationId xmlns:a16="http://schemas.microsoft.com/office/drawing/2014/main" id="{25A2E24B-75A7-B410-ECE1-228B0C85A800}"/>
              </a:ext>
            </a:extLst>
          </p:cNvPr>
          <p:cNvSpPr/>
          <p:nvPr/>
        </p:nvSpPr>
        <p:spPr>
          <a:xfrm>
            <a:off x="7181419" y="4092558"/>
            <a:ext cx="2474701" cy="1424674"/>
          </a:xfrm>
          <a:prstGeom prst="rect">
            <a:avLst/>
          </a:prstGeom>
          <a:solidFill>
            <a:srgbClr val="C0E6F4"/>
          </a:solidFill>
          <a:ln>
            <a:solidFill>
              <a:schemeClr val="accent2">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marL="0" lvl="0" indent="0" algn="ctr" defTabSz="497840">
              <a:lnSpc>
                <a:spcPct val="90000"/>
              </a:lnSpc>
              <a:spcBef>
                <a:spcPct val="0"/>
              </a:spcBef>
              <a:spcAft>
                <a:spcPct val="35000"/>
              </a:spcAft>
              <a:buNone/>
            </a:pPr>
            <a:r>
              <a:rPr lang="en-US" sz="1400" b="1" kern="1200" noProof="1">
                <a:solidFill>
                  <a:schemeClr val="tx1"/>
                </a:solidFill>
                <a:latin typeface="Arial" panose="020B0604020202020204" pitchFamily="34" charset="0"/>
                <a:ea typeface="ＭＳ Ｐゴシック" panose="020B0600070205080204" pitchFamily="50" charset="-128"/>
              </a:rPr>
              <a:t>失業保険</a:t>
            </a:r>
            <a:endParaRPr lang="en-US" sz="1400" b="1" dirty="0">
              <a:solidFill>
                <a:schemeClr val="tx1"/>
              </a:solidFill>
              <a:latin typeface="Arial" panose="020B0604020202020204" pitchFamily="34" charset="0"/>
              <a:ea typeface="ＭＳ Ｐゴシック" panose="020B0600070205080204" pitchFamily="50" charset="-128"/>
            </a:endParaRPr>
          </a:p>
          <a:p>
            <a:pPr marL="58737" lvl="0" defTabSz="497840">
              <a:lnSpc>
                <a:spcPct val="90000"/>
              </a:lnSpc>
              <a:spcBef>
                <a:spcPct val="0"/>
              </a:spcBef>
              <a:spcAft>
                <a:spcPct val="35000"/>
              </a:spcAft>
            </a:pPr>
            <a:r>
              <a:rPr lang="en-US" sz="1400" noProof="1">
                <a:solidFill>
                  <a:schemeClr val="tx1"/>
                </a:solidFill>
                <a:latin typeface="Arial" panose="020B0604020202020204" pitchFamily="34" charset="0"/>
                <a:ea typeface="ＭＳ Ｐゴシック" panose="020B0600070205080204" pitchFamily="50" charset="-128"/>
              </a:rPr>
              <a:t>退職金の代わり</a:t>
            </a:r>
            <a:r>
              <a:rPr lang="ja-JP" altLang="en-US" sz="1400" noProof="1">
                <a:solidFill>
                  <a:schemeClr val="tx1"/>
                </a:solidFill>
                <a:latin typeface="Arial" panose="020B0604020202020204" pitchFamily="34" charset="0"/>
                <a:ea typeface="ＭＳ Ｐゴシック" panose="020B0600070205080204" pitchFamily="50" charset="-128"/>
              </a:rPr>
              <a:t>であり、月々の</a:t>
            </a:r>
            <a:r>
              <a:rPr lang="en-US" sz="1400" noProof="1">
                <a:solidFill>
                  <a:schemeClr val="tx1"/>
                </a:solidFill>
                <a:latin typeface="Arial" panose="020B0604020202020204" pitchFamily="34" charset="0"/>
                <a:ea typeface="ＭＳ Ｐゴシック" panose="020B0600070205080204" pitchFamily="50" charset="-128"/>
              </a:rPr>
              <a:t>手当は</a:t>
            </a:r>
            <a:r>
              <a:rPr lang="ja-JP" altLang="en-US" sz="1400" noProof="1">
                <a:solidFill>
                  <a:schemeClr val="tx1"/>
                </a:solidFill>
                <a:latin typeface="Arial" panose="020B0604020202020204" pitchFamily="34" charset="0"/>
                <a:ea typeface="ＭＳ Ｐゴシック" panose="020B0600070205080204" pitchFamily="50" charset="-128"/>
              </a:rPr>
              <a:t>失業前</a:t>
            </a:r>
            <a:r>
              <a:rPr lang="en-US" sz="1400" noProof="1">
                <a:solidFill>
                  <a:schemeClr val="tx1"/>
                </a:solidFill>
                <a:latin typeface="Arial" panose="020B0604020202020204" pitchFamily="34" charset="0"/>
                <a:ea typeface="ＭＳ Ｐゴシック" panose="020B0600070205080204" pitchFamily="50" charset="-128"/>
              </a:rPr>
              <a:t>6カ月の平均給与の60%</a:t>
            </a:r>
            <a:r>
              <a:rPr lang="ja-JP" altLang="en-US" sz="1400" noProof="1">
                <a:solidFill>
                  <a:schemeClr val="tx1"/>
                </a:solidFill>
                <a:latin typeface="Arial" panose="020B0604020202020204" pitchFamily="34" charset="0"/>
                <a:ea typeface="ＭＳ Ｐゴシック" panose="020B0600070205080204" pitchFamily="50" charset="-128"/>
              </a:rPr>
              <a:t>に値するが、</a:t>
            </a:r>
            <a:r>
              <a:rPr lang="en-US" sz="1400" noProof="1">
                <a:solidFill>
                  <a:schemeClr val="tx1"/>
                </a:solidFill>
                <a:latin typeface="Arial" panose="020B0604020202020204" pitchFamily="34" charset="0"/>
                <a:ea typeface="ＭＳ Ｐゴシック" panose="020B0600070205080204" pitchFamily="50" charset="-128"/>
              </a:rPr>
              <a:t>外国人従業員には適用されない</a:t>
            </a:r>
          </a:p>
        </p:txBody>
      </p:sp>
      <p:cxnSp>
        <p:nvCxnSpPr>
          <p:cNvPr id="11" name="Connector: Elbow 10">
            <a:extLst>
              <a:ext uri="{FF2B5EF4-FFF2-40B4-BE49-F238E27FC236}">
                <a16:creationId xmlns:a16="http://schemas.microsoft.com/office/drawing/2014/main" id="{1533D134-4F82-0754-4E8E-50922C9A9822}"/>
              </a:ext>
            </a:extLst>
          </p:cNvPr>
          <p:cNvCxnSpPr>
            <a:cxnSpLocks/>
            <a:stCxn id="28" idx="0"/>
            <a:endCxn id="27" idx="2"/>
          </p:cNvCxnSpPr>
          <p:nvPr/>
        </p:nvCxnSpPr>
        <p:spPr>
          <a:xfrm rot="5400000" flipH="1" flipV="1">
            <a:off x="2734906" y="1874465"/>
            <a:ext cx="966588" cy="3469599"/>
          </a:xfrm>
          <a:prstGeom prst="bentConnector3">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6D69D9DF-18EF-B03E-354C-D25EA7502EC1}"/>
              </a:ext>
            </a:extLst>
          </p:cNvPr>
          <p:cNvCxnSpPr>
            <a:cxnSpLocks/>
            <a:stCxn id="30" idx="0"/>
            <a:endCxn id="27" idx="2"/>
          </p:cNvCxnSpPr>
          <p:nvPr/>
        </p:nvCxnSpPr>
        <p:spPr>
          <a:xfrm rot="16200000" flipV="1">
            <a:off x="6202591" y="1876379"/>
            <a:ext cx="966588" cy="3465770"/>
          </a:xfrm>
          <a:prstGeom prst="bentConnector3">
            <a:avLst>
              <a:gd name="adj1" fmla="val 50000"/>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5BA39170-CA9C-5DD3-0C17-7A925B0E9A8C}"/>
              </a:ext>
            </a:extLst>
          </p:cNvPr>
          <p:cNvCxnSpPr>
            <a:cxnSpLocks/>
            <a:stCxn id="29" idx="0"/>
            <a:endCxn id="27" idx="2"/>
          </p:cNvCxnSpPr>
          <p:nvPr/>
        </p:nvCxnSpPr>
        <p:spPr>
          <a:xfrm rot="16200000" flipV="1">
            <a:off x="4469707" y="3609263"/>
            <a:ext cx="966588" cy="1"/>
          </a:xfrm>
          <a:prstGeom prst="bentConnector3">
            <a:avLst>
              <a:gd name="adj1" fmla="val 50000"/>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6" name="テキスト ボックス 3">
            <a:extLst>
              <a:ext uri="{FF2B5EF4-FFF2-40B4-BE49-F238E27FC236}">
                <a16:creationId xmlns:a16="http://schemas.microsoft.com/office/drawing/2014/main" id="{B8D1F8DD-42A0-FC06-93EA-D4CD9FAD702D}"/>
              </a:ext>
            </a:extLst>
          </p:cNvPr>
          <p:cNvSpPr txBox="1"/>
          <p:nvPr/>
        </p:nvSpPr>
        <p:spPr>
          <a:xfrm>
            <a:off x="200471" y="6525344"/>
            <a:ext cx="9505503" cy="445058"/>
          </a:xfrm>
          <a:prstGeom prst="rect">
            <a:avLst/>
          </a:prstGeom>
          <a:noFill/>
        </p:spPr>
        <p:txBody>
          <a:bodyPr wrap="square" lIns="0" tIns="0" rIns="0" bIns="0" rtlCol="0">
            <a:noAutofit/>
          </a:bodyPr>
          <a:lstStyle/>
          <a:p>
            <a:r>
              <a:rPr lang="ja-JP" altLang="en-US" sz="800" noProof="1">
                <a:cs typeface="Arial" panose="020B0604020202020204" pitchFamily="34" charset="0"/>
              </a:rPr>
              <a:t>（出所）</a:t>
            </a:r>
            <a:r>
              <a:rPr lang="en-US" altLang="ja-JP" sz="800" noProof="1">
                <a:cs typeface="Arial" panose="020B0604020202020204" pitchFamily="34" charset="0"/>
              </a:rPr>
              <a:t>Vietnam Social Security HP</a:t>
            </a:r>
            <a:r>
              <a:rPr lang="ja-JP" altLang="en-US" sz="800" noProof="1">
                <a:cs typeface="Arial" panose="020B0604020202020204" pitchFamily="34" charset="0"/>
              </a:rPr>
              <a:t>、 </a:t>
            </a:r>
            <a:r>
              <a:rPr lang="en-US" altLang="ja-JP" sz="800" noProof="1">
                <a:cs typeface="Arial" panose="020B0604020202020204" pitchFamily="34" charset="0"/>
              </a:rPr>
              <a:t>RUSSIN</a:t>
            </a:r>
            <a:r>
              <a:rPr lang="ja-JP" altLang="en-US" sz="800" noProof="1">
                <a:cs typeface="Arial" panose="020B0604020202020204" pitchFamily="34" charset="0"/>
              </a:rPr>
              <a:t> </a:t>
            </a:r>
            <a:r>
              <a:rPr lang="en-US" altLang="ja-JP" sz="800" noProof="1">
                <a:cs typeface="Arial" panose="020B0604020202020204" pitchFamily="34" charset="0"/>
              </a:rPr>
              <a:t>&amp;</a:t>
            </a:r>
            <a:r>
              <a:rPr lang="ja-JP" altLang="en-US" sz="800" noProof="1">
                <a:cs typeface="Arial" panose="020B0604020202020204" pitchFamily="34" charset="0"/>
              </a:rPr>
              <a:t> </a:t>
            </a:r>
            <a:r>
              <a:rPr lang="en-US" altLang="ja-JP" sz="800" noProof="1">
                <a:cs typeface="Arial" panose="020B0604020202020204" pitchFamily="34" charset="0"/>
              </a:rPr>
              <a:t>VECCHI </a:t>
            </a:r>
            <a:r>
              <a:rPr lang="ja-JP" altLang="en-US" sz="800" noProof="1">
                <a:cs typeface="Arial" panose="020B0604020202020204" pitchFamily="34" charset="0"/>
              </a:rPr>
              <a:t>「</a:t>
            </a:r>
            <a:r>
              <a:rPr lang="en-US" altLang="ja-JP" sz="800" noProof="1">
                <a:cs typeface="Arial" panose="020B0604020202020204" pitchFamily="34" charset="0"/>
              </a:rPr>
              <a:t>Vietnam: Insurance Law &amp;</a:t>
            </a:r>
            <a:r>
              <a:rPr lang="ja-JP" altLang="en-US" sz="800" noProof="1">
                <a:cs typeface="Arial" panose="020B0604020202020204" pitchFamily="34" charset="0"/>
              </a:rPr>
              <a:t> </a:t>
            </a:r>
            <a:r>
              <a:rPr lang="en-US" altLang="ja-JP" sz="800" noProof="1">
                <a:cs typeface="Arial" panose="020B0604020202020204" pitchFamily="34" charset="0"/>
              </a:rPr>
              <a:t>Regulation in Vietnam</a:t>
            </a:r>
            <a:r>
              <a:rPr lang="ja-JP" altLang="en-US" sz="800" noProof="1">
                <a:cs typeface="Arial" panose="020B0604020202020204" pitchFamily="34" charset="0"/>
              </a:rPr>
              <a:t>」、</a:t>
            </a:r>
            <a:r>
              <a:rPr lang="en-US" altLang="ja-JP" sz="800" noProof="1">
                <a:cs typeface="Arial" panose="020B0604020202020204" pitchFamily="34" charset="0"/>
              </a:rPr>
              <a:t>Vietnam Briefing</a:t>
            </a:r>
            <a:r>
              <a:rPr lang="ja-JP" altLang="en-US" sz="800" noProof="1">
                <a:cs typeface="Arial" panose="020B0604020202020204" pitchFamily="34" charset="0"/>
              </a:rPr>
              <a:t> 「</a:t>
            </a:r>
            <a:r>
              <a:rPr lang="en-US" altLang="ja-JP" sz="800" noProof="1">
                <a:cs typeface="Arial" panose="020B0604020202020204" pitchFamily="34" charset="0"/>
              </a:rPr>
              <a:t>Social Insurance in Vietnam</a:t>
            </a:r>
            <a:r>
              <a:rPr lang="ja-JP" altLang="en-US" sz="800" noProof="1">
                <a:cs typeface="Arial" panose="020B0604020202020204" pitchFamily="34" charset="0"/>
              </a:rPr>
              <a:t>」、</a:t>
            </a:r>
            <a:r>
              <a:rPr lang="en-US" altLang="ja-JP" sz="800" noProof="1">
                <a:cs typeface="Arial" panose="020B0604020202020204" pitchFamily="34" charset="0"/>
              </a:rPr>
              <a:t>Associates of Successful Lawyers </a:t>
            </a:r>
            <a:r>
              <a:rPr lang="ja-JP" altLang="en-US" sz="800" noProof="1">
                <a:cs typeface="Arial" panose="020B0604020202020204" pitchFamily="34" charset="0"/>
              </a:rPr>
              <a:t>「</a:t>
            </a:r>
            <a:r>
              <a:rPr lang="en-US" altLang="ja-JP" sz="800" i="0" dirty="0">
                <a:solidFill>
                  <a:srgbClr val="222222"/>
                </a:solidFill>
                <a:effectLst/>
              </a:rPr>
              <a:t>Regulations on the health insurance regime for 5 consecutive years in Vietnam</a:t>
            </a:r>
            <a:r>
              <a:rPr lang="ja-JP" altLang="en-US" sz="800" i="0" noProof="1">
                <a:solidFill>
                  <a:srgbClr val="222222"/>
                </a:solidFill>
                <a:effectLst/>
                <a:cs typeface="Arial" panose="020B0604020202020204" pitchFamily="34" charset="0"/>
              </a:rPr>
              <a:t>」、</a:t>
            </a:r>
            <a:r>
              <a:rPr lang="en-US" altLang="ja-JP" sz="800" i="0" noProof="1">
                <a:solidFill>
                  <a:srgbClr val="222222"/>
                </a:solidFill>
                <a:effectLst/>
                <a:cs typeface="Arial" panose="020B0604020202020204" pitchFamily="34" charset="0"/>
              </a:rPr>
              <a:t>Social Health Insurance, SHI (non-contributory component)</a:t>
            </a:r>
            <a:endParaRPr lang="en-US" altLang="ja-JP" sz="800" noProof="1">
              <a:solidFill>
                <a:srgbClr val="222222"/>
              </a:solidFill>
              <a:cs typeface="Arial" panose="020B0604020202020204" pitchFamily="34" charset="0"/>
            </a:endParaRPr>
          </a:p>
        </p:txBody>
      </p:sp>
      <p:sp>
        <p:nvSpPr>
          <p:cNvPr id="4" name="テキスト ボックス 19">
            <a:extLst>
              <a:ext uri="{FF2B5EF4-FFF2-40B4-BE49-F238E27FC236}">
                <a16:creationId xmlns:a16="http://schemas.microsoft.com/office/drawing/2014/main" id="{4E4B6C06-D3EF-8A6F-FDDB-A6D5FFDA5A2A}"/>
              </a:ext>
            </a:extLst>
          </p:cNvPr>
          <p:cNvSpPr txBox="1"/>
          <p:nvPr/>
        </p:nvSpPr>
        <p:spPr>
          <a:xfrm>
            <a:off x="216946" y="10938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rPr>
              <a:t>ベトナムの保険は、社会保険法のもとに、社会保険、健康保険、失業保険の３つが設けられている。</a:t>
            </a:r>
            <a:endParaRPr lang="en-US" sz="1400" noProof="1">
              <a:latin typeface="Arial" panose="020B0604020202020204" pitchFamily="34" charset="0"/>
              <a:ea typeface="ＭＳ Ｐゴシック" panose="020B0600070205080204" pitchFamily="50" charset="-128"/>
            </a:endParaRPr>
          </a:p>
        </p:txBody>
      </p:sp>
      <p:sp>
        <p:nvSpPr>
          <p:cNvPr id="7" name="テキスト プレースホルダー 3">
            <a:extLst>
              <a:ext uri="{FF2B5EF4-FFF2-40B4-BE49-F238E27FC236}">
                <a16:creationId xmlns:a16="http://schemas.microsoft.com/office/drawing/2014/main" id="{80FDFCF8-C4A1-BB3C-D15E-14F9E4A8AD6E}"/>
              </a:ext>
            </a:extLst>
          </p:cNvPr>
          <p:cNvSpPr txBox="1">
            <a:spLocks/>
          </p:cNvSpPr>
          <p:nvPr/>
        </p:nvSpPr>
        <p:spPr>
          <a:xfrm>
            <a:off x="200025" y="549275"/>
            <a:ext cx="9505950" cy="359445"/>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zh-CN" altLang="en-US" sz="2000" dirty="0"/>
              <a:t>保険</a:t>
            </a:r>
            <a:r>
              <a:rPr lang="ja-JP" altLang="en-US" sz="2000" dirty="0"/>
              <a:t>の</a:t>
            </a:r>
            <a:r>
              <a:rPr lang="zh-CN" altLang="en-US" sz="2000" dirty="0"/>
              <a:t>種類</a:t>
            </a:r>
          </a:p>
        </p:txBody>
      </p:sp>
    </p:spTree>
    <p:extLst>
      <p:ext uri="{BB962C8B-B14F-4D97-AF65-F5344CB8AC3E}">
        <p14:creationId xmlns:p14="http://schemas.microsoft.com/office/powerpoint/2010/main" val="3788878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1400" noProof="1">
                <a:latin typeface="+mj-lt"/>
              </a:rPr>
              <a:t>ベトナム／医療関連／制度</a:t>
            </a:r>
            <a:endParaRPr kumimoji="1" lang="ja-JP" altLang="en-US" sz="1400" dirty="0">
              <a:latin typeface="+mj-lt"/>
            </a:endParaRPr>
          </a:p>
        </p:txBody>
      </p:sp>
      <p:sp>
        <p:nvSpPr>
          <p:cNvPr id="6" name="TextBox 5">
            <a:extLst>
              <a:ext uri="{FF2B5EF4-FFF2-40B4-BE49-F238E27FC236}">
                <a16:creationId xmlns:a16="http://schemas.microsoft.com/office/drawing/2014/main" id="{2E7ACB82-6FAE-4887-896F-257D4EEF4436}"/>
              </a:ext>
            </a:extLst>
          </p:cNvPr>
          <p:cNvSpPr txBox="1"/>
          <p:nvPr/>
        </p:nvSpPr>
        <p:spPr>
          <a:xfrm>
            <a:off x="452498" y="1415212"/>
            <a:ext cx="9001000" cy="1056700"/>
          </a:xfrm>
          <a:prstGeom prst="rect">
            <a:avLst/>
          </a:prstGeom>
          <a:noFill/>
          <a:ln w="12700">
            <a:noFill/>
          </a:ln>
        </p:spPr>
        <p:txBody>
          <a:bodyPr wrap="square" rtlCol="0" anchor="ctr">
            <a:spAutoFit/>
          </a:bodyPr>
          <a:lstStyle/>
          <a:p>
            <a:pPr marL="171450" indent="-171450">
              <a:spcBef>
                <a:spcPts val="200"/>
              </a:spcBef>
              <a:spcAft>
                <a:spcPts val="200"/>
              </a:spcAft>
              <a:buClr>
                <a:srgbClr val="5F8AC3"/>
              </a:buClr>
              <a:buFont typeface="Arial" panose="020B0604020202020204" pitchFamily="34" charset="0"/>
              <a:buChar char="■"/>
            </a:pPr>
            <a:r>
              <a:rPr lang="en-US" sz="1400" noProof="1">
                <a:latin typeface="Arial" panose="020B0604020202020204" pitchFamily="34" charset="0"/>
                <a:ea typeface="ＭＳ Ｐゴシック" panose="020B0600070205080204" pitchFamily="50" charset="-128"/>
              </a:rPr>
              <a:t>受診の際に、顔写真付きの健康保険証または市民証が</a:t>
            </a:r>
            <a:r>
              <a:rPr lang="ja-JP" altLang="en-US" sz="1400" noProof="1">
                <a:latin typeface="Arial" panose="020B0604020202020204" pitchFamily="34" charset="0"/>
                <a:ea typeface="ＭＳ Ｐゴシック" panose="020B0600070205080204" pitchFamily="50" charset="-128"/>
              </a:rPr>
              <a:t>ある。</a:t>
            </a:r>
            <a:endParaRPr lang="en-US" altLang="ja-JP" sz="1400" noProof="1">
              <a:latin typeface="Arial" panose="020B0604020202020204" pitchFamily="34" charset="0"/>
              <a:ea typeface="ＭＳ Ｐゴシック" panose="020B0600070205080204" pitchFamily="50" charset="-128"/>
            </a:endParaRPr>
          </a:p>
          <a:p>
            <a:pPr marL="171450" indent="-171450">
              <a:spcBef>
                <a:spcPts val="200"/>
              </a:spcBef>
              <a:spcAft>
                <a:spcPts val="200"/>
              </a:spcAft>
              <a:buClr>
                <a:srgbClr val="5F8AC3"/>
              </a:buClr>
              <a:buFont typeface="Arial" panose="020B0604020202020204" pitchFamily="34" charset="0"/>
              <a:buChar char="■"/>
            </a:pPr>
            <a:r>
              <a:rPr lang="en-US" sz="1400" noProof="1">
                <a:latin typeface="Arial" panose="020B0604020202020204" pitchFamily="34" charset="0"/>
                <a:ea typeface="ＭＳ Ｐゴシック" panose="020B0600070205080204" pitchFamily="50" charset="-128"/>
              </a:rPr>
              <a:t>5年間継続して健康保険に加入</a:t>
            </a:r>
            <a:r>
              <a:rPr lang="ja-JP" altLang="en-US" sz="1400" noProof="1">
                <a:latin typeface="Arial" panose="020B0604020202020204" pitchFamily="34" charset="0"/>
                <a:ea typeface="ＭＳ Ｐゴシック" panose="020B0600070205080204" pitchFamily="50" charset="-128"/>
              </a:rPr>
              <a:t>していることで</a:t>
            </a:r>
            <a:r>
              <a:rPr lang="en-US" sz="1400" noProof="1">
                <a:latin typeface="Arial" panose="020B0604020202020204" pitchFamily="34" charset="0"/>
                <a:ea typeface="ＭＳ Ｐゴシック" panose="020B0600070205080204" pitchFamily="50" charset="-128"/>
              </a:rPr>
              <a:t>、健康保険基金から診察治療費の100%が支給さ</a:t>
            </a:r>
            <a:r>
              <a:rPr lang="ja-JP" altLang="en-US" sz="1400" noProof="1">
                <a:latin typeface="Arial" panose="020B0604020202020204" pitchFamily="34" charset="0"/>
                <a:ea typeface="ＭＳ Ｐゴシック" panose="020B0600070205080204" pitchFamily="50" charset="-128"/>
              </a:rPr>
              <a:t>れる。</a:t>
            </a:r>
            <a:endParaRPr lang="en-US" sz="1400" noProof="1">
              <a:latin typeface="Arial" panose="020B0604020202020204" pitchFamily="34" charset="0"/>
              <a:ea typeface="ＭＳ Ｐゴシック" panose="020B0600070205080204" pitchFamily="50" charset="-128"/>
            </a:endParaRPr>
          </a:p>
          <a:p>
            <a:pPr marL="171450" indent="-171450">
              <a:spcBef>
                <a:spcPts val="200"/>
              </a:spcBef>
              <a:spcAft>
                <a:spcPts val="200"/>
              </a:spcAft>
              <a:buClr>
                <a:srgbClr val="5F8AC3"/>
              </a:buClr>
              <a:buFont typeface="Arial" panose="020B0604020202020204" pitchFamily="34" charset="0"/>
              <a:buChar char="■"/>
            </a:pPr>
            <a:r>
              <a:rPr lang="en-US" sz="1400" noProof="1">
                <a:latin typeface="Arial" panose="020B0604020202020204" pitchFamily="34" charset="0"/>
                <a:ea typeface="ＭＳ Ｐゴシック" panose="020B0600070205080204" pitchFamily="50" charset="-128"/>
              </a:rPr>
              <a:t>医療機関は、健康保険証</a:t>
            </a:r>
            <a:r>
              <a:rPr lang="ja-JP" altLang="en-US" sz="1400" noProof="1">
                <a:latin typeface="Arial" panose="020B0604020202020204" pitchFamily="34" charset="0"/>
                <a:ea typeface="ＭＳ Ｐゴシック" panose="020B0600070205080204" pitchFamily="50" charset="-128"/>
              </a:rPr>
              <a:t>を持つ</a:t>
            </a:r>
            <a:r>
              <a:rPr lang="en-US" sz="1400" noProof="1">
                <a:latin typeface="Arial" panose="020B0604020202020204" pitchFamily="34" charset="0"/>
                <a:ea typeface="ＭＳ Ｐゴシック" panose="020B0600070205080204" pitchFamily="50" charset="-128"/>
              </a:rPr>
              <a:t>患者から、健康保険規則で定められたリスト、率、状況の範囲内で、医薬品、消耗品、医薬品の一部負担金を徴収しなければ</a:t>
            </a:r>
            <a:r>
              <a:rPr lang="ja-JP" altLang="en-US" sz="1400" noProof="1">
                <a:latin typeface="Arial" panose="020B0604020202020204" pitchFamily="34" charset="0"/>
                <a:ea typeface="ＭＳ Ｐゴシック" panose="020B0600070205080204" pitchFamily="50" charset="-128"/>
              </a:rPr>
              <a:t>ならず、</a:t>
            </a:r>
            <a:r>
              <a:rPr lang="en-US" sz="1400" noProof="1">
                <a:latin typeface="Arial" panose="020B0604020202020204" pitchFamily="34" charset="0"/>
                <a:ea typeface="ＭＳ Ｐゴシック" panose="020B0600070205080204" pitchFamily="50" charset="-128"/>
              </a:rPr>
              <a:t>社会保障庁は、発生した費用を医療施設に償還する</a:t>
            </a:r>
            <a:r>
              <a:rPr lang="ja-JP" altLang="en-US" sz="1400" noProof="1">
                <a:latin typeface="Arial" panose="020B0604020202020204" pitchFamily="34" charset="0"/>
                <a:ea typeface="ＭＳ Ｐゴシック" panose="020B0600070205080204" pitchFamily="50" charset="-128"/>
              </a:rPr>
              <a:t>必要がある。</a:t>
            </a:r>
            <a:endParaRPr lang="en-US" sz="1400" noProof="1">
              <a:latin typeface="Arial" panose="020B0604020202020204" pitchFamily="34" charset="0"/>
              <a:ea typeface="ＭＳ Ｐゴシック" panose="020B0600070205080204" pitchFamily="50" charset="-128"/>
            </a:endParaRPr>
          </a:p>
        </p:txBody>
      </p:sp>
      <p:grpSp>
        <p:nvGrpSpPr>
          <p:cNvPr id="5" name="グループ化 7">
            <a:extLst>
              <a:ext uri="{FF2B5EF4-FFF2-40B4-BE49-F238E27FC236}">
                <a16:creationId xmlns:a16="http://schemas.microsoft.com/office/drawing/2014/main" id="{73844F5F-2740-53BD-95D3-4219F77A5C38}"/>
              </a:ext>
            </a:extLst>
          </p:cNvPr>
          <p:cNvGrpSpPr/>
          <p:nvPr/>
        </p:nvGrpSpPr>
        <p:grpSpPr>
          <a:xfrm>
            <a:off x="452498" y="1087773"/>
            <a:ext cx="9001000" cy="288032"/>
            <a:chOff x="4944173" y="2113806"/>
            <a:chExt cx="5861371" cy="288032"/>
          </a:xfrm>
        </p:grpSpPr>
        <p:cxnSp>
          <p:nvCxnSpPr>
            <p:cNvPr id="7" name="直線コネクタ 85">
              <a:extLst>
                <a:ext uri="{FF2B5EF4-FFF2-40B4-BE49-F238E27FC236}">
                  <a16:creationId xmlns:a16="http://schemas.microsoft.com/office/drawing/2014/main" id="{170FB295-5C41-FF73-DB18-6636EFD00C52}"/>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5DA1DFCC-97B6-023E-A0A8-59308F2CB34C}"/>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rPr>
                <a:t>保険償還を受けるための条件など</a:t>
              </a:r>
              <a:endParaRPr lang="zh-TW" altLang="en-US" sz="1400" b="1" dirty="0">
                <a:solidFill>
                  <a:srgbClr val="000000"/>
                </a:solidFill>
                <a:latin typeface="HGP創英角ｺﾞｼｯｸUB" panose="020B0900000000000000" pitchFamily="50" charset="-128"/>
                <a:ea typeface="HGP創英角ｺﾞｼｯｸUB" panose="020B0900000000000000" pitchFamily="50" charset="-128"/>
              </a:endParaRPr>
            </a:p>
          </p:txBody>
        </p:sp>
      </p:grpSp>
      <p:grpSp>
        <p:nvGrpSpPr>
          <p:cNvPr id="9" name="グループ化 7">
            <a:extLst>
              <a:ext uri="{FF2B5EF4-FFF2-40B4-BE49-F238E27FC236}">
                <a16:creationId xmlns:a16="http://schemas.microsoft.com/office/drawing/2014/main" id="{A7989BED-9878-616B-6214-1C4234A3D6F5}"/>
              </a:ext>
            </a:extLst>
          </p:cNvPr>
          <p:cNvGrpSpPr/>
          <p:nvPr/>
        </p:nvGrpSpPr>
        <p:grpSpPr>
          <a:xfrm>
            <a:off x="452498" y="2593619"/>
            <a:ext cx="9001000" cy="288032"/>
            <a:chOff x="4944173" y="2113806"/>
            <a:chExt cx="5861371" cy="288032"/>
          </a:xfrm>
        </p:grpSpPr>
        <p:cxnSp>
          <p:nvCxnSpPr>
            <p:cNvPr id="10" name="直線コネクタ 85">
              <a:extLst>
                <a:ext uri="{FF2B5EF4-FFF2-40B4-BE49-F238E27FC236}">
                  <a16:creationId xmlns:a16="http://schemas.microsoft.com/office/drawing/2014/main" id="{F0621827-5D05-6DD2-5AD9-F0C90232BBE5}"/>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5DC83541-DB66-22DD-39D2-A78974DB2C18}"/>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rPr>
                <a:t>保険償還が受けられない場合</a:t>
              </a:r>
              <a:endParaRPr lang="en-US" altLang="ja-JP" sz="1400" b="1"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14" name="片側の 2 つの角を丸めた四角形 18">
            <a:extLst>
              <a:ext uri="{FF2B5EF4-FFF2-40B4-BE49-F238E27FC236}">
                <a16:creationId xmlns:a16="http://schemas.microsoft.com/office/drawing/2014/main" id="{C4A978FB-1E88-DAB1-1414-7FCCF6A1353B}"/>
              </a:ext>
            </a:extLst>
          </p:cNvPr>
          <p:cNvSpPr/>
          <p:nvPr/>
        </p:nvSpPr>
        <p:spPr>
          <a:xfrm>
            <a:off x="560512" y="3134240"/>
            <a:ext cx="8856984" cy="704873"/>
          </a:xfrm>
          <a:prstGeom prst="round2SameRect">
            <a:avLst>
              <a:gd name="adj1" fmla="val 0"/>
              <a:gd name="adj2" fmla="val 6537"/>
            </a:avLst>
          </a:prstGeom>
          <a:solidFill>
            <a:srgbClr val="E8E8E8"/>
          </a:solidFill>
        </p:spPr>
        <p:txBody>
          <a:bodyPr wrap="square" lIns="72000" tIns="36000" rIns="0" bIns="36000" anchor="ctr">
            <a:noAutofit/>
          </a:bodyPr>
          <a:lstStyle/>
          <a:p>
            <a:pPr marL="171450" indent="-171450">
              <a:buClr>
                <a:srgbClr val="5F8AC3"/>
              </a:buClr>
              <a:buFont typeface="Arial" panose="020B0604020202020204" pitchFamily="34" charset="0"/>
              <a:buChar char="■"/>
            </a:pPr>
            <a:r>
              <a:rPr lang="en-US" altLang="ja-JP" sz="1200" noProof="1">
                <a:latin typeface="Arial" panose="020B0604020202020204" pitchFamily="34" charset="0"/>
                <a:ea typeface="ＭＳ Ｐゴシック" panose="020B0600070205080204" pitchFamily="50" charset="-128"/>
              </a:rPr>
              <a:t>5</a:t>
            </a:r>
            <a:r>
              <a:rPr lang="ja-JP" altLang="en-US" sz="1200" noProof="1">
                <a:latin typeface="Arial" panose="020B0604020202020204" pitchFamily="34" charset="0"/>
                <a:ea typeface="ＭＳ Ｐゴシック" panose="020B0600070205080204" pitchFamily="50" charset="-128"/>
              </a:rPr>
              <a:t>年連続健康保険：当該制度では、</a:t>
            </a:r>
            <a:r>
              <a:rPr lang="en-US" altLang="ja-JP" sz="1200" noProof="1">
                <a:latin typeface="Arial" panose="020B0604020202020204" pitchFamily="34" charset="0"/>
                <a:ea typeface="ＭＳ Ｐゴシック" panose="020B0600070205080204" pitchFamily="50" charset="-128"/>
              </a:rPr>
              <a:t>5</a:t>
            </a:r>
            <a:r>
              <a:rPr lang="ja-JP" altLang="en-US" sz="1200" noProof="1">
                <a:latin typeface="Arial" panose="020B0604020202020204" pitchFamily="34" charset="0"/>
                <a:ea typeface="ＭＳ Ｐゴシック" panose="020B0600070205080204" pitchFamily="50" charset="-128"/>
              </a:rPr>
              <a:t>年を経過しても健康保険料が支払われない場合、制度を受けることができなくなる</a:t>
            </a:r>
            <a:endParaRPr lang="en-US" altLang="ja-JP" sz="1200" noProof="1">
              <a:latin typeface="Arial" panose="020B0604020202020204" pitchFamily="34" charset="0"/>
              <a:ea typeface="ＭＳ Ｐゴシック" panose="020B0600070205080204" pitchFamily="50" charset="-128"/>
            </a:endParaRPr>
          </a:p>
          <a:p>
            <a:pPr marL="628650" lvl="1" indent="-171450">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転職が求職などの理由については</a:t>
            </a:r>
            <a:r>
              <a:rPr lang="en-US" altLang="ja-JP" sz="1200" noProof="1">
                <a:latin typeface="Arial" panose="020B0604020202020204" pitchFamily="34" charset="0"/>
                <a:ea typeface="ＭＳ Ｐゴシック" panose="020B0600070205080204" pitchFamily="50" charset="-128"/>
              </a:rPr>
              <a:t>3</a:t>
            </a:r>
            <a:r>
              <a:rPr lang="ja-JP" altLang="en-US" sz="1200" noProof="1">
                <a:latin typeface="Arial" panose="020B0604020202020204" pitchFamily="34" charset="0"/>
                <a:ea typeface="ＭＳ Ｐゴシック" panose="020B0600070205080204" pitchFamily="50" charset="-128"/>
              </a:rPr>
              <a:t>か月の猶予期間が与えられる</a:t>
            </a:r>
            <a:endParaRPr lang="en-US" altLang="ja-JP" sz="1200" noProof="1">
              <a:latin typeface="Arial" panose="020B0604020202020204" pitchFamily="34" charset="0"/>
              <a:ea typeface="ＭＳ Ｐゴシック" panose="020B0600070205080204" pitchFamily="50" charset="-128"/>
            </a:endParaRPr>
          </a:p>
          <a:p>
            <a:pPr marL="171450" indent="-171450">
              <a:spcBef>
                <a:spcPts val="200"/>
              </a:spcBef>
              <a:spcAft>
                <a:spcPts val="200"/>
              </a:spcAft>
              <a:buClr>
                <a:srgbClr val="5F8AC3"/>
              </a:buClr>
              <a:buFont typeface="Wingdings" panose="05000000000000000000" pitchFamily="2" charset="2"/>
              <a:buChar char="n"/>
            </a:pPr>
            <a:r>
              <a:rPr lang="ja-JP" altLang="en-US" sz="1200" noProof="1">
                <a:latin typeface="Arial" panose="020B0604020202020204" pitchFamily="34" charset="0"/>
                <a:ea typeface="ＭＳ Ｐゴシック" panose="020B0600070205080204" pitchFamily="50" charset="-128"/>
              </a:rPr>
              <a:t>健康保険証や身分証コピー、入院費の請求書などを含む一式の書類を有していない場合には、保険償還が受けられない</a:t>
            </a:r>
            <a:endParaRPr lang="en-US" altLang="ja-JP" sz="1200" noProof="1">
              <a:latin typeface="Arial" panose="020B0604020202020204" pitchFamily="34" charset="0"/>
              <a:ea typeface="ＭＳ Ｐゴシック" panose="020B0600070205080204" pitchFamily="50" charset="-128"/>
            </a:endParaRPr>
          </a:p>
        </p:txBody>
      </p:sp>
      <p:sp>
        <p:nvSpPr>
          <p:cNvPr id="15" name="片側の 2 つの角を丸めた四角形 24">
            <a:extLst>
              <a:ext uri="{FF2B5EF4-FFF2-40B4-BE49-F238E27FC236}">
                <a16:creationId xmlns:a16="http://schemas.microsoft.com/office/drawing/2014/main" id="{63750D7E-BE0E-4D98-0708-E030B7F4667C}"/>
              </a:ext>
            </a:extLst>
          </p:cNvPr>
          <p:cNvSpPr/>
          <p:nvPr/>
        </p:nvSpPr>
        <p:spPr bwMode="auto">
          <a:xfrm>
            <a:off x="560512" y="2935691"/>
            <a:ext cx="8856984" cy="216000"/>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fontAlgn="ctr"/>
            <a:r>
              <a:rPr lang="en-US"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年連続健康保険</a:t>
            </a:r>
          </a:p>
        </p:txBody>
      </p:sp>
      <p:sp>
        <p:nvSpPr>
          <p:cNvPr id="16" name="片側の 2 つの角を丸めた四角形 18">
            <a:extLst>
              <a:ext uri="{FF2B5EF4-FFF2-40B4-BE49-F238E27FC236}">
                <a16:creationId xmlns:a16="http://schemas.microsoft.com/office/drawing/2014/main" id="{DB7196AB-2EB5-590D-2657-593AFF3B75B3}"/>
              </a:ext>
            </a:extLst>
          </p:cNvPr>
          <p:cNvSpPr/>
          <p:nvPr/>
        </p:nvSpPr>
        <p:spPr>
          <a:xfrm>
            <a:off x="560512" y="4136657"/>
            <a:ext cx="8856984" cy="1080000"/>
          </a:xfrm>
          <a:prstGeom prst="round2SameRect">
            <a:avLst>
              <a:gd name="adj1" fmla="val 0"/>
              <a:gd name="adj2" fmla="val 6537"/>
            </a:avLst>
          </a:prstGeom>
          <a:solidFill>
            <a:srgbClr val="E8E8E8"/>
          </a:solidFill>
        </p:spPr>
        <p:txBody>
          <a:bodyPr wrap="square" lIns="72000" tIns="36000" rIns="0" bIns="36000" anchor="ctr">
            <a:noAutofit/>
          </a:bodyPr>
          <a:lstStyle/>
          <a:p>
            <a:pPr marL="171450" indent="-171450">
              <a:spcBef>
                <a:spcPts val="200"/>
              </a:spcBef>
              <a:buClr>
                <a:srgbClr val="5F8AC3"/>
              </a:buClr>
              <a:buFont typeface="Arial" panose="020B0604020202020204" pitchFamily="34" charset="0"/>
              <a:buChar char="■"/>
            </a:pPr>
            <a:r>
              <a:rPr lang="ja-JP" altLang="en-US" sz="1200" noProof="1">
                <a:latin typeface="Arial" panose="020B0604020202020204" pitchFamily="34" charset="0"/>
                <a:ea typeface="ＭＳ Ｐゴシック" panose="020B0600070205080204" pitchFamily="50" charset="-128"/>
              </a:rPr>
              <a:t>外国人雇用者や自営業者は、健康保険へ加入ができない場合があり、その場合、従業員は以下の要件を満たし、ベトナム社会保障局の承認を受ける必要がある</a:t>
            </a:r>
            <a:endParaRPr lang="en-US" altLang="ja-JP" sz="1200" noProof="1">
              <a:latin typeface="Arial" panose="020B0604020202020204" pitchFamily="34" charset="0"/>
              <a:ea typeface="ＭＳ Ｐゴシック" panose="020B0600070205080204" pitchFamily="50" charset="-128"/>
            </a:endParaRPr>
          </a:p>
          <a:p>
            <a:pPr marL="628650" lvl="1" indent="-171450">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ベトナムで働くための労働許可及び</a:t>
            </a:r>
            <a:r>
              <a:rPr lang="en-US" altLang="ja-JP" sz="1200" noProof="1">
                <a:latin typeface="Arial" panose="020B0604020202020204" pitchFamily="34" charset="0"/>
                <a:ea typeface="ＭＳ Ｐゴシック" panose="020B0600070205080204" pitchFamily="50" charset="-128"/>
              </a:rPr>
              <a:t>1</a:t>
            </a:r>
            <a:r>
              <a:rPr lang="ja-JP" altLang="en-US" sz="1200" noProof="1">
                <a:latin typeface="Arial" panose="020B0604020202020204" pitchFamily="34" charset="0"/>
                <a:ea typeface="ＭＳ Ｐゴシック" panose="020B0600070205080204" pitchFamily="50" charset="-128"/>
              </a:rPr>
              <a:t>年以上または無期限の労働契約</a:t>
            </a:r>
            <a:endParaRPr lang="en-US" altLang="ja-JP" sz="1200" noProof="1">
              <a:latin typeface="Arial" panose="020B0604020202020204" pitchFamily="34" charset="0"/>
              <a:ea typeface="ＭＳ Ｐゴシック" panose="020B0600070205080204" pitchFamily="50" charset="-128"/>
            </a:endParaRPr>
          </a:p>
          <a:p>
            <a:pPr marL="628650" lvl="1" indent="-171450">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男性は</a:t>
            </a:r>
            <a:r>
              <a:rPr lang="en-US" altLang="ja-JP" sz="1200" noProof="1">
                <a:latin typeface="Arial" panose="020B0604020202020204" pitchFamily="34" charset="0"/>
                <a:ea typeface="ＭＳ Ｐゴシック" panose="020B0600070205080204" pitchFamily="50" charset="-128"/>
              </a:rPr>
              <a:t>60</a:t>
            </a:r>
            <a:r>
              <a:rPr lang="ja-JP" altLang="en-US" sz="1200" noProof="1">
                <a:latin typeface="Arial" panose="020B0604020202020204" pitchFamily="34" charset="0"/>
                <a:ea typeface="ＭＳ Ｐゴシック" panose="020B0600070205080204" pitchFamily="50" charset="-128"/>
              </a:rPr>
              <a:t>歳未満、女性は</a:t>
            </a:r>
            <a:r>
              <a:rPr lang="en-US" altLang="ja-JP" sz="1200" noProof="1">
                <a:latin typeface="Arial" panose="020B0604020202020204" pitchFamily="34" charset="0"/>
                <a:ea typeface="ＭＳ Ｐゴシック" panose="020B0600070205080204" pitchFamily="50" charset="-128"/>
              </a:rPr>
              <a:t>55</a:t>
            </a:r>
            <a:r>
              <a:rPr lang="ja-JP" altLang="en-US" sz="1200" noProof="1">
                <a:latin typeface="Arial" panose="020B0604020202020204" pitchFamily="34" charset="0"/>
                <a:ea typeface="ＭＳ Ｐゴシック" panose="020B0600070205080204" pitchFamily="50" charset="-128"/>
              </a:rPr>
              <a:t>歳未満であること</a:t>
            </a:r>
            <a:endParaRPr lang="en-US" altLang="ja-JP" sz="1200" noProof="1">
              <a:latin typeface="Arial" panose="020B0604020202020204" pitchFamily="34" charset="0"/>
              <a:ea typeface="ＭＳ Ｐゴシック" panose="020B0600070205080204" pitchFamily="50" charset="-128"/>
            </a:endParaRPr>
          </a:p>
          <a:p>
            <a:pPr marL="628650" lvl="1" indent="-171450">
              <a:spcBef>
                <a:spcPts val="200"/>
              </a:spcBef>
              <a:spcAft>
                <a:spcPts val="200"/>
              </a:spcAft>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企業内転勤者でないこと（ベトナム事務所に配属される前に、最低</a:t>
            </a:r>
            <a:r>
              <a:rPr lang="en-US" altLang="ja-JP" sz="1200" noProof="1">
                <a:latin typeface="Arial" panose="020B0604020202020204" pitchFamily="34" charset="0"/>
                <a:ea typeface="ＭＳ Ｐゴシック" panose="020B0600070205080204" pitchFamily="50" charset="-128"/>
              </a:rPr>
              <a:t>12</a:t>
            </a:r>
            <a:r>
              <a:rPr lang="ja-JP" altLang="en-US" sz="1200" noProof="1">
                <a:latin typeface="Arial" panose="020B0604020202020204" pitchFamily="34" charset="0"/>
                <a:ea typeface="ＭＳ Ｐゴシック" panose="020B0600070205080204" pitchFamily="50" charset="-128"/>
              </a:rPr>
              <a:t>か月の海外事業体での雇用があること）</a:t>
            </a:r>
            <a:endParaRPr lang="en-US" altLang="ja-JP" sz="1200" noProof="1">
              <a:latin typeface="Arial" panose="020B0604020202020204" pitchFamily="34" charset="0"/>
              <a:ea typeface="ＭＳ Ｐゴシック" panose="020B0600070205080204" pitchFamily="50" charset="-128"/>
            </a:endParaRPr>
          </a:p>
        </p:txBody>
      </p:sp>
      <p:sp>
        <p:nvSpPr>
          <p:cNvPr id="17" name="片側の 2 つの角を丸めた四角形 24">
            <a:extLst>
              <a:ext uri="{FF2B5EF4-FFF2-40B4-BE49-F238E27FC236}">
                <a16:creationId xmlns:a16="http://schemas.microsoft.com/office/drawing/2014/main" id="{81C1555D-B899-A68A-4D94-B16591135C22}"/>
              </a:ext>
            </a:extLst>
          </p:cNvPr>
          <p:cNvSpPr/>
          <p:nvPr/>
        </p:nvSpPr>
        <p:spPr bwMode="auto">
          <a:xfrm>
            <a:off x="560512" y="3911121"/>
            <a:ext cx="8856984" cy="216000"/>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fontAlgn="ct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外国事業主及び従業員</a:t>
            </a:r>
          </a:p>
        </p:txBody>
      </p:sp>
      <p:sp>
        <p:nvSpPr>
          <p:cNvPr id="18" name="片側の 2 つの角を丸めた四角形 18">
            <a:extLst>
              <a:ext uri="{FF2B5EF4-FFF2-40B4-BE49-F238E27FC236}">
                <a16:creationId xmlns:a16="http://schemas.microsoft.com/office/drawing/2014/main" id="{F4F96173-D6CE-0DD8-8AAC-9B44AE6F507F}"/>
              </a:ext>
            </a:extLst>
          </p:cNvPr>
          <p:cNvSpPr/>
          <p:nvPr/>
        </p:nvSpPr>
        <p:spPr>
          <a:xfrm>
            <a:off x="560512" y="5504689"/>
            <a:ext cx="8856984" cy="804631"/>
          </a:xfrm>
          <a:prstGeom prst="round2SameRect">
            <a:avLst>
              <a:gd name="adj1" fmla="val 0"/>
              <a:gd name="adj2" fmla="val 6537"/>
            </a:avLst>
          </a:prstGeom>
          <a:solidFill>
            <a:srgbClr val="E8E8E8"/>
          </a:solidFill>
        </p:spPr>
        <p:txBody>
          <a:bodyPr wrap="square" lIns="72000" tIns="36000" rIns="0" bIns="36000" anchor="ctr">
            <a:noAutofit/>
          </a:bodyPr>
          <a:lstStyle/>
          <a:p>
            <a:pPr marL="171450" indent="-171450">
              <a:spcBef>
                <a:spcPts val="200"/>
              </a:spcBef>
              <a:spcAft>
                <a:spcPts val="200"/>
              </a:spcAft>
              <a:buClr>
                <a:srgbClr val="5F8AC3"/>
              </a:buClr>
              <a:buFont typeface="Arial" panose="020B0604020202020204" pitchFamily="34" charset="0"/>
              <a:buChar char="■"/>
            </a:pPr>
            <a:r>
              <a:rPr lang="ja-JP" altLang="en-US" sz="1200" noProof="1">
                <a:latin typeface="Arial" panose="020B0604020202020204" pitchFamily="34" charset="0"/>
                <a:ea typeface="ＭＳ Ｐゴシック" panose="020B0600070205080204" pitchFamily="50" charset="-128"/>
              </a:rPr>
              <a:t>請求処理に支障をきたす、以下を含む禁止行為を犯していないこと</a:t>
            </a:r>
            <a:endParaRPr lang="en-US" altLang="ja-JP" sz="1200" noProof="1">
              <a:latin typeface="Arial" panose="020B0604020202020204" pitchFamily="34" charset="0"/>
              <a:ea typeface="ＭＳ Ｐゴシック" panose="020B0600070205080204" pitchFamily="50" charset="-128"/>
            </a:endParaRPr>
          </a:p>
          <a:p>
            <a:pPr marL="628650" lvl="1" indent="-171450">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健康保険料の未納または一部未納</a:t>
            </a:r>
            <a:endParaRPr lang="en-US" altLang="ja-JP" sz="1200" noProof="1">
              <a:latin typeface="Arial" panose="020B0604020202020204" pitchFamily="34" charset="0"/>
              <a:ea typeface="ＭＳ Ｐゴシック" panose="020B0600070205080204" pitchFamily="50" charset="-128"/>
            </a:endParaRPr>
          </a:p>
          <a:p>
            <a:pPr marL="628650" lvl="1" indent="-171450">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健康保険のファイルやカードの偽造、健康保険に関する虚偽の情報・報告</a:t>
            </a:r>
            <a:endParaRPr lang="en-US" altLang="ja-JP" sz="1200" noProof="1">
              <a:latin typeface="Arial" panose="020B0604020202020204" pitchFamily="34" charset="0"/>
              <a:ea typeface="ＭＳ Ｐゴシック" panose="020B0600070205080204" pitchFamily="50" charset="-128"/>
            </a:endParaRPr>
          </a:p>
          <a:p>
            <a:pPr marL="628650" lvl="1" indent="-171450">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利益を目的に被保険者に故意に損害を与える</a:t>
            </a:r>
            <a:endParaRPr lang="en-US" altLang="ja-JP" sz="1200" noProof="1">
              <a:latin typeface="Arial" panose="020B0604020202020204" pitchFamily="34" charset="0"/>
              <a:ea typeface="ＭＳ Ｐゴシック" panose="020B0600070205080204" pitchFamily="50" charset="-128"/>
            </a:endParaRPr>
          </a:p>
        </p:txBody>
      </p:sp>
      <p:sp>
        <p:nvSpPr>
          <p:cNvPr id="19" name="片側の 2 つの角を丸めた四角形 24">
            <a:extLst>
              <a:ext uri="{FF2B5EF4-FFF2-40B4-BE49-F238E27FC236}">
                <a16:creationId xmlns:a16="http://schemas.microsoft.com/office/drawing/2014/main" id="{16821D44-2690-10C6-EFF1-7C4D2E012DF4}"/>
              </a:ext>
            </a:extLst>
          </p:cNvPr>
          <p:cNvSpPr/>
          <p:nvPr/>
        </p:nvSpPr>
        <p:spPr bwMode="auto">
          <a:xfrm>
            <a:off x="560512" y="5300337"/>
            <a:ext cx="8856984" cy="216000"/>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fontAlgn="ct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禁止行為</a:t>
            </a:r>
          </a:p>
        </p:txBody>
      </p:sp>
      <p:sp>
        <p:nvSpPr>
          <p:cNvPr id="22" name="テキスト ボックス 3">
            <a:extLst>
              <a:ext uri="{FF2B5EF4-FFF2-40B4-BE49-F238E27FC236}">
                <a16:creationId xmlns:a16="http://schemas.microsoft.com/office/drawing/2014/main" id="{0019C7DC-5F4E-F3A9-B6F0-495913A137DA}"/>
              </a:ext>
            </a:extLst>
          </p:cNvPr>
          <p:cNvSpPr txBox="1"/>
          <p:nvPr/>
        </p:nvSpPr>
        <p:spPr>
          <a:xfrm>
            <a:off x="200471" y="6446921"/>
            <a:ext cx="9361041" cy="445058"/>
          </a:xfrm>
          <a:prstGeom prst="rect">
            <a:avLst/>
          </a:prstGeom>
          <a:noFill/>
        </p:spPr>
        <p:txBody>
          <a:bodyPr wrap="square" lIns="0" tIns="0" rIns="0" bIns="0" rtlCol="0">
            <a:noAutofit/>
          </a:bodyPr>
          <a:lstStyle/>
          <a:p>
            <a:r>
              <a:rPr lang="ja-JP" altLang="en-US" sz="800" noProof="1">
                <a:latin typeface="Arial" panose="020B0604020202020204" pitchFamily="34" charset="0"/>
                <a:cs typeface="Arial" panose="020B0604020202020204" pitchFamily="34" charset="0"/>
              </a:rPr>
              <a:t>（出所）</a:t>
            </a:r>
            <a:r>
              <a:rPr lang="en-US" altLang="ja-JP" sz="800" noProof="1">
                <a:latin typeface="Arial" panose="020B0604020202020204" pitchFamily="34" charset="0"/>
                <a:cs typeface="Arial" panose="020B0604020202020204" pitchFamily="34" charset="0"/>
              </a:rPr>
              <a:t>Vietnam Social Security HP</a:t>
            </a:r>
            <a:r>
              <a:rPr lang="ja-JP" altLang="en-US" sz="800" noProof="1">
                <a:latin typeface="Arial" panose="020B0604020202020204" pitchFamily="34" charset="0"/>
                <a:cs typeface="Arial" panose="020B0604020202020204" pitchFamily="34" charset="0"/>
              </a:rPr>
              <a:t>、 </a:t>
            </a:r>
            <a:r>
              <a:rPr lang="en-US" altLang="ja-JP" sz="800" noProof="1">
                <a:latin typeface="Arial" panose="020B0604020202020204" pitchFamily="34" charset="0"/>
                <a:cs typeface="Arial" panose="020B0604020202020204" pitchFamily="34" charset="0"/>
              </a:rPr>
              <a:t>RUSSIN</a:t>
            </a:r>
            <a:r>
              <a:rPr lang="ja-JP" altLang="en-US" sz="800" noProof="1">
                <a:latin typeface="Arial" panose="020B0604020202020204" pitchFamily="34" charset="0"/>
                <a:cs typeface="Arial" panose="020B0604020202020204" pitchFamily="34" charset="0"/>
              </a:rPr>
              <a:t> </a:t>
            </a:r>
            <a:r>
              <a:rPr lang="en-US" altLang="ja-JP" sz="800" noProof="1">
                <a:latin typeface="Arial" panose="020B0604020202020204" pitchFamily="34" charset="0"/>
                <a:cs typeface="Arial" panose="020B0604020202020204" pitchFamily="34" charset="0"/>
              </a:rPr>
              <a:t>&amp;</a:t>
            </a:r>
            <a:r>
              <a:rPr lang="ja-JP" altLang="en-US" sz="800" noProof="1">
                <a:latin typeface="Arial" panose="020B0604020202020204" pitchFamily="34" charset="0"/>
                <a:cs typeface="Arial" panose="020B0604020202020204" pitchFamily="34" charset="0"/>
              </a:rPr>
              <a:t> </a:t>
            </a:r>
            <a:r>
              <a:rPr lang="en-US" altLang="ja-JP" sz="800" noProof="1">
                <a:latin typeface="Arial" panose="020B0604020202020204" pitchFamily="34" charset="0"/>
                <a:cs typeface="Arial" panose="020B0604020202020204" pitchFamily="34" charset="0"/>
              </a:rPr>
              <a:t>VECCHI </a:t>
            </a:r>
            <a:r>
              <a:rPr lang="ja-JP" altLang="en-US" sz="800" noProof="1">
                <a:latin typeface="Arial" panose="020B0604020202020204" pitchFamily="34" charset="0"/>
                <a:cs typeface="Arial" panose="020B0604020202020204" pitchFamily="34" charset="0"/>
              </a:rPr>
              <a:t>「</a:t>
            </a:r>
            <a:r>
              <a:rPr lang="en-US" altLang="ja-JP" sz="800" noProof="1">
                <a:latin typeface="Arial" panose="020B0604020202020204" pitchFamily="34" charset="0"/>
                <a:cs typeface="Arial" panose="020B0604020202020204" pitchFamily="34" charset="0"/>
              </a:rPr>
              <a:t>Vietnam: Insurance Law &amp;</a:t>
            </a:r>
            <a:r>
              <a:rPr lang="ja-JP" altLang="en-US" sz="800" noProof="1">
                <a:latin typeface="Arial" panose="020B0604020202020204" pitchFamily="34" charset="0"/>
                <a:cs typeface="Arial" panose="020B0604020202020204" pitchFamily="34" charset="0"/>
              </a:rPr>
              <a:t> </a:t>
            </a:r>
            <a:r>
              <a:rPr lang="en-US" altLang="ja-JP" sz="800" noProof="1">
                <a:latin typeface="Arial" panose="020B0604020202020204" pitchFamily="34" charset="0"/>
                <a:cs typeface="Arial" panose="020B0604020202020204" pitchFamily="34" charset="0"/>
              </a:rPr>
              <a:t>Regulation in Vietnam</a:t>
            </a:r>
            <a:r>
              <a:rPr lang="ja-JP" altLang="en-US" sz="800" noProof="1">
                <a:latin typeface="Arial" panose="020B0604020202020204" pitchFamily="34" charset="0"/>
                <a:cs typeface="Arial" panose="020B0604020202020204" pitchFamily="34" charset="0"/>
              </a:rPr>
              <a:t>」、</a:t>
            </a:r>
            <a:r>
              <a:rPr lang="en-US" altLang="ja-JP" sz="800" noProof="1">
                <a:latin typeface="Arial" panose="020B0604020202020204" pitchFamily="34" charset="0"/>
                <a:cs typeface="Arial" panose="020B0604020202020204" pitchFamily="34" charset="0"/>
              </a:rPr>
              <a:t>Vietnam Briefing</a:t>
            </a:r>
            <a:r>
              <a:rPr lang="ja-JP" altLang="en-US" sz="800" noProof="1">
                <a:latin typeface="Arial" panose="020B0604020202020204" pitchFamily="34" charset="0"/>
                <a:cs typeface="Arial" panose="020B0604020202020204" pitchFamily="34" charset="0"/>
              </a:rPr>
              <a:t> 「</a:t>
            </a:r>
            <a:r>
              <a:rPr lang="en-US" altLang="ja-JP" sz="800" noProof="1">
                <a:latin typeface="Arial" panose="020B0604020202020204" pitchFamily="34" charset="0"/>
                <a:cs typeface="Arial" panose="020B0604020202020204" pitchFamily="34" charset="0"/>
              </a:rPr>
              <a:t>Social Insurance in Vietnam</a:t>
            </a:r>
            <a:r>
              <a:rPr lang="ja-JP" altLang="en-US" sz="800" noProof="1">
                <a:latin typeface="Arial" panose="020B0604020202020204" pitchFamily="34" charset="0"/>
                <a:cs typeface="Arial" panose="020B0604020202020204" pitchFamily="34" charset="0"/>
              </a:rPr>
              <a:t>」、</a:t>
            </a:r>
            <a:r>
              <a:rPr lang="en-US" altLang="ja-JP" sz="800" noProof="1">
                <a:latin typeface="Arial" panose="020B0604020202020204" pitchFamily="34" charset="0"/>
                <a:cs typeface="Arial" panose="020B0604020202020204" pitchFamily="34" charset="0"/>
              </a:rPr>
              <a:t>Associates of Successful Lawyers </a:t>
            </a:r>
            <a:r>
              <a:rPr lang="ja-JP" altLang="en-US" sz="800" noProof="1">
                <a:latin typeface="Arial" panose="020B0604020202020204" pitchFamily="34" charset="0"/>
                <a:cs typeface="Arial" panose="020B0604020202020204" pitchFamily="34" charset="0"/>
              </a:rPr>
              <a:t>「</a:t>
            </a:r>
            <a:r>
              <a:rPr lang="en-US" altLang="ja-JP" sz="800" i="0" dirty="0">
                <a:solidFill>
                  <a:srgbClr val="222222"/>
                </a:solidFill>
                <a:effectLst/>
                <a:latin typeface="Arial" panose="020B0604020202020204" pitchFamily="34" charset="0"/>
              </a:rPr>
              <a:t>Regulations on the health insurance regime for 5 consecutive years in Vietnam</a:t>
            </a:r>
            <a:r>
              <a:rPr lang="ja-JP" altLang="en-US" sz="800" i="0" noProof="1">
                <a:solidFill>
                  <a:srgbClr val="222222"/>
                </a:solidFill>
                <a:effectLst/>
                <a:latin typeface="Arial" panose="020B0604020202020204" pitchFamily="34" charset="0"/>
                <a:cs typeface="Arial" panose="020B0604020202020204" pitchFamily="34" charset="0"/>
              </a:rPr>
              <a:t>」、</a:t>
            </a:r>
            <a:r>
              <a:rPr lang="en-US" altLang="ja-JP" sz="800" i="0" noProof="1">
                <a:solidFill>
                  <a:srgbClr val="222222"/>
                </a:solidFill>
                <a:effectLst/>
                <a:latin typeface="Arial" panose="020B0604020202020204" pitchFamily="34" charset="0"/>
                <a:cs typeface="Arial" panose="020B0604020202020204" pitchFamily="34" charset="0"/>
              </a:rPr>
              <a:t>Social Health Insurance, SHI (non-contributory component)</a:t>
            </a:r>
            <a:r>
              <a:rPr lang="ja-JP" altLang="en-US" sz="800" i="0" noProof="1">
                <a:solidFill>
                  <a:srgbClr val="222222"/>
                </a:solidFill>
                <a:effectLst/>
                <a:latin typeface="Arial" panose="020B0604020202020204" pitchFamily="34" charset="0"/>
                <a:cs typeface="Arial" panose="020B0604020202020204" pitchFamily="34" charset="0"/>
              </a:rPr>
              <a:t>、</a:t>
            </a:r>
            <a:r>
              <a:rPr lang="en-US" altLang="ja-JP" sz="800" i="0" noProof="1">
                <a:solidFill>
                  <a:srgbClr val="222222"/>
                </a:solidFill>
                <a:effectLst/>
                <a:latin typeface="Arial" panose="020B0604020202020204" pitchFamily="34" charset="0"/>
                <a:cs typeface="Arial" panose="020B0604020202020204" pitchFamily="34" charset="0"/>
              </a:rPr>
              <a:t>ASL</a:t>
            </a:r>
            <a:r>
              <a:rPr lang="ja-JP" altLang="en-US" sz="800" i="0" noProof="1">
                <a:solidFill>
                  <a:srgbClr val="222222"/>
                </a:solidFill>
                <a:effectLst/>
                <a:latin typeface="Arial" panose="020B0604020202020204" pitchFamily="34" charset="0"/>
                <a:cs typeface="Arial" panose="020B0604020202020204" pitchFamily="34" charset="0"/>
              </a:rPr>
              <a:t>「</a:t>
            </a:r>
            <a:r>
              <a:rPr lang="en-US" altLang="ja-JP" sz="800" i="0" noProof="1">
                <a:solidFill>
                  <a:srgbClr val="222222"/>
                </a:solidFill>
                <a:effectLst/>
                <a:latin typeface="Arial" panose="020B0604020202020204" pitchFamily="34" charset="0"/>
                <a:cs typeface="Arial" panose="020B0604020202020204" pitchFamily="34" charset="0"/>
              </a:rPr>
              <a:t>Regulations on the health insurance regime for 5 consecutive years in Vietnam</a:t>
            </a:r>
            <a:r>
              <a:rPr lang="ja-JP" altLang="en-US" sz="800" i="0" noProof="1">
                <a:solidFill>
                  <a:srgbClr val="222222"/>
                </a:solidFill>
                <a:effectLst/>
                <a:latin typeface="Arial" panose="020B0604020202020204" pitchFamily="34" charset="0"/>
                <a:cs typeface="Arial" panose="020B0604020202020204" pitchFamily="34" charset="0"/>
              </a:rPr>
              <a:t>」、</a:t>
            </a:r>
            <a:r>
              <a:rPr lang="en-US" altLang="ja-JP" sz="800" i="0" noProof="1">
                <a:solidFill>
                  <a:srgbClr val="222222"/>
                </a:solidFill>
                <a:effectLst/>
                <a:latin typeface="Arial" panose="020B0604020202020204" pitchFamily="34" charset="0"/>
                <a:cs typeface="Arial" panose="020B0604020202020204" pitchFamily="34" charset="0"/>
              </a:rPr>
              <a:t>Law Net HP</a:t>
            </a:r>
            <a:endParaRPr lang="en-US" altLang="ja-JP" sz="800" noProof="1">
              <a:solidFill>
                <a:srgbClr val="222222"/>
              </a:solidFill>
              <a:latin typeface="Arial" panose="020B0604020202020204" pitchFamily="34" charset="0"/>
              <a:cs typeface="Arial" panose="020B0604020202020204" pitchFamily="34" charset="0"/>
            </a:endParaRPr>
          </a:p>
        </p:txBody>
      </p:sp>
      <p:sp>
        <p:nvSpPr>
          <p:cNvPr id="4" name="テキスト プレースホルダー 3">
            <a:extLst>
              <a:ext uri="{FF2B5EF4-FFF2-40B4-BE49-F238E27FC236}">
                <a16:creationId xmlns:a16="http://schemas.microsoft.com/office/drawing/2014/main" id="{7870433E-DE11-65D2-856B-19F79C616C0B}"/>
              </a:ext>
            </a:extLst>
          </p:cNvPr>
          <p:cNvSpPr txBox="1">
            <a:spLocks/>
          </p:cNvSpPr>
          <p:nvPr/>
        </p:nvSpPr>
        <p:spPr>
          <a:xfrm>
            <a:off x="200025" y="549275"/>
            <a:ext cx="9505950" cy="359445"/>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kumimoji="1" lang="ja-JP" altLang="ja-JP" sz="2000" kern="1200" baseline="0" dirty="0">
                <a:solidFill>
                  <a:srgbClr val="000000"/>
                </a:solidFill>
                <a:effectLst/>
                <a:latin typeface="HGP創英角ｺﾞｼｯｸUB" panose="020B0900000000000000" pitchFamily="50" charset="-128"/>
              </a:rPr>
              <a:t>保険償還を受けるための条件及び受けられない場合</a:t>
            </a:r>
            <a:endParaRPr lang="zh-CN" altLang="en-US" sz="1800" dirty="0">
              <a:latin typeface="HGP創英角ｺﾞｼｯｸUB" panose="020B0900000000000000" pitchFamily="50" charset="-128"/>
            </a:endParaRPr>
          </a:p>
        </p:txBody>
      </p:sp>
    </p:spTree>
    <p:extLst>
      <p:ext uri="{BB962C8B-B14F-4D97-AF65-F5344CB8AC3E}">
        <p14:creationId xmlns:p14="http://schemas.microsoft.com/office/powerpoint/2010/main" val="3635891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4FE66B25-30FD-E643-8721-777BD88AD077}"/>
              </a:ext>
            </a:extLst>
          </p:cNvPr>
          <p:cNvSpPr txBox="1"/>
          <p:nvPr/>
        </p:nvSpPr>
        <p:spPr>
          <a:xfrm>
            <a:off x="596131" y="2635241"/>
            <a:ext cx="8713737" cy="3006158"/>
          </a:xfrm>
          <a:prstGeom prst="rect">
            <a:avLst/>
          </a:prstGeom>
          <a:noFill/>
          <a:ln>
            <a:solidFill>
              <a:srgbClr val="002060"/>
            </a:solidFill>
          </a:ln>
        </p:spPr>
        <p:txBody>
          <a:bodyPr wrap="square" lIns="72000" tIns="180000" rIns="72000" bIns="36000" rtlCol="0">
            <a:noAutofit/>
          </a:bodyPr>
          <a:lstStyle/>
          <a:p>
            <a:pPr marL="171450" indent="-171450">
              <a:spcBef>
                <a:spcPts val="600"/>
              </a:spcBef>
              <a:buClr>
                <a:srgbClr val="5F8AC3"/>
              </a:buClr>
              <a:buSzPct val="75000"/>
              <a:buFont typeface="Wingdings" panose="05000000000000000000" pitchFamily="2" charset="2"/>
              <a:buChar char="n"/>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政府の発行する</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リストは、健康保険機関と契約を結ん</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でいる公民の両</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医療施設に適用される</a:t>
            </a:r>
          </a:p>
          <a:p>
            <a:pPr marL="171450" indent="-171450">
              <a:spcBef>
                <a:spcPts val="600"/>
              </a:spcBef>
              <a:buClr>
                <a:srgbClr val="5F8AC3"/>
              </a:buClr>
              <a:buSzPct val="75000"/>
              <a:buFont typeface="Wingdings" panose="05000000000000000000" pitchFamily="2" charset="2"/>
              <a:buChar char="n"/>
            </a:pPr>
            <a:r>
              <a:rPr lang="en-US" sz="1120" noProof="1">
                <a:latin typeface="Arial" panose="020B0604020202020204" pitchFamily="34" charset="0"/>
                <a:ea typeface="ＭＳ Ｐゴシック" panose="020B0600070205080204" pitchFamily="50" charset="-128"/>
                <a:cs typeface="Arial" panose="020B0604020202020204" pitchFamily="34" charset="0"/>
              </a:rPr>
              <a:t>認可された医療従事者は、患者に医薬品または医療機器を処方することが許可されて</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いる</a:t>
            </a:r>
            <a:endParaRPr lang="en-US" sz="1120" noProof="1">
              <a:latin typeface="Arial" panose="020B0604020202020204" pitchFamily="34" charset="0"/>
              <a:ea typeface="ＭＳ Ｐゴシック" panose="020B0600070205080204" pitchFamily="50" charset="-128"/>
              <a:cs typeface="Arial" panose="020B0604020202020204" pitchFamily="34" charset="0"/>
            </a:endParaRPr>
          </a:p>
          <a:p>
            <a:pPr marL="171450" indent="-171450">
              <a:spcBef>
                <a:spcPts val="600"/>
              </a:spcBef>
              <a:buClr>
                <a:srgbClr val="5F8AC3"/>
              </a:buClr>
              <a:buSzPct val="75000"/>
              <a:buFont typeface="Wingdings" panose="05000000000000000000" pitchFamily="2" charset="2"/>
              <a:buChar char="n"/>
            </a:pPr>
            <a:r>
              <a:rPr lang="en-US" sz="1120" noProof="1">
                <a:latin typeface="Arial" panose="020B0604020202020204" pitchFamily="34" charset="0"/>
                <a:ea typeface="ＭＳ Ｐゴシック" panose="020B0600070205080204" pitchFamily="50" charset="-128"/>
                <a:cs typeface="Arial" panose="020B0604020202020204" pitchFamily="34" charset="0"/>
              </a:rPr>
              <a:t>医薬品または医療機器が健康保険基金の対象となっている場合、同基金は小売業者に償還する</a:t>
            </a:r>
          </a:p>
          <a:p>
            <a:pPr marL="171450" indent="-171450">
              <a:spcBef>
                <a:spcPts val="600"/>
              </a:spcBef>
              <a:buClr>
                <a:srgbClr val="5F8AC3"/>
              </a:buClr>
              <a:buSzPct val="75000"/>
              <a:buFont typeface="Wingdings" panose="05000000000000000000" pitchFamily="2" charset="2"/>
              <a:buChar char="n"/>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医薬品および医療機器に対する償還は、リストに記載され</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ている医薬品及び医療機器が</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資格を有する</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医療従事者によって適切に処方されたものにのみ適用される</a:t>
            </a:r>
          </a:p>
          <a:p>
            <a:pPr marL="171450" indent="-171450">
              <a:spcBef>
                <a:spcPts val="600"/>
              </a:spcBef>
              <a:buClr>
                <a:srgbClr val="5F8AC3"/>
              </a:buClr>
              <a:buSzPct val="75000"/>
              <a:buFont typeface="Wingdings" panose="05000000000000000000" pitchFamily="2" charset="2"/>
              <a:buChar char="n"/>
            </a:pPr>
            <a:r>
              <a:rPr lang="en-US" altLang="ja-JP" sz="1120" noProof="1">
                <a:latin typeface="Arial" panose="020B0604020202020204" pitchFamily="34" charset="0"/>
                <a:ea typeface="ＭＳ Ｐゴシック" panose="020B0600070205080204" pitchFamily="50" charset="-128"/>
              </a:rPr>
              <a:t>医療保険機関との契約を締結していない民間事業者については、当該民間事業者が医薬品及び医療機器の償還手続の適用方法を決定することができる</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Arrow: Down 65">
            <a:extLst>
              <a:ext uri="{FF2B5EF4-FFF2-40B4-BE49-F238E27FC236}">
                <a16:creationId xmlns:a16="http://schemas.microsoft.com/office/drawing/2014/main" id="{873B0AAC-02F6-DAC8-F4E9-5BCA4B49C881}"/>
              </a:ext>
            </a:extLst>
          </p:cNvPr>
          <p:cNvSpPr/>
          <p:nvPr/>
        </p:nvSpPr>
        <p:spPr>
          <a:xfrm>
            <a:off x="632520" y="2017227"/>
            <a:ext cx="4378758" cy="397236"/>
          </a:xfrm>
          <a:prstGeom prst="downArrow">
            <a:avLst/>
          </a:prstGeom>
          <a:solidFill>
            <a:srgbClr val="83A4D1"/>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CC7E68EC-4327-7752-BE46-46F5BFAD8F16}"/>
              </a:ext>
            </a:extLst>
          </p:cNvPr>
          <p:cNvSpPr/>
          <p:nvPr/>
        </p:nvSpPr>
        <p:spPr>
          <a:xfrm>
            <a:off x="449724" y="1155249"/>
            <a:ext cx="4681893" cy="792000"/>
          </a:xfrm>
          <a:prstGeom prst="rect">
            <a:avLst/>
          </a:prstGeom>
          <a:noFill/>
          <a:ln w="12700">
            <a:solidFill>
              <a:schemeClr val="accent1"/>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a:xfrm>
            <a:off x="200471" y="116632"/>
            <a:ext cx="9505055" cy="360050"/>
          </a:xfrm>
        </p:spPr>
        <p:txBody>
          <a:bodyPr>
            <a:normAutofit/>
          </a:bodyPr>
          <a:lstStyle/>
          <a:p>
            <a:r>
              <a:rPr kumimoji="1" lang="ja-JP" altLang="en-US" sz="1400" noProof="1">
                <a:latin typeface="+mj-lt"/>
              </a:rPr>
              <a:t>ベトナム／医療関連／制度</a:t>
            </a:r>
            <a:endParaRPr kumimoji="1" lang="ja-JP" altLang="en-US" sz="1400" dirty="0">
              <a:latin typeface="+mj-lt"/>
            </a:endParaRPr>
          </a:p>
        </p:txBody>
      </p:sp>
      <p:sp>
        <p:nvSpPr>
          <p:cNvPr id="4" name="テキスト ボックス 3"/>
          <p:cNvSpPr txBox="1"/>
          <p:nvPr/>
        </p:nvSpPr>
        <p:spPr>
          <a:xfrm>
            <a:off x="200471" y="6633356"/>
            <a:ext cx="9217025" cy="216024"/>
          </a:xfrm>
          <a:prstGeom prst="rect">
            <a:avLst/>
          </a:prstGeom>
          <a:noFill/>
        </p:spPr>
        <p:txBody>
          <a:bodyPr wrap="square" lIns="0" tIns="0" rIns="0" bIns="0" rtlCol="0">
            <a:noAutofit/>
          </a:bodyPr>
          <a:lstStyle/>
          <a:p>
            <a:r>
              <a:rPr lang="ja-JP" altLang="en-US" sz="64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Pharma Boardroom</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The Pharma Legal Handbook Vietnam</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LTN &amp;</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Partners</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Q&amp;A: the promotion and sale of pharmaceuticals and medical devices in Vietnam</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ASIA Actual Growing Medical Device Sales </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Medical Device Classification in Vietnam</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64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プレースホルダー 2">
            <a:extLst>
              <a:ext uri="{FF2B5EF4-FFF2-40B4-BE49-F238E27FC236}">
                <a16:creationId xmlns:a16="http://schemas.microsoft.com/office/drawing/2014/main" id="{3C9B665D-F3F2-AF86-0A79-2E841EBBFDCA}"/>
              </a:ext>
            </a:extLst>
          </p:cNvPr>
          <p:cNvSpPr>
            <a:spLocks noGrp="1"/>
          </p:cNvSpPr>
          <p:nvPr>
            <p:ph type="body" sz="quarter" idx="15"/>
          </p:nvPr>
        </p:nvSpPr>
        <p:spPr>
          <a:xfrm>
            <a:off x="200025" y="528053"/>
            <a:ext cx="9505950" cy="359445"/>
          </a:xfrm>
        </p:spPr>
        <p:txBody>
          <a:bodyPr/>
          <a:lstStyle/>
          <a:p>
            <a:r>
              <a:rPr lang="ja-JP" altLang="en-US" sz="2000" noProof="1">
                <a:latin typeface="HGP創英角ｺﾞｼｯｸUB" panose="020B0900000000000000" pitchFamily="50" charset="-128"/>
              </a:rPr>
              <a:t>医薬品及び</a:t>
            </a:r>
            <a:r>
              <a:rPr lang="en-US" altLang="ja-JP" sz="2000" noProof="1">
                <a:latin typeface="HGP創英角ｺﾞｼｯｸUB" panose="020B0900000000000000" pitchFamily="50" charset="-128"/>
              </a:rPr>
              <a:t>医療機器</a:t>
            </a:r>
            <a:r>
              <a:rPr lang="ja-JP" altLang="en-US" sz="2000" noProof="1">
                <a:latin typeface="HGP創英角ｺﾞｼｯｸUB" panose="020B0900000000000000" pitchFamily="50" charset="-128"/>
              </a:rPr>
              <a:t>における</a:t>
            </a:r>
            <a:r>
              <a:rPr lang="en-US" altLang="ja-JP" sz="2000" noProof="1">
                <a:latin typeface="HGP創英角ｺﾞｼｯｸUB" panose="020B0900000000000000" pitchFamily="50" charset="-128"/>
              </a:rPr>
              <a:t>医療保険</a:t>
            </a:r>
            <a:r>
              <a:rPr lang="ja-JP" altLang="en-US" sz="2000" noProof="1">
                <a:latin typeface="HGP創英角ｺﾞｼｯｸUB" panose="020B0900000000000000" pitchFamily="50" charset="-128"/>
              </a:rPr>
              <a:t>・</a:t>
            </a:r>
            <a:r>
              <a:rPr lang="en-US" altLang="ja-JP" sz="2000" noProof="1">
                <a:latin typeface="HGP創英角ｺﾞｼｯｸUB" panose="020B0900000000000000" pitchFamily="50" charset="-128"/>
              </a:rPr>
              <a:t>評価</a:t>
            </a:r>
          </a:p>
        </p:txBody>
      </p:sp>
      <p:sp>
        <p:nvSpPr>
          <p:cNvPr id="7" name="TextBox 6">
            <a:extLst>
              <a:ext uri="{FF2B5EF4-FFF2-40B4-BE49-F238E27FC236}">
                <a16:creationId xmlns:a16="http://schemas.microsoft.com/office/drawing/2014/main" id="{361E7946-856A-0D9B-B842-CB1F318C72C8}"/>
              </a:ext>
            </a:extLst>
          </p:cNvPr>
          <p:cNvSpPr txBox="1"/>
          <p:nvPr/>
        </p:nvSpPr>
        <p:spPr>
          <a:xfrm>
            <a:off x="848019" y="1148588"/>
            <a:ext cx="4900387" cy="264688"/>
          </a:xfrm>
          <a:prstGeom prst="rect">
            <a:avLst/>
          </a:prstGeom>
          <a:noFill/>
          <a:ln w="3175">
            <a:noFill/>
          </a:ln>
        </p:spPr>
        <p:txBody>
          <a:bodyPr wrap="square" rtlCol="0">
            <a:spAutoFit/>
          </a:bodyPr>
          <a:lstStyle/>
          <a:p>
            <a:pPr algn="ctr">
              <a:spcBef>
                <a:spcPts val="600"/>
              </a:spcBef>
              <a:buClr>
                <a:srgbClr val="5F8AC3"/>
              </a:buClr>
              <a:buSzPct val="118000"/>
            </a:pPr>
            <a:r>
              <a:rPr lang="en-US" sz="1120" noProof="1">
                <a:latin typeface="Arial" panose="020B0604020202020204" pitchFamily="34" charset="0"/>
                <a:ea typeface="ＭＳ Ｐゴシック" panose="020B0600070205080204" pitchFamily="50" charset="-128"/>
              </a:rPr>
              <a:t>医薬品と医療機器の総合的な管理のための規制機関</a:t>
            </a:r>
          </a:p>
        </p:txBody>
      </p:sp>
      <p:sp>
        <p:nvSpPr>
          <p:cNvPr id="32" name="TextBox 31">
            <a:extLst>
              <a:ext uri="{FF2B5EF4-FFF2-40B4-BE49-F238E27FC236}">
                <a16:creationId xmlns:a16="http://schemas.microsoft.com/office/drawing/2014/main" id="{59A3D788-7CB8-5AE5-D40B-2A11C58AB10E}"/>
              </a:ext>
            </a:extLst>
          </p:cNvPr>
          <p:cNvSpPr txBox="1"/>
          <p:nvPr/>
        </p:nvSpPr>
        <p:spPr>
          <a:xfrm>
            <a:off x="243485" y="1135777"/>
            <a:ext cx="1377837" cy="276999"/>
          </a:xfrm>
          <a:prstGeom prst="rect">
            <a:avLst/>
          </a:prstGeom>
          <a:gradFill flip="none" rotWithShape="1">
            <a:gsLst>
              <a:gs pos="28000">
                <a:schemeClr val="accent1"/>
              </a:gs>
              <a:gs pos="79000">
                <a:schemeClr val="bg1"/>
              </a:gs>
              <a:gs pos="100000">
                <a:schemeClr val="bg1"/>
              </a:gs>
            </a:gsLst>
            <a:path path="circle">
              <a:fillToRect l="50000" t="50000" r="50000" b="50000"/>
            </a:path>
            <a:tileRect/>
          </a:gradFill>
        </p:spPr>
        <p:txBody>
          <a:bodyPr wrap="square" rtlCol="0">
            <a:spAutoFit/>
          </a:bodyPr>
          <a:lstStyle/>
          <a:p>
            <a:pPr algn="ctr"/>
            <a:r>
              <a:rPr lang="ja-JP" alt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Arrow: Pentagon 33">
            <a:extLst>
              <a:ext uri="{FF2B5EF4-FFF2-40B4-BE49-F238E27FC236}">
                <a16:creationId xmlns:a16="http://schemas.microsoft.com/office/drawing/2014/main" id="{45AB98E1-28B6-23D5-2EAA-BBB9240CA0DE}"/>
              </a:ext>
            </a:extLst>
          </p:cNvPr>
          <p:cNvSpPr/>
          <p:nvPr/>
        </p:nvSpPr>
        <p:spPr>
          <a:xfrm>
            <a:off x="741886" y="4551964"/>
            <a:ext cx="1465311" cy="276999"/>
          </a:xfrm>
          <a:prstGeom prst="homePlate">
            <a:avLst/>
          </a:prstGeom>
          <a:solidFill>
            <a:srgbClr val="DDE8FF"/>
          </a:solidFill>
        </p:spPr>
        <p:txBody>
          <a:bodyPr wrap="square" rtlCol="0">
            <a:spAutoFit/>
          </a:bodyPr>
          <a:lstStyle/>
          <a:p>
            <a:pPr algn="ctr"/>
            <a:r>
              <a:rPr lang="en-US" sz="12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医療機器の分類</a:t>
            </a:r>
          </a:p>
        </p:txBody>
      </p:sp>
      <p:sp>
        <p:nvSpPr>
          <p:cNvPr id="36" name="TextBox 35">
            <a:extLst>
              <a:ext uri="{FF2B5EF4-FFF2-40B4-BE49-F238E27FC236}">
                <a16:creationId xmlns:a16="http://schemas.microsoft.com/office/drawing/2014/main" id="{331373FC-A8EA-F243-2C2B-B2E300DCE3D8}"/>
              </a:ext>
            </a:extLst>
          </p:cNvPr>
          <p:cNvSpPr txBox="1"/>
          <p:nvPr/>
        </p:nvSpPr>
        <p:spPr>
          <a:xfrm>
            <a:off x="848019" y="4859867"/>
            <a:ext cx="6134965" cy="686342"/>
          </a:xfrm>
          <a:prstGeom prst="rect">
            <a:avLst/>
          </a:prstGeom>
          <a:noFill/>
          <a:ln w="3175">
            <a:noFill/>
          </a:ln>
        </p:spPr>
        <p:txBody>
          <a:bodyPr wrap="square" rtlCol="0">
            <a:spAutoFit/>
          </a:bodyPr>
          <a:lstStyle/>
          <a:p>
            <a:pPr marL="171450" indent="-171450">
              <a:spcBef>
                <a:spcPts val="600"/>
              </a:spcBef>
              <a:buClr>
                <a:srgbClr val="5F8AC3"/>
              </a:buClr>
              <a:buSzPct val="118000"/>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rPr>
              <a:t>医療機器はリスクの高低に従いクラスが分類される</a:t>
            </a:r>
            <a:endParaRPr lang="en-US" altLang="ja-JP" sz="1120" noProof="1">
              <a:latin typeface="Arial" panose="020B0604020202020204" pitchFamily="34" charset="0"/>
              <a:ea typeface="ＭＳ Ｐゴシック" panose="020B0600070205080204" pitchFamily="50" charset="-128"/>
            </a:endParaRPr>
          </a:p>
          <a:p>
            <a:pPr marL="171450" indent="-171450">
              <a:spcBef>
                <a:spcPts val="600"/>
              </a:spcBef>
              <a:buClr>
                <a:srgbClr val="5F8AC3"/>
              </a:buClr>
              <a:buSzPct val="118000"/>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rPr>
              <a:t>クラス</a:t>
            </a:r>
            <a:r>
              <a:rPr lang="en-US" altLang="ja-JP" sz="1120" noProof="1">
                <a:latin typeface="Arial" panose="020B0604020202020204" pitchFamily="34" charset="0"/>
                <a:ea typeface="ＭＳ Ｐゴシック" panose="020B0600070205080204" pitchFamily="50" charset="-128"/>
              </a:rPr>
              <a:t>A</a:t>
            </a:r>
            <a:r>
              <a:rPr lang="ja-JP" altLang="en-US" sz="1120" noProof="1">
                <a:latin typeface="Arial" panose="020B0604020202020204" pitchFamily="34" charset="0"/>
                <a:ea typeface="ＭＳ Ｐゴシック" panose="020B0600070205080204" pitchFamily="50" charset="-128"/>
              </a:rPr>
              <a:t>の</a:t>
            </a:r>
            <a:r>
              <a:rPr lang="en-US" sz="1120" noProof="1">
                <a:latin typeface="Arial" panose="020B0604020202020204" pitchFamily="34" charset="0"/>
                <a:ea typeface="ＭＳ Ｐゴシック" panose="020B0600070205080204" pitchFamily="50" charset="-128"/>
              </a:rPr>
              <a:t>医療機器</a:t>
            </a:r>
            <a:r>
              <a:rPr lang="ja-JP" altLang="en-US" sz="1120" noProof="1">
                <a:latin typeface="Arial" panose="020B0604020202020204" pitchFamily="34" charset="0"/>
                <a:ea typeface="ＭＳ Ｐゴシック" panose="020B0600070205080204" pitchFamily="50" charset="-128"/>
              </a:rPr>
              <a:t>の提供に</a:t>
            </a:r>
            <a:r>
              <a:rPr lang="en-US" sz="1120" noProof="1">
                <a:latin typeface="Arial" panose="020B0604020202020204" pitchFamily="34" charset="0"/>
                <a:ea typeface="ＭＳ Ｐゴシック" panose="020B0600070205080204" pitchFamily="50" charset="-128"/>
              </a:rPr>
              <a:t>ついては特に規定はない</a:t>
            </a:r>
            <a:r>
              <a:rPr lang="ja-JP" altLang="en-US" sz="1120" noProof="1">
                <a:latin typeface="Arial" panose="020B0604020202020204" pitchFamily="34" charset="0"/>
                <a:ea typeface="ＭＳ Ｐゴシック" panose="020B0600070205080204" pitchFamily="50" charset="-128"/>
              </a:rPr>
              <a:t>が</a:t>
            </a:r>
            <a:r>
              <a:rPr lang="en-US" sz="1120" noProof="1">
                <a:latin typeface="Arial" panose="020B0604020202020204" pitchFamily="34" charset="0"/>
                <a:ea typeface="ＭＳ Ｐゴシック" panose="020B0600070205080204" pitchFamily="50" charset="-128"/>
              </a:rPr>
              <a:t>、クラスB、C</a:t>
            </a:r>
            <a:r>
              <a:rPr lang="ja-JP" altLang="en-US" sz="1120" noProof="1">
                <a:latin typeface="Arial" panose="020B0604020202020204" pitchFamily="34" charset="0"/>
                <a:ea typeface="ＭＳ Ｐゴシック" panose="020B0600070205080204" pitchFamily="50" charset="-128"/>
              </a:rPr>
              <a:t>、</a:t>
            </a:r>
            <a:r>
              <a:rPr lang="en-US" sz="1120" noProof="1">
                <a:latin typeface="Arial" panose="020B0604020202020204" pitchFamily="34" charset="0"/>
                <a:ea typeface="ＭＳ Ｐゴシック" panose="020B0600070205080204" pitchFamily="50" charset="-128"/>
              </a:rPr>
              <a:t>Dの医療機器</a:t>
            </a:r>
            <a:r>
              <a:rPr lang="ja-JP" altLang="en-US" sz="1120" noProof="1">
                <a:latin typeface="Arial" panose="020B0604020202020204" pitchFamily="34" charset="0"/>
                <a:ea typeface="ＭＳ Ｐゴシック" panose="020B0600070205080204" pitchFamily="50" charset="-128"/>
              </a:rPr>
              <a:t>の提供</a:t>
            </a:r>
            <a:r>
              <a:rPr lang="en-US" sz="1120" noProof="1">
                <a:latin typeface="Arial" panose="020B0604020202020204" pitchFamily="34" charset="0"/>
                <a:ea typeface="ＭＳ Ｐゴシック" panose="020B0600070205080204" pitchFamily="50" charset="-128"/>
              </a:rPr>
              <a:t>には、技術、医学または薬学分野の大卒以上の学位を有する者が</a:t>
            </a:r>
            <a:r>
              <a:rPr lang="ja-JP" altLang="en-US" sz="1120" noProof="1">
                <a:latin typeface="Arial" panose="020B0604020202020204" pitchFamily="34" charset="0"/>
                <a:ea typeface="ＭＳ Ｐゴシック" panose="020B0600070205080204" pitchFamily="50" charset="-128"/>
              </a:rPr>
              <a:t>最低</a:t>
            </a:r>
            <a:r>
              <a:rPr lang="en-US" altLang="ja-JP" sz="1120" noProof="1">
                <a:latin typeface="Arial" panose="020B0604020202020204" pitchFamily="34" charset="0"/>
                <a:ea typeface="ＭＳ Ｐゴシック" panose="020B0600070205080204" pitchFamily="50" charset="-128"/>
              </a:rPr>
              <a:t>1</a:t>
            </a:r>
            <a:r>
              <a:rPr lang="ja-JP" altLang="en-US" sz="1120" noProof="1">
                <a:latin typeface="Arial" panose="020B0604020202020204" pitchFamily="34" charset="0"/>
                <a:ea typeface="ＭＳ Ｐゴシック" panose="020B0600070205080204" pitchFamily="50" charset="-128"/>
              </a:rPr>
              <a:t>名必要である</a:t>
            </a:r>
            <a:endParaRPr lang="en-US" sz="1120" noProof="1">
              <a:latin typeface="Arial" panose="020B0604020202020204" pitchFamily="34" charset="0"/>
              <a:ea typeface="ＭＳ Ｐゴシック" panose="020B0600070205080204" pitchFamily="50" charset="-128"/>
            </a:endParaRPr>
          </a:p>
        </p:txBody>
      </p:sp>
      <p:sp>
        <p:nvSpPr>
          <p:cNvPr id="21" name="Arrow: Down 20">
            <a:extLst>
              <a:ext uri="{FF2B5EF4-FFF2-40B4-BE49-F238E27FC236}">
                <a16:creationId xmlns:a16="http://schemas.microsoft.com/office/drawing/2014/main" id="{BC2D63F3-5750-92B2-9E93-D73492D9D38B}"/>
              </a:ext>
            </a:extLst>
          </p:cNvPr>
          <p:cNvSpPr/>
          <p:nvPr/>
        </p:nvSpPr>
        <p:spPr>
          <a:xfrm rot="10800000">
            <a:off x="7253029" y="4551204"/>
            <a:ext cx="336630" cy="914864"/>
          </a:xfrm>
          <a:prstGeom prst="downArrow">
            <a:avLst/>
          </a:prstGeom>
          <a:solidFill>
            <a:srgbClr val="83A4D1"/>
          </a:solidFill>
        </p:spPr>
        <p:txBody>
          <a:bodyPr wrap="square" rtlCol="0" anchor="ctr">
            <a:noAutofit/>
          </a:bodyPr>
          <a:lstStyle/>
          <a:p>
            <a:pPr algn="ctr"/>
            <a:endParaRPr kumimoji="1" 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TextBox 5">
            <a:extLst>
              <a:ext uri="{FF2B5EF4-FFF2-40B4-BE49-F238E27FC236}">
                <a16:creationId xmlns:a16="http://schemas.microsoft.com/office/drawing/2014/main" id="{28907B16-C97F-F88D-9070-CB0307E96EB5}"/>
              </a:ext>
            </a:extLst>
          </p:cNvPr>
          <p:cNvSpPr txBox="1"/>
          <p:nvPr/>
        </p:nvSpPr>
        <p:spPr>
          <a:xfrm>
            <a:off x="7313943" y="4410883"/>
            <a:ext cx="240790" cy="276999"/>
          </a:xfrm>
          <a:prstGeom prst="rect">
            <a:avLst/>
          </a:prstGeom>
          <a:noFill/>
        </p:spPr>
        <p:txBody>
          <a:bodyPr wrap="squar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高</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TextBox 7">
            <a:extLst>
              <a:ext uri="{FF2B5EF4-FFF2-40B4-BE49-F238E27FC236}">
                <a16:creationId xmlns:a16="http://schemas.microsoft.com/office/drawing/2014/main" id="{47211946-11CA-27FC-F60C-C894B6E97096}"/>
              </a:ext>
            </a:extLst>
          </p:cNvPr>
          <p:cNvSpPr txBox="1"/>
          <p:nvPr/>
        </p:nvSpPr>
        <p:spPr>
          <a:xfrm>
            <a:off x="7324888" y="5364400"/>
            <a:ext cx="218900" cy="276999"/>
          </a:xfrm>
          <a:prstGeom prst="rect">
            <a:avLst/>
          </a:prstGeom>
          <a:noFill/>
        </p:spPr>
        <p:txBody>
          <a:bodyPr wrap="square" rtlCol="0">
            <a:spAutoFit/>
          </a:bodyPr>
          <a:lstStyle/>
          <a:p>
            <a:pPr 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低</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Rounded Corners 8">
            <a:extLst>
              <a:ext uri="{FF2B5EF4-FFF2-40B4-BE49-F238E27FC236}">
                <a16:creationId xmlns:a16="http://schemas.microsoft.com/office/drawing/2014/main" id="{0B9F6612-523E-DBB1-4834-C9C1C069FA3D}"/>
              </a:ext>
            </a:extLst>
          </p:cNvPr>
          <p:cNvSpPr/>
          <p:nvPr/>
        </p:nvSpPr>
        <p:spPr>
          <a:xfrm>
            <a:off x="7657440" y="5324528"/>
            <a:ext cx="1486058" cy="230438"/>
          </a:xfrm>
          <a:prstGeom prst="roundRect">
            <a:avLst/>
          </a:prstGeom>
          <a:solidFill>
            <a:schemeClr val="accent1"/>
          </a:solidFill>
        </p:spPr>
        <p:txBody>
          <a:bodyPr wrap="square" rtlCol="0" anchor="ctr">
            <a:noAutofit/>
          </a:bodyPr>
          <a:lstStyle/>
          <a:p>
            <a:pPr 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クラス</a:t>
            </a: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Rounded Corners 10">
            <a:extLst>
              <a:ext uri="{FF2B5EF4-FFF2-40B4-BE49-F238E27FC236}">
                <a16:creationId xmlns:a16="http://schemas.microsoft.com/office/drawing/2014/main" id="{290913C3-C4A6-D2A9-D708-0C76A0765930}"/>
              </a:ext>
            </a:extLst>
          </p:cNvPr>
          <p:cNvSpPr/>
          <p:nvPr/>
        </p:nvSpPr>
        <p:spPr>
          <a:xfrm>
            <a:off x="7657440" y="5043946"/>
            <a:ext cx="1486058" cy="230438"/>
          </a:xfrm>
          <a:prstGeom prst="roundRect">
            <a:avLst/>
          </a:prstGeom>
          <a:solidFill>
            <a:schemeClr val="accent1">
              <a:lumMod val="75000"/>
            </a:schemeClr>
          </a:solidFill>
        </p:spPr>
        <p:txBody>
          <a:bodyPr wrap="square" rtlCol="0" anchor="ctr">
            <a:noAutofit/>
          </a:bodyPr>
          <a:lstStyle/>
          <a:p>
            <a:pPr 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クラス</a:t>
            </a: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Rounded Corners 11">
            <a:extLst>
              <a:ext uri="{FF2B5EF4-FFF2-40B4-BE49-F238E27FC236}">
                <a16:creationId xmlns:a16="http://schemas.microsoft.com/office/drawing/2014/main" id="{0E74F23E-C34C-86B8-7C50-19FB49F90CF7}"/>
              </a:ext>
            </a:extLst>
          </p:cNvPr>
          <p:cNvSpPr/>
          <p:nvPr/>
        </p:nvSpPr>
        <p:spPr>
          <a:xfrm>
            <a:off x="7657440" y="4763363"/>
            <a:ext cx="1486058" cy="230438"/>
          </a:xfrm>
          <a:prstGeom prst="roundRect">
            <a:avLst/>
          </a:prstGeom>
          <a:solidFill>
            <a:schemeClr val="accent1">
              <a:lumMod val="60000"/>
              <a:lumOff val="40000"/>
            </a:schemeClr>
          </a:solidFill>
        </p:spPr>
        <p:txBody>
          <a:bodyPr wrap="square" rtlCol="0" anchor="ctr">
            <a:noAutofit/>
          </a:bodyPr>
          <a:lstStyle/>
          <a:p>
            <a:pPr 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クラス</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C</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Rectangle: Rounded Corners 13">
            <a:extLst>
              <a:ext uri="{FF2B5EF4-FFF2-40B4-BE49-F238E27FC236}">
                <a16:creationId xmlns:a16="http://schemas.microsoft.com/office/drawing/2014/main" id="{C55E68DD-A8BE-F396-ECAB-77D5EA7BA3B5}"/>
              </a:ext>
            </a:extLst>
          </p:cNvPr>
          <p:cNvSpPr/>
          <p:nvPr/>
        </p:nvSpPr>
        <p:spPr>
          <a:xfrm>
            <a:off x="7657440" y="4482780"/>
            <a:ext cx="1486058" cy="230438"/>
          </a:xfrm>
          <a:prstGeom prst="roundRect">
            <a:avLst/>
          </a:prstGeom>
          <a:solidFill>
            <a:srgbClr val="83A4D1"/>
          </a:solidFill>
        </p:spPr>
        <p:txBody>
          <a:bodyPr wrap="square" rtlCol="0" anchor="ctr">
            <a:noAutofit/>
          </a:bodyPr>
          <a:lstStyle/>
          <a:p>
            <a:pPr 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クラス</a:t>
            </a: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D</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TextBox 15">
            <a:extLst>
              <a:ext uri="{FF2B5EF4-FFF2-40B4-BE49-F238E27FC236}">
                <a16:creationId xmlns:a16="http://schemas.microsoft.com/office/drawing/2014/main" id="{D54F7960-FCCC-CEBE-1044-797E675A904D}"/>
              </a:ext>
            </a:extLst>
          </p:cNvPr>
          <p:cNvSpPr txBox="1"/>
          <p:nvPr/>
        </p:nvSpPr>
        <p:spPr>
          <a:xfrm>
            <a:off x="7051326" y="4752586"/>
            <a:ext cx="369332" cy="719628"/>
          </a:xfrm>
          <a:prstGeom prst="rect">
            <a:avLst/>
          </a:prstGeom>
          <a:noFill/>
        </p:spPr>
        <p:txBody>
          <a:bodyPr vert="eaVert" wrap="squar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リスク</a:t>
            </a:r>
          </a:p>
        </p:txBody>
      </p:sp>
      <p:sp>
        <p:nvSpPr>
          <p:cNvPr id="18" name="Rectangle: Rounded Corners 17">
            <a:extLst>
              <a:ext uri="{FF2B5EF4-FFF2-40B4-BE49-F238E27FC236}">
                <a16:creationId xmlns:a16="http://schemas.microsoft.com/office/drawing/2014/main" id="{91B32090-59FF-65D2-DFB7-AA9851BA5450}"/>
              </a:ext>
            </a:extLst>
          </p:cNvPr>
          <p:cNvSpPr/>
          <p:nvPr/>
        </p:nvSpPr>
        <p:spPr>
          <a:xfrm>
            <a:off x="597199" y="1458325"/>
            <a:ext cx="4390402" cy="199282"/>
          </a:xfrm>
          <a:prstGeom prst="roundRect">
            <a:avLst/>
          </a:prstGeom>
          <a:solidFill>
            <a:srgbClr val="83A4D1"/>
          </a:solidFill>
        </p:spPr>
        <p:txBody>
          <a:bodyPr wrap="square" rtlCol="0" anchor="ctr">
            <a:noAutofit/>
          </a:bodyPr>
          <a:lstStyle/>
          <a:p>
            <a:pPr algn="ctr"/>
            <a:r>
              <a:rPr lang="en-US" altLang="ja-JP" sz="1200" noProof="1">
                <a:latin typeface="Arial" panose="020B0604020202020204" pitchFamily="34" charset="0"/>
                <a:ea typeface="ＭＳ Ｐゴシック" panose="020B0600070205080204" pitchFamily="50" charset="-128"/>
              </a:rPr>
              <a:t>医薬品局</a:t>
            </a:r>
            <a:r>
              <a:rPr lang="ja-JP" altLang="en-US" sz="1200" noProof="1">
                <a:latin typeface="Arial" panose="020B0604020202020204" pitchFamily="34" charset="0"/>
                <a:ea typeface="ＭＳ Ｐゴシック" panose="020B0600070205080204" pitchFamily="50" charset="-128"/>
              </a:rPr>
              <a:t>（医薬品の規制を監督）</a:t>
            </a:r>
            <a:endPar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Rectangle: Rounded Corners 22">
            <a:extLst>
              <a:ext uri="{FF2B5EF4-FFF2-40B4-BE49-F238E27FC236}">
                <a16:creationId xmlns:a16="http://schemas.microsoft.com/office/drawing/2014/main" id="{10B6A80C-839D-AD87-6D60-F4298613504B}"/>
              </a:ext>
            </a:extLst>
          </p:cNvPr>
          <p:cNvSpPr/>
          <p:nvPr/>
        </p:nvSpPr>
        <p:spPr>
          <a:xfrm>
            <a:off x="595601" y="1704417"/>
            <a:ext cx="4392000" cy="216000"/>
          </a:xfrm>
          <a:prstGeom prst="roundRect">
            <a:avLst/>
          </a:prstGeom>
          <a:solidFill>
            <a:srgbClr val="83A4D1"/>
          </a:solidFill>
        </p:spPr>
        <p:txBody>
          <a:bodyPr wrap="square" rtlCol="0" anchor="ctr">
            <a:noAutofit/>
          </a:bodyPr>
          <a:lstStyle/>
          <a:p>
            <a:pPr algn="ctr"/>
            <a:r>
              <a:rPr lang="en-US" altLang="ja-JP" sz="1200" noProof="1">
                <a:latin typeface="Arial" panose="020B0604020202020204" pitchFamily="34" charset="0"/>
                <a:ea typeface="ＭＳ Ｐゴシック" panose="020B0600070205080204" pitchFamily="50" charset="-128"/>
              </a:rPr>
              <a:t>医療機器建設局</a:t>
            </a:r>
            <a:r>
              <a:rPr lang="ja-JP" altLang="en-US" sz="1200" noProof="1">
                <a:latin typeface="Arial" panose="020B0604020202020204" pitchFamily="34" charset="0"/>
                <a:ea typeface="ＭＳ Ｐゴシック" panose="020B0600070205080204" pitchFamily="50" charset="-128"/>
              </a:rPr>
              <a:t>・州保健局（医療機器の製造・登録・取引を監督）</a:t>
            </a:r>
            <a:endPar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TextBox 34">
            <a:extLst>
              <a:ext uri="{FF2B5EF4-FFF2-40B4-BE49-F238E27FC236}">
                <a16:creationId xmlns:a16="http://schemas.microsoft.com/office/drawing/2014/main" id="{5D1D067B-4869-96AF-C33C-4368E279C328}"/>
              </a:ext>
            </a:extLst>
          </p:cNvPr>
          <p:cNvSpPr txBox="1"/>
          <p:nvPr/>
        </p:nvSpPr>
        <p:spPr>
          <a:xfrm>
            <a:off x="2912609" y="2549362"/>
            <a:ext cx="4080781" cy="204311"/>
          </a:xfrm>
          <a:prstGeom prst="roundRect">
            <a:avLst/>
          </a:prstGeom>
          <a:solidFill>
            <a:srgbClr val="002060"/>
          </a:solidFill>
        </p:spPr>
        <p:txBody>
          <a:bodyPr wrap="square" lIns="0" tIns="0" rIns="0" bIns="0" rtlCol="0">
            <a:spAutoFit/>
          </a:bodyPr>
          <a:lstStyle/>
          <a:p>
            <a:pPr algn="ctr"/>
            <a:r>
              <a:rPr lang="ja-JP" alt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病院・調剤薬局</a:t>
            </a:r>
            <a:r>
              <a:rPr lang="en-US" altLang="ja-JP"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小売業者</a:t>
            </a:r>
            <a:endParaRPr kumimoji="1" 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TextBox 45">
            <a:extLst>
              <a:ext uri="{FF2B5EF4-FFF2-40B4-BE49-F238E27FC236}">
                <a16:creationId xmlns:a16="http://schemas.microsoft.com/office/drawing/2014/main" id="{2EE1A4F0-7AED-0416-73AC-59B6365D8259}"/>
              </a:ext>
            </a:extLst>
          </p:cNvPr>
          <p:cNvSpPr txBox="1"/>
          <p:nvPr/>
        </p:nvSpPr>
        <p:spPr>
          <a:xfrm>
            <a:off x="894180" y="1999608"/>
            <a:ext cx="3855437" cy="461665"/>
          </a:xfrm>
          <a:prstGeom prst="rect">
            <a:avLst/>
          </a:prstGeom>
          <a:noFill/>
        </p:spPr>
        <p:txBody>
          <a:bodyPr wrap="square">
            <a:spAutoFit/>
          </a:bodyPr>
          <a:lstStyle/>
          <a:p>
            <a:pPr algn="ctr"/>
            <a:r>
              <a:rPr lang="en-US" altLang="ja-JP" sz="1200" b="1" noProof="1">
                <a:latin typeface="Arial" panose="020B0604020202020204" pitchFamily="34" charset="0"/>
                <a:ea typeface="ＭＳ Ｐゴシック" panose="020B0600070205080204" pitchFamily="50" charset="-128"/>
                <a:cs typeface="Arial" panose="020B0604020202020204" pitchFamily="34" charset="0"/>
              </a:rPr>
              <a:t>政府の健康保険が適用され</a:t>
            </a:r>
            <a:r>
              <a:rPr lang="ja-JP" altLang="en-US" sz="1200" b="1" noProof="1">
                <a:latin typeface="Arial" panose="020B0604020202020204" pitchFamily="34" charset="0"/>
                <a:ea typeface="ＭＳ Ｐゴシック" panose="020B0600070205080204" pitchFamily="50" charset="-128"/>
                <a:cs typeface="Arial" panose="020B0604020202020204" pitchFamily="34" charset="0"/>
              </a:rPr>
              <a:t>、健康保険基金が費用を</a:t>
            </a:r>
            <a:br>
              <a:rPr lang="en-US" altLang="ja-JP" sz="1200" b="1" noProof="1">
                <a:latin typeface="Arial" panose="020B0604020202020204" pitchFamily="34" charset="0"/>
                <a:ea typeface="ＭＳ Ｐゴシック" panose="020B0600070205080204" pitchFamily="50" charset="-128"/>
                <a:cs typeface="Arial" panose="020B0604020202020204" pitchFamily="34" charset="0"/>
              </a:rPr>
            </a:br>
            <a:r>
              <a:rPr lang="ja-JP" altLang="en-US" sz="1200" b="1" noProof="1">
                <a:latin typeface="Arial" panose="020B0604020202020204" pitchFamily="34" charset="0"/>
                <a:ea typeface="ＭＳ Ｐゴシック" panose="020B0600070205080204" pitchFamily="50" charset="-128"/>
                <a:cs typeface="Arial" panose="020B0604020202020204" pitchFamily="34" charset="0"/>
              </a:rPr>
              <a:t>負担する</a:t>
            </a:r>
            <a:r>
              <a:rPr lang="en-US" altLang="ja-JP" sz="1200" b="1" noProof="1">
                <a:latin typeface="Arial" panose="020B0604020202020204" pitchFamily="34" charset="0"/>
                <a:ea typeface="ＭＳ Ｐゴシック" panose="020B0600070205080204" pitchFamily="50" charset="-128"/>
                <a:cs typeface="Arial" panose="020B0604020202020204" pitchFamily="34" charset="0"/>
              </a:rPr>
              <a:t>医薬品および医療機器のリストを発行</a:t>
            </a:r>
            <a:endParaRPr lang="ja-JP" altLang="en-US" sz="1200" b="1" dirty="0">
              <a:latin typeface="Arial" panose="020B0604020202020204" pitchFamily="34" charset="0"/>
              <a:ea typeface="ＭＳ Ｐゴシック" panose="020B0600070205080204" pitchFamily="50" charset="-128"/>
            </a:endParaRPr>
          </a:p>
        </p:txBody>
      </p:sp>
      <p:sp>
        <p:nvSpPr>
          <p:cNvPr id="56" name="TextBox 55">
            <a:extLst>
              <a:ext uri="{FF2B5EF4-FFF2-40B4-BE49-F238E27FC236}">
                <a16:creationId xmlns:a16="http://schemas.microsoft.com/office/drawing/2014/main" id="{31ED3060-FEE0-3458-9528-574E2884EDB1}"/>
              </a:ext>
            </a:extLst>
          </p:cNvPr>
          <p:cNvSpPr txBox="1"/>
          <p:nvPr/>
        </p:nvSpPr>
        <p:spPr>
          <a:xfrm>
            <a:off x="1586721" y="5944415"/>
            <a:ext cx="6732557" cy="306467"/>
          </a:xfrm>
          <a:prstGeom prst="roundRect">
            <a:avLst/>
          </a:prstGeom>
          <a:solidFill>
            <a:srgbClr val="0070C0"/>
          </a:solidFill>
        </p:spPr>
        <p:txBody>
          <a:bodyPr wrap="square" rtlCol="0" anchor="ctr">
            <a:spAutoFit/>
          </a:bodyPr>
          <a:lstStyle/>
          <a:p>
            <a:pPr algn="ctr"/>
            <a:r>
              <a:rPr lang="ja-JP" alt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被保険者（患者）</a:t>
            </a:r>
            <a:endParaRPr kumimoji="1" 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TextBox 57">
            <a:extLst>
              <a:ext uri="{FF2B5EF4-FFF2-40B4-BE49-F238E27FC236}">
                <a16:creationId xmlns:a16="http://schemas.microsoft.com/office/drawing/2014/main" id="{387FDBB6-4D52-F42E-6A49-1E3F5BFB71D8}"/>
              </a:ext>
            </a:extLst>
          </p:cNvPr>
          <p:cNvSpPr txBox="1"/>
          <p:nvPr/>
        </p:nvSpPr>
        <p:spPr>
          <a:xfrm>
            <a:off x="1422542" y="6190330"/>
            <a:ext cx="7060915" cy="261610"/>
          </a:xfrm>
          <a:prstGeom prst="rect">
            <a:avLst/>
          </a:prstGeom>
          <a:noFill/>
        </p:spPr>
        <p:txBody>
          <a:bodyPr wrap="square">
            <a:spAutoFit/>
          </a:bodyPr>
          <a:lstStyle/>
          <a:p>
            <a:pPr algn="ctr"/>
            <a:r>
              <a:rPr lang="en-US" altLang="ja-JP" sz="1100" noProof="1">
                <a:latin typeface="Arial" panose="020B0604020202020204" pitchFamily="34" charset="0"/>
                <a:ea typeface="ＭＳ Ｐゴシック" panose="020B0600070205080204" pitchFamily="50" charset="-128"/>
                <a:cs typeface="Arial" panose="020B0604020202020204" pitchFamily="34" charset="0"/>
              </a:rPr>
              <a:t>患者は認可されたドラッグストア (病院内のドラッグストアを含む) で薬剤または機器を購入することができる</a:t>
            </a:r>
            <a:endParaRPr lang="ja-JP" altLang="en-US" sz="1100" dirty="0">
              <a:latin typeface="Arial" panose="020B0604020202020204" pitchFamily="34" charset="0"/>
              <a:ea typeface="ＭＳ Ｐゴシック" panose="020B0600070205080204" pitchFamily="50" charset="-128"/>
            </a:endParaRPr>
          </a:p>
        </p:txBody>
      </p:sp>
      <p:sp>
        <p:nvSpPr>
          <p:cNvPr id="70" name="Arrow: Down 69">
            <a:extLst>
              <a:ext uri="{FF2B5EF4-FFF2-40B4-BE49-F238E27FC236}">
                <a16:creationId xmlns:a16="http://schemas.microsoft.com/office/drawing/2014/main" id="{B5C32124-C3B7-A683-8C7E-EB2CA2817CAC}"/>
              </a:ext>
            </a:extLst>
          </p:cNvPr>
          <p:cNvSpPr/>
          <p:nvPr/>
        </p:nvSpPr>
        <p:spPr>
          <a:xfrm>
            <a:off x="4605536" y="5695418"/>
            <a:ext cx="715962" cy="211715"/>
          </a:xfrm>
          <a:prstGeom prst="downArrow">
            <a:avLst/>
          </a:prstGeom>
          <a:solidFill>
            <a:schemeClr val="bg1">
              <a:lumMod val="75000"/>
            </a:schemeClr>
          </a:solidFill>
        </p:spPr>
        <p:txBody>
          <a:bodyPr wrap="square" rtlCol="0" anchor="ctr">
            <a:noAutofit/>
          </a:bodyPr>
          <a:lstStyle/>
          <a:p>
            <a:pPr algn="ctr"/>
            <a:endPar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TextBox 9">
            <a:extLst>
              <a:ext uri="{FF2B5EF4-FFF2-40B4-BE49-F238E27FC236}">
                <a16:creationId xmlns:a16="http://schemas.microsoft.com/office/drawing/2014/main" id="{24A8F507-53AD-EE24-1326-010F54576606}"/>
              </a:ext>
            </a:extLst>
          </p:cNvPr>
          <p:cNvSpPr txBox="1"/>
          <p:nvPr/>
        </p:nvSpPr>
        <p:spPr>
          <a:xfrm>
            <a:off x="4220344" y="5647447"/>
            <a:ext cx="1465311" cy="276999"/>
          </a:xfrm>
          <a:prstGeom prst="rect">
            <a:avLst/>
          </a:prstGeom>
          <a:noFill/>
        </p:spPr>
        <p:txBody>
          <a:bodyPr wrap="square">
            <a:spAutoFit/>
          </a:bodyPr>
          <a:lstStyle/>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サービスを提供</a:t>
            </a:r>
            <a:endParaRPr lang="ja-JP" altLang="en-US" sz="1200" dirty="0">
              <a:latin typeface="Arial" panose="020B0604020202020204" pitchFamily="34" charset="0"/>
              <a:ea typeface="ＭＳ Ｐゴシック" panose="020B0600070205080204" pitchFamily="50" charset="-128"/>
            </a:endParaRPr>
          </a:p>
        </p:txBody>
      </p:sp>
      <p:pic>
        <p:nvPicPr>
          <p:cNvPr id="15" name="Picture 2" descr="ベトナム社会保障">
            <a:extLst>
              <a:ext uri="{FF2B5EF4-FFF2-40B4-BE49-F238E27FC236}">
                <a16:creationId xmlns:a16="http://schemas.microsoft.com/office/drawing/2014/main" id="{62843E93-222C-BEFD-BA66-06C07BF614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0742" y="1177015"/>
            <a:ext cx="809235" cy="81320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82095456-1252-7ECC-F209-F37955FEBBFD}"/>
              </a:ext>
            </a:extLst>
          </p:cNvPr>
          <p:cNvSpPr/>
          <p:nvPr/>
        </p:nvSpPr>
        <p:spPr>
          <a:xfrm>
            <a:off x="6065301" y="1509220"/>
            <a:ext cx="2109458" cy="278184"/>
          </a:xfrm>
          <a:prstGeom prst="roundRect">
            <a:avLst/>
          </a:prstGeom>
          <a:solidFill>
            <a:schemeClr val="accent4">
              <a:lumMod val="60000"/>
              <a:lumOff val="40000"/>
            </a:schemeClr>
          </a:solidFill>
        </p:spPr>
        <p:txBody>
          <a:bodyPr wrap="square" rtlCol="0" anchor="ctr">
            <a:noAutofit/>
          </a:bodyPr>
          <a:lstStyle/>
          <a:p>
            <a:pPr algn="ctr"/>
            <a:r>
              <a:rPr lang="ja-JP" altLang="en-US" sz="1200" b="1" noProof="1">
                <a:latin typeface="Arial" panose="020B0604020202020204" pitchFamily="34" charset="0"/>
                <a:ea typeface="ＭＳ Ｐゴシック" panose="020B0600070205080204" pitchFamily="50" charset="-128"/>
              </a:rPr>
              <a:t>請求について審査を実施</a:t>
            </a:r>
            <a:endPar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Rectangle 26">
            <a:extLst>
              <a:ext uri="{FF2B5EF4-FFF2-40B4-BE49-F238E27FC236}">
                <a16:creationId xmlns:a16="http://schemas.microsoft.com/office/drawing/2014/main" id="{56D27B5F-4DE3-BFB9-4D62-B908624544E7}"/>
              </a:ext>
            </a:extLst>
          </p:cNvPr>
          <p:cNvSpPr/>
          <p:nvPr/>
        </p:nvSpPr>
        <p:spPr>
          <a:xfrm>
            <a:off x="5685655" y="1155249"/>
            <a:ext cx="3770622" cy="792000"/>
          </a:xfrm>
          <a:prstGeom prst="rect">
            <a:avLst/>
          </a:prstGeom>
          <a:noFill/>
          <a:ln w="12700">
            <a:solidFill>
              <a:schemeClr val="accent4"/>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12">
            <a:extLst>
              <a:ext uri="{FF2B5EF4-FFF2-40B4-BE49-F238E27FC236}">
                <a16:creationId xmlns:a16="http://schemas.microsoft.com/office/drawing/2014/main" id="{7FB6C56A-19F7-AA8C-72A1-C5946DF29E69}"/>
              </a:ext>
            </a:extLst>
          </p:cNvPr>
          <p:cNvSpPr/>
          <p:nvPr/>
        </p:nvSpPr>
        <p:spPr>
          <a:xfrm>
            <a:off x="5386812" y="1135777"/>
            <a:ext cx="2319584" cy="271118"/>
          </a:xfrm>
          <a:prstGeom prst="rect">
            <a:avLst/>
          </a:prstGeom>
          <a:gradFill flip="none" rotWithShape="1">
            <a:gsLst>
              <a:gs pos="0">
                <a:schemeClr val="accent4"/>
              </a:gs>
              <a:gs pos="50000">
                <a:schemeClr val="accent4">
                  <a:lumMod val="60000"/>
                  <a:lumOff val="40000"/>
                </a:schemeClr>
              </a:gs>
              <a:gs pos="100000">
                <a:schemeClr val="bg1"/>
              </a:gs>
            </a:gsLst>
            <a:path path="circle">
              <a:fillToRect l="50000" t="50000" r="50000" b="50000"/>
            </a:path>
            <a:tileRect/>
          </a:gradFill>
        </p:spPr>
        <p:txBody>
          <a:bodyPr wrap="square" rtlCol="0" anchor="ctr">
            <a:noAutofit/>
          </a:bodyPr>
          <a:lstStyle/>
          <a:p>
            <a:pPr algn="ctr"/>
            <a:r>
              <a:rPr kumimoji="1" lang="en-US" altLang="ja-JP" sz="112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Vietnam Social Seculrity</a:t>
            </a:r>
            <a:r>
              <a:rPr lang="ja-JP" altLang="en-US" sz="112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2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VSS</a:t>
            </a:r>
            <a:r>
              <a:rPr lang="ja-JP" altLang="en-US" sz="112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sz="112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Arrow: Down 16">
            <a:extLst>
              <a:ext uri="{FF2B5EF4-FFF2-40B4-BE49-F238E27FC236}">
                <a16:creationId xmlns:a16="http://schemas.microsoft.com/office/drawing/2014/main" id="{11B2AD93-8FB2-7FAC-243B-5C2FDF3BB02D}"/>
              </a:ext>
            </a:extLst>
          </p:cNvPr>
          <p:cNvSpPr/>
          <p:nvPr/>
        </p:nvSpPr>
        <p:spPr>
          <a:xfrm>
            <a:off x="7423451" y="1900306"/>
            <a:ext cx="489013" cy="559605"/>
          </a:xfrm>
          <a:prstGeom prst="downArrow">
            <a:avLst/>
          </a:prstGeom>
          <a:solidFill>
            <a:schemeClr val="accent4">
              <a:lumMod val="40000"/>
              <a:lumOff val="60000"/>
            </a:schemeClr>
          </a:solidFill>
        </p:spPr>
        <p:txBody>
          <a:bodyPr wrap="square" rtlCol="0" anchor="ctr">
            <a:noAutofit/>
          </a:bodyPr>
          <a:lstStyle/>
          <a:p>
            <a:pPr algn="ctr"/>
            <a:endPar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TextBox 18">
            <a:extLst>
              <a:ext uri="{FF2B5EF4-FFF2-40B4-BE49-F238E27FC236}">
                <a16:creationId xmlns:a16="http://schemas.microsoft.com/office/drawing/2014/main" id="{067DA602-FB08-D026-8841-91CB111DC5E2}"/>
              </a:ext>
            </a:extLst>
          </p:cNvPr>
          <p:cNvSpPr txBox="1"/>
          <p:nvPr/>
        </p:nvSpPr>
        <p:spPr>
          <a:xfrm>
            <a:off x="6955431" y="2026667"/>
            <a:ext cx="1465311" cy="276999"/>
          </a:xfrm>
          <a:prstGeom prst="rect">
            <a:avLst/>
          </a:prstGeom>
          <a:noFill/>
        </p:spPr>
        <p:txBody>
          <a:bodyPr wrap="square">
            <a:spAutoFit/>
          </a:bodyPr>
          <a:lstStyle/>
          <a:p>
            <a:pPr algn="ctr"/>
            <a:r>
              <a:rPr lang="ja-JP" altLang="en-US" sz="1200" dirty="0">
                <a:latin typeface="Arial" panose="020B0604020202020204" pitchFamily="34" charset="0"/>
                <a:ea typeface="ＭＳ Ｐゴシック" panose="020B0600070205080204" pitchFamily="50" charset="-128"/>
              </a:rPr>
              <a:t>払い戻し</a:t>
            </a:r>
          </a:p>
        </p:txBody>
      </p:sp>
      <p:sp>
        <p:nvSpPr>
          <p:cNvPr id="22" name="Arrow: Down 21">
            <a:extLst>
              <a:ext uri="{FF2B5EF4-FFF2-40B4-BE49-F238E27FC236}">
                <a16:creationId xmlns:a16="http://schemas.microsoft.com/office/drawing/2014/main" id="{3570F794-F5DC-2E2D-548F-8D7824947A48}"/>
              </a:ext>
            </a:extLst>
          </p:cNvPr>
          <p:cNvSpPr/>
          <p:nvPr/>
        </p:nvSpPr>
        <p:spPr>
          <a:xfrm rot="10800000">
            <a:off x="6327597" y="1900306"/>
            <a:ext cx="489013" cy="559605"/>
          </a:xfrm>
          <a:prstGeom prst="downArrow">
            <a:avLst/>
          </a:prstGeom>
          <a:solidFill>
            <a:schemeClr val="accent4">
              <a:lumMod val="40000"/>
              <a:lumOff val="60000"/>
            </a:schemeClr>
          </a:solidFill>
        </p:spPr>
        <p:txBody>
          <a:bodyPr wrap="square" rtlCol="0" anchor="ctr">
            <a:noAutofit/>
          </a:bodyPr>
          <a:lstStyle/>
          <a:p>
            <a:pPr algn="ctr"/>
            <a:endPar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TextBox 24">
            <a:extLst>
              <a:ext uri="{FF2B5EF4-FFF2-40B4-BE49-F238E27FC236}">
                <a16:creationId xmlns:a16="http://schemas.microsoft.com/office/drawing/2014/main" id="{960B09E0-2974-0364-022F-D47202C19F7C}"/>
              </a:ext>
            </a:extLst>
          </p:cNvPr>
          <p:cNvSpPr txBox="1"/>
          <p:nvPr/>
        </p:nvSpPr>
        <p:spPr>
          <a:xfrm>
            <a:off x="5839447" y="2026667"/>
            <a:ext cx="1465311" cy="276999"/>
          </a:xfrm>
          <a:prstGeom prst="rect">
            <a:avLst/>
          </a:prstGeom>
          <a:noFill/>
        </p:spPr>
        <p:txBody>
          <a:bodyPr wrap="square">
            <a:spAutoFit/>
          </a:bodyPr>
          <a:lstStyle/>
          <a:p>
            <a:pPr algn="ctr"/>
            <a:r>
              <a:rPr lang="ja-JP" altLang="en-US" sz="1200" dirty="0">
                <a:latin typeface="Arial" panose="020B0604020202020204" pitchFamily="34" charset="0"/>
                <a:ea typeface="ＭＳ Ｐゴシック" panose="020B0600070205080204" pitchFamily="50" charset="-128"/>
              </a:rPr>
              <a:t>費用請求</a:t>
            </a:r>
          </a:p>
        </p:txBody>
      </p:sp>
    </p:spTree>
    <p:extLst>
      <p:ext uri="{BB962C8B-B14F-4D97-AF65-F5344CB8AC3E}">
        <p14:creationId xmlns:p14="http://schemas.microsoft.com/office/powerpoint/2010/main" val="2508516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141336"/>
            <a:ext cx="9505055" cy="360050"/>
          </a:xfrm>
        </p:spPr>
        <p:txBody>
          <a:bodyPr>
            <a:normAutofit/>
          </a:bodyPr>
          <a:lstStyle/>
          <a:p>
            <a:r>
              <a:rPr kumimoji="1" lang="ja-JP" altLang="en-US" sz="1400" noProof="1">
                <a:latin typeface="+mj-lt"/>
              </a:rPr>
              <a:t>ベトナム／医療関連／制度</a:t>
            </a:r>
            <a:endParaRPr kumimoji="1" lang="ja-JP" altLang="en-US" sz="1400" dirty="0">
              <a:latin typeface="+mj-lt"/>
            </a:endParaRPr>
          </a:p>
        </p:txBody>
      </p:sp>
      <p:sp>
        <p:nvSpPr>
          <p:cNvPr id="3" name="テキスト プレースホルダー 2"/>
          <p:cNvSpPr>
            <a:spLocks noGrp="1"/>
          </p:cNvSpPr>
          <p:nvPr>
            <p:ph type="body" sz="quarter" idx="15"/>
          </p:nvPr>
        </p:nvSpPr>
        <p:spPr>
          <a:xfrm>
            <a:off x="200023" y="564974"/>
            <a:ext cx="9505950" cy="359445"/>
          </a:xfrm>
        </p:spPr>
        <p:txBody>
          <a:bodyPr/>
          <a:lstStyle/>
          <a:p>
            <a:r>
              <a:rPr lang="ja-JP" altLang="en-US" sz="2000" noProof="1">
                <a:latin typeface="+mj-lt"/>
              </a:rPr>
              <a:t>受診方法ごとの保険償還　　（</a:t>
            </a:r>
            <a:r>
              <a:rPr lang="en-US" altLang="ja-JP" sz="2000" noProof="1"/>
              <a:t>1/2</a:t>
            </a:r>
            <a:r>
              <a:rPr lang="ja-JP" altLang="en-US" sz="2000" noProof="1">
                <a:latin typeface="+mj-lt"/>
              </a:rPr>
              <a:t>）</a:t>
            </a:r>
            <a:endParaRPr lang="en-US" altLang="ja-JP" sz="2000" noProof="1">
              <a:latin typeface="+mj-lt"/>
            </a:endParaRPr>
          </a:p>
        </p:txBody>
      </p:sp>
      <p:sp>
        <p:nvSpPr>
          <p:cNvPr id="4" name="テキスト ボックス 3"/>
          <p:cNvSpPr txBox="1"/>
          <p:nvPr/>
        </p:nvSpPr>
        <p:spPr>
          <a:xfrm>
            <a:off x="200472" y="6624918"/>
            <a:ext cx="8640960" cy="144016"/>
          </a:xfrm>
          <a:prstGeom prst="rect">
            <a:avLst/>
          </a:prstGeom>
          <a:noFill/>
        </p:spPr>
        <p:txBody>
          <a:bodyPr wrap="square" lIns="0" tIns="0" rIns="0" bIns="0" rtlCol="0">
            <a:noAutofit/>
          </a:bodyPr>
          <a:lstStyle/>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SAGE</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Health Insurance Reimbursement to Hospitals in Vietnam: Policy Implementation Results and Challenges</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Law Net</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HP</a:t>
            </a:r>
            <a:endParaRPr lang="en-US" altLang="ja-JP" sz="640" dirty="0">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Rectangle: Rounded Corners 4">
            <a:extLst>
              <a:ext uri="{FF2B5EF4-FFF2-40B4-BE49-F238E27FC236}">
                <a16:creationId xmlns:a16="http://schemas.microsoft.com/office/drawing/2014/main" id="{9D028360-23D7-FC84-D229-C27F255D0588}"/>
              </a:ext>
            </a:extLst>
          </p:cNvPr>
          <p:cNvSpPr/>
          <p:nvPr/>
        </p:nvSpPr>
        <p:spPr>
          <a:xfrm>
            <a:off x="515317" y="2131194"/>
            <a:ext cx="1917404" cy="712210"/>
          </a:xfrm>
          <a:prstGeom prst="roundRect">
            <a:avLst>
              <a:gd name="adj" fmla="val 9930"/>
            </a:avLst>
          </a:prstGeom>
          <a:solidFill>
            <a:srgbClr val="C0E6F4"/>
          </a:solidFill>
        </p:spPr>
        <p:txBody>
          <a:bodyPr wrap="square" rtlCol="0" anchor="ctr">
            <a:noAutofit/>
          </a:bodyPr>
          <a:lstStyle/>
          <a:p>
            <a:pPr algn="ctr">
              <a:buClr>
                <a:srgbClr val="5F8AC3"/>
              </a:buClr>
              <a:buSzPct val="75000"/>
            </a:pPr>
            <a:r>
              <a:rPr kumimoji="1" lang="en-US"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VSSの契約</a:t>
            </a:r>
            <a:r>
              <a:rPr kumimoji="1" lang="ja-JP" altLang="en-US"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医療機関</a:t>
            </a:r>
            <a:br>
              <a:rPr kumimoji="1" lang="en-US" altLang="ja-JP"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（公立・私立）</a:t>
            </a:r>
            <a:endParaRPr kumimoji="1" lang="en-US"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TextBox 10">
            <a:extLst>
              <a:ext uri="{FF2B5EF4-FFF2-40B4-BE49-F238E27FC236}">
                <a16:creationId xmlns:a16="http://schemas.microsoft.com/office/drawing/2014/main" id="{20CBBE5A-2C56-55F2-A239-C22043FE08F5}"/>
              </a:ext>
            </a:extLst>
          </p:cNvPr>
          <p:cNvSpPr txBox="1"/>
          <p:nvPr/>
        </p:nvSpPr>
        <p:spPr>
          <a:xfrm>
            <a:off x="2576736" y="2071801"/>
            <a:ext cx="7129239" cy="830997"/>
          </a:xfrm>
          <a:prstGeom prst="rect">
            <a:avLst/>
          </a:prstGeom>
          <a:noFill/>
        </p:spPr>
        <p:txBody>
          <a:bodyPr wrap="square" rtlCol="0" anchor="ctr">
            <a:spAutoFit/>
          </a:bodyPr>
          <a:lstStyle/>
          <a:p>
            <a:pPr marL="179388" indent="-179388">
              <a:buClr>
                <a:srgbClr val="5F8AC3"/>
              </a:buClr>
              <a:buSzPct val="104000"/>
              <a:buFont typeface="Arial" panose="020B0604020202020204" pitchFamily="34" charset="0"/>
              <a:buChar char="■"/>
            </a:pPr>
            <a:r>
              <a:rPr lang="en-US" sz="1200" noProof="1">
                <a:latin typeface="Arial" panose="020B0604020202020204" pitchFamily="34" charset="0"/>
                <a:ea typeface="ＭＳ Ｐゴシック" panose="020B0600070205080204" pitchFamily="50" charset="-128"/>
                <a:cs typeface="Arial" panose="020B0604020202020204" pitchFamily="34" charset="0"/>
              </a:rPr>
              <a:t>中央レベルの病院 (高度</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かつ</a:t>
            </a:r>
            <a:r>
              <a:rPr lang="en-US" sz="1200" noProof="1">
                <a:latin typeface="Arial" panose="020B0604020202020204" pitchFamily="34" charset="0"/>
                <a:ea typeface="ＭＳ Ｐゴシック" panose="020B0600070205080204" pitchFamily="50" charset="-128"/>
                <a:cs typeface="Arial" panose="020B0604020202020204" pitchFamily="34" charset="0"/>
              </a:rPr>
              <a:t>専門的な三次医療を提供)</a:t>
            </a:r>
          </a:p>
          <a:p>
            <a:pPr marL="179388" indent="-179388">
              <a:buClr>
                <a:srgbClr val="5F8AC3"/>
              </a:buClr>
              <a:buSzPct val="104000"/>
              <a:buFont typeface="Arial" panose="020B0604020202020204" pitchFamily="34" charset="0"/>
              <a:buChar char="■"/>
            </a:pPr>
            <a:r>
              <a:rPr lang="en-US" sz="1200" noProof="1">
                <a:latin typeface="Arial" panose="020B0604020202020204" pitchFamily="34" charset="0"/>
                <a:ea typeface="ＭＳ Ｐゴシック" panose="020B0600070205080204" pitchFamily="50" charset="-128"/>
                <a:cs typeface="Arial" panose="020B0604020202020204" pitchFamily="34" charset="0"/>
              </a:rPr>
              <a:t>州レベルの病院</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（二次または三次医療を提供）</a:t>
            </a:r>
            <a:endParaRPr lang="en-US" sz="1200" noProof="1">
              <a:latin typeface="Arial" panose="020B0604020202020204" pitchFamily="34" charset="0"/>
              <a:ea typeface="ＭＳ Ｐゴシック" panose="020B0600070205080204" pitchFamily="50" charset="-128"/>
              <a:cs typeface="Arial" panose="020B0604020202020204" pitchFamily="34" charset="0"/>
            </a:endParaRPr>
          </a:p>
          <a:p>
            <a:pPr marL="179388" indent="-179388">
              <a:buClr>
                <a:srgbClr val="5F8AC3"/>
              </a:buClr>
              <a:buSzPct val="104000"/>
              <a:buFont typeface="Arial" panose="020B0604020202020204" pitchFamily="34" charset="0"/>
              <a:buChar char="■"/>
            </a:pPr>
            <a:r>
              <a:rPr lang="en-US" sz="1200" noProof="1">
                <a:latin typeface="Arial" panose="020B0604020202020204" pitchFamily="34" charset="0"/>
                <a:ea typeface="ＭＳ Ｐゴシック" panose="020B0600070205080204" pitchFamily="50" charset="-128"/>
                <a:cs typeface="Arial" panose="020B0604020202020204" pitchFamily="34" charset="0"/>
              </a:rPr>
              <a:t>地区レベルの病院</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（二次または三次医療を提供）</a:t>
            </a:r>
            <a:endParaRPr lang="en-US" sz="1200" noProof="1">
              <a:latin typeface="Arial" panose="020B0604020202020204" pitchFamily="34" charset="0"/>
              <a:ea typeface="ＭＳ Ｐゴシック" panose="020B0600070205080204" pitchFamily="50" charset="-128"/>
              <a:cs typeface="Arial" panose="020B0604020202020204" pitchFamily="34" charset="0"/>
            </a:endParaRPr>
          </a:p>
          <a:p>
            <a:pPr marL="179388" indent="-179388">
              <a:buClr>
                <a:srgbClr val="5F8AC3"/>
              </a:buClr>
              <a:buSzPct val="104000"/>
              <a:buFont typeface="Arial" panose="020B0604020202020204" pitchFamily="34" charset="0"/>
              <a:buChar char="■"/>
            </a:pP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自治体レベルの</a:t>
            </a:r>
            <a:r>
              <a:rPr lang="en-US" sz="1200" noProof="1">
                <a:latin typeface="Arial" panose="020B0604020202020204" pitchFamily="34" charset="0"/>
                <a:ea typeface="ＭＳ Ｐゴシック" panose="020B0600070205080204" pitchFamily="50" charset="-128"/>
                <a:cs typeface="Arial" panose="020B0604020202020204" pitchFamily="34" charset="0"/>
              </a:rPr>
              <a:t>医療センター</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CHC</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外来ベースで基本的なプライマリケアおよび予防サービスを提供</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endParaRPr lang="en-US" sz="1200" noProof="1">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1" name="Group 20">
            <a:extLst>
              <a:ext uri="{FF2B5EF4-FFF2-40B4-BE49-F238E27FC236}">
                <a16:creationId xmlns:a16="http://schemas.microsoft.com/office/drawing/2014/main" id="{1502F2FB-48C1-CAFD-4CE9-00885E107C56}"/>
              </a:ext>
            </a:extLst>
          </p:cNvPr>
          <p:cNvGrpSpPr/>
          <p:nvPr/>
        </p:nvGrpSpPr>
        <p:grpSpPr>
          <a:xfrm>
            <a:off x="200023" y="3213636"/>
            <a:ext cx="6732000" cy="288000"/>
            <a:chOff x="200023" y="1577556"/>
            <a:chExt cx="6732000" cy="288000"/>
          </a:xfrm>
        </p:grpSpPr>
        <p:sp>
          <p:nvSpPr>
            <p:cNvPr id="20" name="Rectangle: Rounded Corners 19">
              <a:extLst>
                <a:ext uri="{FF2B5EF4-FFF2-40B4-BE49-F238E27FC236}">
                  <a16:creationId xmlns:a16="http://schemas.microsoft.com/office/drawing/2014/main" id="{BBC1AB4E-8812-B52B-D032-F9F62962B5A3}"/>
                </a:ext>
              </a:extLst>
            </p:cNvPr>
            <p:cNvSpPr/>
            <p:nvPr/>
          </p:nvSpPr>
          <p:spPr>
            <a:xfrm>
              <a:off x="200023" y="1577556"/>
              <a:ext cx="6732000" cy="288000"/>
            </a:xfrm>
            <a:prstGeom prst="roundRect">
              <a:avLst>
                <a:gd name="adj" fmla="val 50000"/>
              </a:avLst>
            </a:prstGeom>
            <a:solidFill>
              <a:srgbClr val="83A4D1"/>
            </a:solidFill>
          </p:spPr>
          <p:txBody>
            <a:bodyPr wrap="square" lIns="360000" rtlCol="0" anchor="ctr">
              <a:noAutofit/>
            </a:bodyPr>
            <a:lstStyle/>
            <a:p>
              <a:r>
                <a:rPr lang="ja-JP" altLang="en-US" sz="1400" b="1" dirty="0">
                  <a:solidFill>
                    <a:schemeClr val="bg1"/>
                  </a:solidFill>
                  <a:latin typeface="Arial" panose="020B0604020202020204" pitchFamily="34" charset="0"/>
                  <a:ea typeface="ＭＳ Ｐゴシック" panose="020B0600070205080204" pitchFamily="50" charset="-128"/>
                </a:rPr>
                <a:t>初診登録をしている医療機関を受診した場合</a:t>
              </a:r>
              <a:endParaRPr lang="zh-TW" altLang="en-US" sz="1400" b="1" dirty="0">
                <a:solidFill>
                  <a:schemeClr val="bg1"/>
                </a:solidFill>
                <a:latin typeface="Arial" panose="020B0604020202020204" pitchFamily="34" charset="0"/>
                <a:ea typeface="ＭＳ Ｐゴシック" panose="020B0600070205080204" pitchFamily="50" charset="-128"/>
              </a:endParaRPr>
            </a:p>
          </p:txBody>
        </p:sp>
        <p:sp>
          <p:nvSpPr>
            <p:cNvPr id="18" name="Flowchart: Connector 17">
              <a:extLst>
                <a:ext uri="{FF2B5EF4-FFF2-40B4-BE49-F238E27FC236}">
                  <a16:creationId xmlns:a16="http://schemas.microsoft.com/office/drawing/2014/main" id="{1C46E469-DF78-F773-1C06-40D60045DCEF}"/>
                </a:ext>
              </a:extLst>
            </p:cNvPr>
            <p:cNvSpPr/>
            <p:nvPr/>
          </p:nvSpPr>
          <p:spPr>
            <a:xfrm>
              <a:off x="200023" y="1577556"/>
              <a:ext cx="288000" cy="288000"/>
            </a:xfrm>
            <a:prstGeom prst="flowChartConnector">
              <a:avLst/>
            </a:prstGeom>
            <a:solidFill>
              <a:srgbClr val="83A4D1"/>
            </a:solidFill>
            <a:ln w="19050">
              <a:solidFill>
                <a:schemeClr val="bg1"/>
              </a:solidFill>
            </a:ln>
          </p:spPr>
          <p:txBody>
            <a:bodyPr wrap="square" rtlCol="0" anchor="ctr">
              <a:noAutofit/>
            </a:bodyP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2" name="TextBox 21">
            <a:extLst>
              <a:ext uri="{FF2B5EF4-FFF2-40B4-BE49-F238E27FC236}">
                <a16:creationId xmlns:a16="http://schemas.microsoft.com/office/drawing/2014/main" id="{38C0E6B6-D962-BA76-1189-BB83A4F13516}"/>
              </a:ext>
            </a:extLst>
          </p:cNvPr>
          <p:cNvSpPr txBox="1"/>
          <p:nvPr/>
        </p:nvSpPr>
        <p:spPr>
          <a:xfrm>
            <a:off x="240116" y="1146350"/>
            <a:ext cx="9374013" cy="861774"/>
          </a:xfrm>
          <a:prstGeom prst="rect">
            <a:avLst/>
          </a:prstGeom>
          <a:noFill/>
        </p:spPr>
        <p:txBody>
          <a:bodyPr wrap="square" lIns="0" tIns="0" rIns="0" bIns="0" rtlCol="0">
            <a:spAutoFit/>
          </a:bodyPr>
          <a:lstStyle/>
          <a:p>
            <a:pPr marL="285750" indent="-285750">
              <a:buClr>
                <a:schemeClr val="accent2"/>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社会健康保険（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）では、出来高払い（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FFS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）が主要であり、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年以降には、一次医療提供者にのみ人頭請負方式*も適用された。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chemeClr val="accent2"/>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VSS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の契約医療機関は公立及び私立の両者において、複数レベルの医療機関が対象であり、被保険者はこの中から、初診でかかる医療機関が登録されている。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TextBox 27">
            <a:extLst>
              <a:ext uri="{FF2B5EF4-FFF2-40B4-BE49-F238E27FC236}">
                <a16:creationId xmlns:a16="http://schemas.microsoft.com/office/drawing/2014/main" id="{022FC3E3-33B2-D119-9988-D62FF21F1B1E}"/>
              </a:ext>
            </a:extLst>
          </p:cNvPr>
          <p:cNvSpPr txBox="1"/>
          <p:nvPr/>
        </p:nvSpPr>
        <p:spPr>
          <a:xfrm>
            <a:off x="210975" y="6398606"/>
            <a:ext cx="9494550"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*一定期間契約期間として登録されたすべての医療機関に、定義された一連のサービスを提供するために、あらかじめ決められた固定料金を前払いをする方式</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TextBox 35">
            <a:extLst>
              <a:ext uri="{FF2B5EF4-FFF2-40B4-BE49-F238E27FC236}">
                <a16:creationId xmlns:a16="http://schemas.microsoft.com/office/drawing/2014/main" id="{200055ED-9E1E-63FF-53D2-D26ABE4C365B}"/>
              </a:ext>
            </a:extLst>
          </p:cNvPr>
          <p:cNvSpPr txBox="1"/>
          <p:nvPr/>
        </p:nvSpPr>
        <p:spPr>
          <a:xfrm>
            <a:off x="488023" y="3578521"/>
            <a:ext cx="9126106" cy="430887"/>
          </a:xfrm>
          <a:prstGeom prst="rect">
            <a:avLst/>
          </a:prstGeom>
          <a:noFill/>
        </p:spPr>
        <p:txBody>
          <a:bodyPr wrap="square" lIns="0" tIns="0" rIns="0" bIns="0" rtlCol="0">
            <a:spAutoFit/>
          </a:bodyPr>
          <a:lstStyle/>
          <a:p>
            <a:pPr marL="285750" indent="-285750">
              <a:buClr>
                <a:schemeClr val="accent2"/>
              </a:buClr>
              <a:buFont typeface="Wingdings" panose="05000000000000000000" pitchFamily="2" charset="2"/>
              <a:buChar char="n"/>
            </a:pPr>
            <a:r>
              <a:rPr kumimoji="1" lang="en-US" altLang="ja-JP" sz="1400" noProof="1">
                <a:latin typeface="Arial" panose="020B0604020202020204" pitchFamily="34" charset="0"/>
                <a:ea typeface="ＭＳ Ｐゴシック" panose="020B0600070205080204" pitchFamily="50" charset="-128"/>
                <a:cs typeface="Arial" panose="020B0604020202020204" pitchFamily="34" charset="0"/>
              </a:rPr>
              <a:t>被保険者は、</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高次</a:t>
            </a:r>
            <a:r>
              <a:rPr kumimoji="1" lang="en-US" altLang="ja-JP" sz="1400" noProof="1">
                <a:latin typeface="Arial" panose="020B0604020202020204" pitchFamily="34" charset="0"/>
                <a:ea typeface="ＭＳ Ｐゴシック" panose="020B0600070205080204" pitchFamily="50" charset="-128"/>
                <a:cs typeface="Arial" panose="020B0604020202020204" pitchFamily="34" charset="0"/>
              </a:rPr>
              <a:t>レベルの</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医療機関の紹介を受ける前に</a:t>
            </a:r>
            <a:r>
              <a:rPr kumimoji="1" lang="en-US" altLang="ja-JP" sz="1400" noProof="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登録</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をしている</a:t>
            </a:r>
            <a:r>
              <a:rPr kumimoji="1" lang="en-US" altLang="ja-JP" sz="1400" noProof="1">
                <a:latin typeface="Arial" panose="020B0604020202020204" pitchFamily="34" charset="0"/>
                <a:ea typeface="ＭＳ Ｐゴシック" panose="020B0600070205080204" pitchFamily="50" charset="-128"/>
                <a:cs typeface="Arial" panose="020B0604020202020204" pitchFamily="34" charset="0"/>
              </a:rPr>
              <a:t> 「一次医療施設」 (CHC) </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を受診する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chemeClr val="accent2"/>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初診登録をしている医療機関を受診した場合、</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の自己負担率での受診が可能である。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7" name="Group 36">
            <a:extLst>
              <a:ext uri="{FF2B5EF4-FFF2-40B4-BE49-F238E27FC236}">
                <a16:creationId xmlns:a16="http://schemas.microsoft.com/office/drawing/2014/main" id="{FAFA89BC-A99A-3AD5-F4EC-D8FF067D61A3}"/>
              </a:ext>
            </a:extLst>
          </p:cNvPr>
          <p:cNvGrpSpPr/>
          <p:nvPr/>
        </p:nvGrpSpPr>
        <p:grpSpPr>
          <a:xfrm>
            <a:off x="200025" y="4210420"/>
            <a:ext cx="6588001" cy="288000"/>
            <a:chOff x="200023" y="1577556"/>
            <a:chExt cx="6793863" cy="288000"/>
          </a:xfrm>
        </p:grpSpPr>
        <p:sp>
          <p:nvSpPr>
            <p:cNvPr id="38" name="Rectangle: Rounded Corners 37">
              <a:extLst>
                <a:ext uri="{FF2B5EF4-FFF2-40B4-BE49-F238E27FC236}">
                  <a16:creationId xmlns:a16="http://schemas.microsoft.com/office/drawing/2014/main" id="{A7B4EE87-03BA-488E-0A53-7D180CA14FE4}"/>
                </a:ext>
              </a:extLst>
            </p:cNvPr>
            <p:cNvSpPr/>
            <p:nvPr/>
          </p:nvSpPr>
          <p:spPr>
            <a:xfrm>
              <a:off x="200024" y="1577556"/>
              <a:ext cx="6793862" cy="288000"/>
            </a:xfrm>
            <a:prstGeom prst="roundRect">
              <a:avLst>
                <a:gd name="adj" fmla="val 50000"/>
              </a:avLst>
            </a:prstGeom>
            <a:solidFill>
              <a:srgbClr val="83A4D1"/>
            </a:solidFill>
          </p:spPr>
          <p:txBody>
            <a:bodyPr wrap="square" lIns="360000" rtlCol="0" anchor="ctr">
              <a:noAutofit/>
            </a:bodyPr>
            <a:lstStyle/>
            <a:p>
              <a:r>
                <a:rPr lang="ja-JP" altLang="en-US" sz="1400" b="1" dirty="0">
                  <a:solidFill>
                    <a:schemeClr val="bg1"/>
                  </a:solidFill>
                  <a:latin typeface="Arial" panose="020B0604020202020204" pitchFamily="34" charset="0"/>
                  <a:ea typeface="ＭＳ Ｐゴシック" panose="020B0600070205080204" pitchFamily="50" charset="-128"/>
                </a:rPr>
                <a:t>初診登録をしていない医療機関を受診した場合</a:t>
              </a:r>
              <a:endParaRPr lang="zh-TW" altLang="en-US" sz="1400" b="1" dirty="0">
                <a:solidFill>
                  <a:schemeClr val="bg1"/>
                </a:solidFill>
                <a:latin typeface="Arial" panose="020B0604020202020204" pitchFamily="34" charset="0"/>
                <a:ea typeface="ＭＳ Ｐゴシック" panose="020B0600070205080204" pitchFamily="50" charset="-128"/>
              </a:endParaRPr>
            </a:p>
          </p:txBody>
        </p:sp>
        <p:sp>
          <p:nvSpPr>
            <p:cNvPr id="39" name="Flowchart: Connector 38">
              <a:extLst>
                <a:ext uri="{FF2B5EF4-FFF2-40B4-BE49-F238E27FC236}">
                  <a16:creationId xmlns:a16="http://schemas.microsoft.com/office/drawing/2014/main" id="{D5C74EEF-D87B-C95A-FA55-E34D15524824}"/>
                </a:ext>
              </a:extLst>
            </p:cNvPr>
            <p:cNvSpPr/>
            <p:nvPr/>
          </p:nvSpPr>
          <p:spPr>
            <a:xfrm>
              <a:off x="200023" y="1577556"/>
              <a:ext cx="288000" cy="288000"/>
            </a:xfrm>
            <a:prstGeom prst="flowChartConnector">
              <a:avLst/>
            </a:prstGeom>
            <a:solidFill>
              <a:srgbClr val="83A4D1"/>
            </a:solidFill>
            <a:ln w="19050">
              <a:solidFill>
                <a:schemeClr val="bg1"/>
              </a:solidFill>
            </a:ln>
          </p:spPr>
          <p:txBody>
            <a:bodyPr wrap="square"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0" name="TextBox 39">
            <a:extLst>
              <a:ext uri="{FF2B5EF4-FFF2-40B4-BE49-F238E27FC236}">
                <a16:creationId xmlns:a16="http://schemas.microsoft.com/office/drawing/2014/main" id="{10CE9D9C-82A7-EAC0-B430-4E4E80CBCFB3}"/>
              </a:ext>
            </a:extLst>
          </p:cNvPr>
          <p:cNvSpPr txBox="1"/>
          <p:nvPr/>
        </p:nvSpPr>
        <p:spPr>
          <a:xfrm>
            <a:off x="240116" y="4590784"/>
            <a:ext cx="9374013" cy="1077218"/>
          </a:xfrm>
          <a:prstGeom prst="rect">
            <a:avLst/>
          </a:prstGeom>
          <a:noFill/>
        </p:spPr>
        <p:txBody>
          <a:bodyPr wrap="square" lIns="0" tIns="0" rIns="0" bIns="0" rtlCol="0">
            <a:spAutoFit/>
          </a:bodyPr>
          <a:lstStyle/>
          <a:p>
            <a:pPr marL="285750" indent="-285750">
              <a:buClr>
                <a:schemeClr val="accent2"/>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被保険者は、健康保険証に記載のある初診登録をしている医療機関以外を受診しても健康保険を請求することができるが、紹介制度を利用せずに受診をした場合、以下の通り自己負担率が高くなる。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buClr>
                <a:schemeClr val="accent2"/>
              </a:buClr>
              <a:buFont typeface="Arial" panose="020B0604020202020204" pitchFamily="34" charset="0"/>
              <a:buChar char="•"/>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中央レベルの医療機関：</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p>
          <a:p>
            <a:pPr marL="742950" lvl="1" indent="-285750">
              <a:buClr>
                <a:schemeClr val="accent2"/>
              </a:buClr>
              <a:buFont typeface="Arial" panose="020B0604020202020204" pitchFamily="34" charset="0"/>
              <a:buChar char="•"/>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州レベルの医療機関：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日以降に発生した入院治療費については、自己負担率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で受診が可能</a:t>
            </a:r>
            <a:endParaRPr lang="en-US" altLang="ja-JP" dirty="0">
              <a:latin typeface="Arial" panose="020B0604020202020204" pitchFamily="34" charset="0"/>
              <a:ea typeface="ＭＳ Ｐゴシック" panose="020B0600070205080204" pitchFamily="50" charset="-128"/>
            </a:endParaRPr>
          </a:p>
          <a:p>
            <a:pPr marL="742950" lvl="1" indent="-285750">
              <a:buClr>
                <a:schemeClr val="accent2"/>
              </a:buClr>
              <a:buFont typeface="Arial" panose="020B0604020202020204" pitchFamily="34" charset="0"/>
              <a:buChar char="•"/>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地区レベルの医療機関：</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日以降に発生した診察及び治療費については、自己負担率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で受診が可能</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74616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6624918"/>
            <a:ext cx="8640960" cy="144016"/>
          </a:xfrm>
          <a:prstGeom prst="rect">
            <a:avLst/>
          </a:prstGeom>
          <a:noFill/>
        </p:spPr>
        <p:txBody>
          <a:bodyPr wrap="square" lIns="0" tIns="0" rIns="0" bIns="0" rtlCol="0">
            <a:noAutofit/>
          </a:bodyPr>
          <a:lstStyle/>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Law Net</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Socialist Republic of</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Vietnam</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DECREE No. 146/2018/ND-CP</a:t>
            </a:r>
            <a:endParaRPr lang="en-US" altLang="ja-JP" sz="64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 name="Group 31">
            <a:extLst>
              <a:ext uri="{FF2B5EF4-FFF2-40B4-BE49-F238E27FC236}">
                <a16:creationId xmlns:a16="http://schemas.microsoft.com/office/drawing/2014/main" id="{ACF67AB5-00D2-26B6-40A4-0ED0031B0721}"/>
              </a:ext>
            </a:extLst>
          </p:cNvPr>
          <p:cNvGrpSpPr/>
          <p:nvPr/>
        </p:nvGrpSpPr>
        <p:grpSpPr>
          <a:xfrm>
            <a:off x="200025" y="1220360"/>
            <a:ext cx="6588001" cy="288000"/>
            <a:chOff x="200023" y="1577556"/>
            <a:chExt cx="6793863" cy="288000"/>
          </a:xfrm>
        </p:grpSpPr>
        <p:sp>
          <p:nvSpPr>
            <p:cNvPr id="33" name="Rectangle: Rounded Corners 32">
              <a:extLst>
                <a:ext uri="{FF2B5EF4-FFF2-40B4-BE49-F238E27FC236}">
                  <a16:creationId xmlns:a16="http://schemas.microsoft.com/office/drawing/2014/main" id="{151F168A-D124-ED52-5694-1B67D5176A1A}"/>
                </a:ext>
              </a:extLst>
            </p:cNvPr>
            <p:cNvSpPr/>
            <p:nvPr/>
          </p:nvSpPr>
          <p:spPr>
            <a:xfrm>
              <a:off x="200024" y="1577556"/>
              <a:ext cx="6793862" cy="288000"/>
            </a:xfrm>
            <a:prstGeom prst="roundRect">
              <a:avLst>
                <a:gd name="adj" fmla="val 50000"/>
              </a:avLst>
            </a:prstGeom>
            <a:solidFill>
              <a:srgbClr val="83A4D1"/>
            </a:solidFill>
          </p:spPr>
          <p:txBody>
            <a:bodyPr wrap="square" lIns="360000" rtlCol="0" anchor="ctr">
              <a:noAutofit/>
            </a:bodyPr>
            <a:lstStyle/>
            <a:p>
              <a:r>
                <a:rPr lang="ja-JP" altLang="en-US" sz="1400" b="1" dirty="0">
                  <a:solidFill>
                    <a:schemeClr val="bg1"/>
                  </a:solidFill>
                  <a:latin typeface="Arial" panose="020B0604020202020204" pitchFamily="34" charset="0"/>
                  <a:ea typeface="ＭＳ Ｐゴシック" panose="020B0600070205080204" pitchFamily="50" charset="-128"/>
                </a:rPr>
                <a:t>緊急時に高次レベルの医療機関を受診した場合</a:t>
              </a:r>
              <a:endParaRPr lang="zh-TW" altLang="en-US" sz="1400" b="1" dirty="0">
                <a:solidFill>
                  <a:schemeClr val="bg1"/>
                </a:solidFill>
                <a:latin typeface="Arial" panose="020B0604020202020204" pitchFamily="34" charset="0"/>
                <a:ea typeface="ＭＳ Ｐゴシック" panose="020B0600070205080204" pitchFamily="50" charset="-128"/>
              </a:endParaRPr>
            </a:p>
          </p:txBody>
        </p:sp>
        <p:sp>
          <p:nvSpPr>
            <p:cNvPr id="34" name="Flowchart: Connector 33">
              <a:extLst>
                <a:ext uri="{FF2B5EF4-FFF2-40B4-BE49-F238E27FC236}">
                  <a16:creationId xmlns:a16="http://schemas.microsoft.com/office/drawing/2014/main" id="{A3E50B3B-F4E6-93BD-B7F8-0A9AA1C1E6EF}"/>
                </a:ext>
              </a:extLst>
            </p:cNvPr>
            <p:cNvSpPr/>
            <p:nvPr/>
          </p:nvSpPr>
          <p:spPr>
            <a:xfrm>
              <a:off x="200023" y="1577556"/>
              <a:ext cx="288000" cy="288000"/>
            </a:xfrm>
            <a:prstGeom prst="flowChartConnector">
              <a:avLst/>
            </a:prstGeom>
            <a:solidFill>
              <a:srgbClr val="83A4D1"/>
            </a:solidFill>
            <a:ln w="19050">
              <a:solidFill>
                <a:schemeClr val="bg1"/>
              </a:solidFill>
            </a:ln>
          </p:spPr>
          <p:txBody>
            <a:bodyPr wrap="square"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0" name="TextBox 9">
            <a:extLst>
              <a:ext uri="{FF2B5EF4-FFF2-40B4-BE49-F238E27FC236}">
                <a16:creationId xmlns:a16="http://schemas.microsoft.com/office/drawing/2014/main" id="{851912FF-F0ED-0A95-B8E9-16A64FAB9CD0}"/>
              </a:ext>
            </a:extLst>
          </p:cNvPr>
          <p:cNvSpPr txBox="1"/>
          <p:nvPr/>
        </p:nvSpPr>
        <p:spPr>
          <a:xfrm>
            <a:off x="240116" y="1660562"/>
            <a:ext cx="9374013" cy="430887"/>
          </a:xfrm>
          <a:prstGeom prst="rect">
            <a:avLst/>
          </a:prstGeom>
          <a:noFill/>
        </p:spPr>
        <p:txBody>
          <a:bodyPr wrap="square" lIns="0" tIns="0" rIns="0" bIns="0" rtlCol="0">
            <a:spAutoFit/>
          </a:bodyPr>
          <a:lstStyle/>
          <a:p>
            <a:pPr marL="285750" indent="-285750">
              <a:buClr>
                <a:schemeClr val="accent2"/>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日に発令された法案では、政府は健康保険法についていくつかの条項を詳細に説明しており、緊急時対応について以下の通り改正が行われた。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a:extLst>
              <a:ext uri="{FF2B5EF4-FFF2-40B4-BE49-F238E27FC236}">
                <a16:creationId xmlns:a16="http://schemas.microsoft.com/office/drawing/2014/main" id="{41497348-6207-5615-A1A1-219946E571FF}"/>
              </a:ext>
            </a:extLst>
          </p:cNvPr>
          <p:cNvSpPr/>
          <p:nvPr/>
        </p:nvSpPr>
        <p:spPr>
          <a:xfrm>
            <a:off x="479299" y="2200857"/>
            <a:ext cx="9134830" cy="3840971"/>
          </a:xfrm>
          <a:prstGeom prst="rect">
            <a:avLst/>
          </a:prstGeom>
          <a:solidFill>
            <a:schemeClr val="accent1">
              <a:lumMod val="20000"/>
              <a:lumOff val="80000"/>
            </a:schemeClr>
          </a:solidFill>
        </p:spPr>
        <p:txBody>
          <a:bodyPr wrap="square" tIns="108000" rtlCol="0" anchor="t">
            <a:noAutofit/>
          </a:bodyPr>
          <a:lstStyle/>
          <a:p>
            <a:pPr>
              <a:spcBef>
                <a:spcPts val="200"/>
              </a:spcBef>
              <a:spcAft>
                <a:spcPts val="200"/>
              </a:spcAft>
            </a:pPr>
            <a:r>
              <a:rPr kumimoji="1"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健康保険証保有者についての緊急時の保険償還プロセスについて</a:t>
            </a:r>
            <a:r>
              <a:rPr kumimoji="1"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a:p>
            <a:pPr marL="285750" indent="-285750">
              <a:spcBef>
                <a:spcPts val="200"/>
              </a:spcBef>
              <a:spcAft>
                <a:spcPts val="200"/>
              </a:spcAft>
              <a:buClr>
                <a:schemeClr val="accent1"/>
              </a:buClr>
              <a:buFont typeface="Wingdings" panose="05000000000000000000" pitchFamily="2" charset="2"/>
              <a:buChar char="Ø"/>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緊急時には、健康保険加入者はどの医療機関でも診察・治療を受けることができる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200"/>
              </a:spcBef>
              <a:spcAft>
                <a:spcPts val="200"/>
              </a:spcAft>
              <a:buClr>
                <a:schemeClr val="accent1"/>
              </a:buClr>
              <a:buFont typeface="Wingdings" panose="05000000000000000000" pitchFamily="2" charset="2"/>
              <a:buChar char="Ø"/>
            </a:pP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被保険者は、以下</a:t>
            </a:r>
            <a:r>
              <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のいずれ</a:t>
            </a: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かの書類の提示が必要である</a:t>
            </a:r>
            <a:endPar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200"/>
              </a:spcBef>
              <a:spcAft>
                <a:spcPts val="200"/>
              </a:spcAft>
              <a:buClr>
                <a:schemeClr val="accent1"/>
              </a:buClr>
              <a:buFont typeface="Wingdings" panose="05000000000000000000" pitchFamily="2" charset="2"/>
              <a:buChar char="Ø"/>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緊急対応の終了時に、経過観察や治療、診察のため、患者は別の医療機関または診療科に移される場合、それらの移送は適切な医療機関の受診として判断される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200"/>
              </a:spcBef>
              <a:spcAft>
                <a:spcPts val="200"/>
              </a:spcAft>
              <a:buClr>
                <a:schemeClr val="accent1"/>
              </a:buClr>
              <a:buFont typeface="Wingdings" panose="05000000000000000000" pitchFamily="2" charset="2"/>
              <a:buChar char="Ø"/>
            </a:pPr>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VSS</a:t>
            </a: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の契約関係にない医療機関を受診した場合、患者は社会保険庁に費用を請求することができ、医療機関は規制により、患者の退院時に、患者が社会保険庁に提出する診察・治療費に関する有効な書類を提出する責任があると定められている</a:t>
            </a:r>
          </a:p>
        </p:txBody>
      </p:sp>
      <p:sp>
        <p:nvSpPr>
          <p:cNvPr id="14" name="Rectangle: Rounded Corners 13">
            <a:extLst>
              <a:ext uri="{FF2B5EF4-FFF2-40B4-BE49-F238E27FC236}">
                <a16:creationId xmlns:a16="http://schemas.microsoft.com/office/drawing/2014/main" id="{5499261E-6D83-6D66-770D-90A4AC2F9D0D}"/>
              </a:ext>
            </a:extLst>
          </p:cNvPr>
          <p:cNvSpPr/>
          <p:nvPr/>
        </p:nvSpPr>
        <p:spPr>
          <a:xfrm>
            <a:off x="992560" y="4467144"/>
            <a:ext cx="1665388" cy="1258682"/>
          </a:xfrm>
          <a:prstGeom prst="roundRect">
            <a:avLst>
              <a:gd name="adj" fmla="val 8942"/>
            </a:avLst>
          </a:prstGeom>
          <a:solidFill>
            <a:schemeClr val="accent1"/>
          </a:solidFill>
          <a:ln w="12700">
            <a:solidFill>
              <a:schemeClr val="accent1"/>
            </a:solidFill>
          </a:ln>
        </p:spPr>
        <p:txBody>
          <a:bodyPr wrap="square" rtlCol="0" anchor="ctr">
            <a:noAutofit/>
          </a:bodyPr>
          <a:lstStyle/>
          <a:p>
            <a:pPr 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精算に必要な書類</a:t>
            </a:r>
          </a:p>
        </p:txBody>
      </p:sp>
      <p:sp>
        <p:nvSpPr>
          <p:cNvPr id="16" name="Rectangle: Rounded Corners 15">
            <a:extLst>
              <a:ext uri="{FF2B5EF4-FFF2-40B4-BE49-F238E27FC236}">
                <a16:creationId xmlns:a16="http://schemas.microsoft.com/office/drawing/2014/main" id="{982B3169-F4C0-1707-D8AB-E7C94AC96EB4}"/>
              </a:ext>
            </a:extLst>
          </p:cNvPr>
          <p:cNvSpPr/>
          <p:nvPr/>
        </p:nvSpPr>
        <p:spPr>
          <a:xfrm>
            <a:off x="2720752" y="4467144"/>
            <a:ext cx="6705949" cy="1258682"/>
          </a:xfrm>
          <a:prstGeom prst="roundRect">
            <a:avLst>
              <a:gd name="adj" fmla="val 10487"/>
            </a:avLst>
          </a:prstGeom>
          <a:solidFill>
            <a:schemeClr val="bg1"/>
          </a:solidFill>
          <a:ln w="12700">
            <a:solidFill>
              <a:schemeClr val="accent1"/>
            </a:solidFill>
          </a:ln>
        </p:spPr>
        <p:txBody>
          <a:bodyPr wrap="square" rtlCol="0" anchor="ctr">
            <a:noAutofit/>
          </a:bodyPr>
          <a:lstStyle/>
          <a:p>
            <a:pPr marL="174625" indent="-174625">
              <a:spcBef>
                <a:spcPts val="200"/>
              </a:spcBef>
              <a:spcAft>
                <a:spcPts val="200"/>
              </a:spcAft>
              <a:buClr>
                <a:schemeClr val="accent1">
                  <a:lumMod val="75000"/>
                </a:schemeClr>
              </a:buClr>
              <a:buFont typeface="Arial" panose="020B0604020202020204" pitchFamily="34" charset="0"/>
              <a:buChar char="•"/>
            </a:pP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以下を含むコピー書類（確認のために原本を同封すること）</a:t>
            </a:r>
            <a:endPar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spcBef>
                <a:spcPts val="200"/>
              </a:spcBef>
              <a:spcAft>
                <a:spcPts val="200"/>
              </a:spcAft>
              <a:buClr>
                <a:schemeClr val="accent1">
                  <a:lumMod val="75000"/>
                </a:schemeClr>
              </a:buClr>
              <a:buFont typeface="Wingdings" panose="05000000000000000000" pitchFamily="2" charset="2"/>
              <a:buChar char="ü"/>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健康保険証及び身分証明書</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spcBef>
                <a:spcPts val="200"/>
              </a:spcBef>
              <a:spcAft>
                <a:spcPts val="200"/>
              </a:spcAft>
              <a:buClr>
                <a:schemeClr val="accent1">
                  <a:lumMod val="75000"/>
                </a:schemeClr>
              </a:buClr>
              <a:buFont typeface="Wingdings" panose="05000000000000000000" pitchFamily="2" charset="2"/>
              <a:buChar char="ü"/>
            </a:pP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支払いを請求する診察または治療の退院書、診断書、または診断番号</a:t>
            </a:r>
            <a:endPar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200"/>
              </a:spcBef>
              <a:spcAft>
                <a:spcPts val="200"/>
              </a:spcAft>
              <a:buClr>
                <a:schemeClr val="accent1">
                  <a:lumMod val="75000"/>
                </a:schemeClr>
              </a:buClr>
              <a:buFont typeface="Arial" panose="020B0604020202020204" pitchFamily="34" charset="0"/>
              <a:buChar cha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関連する請求書及び証明書</a:t>
            </a: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タイトル 1">
            <a:extLst>
              <a:ext uri="{FF2B5EF4-FFF2-40B4-BE49-F238E27FC236}">
                <a16:creationId xmlns:a16="http://schemas.microsoft.com/office/drawing/2014/main" id="{60861E5E-88A6-97F7-A040-8554A8041A3F}"/>
              </a:ext>
            </a:extLst>
          </p:cNvPr>
          <p:cNvSpPr>
            <a:spLocks noGrp="1"/>
          </p:cNvSpPr>
          <p:nvPr>
            <p:ph type="title"/>
          </p:nvPr>
        </p:nvSpPr>
        <p:spPr>
          <a:xfrm>
            <a:off x="200471" y="141336"/>
            <a:ext cx="9505055" cy="360050"/>
          </a:xfrm>
        </p:spPr>
        <p:txBody>
          <a:bodyPr>
            <a:normAutofit/>
          </a:bodyPr>
          <a:lstStyle/>
          <a:p>
            <a:r>
              <a:rPr kumimoji="1" lang="ja-JP" altLang="en-US" sz="1400" noProof="1">
                <a:latin typeface="+mj-lt"/>
              </a:rPr>
              <a:t>ベトナム／医療関連／制度</a:t>
            </a:r>
            <a:endParaRPr kumimoji="1" lang="ja-JP" altLang="en-US" sz="1400" dirty="0">
              <a:latin typeface="+mj-lt"/>
            </a:endParaRPr>
          </a:p>
        </p:txBody>
      </p:sp>
      <p:sp>
        <p:nvSpPr>
          <p:cNvPr id="15" name="テキスト プレースホルダー 2">
            <a:extLst>
              <a:ext uri="{FF2B5EF4-FFF2-40B4-BE49-F238E27FC236}">
                <a16:creationId xmlns:a16="http://schemas.microsoft.com/office/drawing/2014/main" id="{CA931831-8AAF-057E-2951-BBE2DE506818}"/>
              </a:ext>
            </a:extLst>
          </p:cNvPr>
          <p:cNvSpPr>
            <a:spLocks noGrp="1"/>
          </p:cNvSpPr>
          <p:nvPr>
            <p:ph type="body" sz="quarter" idx="15"/>
          </p:nvPr>
        </p:nvSpPr>
        <p:spPr>
          <a:xfrm>
            <a:off x="200023" y="564974"/>
            <a:ext cx="9505950" cy="359445"/>
          </a:xfrm>
        </p:spPr>
        <p:txBody>
          <a:bodyPr/>
          <a:lstStyle/>
          <a:p>
            <a:r>
              <a:rPr lang="ja-JP" altLang="en-US" sz="2000" noProof="1">
                <a:latin typeface="+mj-lt"/>
              </a:rPr>
              <a:t>受診方法ごとの保険償還　　（</a:t>
            </a:r>
            <a:r>
              <a:rPr lang="en-US" altLang="ja-JP" sz="2000" noProof="1"/>
              <a:t>2/2</a:t>
            </a:r>
            <a:r>
              <a:rPr lang="ja-JP" altLang="en-US" sz="2000" noProof="1">
                <a:latin typeface="+mj-lt"/>
              </a:rPr>
              <a:t>）</a:t>
            </a:r>
            <a:endParaRPr lang="en-US" altLang="ja-JP" sz="2000" noProof="1">
              <a:latin typeface="+mj-lt"/>
            </a:endParaRPr>
          </a:p>
        </p:txBody>
      </p:sp>
    </p:spTree>
    <p:extLst>
      <p:ext uri="{BB962C8B-B14F-4D97-AF65-F5344CB8AC3E}">
        <p14:creationId xmlns:p14="http://schemas.microsoft.com/office/powerpoint/2010/main" val="239682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137179"/>
            <a:ext cx="9505055" cy="360050"/>
          </a:xfrm>
        </p:spPr>
        <p:txBody>
          <a:bodyPr>
            <a:normAutofit/>
          </a:bodyPr>
          <a:lstStyle/>
          <a:p>
            <a:r>
              <a:rPr kumimoji="1" lang="ja-JP" altLang="en-US" sz="1400" noProof="1">
                <a:latin typeface="+mj-lt"/>
              </a:rPr>
              <a:t>ベトナム／医療関連／制度</a:t>
            </a:r>
            <a:endParaRPr kumimoji="1" lang="ja-JP" altLang="en-US" sz="1400" dirty="0">
              <a:latin typeface="+mj-lt"/>
            </a:endParaRPr>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Tilleke &amp; Gibbins </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Regulatory, Pricing and Reimbursement Overview: Vietnam</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」、ベトナム保健省「</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PROMULGATING THE SCHEDULE, RATES AND CONDITIONS OF PAYMENT OF COSTS OF COVERED MEDICAL SUPPLIES TO HEALTH INSURANCE PARTICIPANTS</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64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プレースホルダー 2">
            <a:extLst>
              <a:ext uri="{FF2B5EF4-FFF2-40B4-BE49-F238E27FC236}">
                <a16:creationId xmlns:a16="http://schemas.microsoft.com/office/drawing/2014/main" id="{3C9B665D-F3F2-AF86-0A79-2E841EBBFDCA}"/>
              </a:ext>
            </a:extLst>
          </p:cNvPr>
          <p:cNvSpPr>
            <a:spLocks noGrp="1"/>
          </p:cNvSpPr>
          <p:nvPr>
            <p:ph type="body" sz="quarter" idx="15"/>
          </p:nvPr>
        </p:nvSpPr>
        <p:spPr>
          <a:xfrm>
            <a:off x="200025" y="548600"/>
            <a:ext cx="9505950" cy="359445"/>
          </a:xfrm>
        </p:spPr>
        <p:txBody>
          <a:bodyPr/>
          <a:lstStyle/>
          <a:p>
            <a:r>
              <a:rPr lang="en-US" altLang="ja-JP" sz="2000" noProof="1">
                <a:latin typeface="+mj-lt"/>
              </a:rPr>
              <a:t>医療保険適用医療機器</a:t>
            </a:r>
          </a:p>
        </p:txBody>
      </p:sp>
      <p:sp>
        <p:nvSpPr>
          <p:cNvPr id="24" name="Rectangle 23">
            <a:extLst>
              <a:ext uri="{FF2B5EF4-FFF2-40B4-BE49-F238E27FC236}">
                <a16:creationId xmlns:a16="http://schemas.microsoft.com/office/drawing/2014/main" id="{352AAA11-DA4A-C0E1-15C0-D1DBAE08AFBF}"/>
              </a:ext>
            </a:extLst>
          </p:cNvPr>
          <p:cNvSpPr/>
          <p:nvPr/>
        </p:nvSpPr>
        <p:spPr>
          <a:xfrm>
            <a:off x="3156181" y="3139111"/>
            <a:ext cx="3637008" cy="554267"/>
          </a:xfrm>
          <a:prstGeom prst="rect">
            <a:avLst/>
          </a:prstGeom>
          <a:solidFill>
            <a:srgbClr val="C0E6F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r>
              <a:rPr kumimoji="1" lang="ja-JP" alt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保険償還</a:t>
            </a:r>
            <a:r>
              <a:rPr kumimoji="1" lang="en-US" altLang="ja-JP"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商品</a:t>
            </a:r>
            <a:br>
              <a:rPr kumimoji="1" lang="en-US" altLang="ja-JP"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(Circular</a:t>
            </a:r>
            <a:r>
              <a:rPr kumimoji="1" lang="ja-JP" alt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04/2017/BYTのAppendixI)</a:t>
            </a:r>
          </a:p>
          <a:p>
            <a:endParaRPr lang="ja-JP" altLang="en-US" b="1" dirty="0">
              <a:latin typeface="Arial" panose="020B0604020202020204" pitchFamily="34" charset="0"/>
              <a:ea typeface="ＭＳ Ｐゴシック" panose="020B0600070205080204" pitchFamily="50" charset="-128"/>
            </a:endParaRPr>
          </a:p>
        </p:txBody>
      </p:sp>
      <p:grpSp>
        <p:nvGrpSpPr>
          <p:cNvPr id="26" name="Group 25">
            <a:extLst>
              <a:ext uri="{FF2B5EF4-FFF2-40B4-BE49-F238E27FC236}">
                <a16:creationId xmlns:a16="http://schemas.microsoft.com/office/drawing/2014/main" id="{C89D8008-B77F-A598-B158-DE99D6B1B89B}"/>
              </a:ext>
            </a:extLst>
          </p:cNvPr>
          <p:cNvGrpSpPr/>
          <p:nvPr/>
        </p:nvGrpSpPr>
        <p:grpSpPr>
          <a:xfrm>
            <a:off x="848544" y="4155660"/>
            <a:ext cx="3384376" cy="554267"/>
            <a:chOff x="126117" y="1659273"/>
            <a:chExt cx="2377793" cy="1188896"/>
          </a:xfrm>
        </p:grpSpPr>
        <p:sp>
          <p:nvSpPr>
            <p:cNvPr id="27" name="Rectangle 26">
              <a:extLst>
                <a:ext uri="{FF2B5EF4-FFF2-40B4-BE49-F238E27FC236}">
                  <a16:creationId xmlns:a16="http://schemas.microsoft.com/office/drawing/2014/main" id="{1220E4FB-00BC-5ABE-D14C-A7FE11B1285B}"/>
                </a:ext>
              </a:extLst>
            </p:cNvPr>
            <p:cNvSpPr/>
            <p:nvPr/>
          </p:nvSpPr>
          <p:spPr>
            <a:xfrm>
              <a:off x="126117" y="1659273"/>
              <a:ext cx="2377793" cy="1188896"/>
            </a:xfrm>
            <a:prstGeom prst="rect">
              <a:avLst/>
            </a:prstGeom>
            <a:solidFill>
              <a:srgbClr val="C0E6F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8" name="TextBox 27">
              <a:extLst>
                <a:ext uri="{FF2B5EF4-FFF2-40B4-BE49-F238E27FC236}">
                  <a16:creationId xmlns:a16="http://schemas.microsoft.com/office/drawing/2014/main" id="{D156E02A-B8DA-8EB2-B057-26C059A1DF02}"/>
                </a:ext>
              </a:extLst>
            </p:cNvPr>
            <p:cNvSpPr txBox="1"/>
            <p:nvPr/>
          </p:nvSpPr>
          <p:spPr>
            <a:xfrm>
              <a:off x="126117" y="1659273"/>
              <a:ext cx="2377793" cy="1188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a:buClr>
                  <a:srgbClr val="5F8AC3"/>
                </a:buClr>
                <a:buSzPct val="75000"/>
              </a:pP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個別</a:t>
              </a:r>
              <a:r>
                <a:rPr kumimoji="1" lang="ja-JP" alt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a:t>
              </a: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償還されない製品</a:t>
              </a:r>
            </a:p>
          </p:txBody>
        </p:sp>
      </p:grpSp>
      <p:grpSp>
        <p:nvGrpSpPr>
          <p:cNvPr id="29" name="Group 28">
            <a:extLst>
              <a:ext uri="{FF2B5EF4-FFF2-40B4-BE49-F238E27FC236}">
                <a16:creationId xmlns:a16="http://schemas.microsoft.com/office/drawing/2014/main" id="{103C6D7C-D615-5F2B-942A-687D2F635473}"/>
              </a:ext>
            </a:extLst>
          </p:cNvPr>
          <p:cNvGrpSpPr/>
          <p:nvPr/>
        </p:nvGrpSpPr>
        <p:grpSpPr>
          <a:xfrm>
            <a:off x="5460354" y="4155660"/>
            <a:ext cx="4231937" cy="554267"/>
            <a:chOff x="126117" y="1659273"/>
            <a:chExt cx="2377793" cy="1188896"/>
          </a:xfrm>
        </p:grpSpPr>
        <p:sp>
          <p:nvSpPr>
            <p:cNvPr id="30" name="Rectangle 29">
              <a:extLst>
                <a:ext uri="{FF2B5EF4-FFF2-40B4-BE49-F238E27FC236}">
                  <a16:creationId xmlns:a16="http://schemas.microsoft.com/office/drawing/2014/main" id="{62689D04-7109-FF31-8638-C55E18F09E7F}"/>
                </a:ext>
              </a:extLst>
            </p:cNvPr>
            <p:cNvSpPr/>
            <p:nvPr/>
          </p:nvSpPr>
          <p:spPr>
            <a:xfrm>
              <a:off x="126117" y="1659273"/>
              <a:ext cx="2377793" cy="1188896"/>
            </a:xfrm>
            <a:prstGeom prst="rect">
              <a:avLst/>
            </a:prstGeom>
            <a:solidFill>
              <a:srgbClr val="C0E6F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1" name="TextBox 30">
              <a:extLst>
                <a:ext uri="{FF2B5EF4-FFF2-40B4-BE49-F238E27FC236}">
                  <a16:creationId xmlns:a16="http://schemas.microsoft.com/office/drawing/2014/main" id="{5719E815-D3C6-1037-C338-06EEE9D5066E}"/>
                </a:ext>
              </a:extLst>
            </p:cNvPr>
            <p:cNvSpPr txBox="1"/>
            <p:nvPr/>
          </p:nvSpPr>
          <p:spPr>
            <a:xfrm>
              <a:off x="126117" y="1659273"/>
              <a:ext cx="2377793" cy="1188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a:buClr>
                  <a:srgbClr val="5F8AC3"/>
                </a:buClr>
                <a:buSzPct val="75000"/>
              </a:pP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個別に償還される製品</a:t>
              </a:r>
            </a:p>
          </p:txBody>
        </p:sp>
      </p:grpSp>
      <p:cxnSp>
        <p:nvCxnSpPr>
          <p:cNvPr id="33" name="Straight Connector 32">
            <a:extLst>
              <a:ext uri="{FF2B5EF4-FFF2-40B4-BE49-F238E27FC236}">
                <a16:creationId xmlns:a16="http://schemas.microsoft.com/office/drawing/2014/main" id="{F54A2A07-1D13-1F07-4689-F7BA1E2DDF93}"/>
              </a:ext>
            </a:extLst>
          </p:cNvPr>
          <p:cNvCxnSpPr>
            <a:cxnSpLocks/>
          </p:cNvCxnSpPr>
          <p:nvPr/>
        </p:nvCxnSpPr>
        <p:spPr>
          <a:xfrm flipH="1">
            <a:off x="4974685" y="3693378"/>
            <a:ext cx="1" cy="237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5ED1B0A8-0256-B8C1-6F81-BEA6730E90AA}"/>
              </a:ext>
            </a:extLst>
          </p:cNvPr>
          <p:cNvGrpSpPr/>
          <p:nvPr/>
        </p:nvGrpSpPr>
        <p:grpSpPr>
          <a:xfrm>
            <a:off x="217007" y="5192986"/>
            <a:ext cx="2160686" cy="554267"/>
            <a:chOff x="126117" y="1659273"/>
            <a:chExt cx="2377793" cy="1188896"/>
          </a:xfrm>
        </p:grpSpPr>
        <p:sp>
          <p:nvSpPr>
            <p:cNvPr id="41" name="Rectangle 40">
              <a:extLst>
                <a:ext uri="{FF2B5EF4-FFF2-40B4-BE49-F238E27FC236}">
                  <a16:creationId xmlns:a16="http://schemas.microsoft.com/office/drawing/2014/main" id="{7B3D2A1C-1E51-9B82-3FEC-71E246302E5A}"/>
                </a:ext>
              </a:extLst>
            </p:cNvPr>
            <p:cNvSpPr/>
            <p:nvPr/>
          </p:nvSpPr>
          <p:spPr>
            <a:xfrm>
              <a:off x="126117" y="1659273"/>
              <a:ext cx="2377793" cy="1188896"/>
            </a:xfrm>
            <a:prstGeom prst="rect">
              <a:avLst/>
            </a:prstGeom>
            <a:solidFill>
              <a:srgbClr val="C0E6F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2" name="TextBox 41">
              <a:extLst>
                <a:ext uri="{FF2B5EF4-FFF2-40B4-BE49-F238E27FC236}">
                  <a16:creationId xmlns:a16="http://schemas.microsoft.com/office/drawing/2014/main" id="{EE03EF95-8E96-317E-6490-53BD0180EBC2}"/>
                </a:ext>
              </a:extLst>
            </p:cNvPr>
            <p:cNvSpPr txBox="1"/>
            <p:nvPr/>
          </p:nvSpPr>
          <p:spPr>
            <a:xfrm>
              <a:off x="126117" y="1659273"/>
              <a:ext cx="2377793" cy="1188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a:buClr>
                  <a:srgbClr val="5F8AC3"/>
                </a:buClr>
                <a:buSzPct val="75000"/>
              </a:pP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治療/サービスに</a:t>
              </a:r>
              <a:b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含まれる製品</a:t>
              </a:r>
            </a:p>
          </p:txBody>
        </p:sp>
      </p:grpSp>
      <p:grpSp>
        <p:nvGrpSpPr>
          <p:cNvPr id="44" name="Group 43">
            <a:extLst>
              <a:ext uri="{FF2B5EF4-FFF2-40B4-BE49-F238E27FC236}">
                <a16:creationId xmlns:a16="http://schemas.microsoft.com/office/drawing/2014/main" id="{B3A105FA-9C26-2B11-4E70-0595169EF5C4}"/>
              </a:ext>
            </a:extLst>
          </p:cNvPr>
          <p:cNvGrpSpPr/>
          <p:nvPr/>
        </p:nvGrpSpPr>
        <p:grpSpPr>
          <a:xfrm>
            <a:off x="2785992" y="5192985"/>
            <a:ext cx="2160686" cy="554267"/>
            <a:chOff x="126117" y="1659273"/>
            <a:chExt cx="2377793" cy="1188896"/>
          </a:xfrm>
        </p:grpSpPr>
        <p:sp>
          <p:nvSpPr>
            <p:cNvPr id="45" name="Rectangle 44">
              <a:extLst>
                <a:ext uri="{FF2B5EF4-FFF2-40B4-BE49-F238E27FC236}">
                  <a16:creationId xmlns:a16="http://schemas.microsoft.com/office/drawing/2014/main" id="{849F8560-714D-7F07-1B68-9D8B20DED8D8}"/>
                </a:ext>
              </a:extLst>
            </p:cNvPr>
            <p:cNvSpPr/>
            <p:nvPr/>
          </p:nvSpPr>
          <p:spPr>
            <a:xfrm>
              <a:off x="126117" y="1659273"/>
              <a:ext cx="2377793" cy="1188896"/>
            </a:xfrm>
            <a:prstGeom prst="rect">
              <a:avLst/>
            </a:prstGeom>
            <a:solidFill>
              <a:srgbClr val="C0E6F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6" name="TextBox 45">
              <a:extLst>
                <a:ext uri="{FF2B5EF4-FFF2-40B4-BE49-F238E27FC236}">
                  <a16:creationId xmlns:a16="http://schemas.microsoft.com/office/drawing/2014/main" id="{30311D50-5D22-6E93-55ED-C453A277A458}"/>
                </a:ext>
              </a:extLst>
            </p:cNvPr>
            <p:cNvSpPr txBox="1"/>
            <p:nvPr/>
          </p:nvSpPr>
          <p:spPr>
            <a:xfrm>
              <a:off x="126117" y="1659273"/>
              <a:ext cx="2377793" cy="1188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a:buClr>
                  <a:srgbClr val="5F8AC3"/>
                </a:buClr>
                <a:buSzPct val="75000"/>
              </a:pPr>
              <a:r>
                <a:rPr lang="ja-JP" alt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パッケージ</a:t>
              </a: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償還</a:t>
              </a:r>
            </a:p>
          </p:txBody>
        </p:sp>
      </p:grpSp>
      <p:sp>
        <p:nvSpPr>
          <p:cNvPr id="51" name="TextBox 50">
            <a:extLst>
              <a:ext uri="{FF2B5EF4-FFF2-40B4-BE49-F238E27FC236}">
                <a16:creationId xmlns:a16="http://schemas.microsoft.com/office/drawing/2014/main" id="{8894A2B0-3F78-B274-6B95-8979319F28EF}"/>
              </a:ext>
            </a:extLst>
          </p:cNvPr>
          <p:cNvSpPr txBox="1"/>
          <p:nvPr/>
        </p:nvSpPr>
        <p:spPr>
          <a:xfrm>
            <a:off x="200024" y="5747253"/>
            <a:ext cx="2160687" cy="646331"/>
          </a:xfrm>
          <a:prstGeom prst="rect">
            <a:avLst/>
          </a:prstGeom>
          <a:noFill/>
          <a:ln w="3175">
            <a:solidFill>
              <a:srgbClr val="C0E6F4"/>
            </a:solidFill>
          </a:ln>
        </p:spPr>
        <p:txBody>
          <a:bodyPr wrap="square" rtlCol="0">
            <a:spAutoFit/>
          </a:bodyPr>
          <a:lstStyle/>
          <a:p>
            <a:pPr>
              <a:spcBef>
                <a:spcPts val="600"/>
              </a:spcBef>
              <a:buClr>
                <a:srgbClr val="5F8AC3"/>
              </a:buClr>
              <a:buSzPct val="75000"/>
            </a:pPr>
            <a:r>
              <a:rPr lang="en-US" sz="1200" noProof="1">
                <a:latin typeface="Arial" panose="020B0604020202020204" pitchFamily="34" charset="0"/>
                <a:ea typeface="ＭＳ Ｐゴシック" panose="020B0600070205080204" pitchFamily="50" charset="-128"/>
                <a:cs typeface="Arial" panose="020B0604020202020204" pitchFamily="34" charset="0"/>
              </a:rPr>
              <a:t>例</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縫合糸は標準的な手術費用の償還に含まれるため、個別には償還されない</a:t>
            </a:r>
          </a:p>
        </p:txBody>
      </p:sp>
      <p:sp>
        <p:nvSpPr>
          <p:cNvPr id="52" name="TextBox 51">
            <a:extLst>
              <a:ext uri="{FF2B5EF4-FFF2-40B4-BE49-F238E27FC236}">
                <a16:creationId xmlns:a16="http://schemas.microsoft.com/office/drawing/2014/main" id="{BE5354DF-FE42-F7AF-DD91-84338A1F2387}"/>
              </a:ext>
            </a:extLst>
          </p:cNvPr>
          <p:cNvSpPr txBox="1"/>
          <p:nvPr/>
        </p:nvSpPr>
        <p:spPr>
          <a:xfrm>
            <a:off x="2785991" y="5747253"/>
            <a:ext cx="2160686" cy="646331"/>
          </a:xfrm>
          <a:prstGeom prst="rect">
            <a:avLst/>
          </a:prstGeom>
          <a:noFill/>
          <a:ln w="3175">
            <a:solidFill>
              <a:srgbClr val="C0E6F4"/>
            </a:solidFill>
          </a:ln>
        </p:spPr>
        <p:txBody>
          <a:bodyPr wrap="square" rtlCol="0">
            <a:spAutoFit/>
          </a:bodyPr>
          <a:lstStyle/>
          <a:p>
            <a:pPr>
              <a:spcBef>
                <a:spcPts val="600"/>
              </a:spcBef>
              <a:buClr>
                <a:srgbClr val="5F8AC3"/>
              </a:buClr>
              <a:buSzPct val="75000"/>
            </a:pPr>
            <a:r>
              <a:rPr lang="en-US" sz="1200" noProof="1">
                <a:latin typeface="Arial" panose="020B0604020202020204" pitchFamily="34" charset="0"/>
                <a:ea typeface="ＭＳ Ｐゴシック" panose="020B0600070205080204" pitchFamily="50" charset="-128"/>
                <a:cs typeface="Arial" panose="020B0604020202020204" pitchFamily="34" charset="0"/>
              </a:rPr>
              <a:t>例</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透析器は血液透析治療に対する償還に含まれているため償還されない</a:t>
            </a:r>
          </a:p>
        </p:txBody>
      </p:sp>
      <p:sp>
        <p:nvSpPr>
          <p:cNvPr id="53" name="TextBox 52">
            <a:extLst>
              <a:ext uri="{FF2B5EF4-FFF2-40B4-BE49-F238E27FC236}">
                <a16:creationId xmlns:a16="http://schemas.microsoft.com/office/drawing/2014/main" id="{60B9932F-5F50-BB90-5330-FAD0824F1A7B}"/>
              </a:ext>
            </a:extLst>
          </p:cNvPr>
          <p:cNvSpPr txBox="1"/>
          <p:nvPr/>
        </p:nvSpPr>
        <p:spPr>
          <a:xfrm>
            <a:off x="5457055" y="4697451"/>
            <a:ext cx="4231937" cy="1037271"/>
          </a:xfrm>
          <a:prstGeom prst="rect">
            <a:avLst/>
          </a:prstGeom>
          <a:noFill/>
          <a:ln w="3175">
            <a:solidFill>
              <a:srgbClr val="C0E6F4"/>
            </a:solidFill>
          </a:ln>
        </p:spPr>
        <p:txBody>
          <a:bodyPr wrap="square" rtlCol="0" anchor="ctr">
            <a:noAutofit/>
          </a:bodyPr>
          <a:lstStyle/>
          <a:p>
            <a:pPr>
              <a:spcBef>
                <a:spcPts val="600"/>
              </a:spcBef>
              <a:buClr>
                <a:srgbClr val="5F8AC3"/>
              </a:buClr>
              <a:buSzPct val="75000"/>
            </a:pPr>
            <a:r>
              <a:rPr lang="en-US" sz="1200" noProof="1">
                <a:latin typeface="Arial" panose="020B0604020202020204" pitchFamily="34" charset="0"/>
                <a:ea typeface="ＭＳ Ｐゴシック" panose="020B0600070205080204" pitchFamily="50" charset="-128"/>
                <a:cs typeface="Arial" panose="020B0604020202020204" pitchFamily="34" charset="0"/>
              </a:rPr>
              <a:t>例:心臓弁は個別に償還されない製品リストに含まれていないため、心臓手術パッケージの費用とは別に償還を受けることができる</a:t>
            </a:r>
          </a:p>
        </p:txBody>
      </p:sp>
      <p:sp>
        <p:nvSpPr>
          <p:cNvPr id="60" name="Rectangle: Rounded Corners 59">
            <a:extLst>
              <a:ext uri="{FF2B5EF4-FFF2-40B4-BE49-F238E27FC236}">
                <a16:creationId xmlns:a16="http://schemas.microsoft.com/office/drawing/2014/main" id="{E07F9801-024B-ABBA-F233-7133AAAB5355}"/>
              </a:ext>
            </a:extLst>
          </p:cNvPr>
          <p:cNvSpPr/>
          <p:nvPr/>
        </p:nvSpPr>
        <p:spPr>
          <a:xfrm>
            <a:off x="386454" y="1786520"/>
            <a:ext cx="2022445" cy="1025033"/>
          </a:xfrm>
          <a:prstGeom prst="roundRect">
            <a:avLst/>
          </a:prstGeom>
          <a:solidFill>
            <a:srgbClr val="C0E6F4"/>
          </a:solidFill>
        </p:spPr>
        <p:txBody>
          <a:bodyPr wrap="square" rtlCol="0" anchor="ctr">
            <a:noAutofit/>
          </a:bodyPr>
          <a:lstStyle/>
          <a:p>
            <a:pPr algn="ctr">
              <a:buClr>
                <a:srgbClr val="5F8AC3"/>
              </a:buClr>
              <a:buSzPct val="75000"/>
            </a:pP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健康保険が適用される</a:t>
            </a:r>
            <a:b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主要な医療用品</a:t>
            </a:r>
          </a:p>
        </p:txBody>
      </p:sp>
      <p:sp>
        <p:nvSpPr>
          <p:cNvPr id="61" name="Rectangle: Rounded Corners 60">
            <a:extLst>
              <a:ext uri="{FF2B5EF4-FFF2-40B4-BE49-F238E27FC236}">
                <a16:creationId xmlns:a16="http://schemas.microsoft.com/office/drawing/2014/main" id="{0F2327F5-4A3D-2A96-06CA-8923414B3B24}"/>
              </a:ext>
            </a:extLst>
          </p:cNvPr>
          <p:cNvSpPr/>
          <p:nvPr/>
        </p:nvSpPr>
        <p:spPr>
          <a:xfrm>
            <a:off x="2408904" y="1797723"/>
            <a:ext cx="7236801" cy="1025033"/>
          </a:xfrm>
          <a:prstGeom prst="roundRect">
            <a:avLst/>
          </a:prstGeom>
          <a:solidFill>
            <a:schemeClr val="bg1">
              <a:lumMod val="95000"/>
            </a:schemeClr>
          </a:solidFill>
        </p:spPr>
        <p:txBody>
          <a:bodyPr wrap="square" rtlCol="0" anchor="ctr">
            <a:noAutofit/>
          </a:bodyPr>
          <a:lstStyle/>
          <a:p>
            <a:pPr marL="182880" indent="-171450">
              <a:buClr>
                <a:srgbClr val="5F8AC3"/>
              </a:buClr>
              <a:buSzPct val="75000"/>
              <a:buFont typeface="Wingdings" panose="05000000000000000000" pitchFamily="2" charset="2"/>
              <a:buChar char="n"/>
            </a:pP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複数</a:t>
            </a:r>
            <a:r>
              <a:rPr lang="en-US" sz="1200" noProof="1">
                <a:latin typeface="Arial" panose="020B0604020202020204" pitchFamily="34" charset="0"/>
                <a:ea typeface="ＭＳ Ｐゴシック" panose="020B0600070205080204" pitchFamily="50" charset="-128"/>
                <a:cs typeface="Arial" panose="020B0604020202020204" pitchFamily="34" charset="0"/>
              </a:rPr>
              <a:t>サイズのシャントおよびエクスプレス緑内障濾過装置</a:t>
            </a:r>
          </a:p>
          <a:p>
            <a:pPr marL="182880" indent="-171450">
              <a:buClr>
                <a:srgbClr val="5F8AC3"/>
              </a:buClr>
              <a:buSzPct val="75000"/>
              <a:buFont typeface="Wingdings" panose="05000000000000000000" pitchFamily="2" charset="2"/>
              <a:buChar char="n"/>
            </a:pPr>
            <a:r>
              <a:rPr lang="en-US" sz="1200" noProof="1">
                <a:latin typeface="Arial" panose="020B0604020202020204" pitchFamily="34" charset="0"/>
                <a:ea typeface="ＭＳ Ｐゴシック" panose="020B0600070205080204" pitchFamily="50" charset="-128"/>
                <a:cs typeface="Arial" panose="020B0604020202020204" pitchFamily="34" charset="0"/>
              </a:rPr>
              <a:t>ロンゴ法に使用する</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全サイズ</a:t>
            </a:r>
            <a:r>
              <a:rPr lang="en-US" sz="1200" noProof="1">
                <a:latin typeface="Arial" panose="020B0604020202020204" pitchFamily="34" charset="0"/>
                <a:ea typeface="ＭＳ Ｐゴシック" panose="020B0600070205080204" pitchFamily="50" charset="-128"/>
                <a:cs typeface="Arial" panose="020B0604020202020204" pitchFamily="34" charset="0"/>
              </a:rPr>
              <a:t>の自動工具又は自動装置</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付属のリング又はステープラーを含</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む）</a:t>
            </a:r>
            <a:endParaRPr lang="en-US" sz="1200" noProof="1">
              <a:latin typeface="Arial" panose="020B0604020202020204" pitchFamily="34" charset="0"/>
              <a:ea typeface="ＭＳ Ｐゴシック" panose="020B0600070205080204" pitchFamily="50" charset="-128"/>
              <a:cs typeface="Arial" panose="020B0604020202020204" pitchFamily="34" charset="0"/>
            </a:endParaRPr>
          </a:p>
          <a:p>
            <a:pPr marL="182880" indent="-171450">
              <a:buClr>
                <a:srgbClr val="5F8AC3"/>
              </a:buClr>
              <a:buSzPct val="75000"/>
              <a:buFont typeface="Wingdings" panose="05000000000000000000" pitchFamily="2" charset="2"/>
              <a:buChar char="n"/>
            </a:pPr>
            <a:r>
              <a:rPr lang="en-US" sz="1200" noProof="1">
                <a:latin typeface="Arial" panose="020B0604020202020204" pitchFamily="34" charset="0"/>
                <a:ea typeface="ＭＳ Ｐゴシック" panose="020B0600070205080204" pitchFamily="50" charset="-128"/>
                <a:cs typeface="Arial" panose="020B0604020202020204" pitchFamily="34" charset="0"/>
              </a:rPr>
              <a:t>ドプラ法</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痔核動脈プローブを含む</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で使用されるあらゆるサイズの自動アブレーションおよび縫合ツールまたは装置</a:t>
            </a:r>
          </a:p>
          <a:p>
            <a:pPr marL="182880" indent="-171450">
              <a:buClr>
                <a:srgbClr val="5F8AC3"/>
              </a:buClr>
              <a:buSzPct val="75000"/>
              <a:buFont typeface="Wingdings" panose="05000000000000000000" pitchFamily="2" charset="2"/>
              <a:buChar char="n"/>
            </a:pPr>
            <a:r>
              <a:rPr lang="en-US" sz="1200" noProof="1">
                <a:latin typeface="Arial" panose="020B0604020202020204" pitchFamily="34" charset="0"/>
                <a:ea typeface="ＭＳ Ｐゴシック" panose="020B0600070205080204" pitchFamily="50" charset="-128"/>
                <a:cs typeface="Arial" panose="020B0604020202020204" pitchFamily="34" charset="0"/>
              </a:rPr>
              <a:t>医療機器用に設計された</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複数</a:t>
            </a:r>
            <a:r>
              <a:rPr lang="en-US" sz="1200" noProof="1">
                <a:latin typeface="Arial" panose="020B0604020202020204" pitchFamily="34" charset="0"/>
                <a:ea typeface="ＭＳ Ｐゴシック" panose="020B0600070205080204" pitchFamily="50" charset="-128"/>
                <a:cs typeface="Arial" panose="020B0604020202020204" pitchFamily="34" charset="0"/>
              </a:rPr>
              <a:t>サイズの接続チューブ、ラインおよびアダプタ</a:t>
            </a:r>
          </a:p>
        </p:txBody>
      </p:sp>
      <p:cxnSp>
        <p:nvCxnSpPr>
          <p:cNvPr id="5" name="Connector: Elbow 4">
            <a:extLst>
              <a:ext uri="{FF2B5EF4-FFF2-40B4-BE49-F238E27FC236}">
                <a16:creationId xmlns:a16="http://schemas.microsoft.com/office/drawing/2014/main" id="{0440417C-438E-D133-3766-DE39E9F5429E}"/>
              </a:ext>
            </a:extLst>
          </p:cNvPr>
          <p:cNvCxnSpPr>
            <a:stCxn id="28" idx="2"/>
            <a:endCxn id="42" idx="0"/>
          </p:cNvCxnSpPr>
          <p:nvPr/>
        </p:nvCxnSpPr>
        <p:spPr>
          <a:xfrm rot="5400000">
            <a:off x="1677512" y="4329765"/>
            <a:ext cx="483059" cy="1243382"/>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E8C99C00-371F-BA16-A01F-05F8F87DB08B}"/>
              </a:ext>
            </a:extLst>
          </p:cNvPr>
          <p:cNvCxnSpPr>
            <a:cxnSpLocks/>
            <a:stCxn id="28" idx="2"/>
            <a:endCxn id="46" idx="0"/>
          </p:cNvCxnSpPr>
          <p:nvPr/>
        </p:nvCxnSpPr>
        <p:spPr>
          <a:xfrm rot="16200000" flipH="1">
            <a:off x="2962004" y="4288654"/>
            <a:ext cx="483058" cy="1325603"/>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44699355-F99E-11AD-3AA1-F4DE0E7735D9}"/>
              </a:ext>
            </a:extLst>
          </p:cNvPr>
          <p:cNvCxnSpPr>
            <a:cxnSpLocks/>
            <a:stCxn id="24" idx="2"/>
            <a:endCxn id="28" idx="0"/>
          </p:cNvCxnSpPr>
          <p:nvPr/>
        </p:nvCxnSpPr>
        <p:spPr>
          <a:xfrm rot="5400000">
            <a:off x="3526568" y="2707543"/>
            <a:ext cx="462282" cy="2433953"/>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BF26563E-51C9-8E2B-FA89-A5B071104548}"/>
              </a:ext>
            </a:extLst>
          </p:cNvPr>
          <p:cNvCxnSpPr>
            <a:cxnSpLocks/>
            <a:stCxn id="24" idx="2"/>
            <a:endCxn id="31" idx="0"/>
          </p:cNvCxnSpPr>
          <p:nvPr/>
        </p:nvCxnSpPr>
        <p:spPr>
          <a:xfrm rot="16200000" flipH="1">
            <a:off x="6044363" y="2623700"/>
            <a:ext cx="462282" cy="2601638"/>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19">
            <a:extLst>
              <a:ext uri="{FF2B5EF4-FFF2-40B4-BE49-F238E27FC236}">
                <a16:creationId xmlns:a16="http://schemas.microsoft.com/office/drawing/2014/main" id="{559B2D82-271D-1B17-D967-4E37A1B31DF3}"/>
              </a:ext>
            </a:extLst>
          </p:cNvPr>
          <p:cNvSpPr txBox="1"/>
          <p:nvPr/>
        </p:nvSpPr>
        <p:spPr>
          <a:xfrm>
            <a:off x="216946" y="10938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rPr>
              <a:t>リストに記載があり保険償還の対象となる主な医療用品は以下の通りであり、個別に償還がされるものと個別にされないものがあり、されないものについては</a:t>
            </a:r>
            <a:r>
              <a:rPr lang="en-US" altLang="ja-JP" sz="1400" noProof="1">
                <a:latin typeface="Arial" panose="020B0604020202020204" pitchFamily="34" charset="0"/>
                <a:ea typeface="ＭＳ Ｐゴシック" panose="020B0600070205080204" pitchFamily="50" charset="-128"/>
              </a:rPr>
              <a:t>2</a:t>
            </a:r>
            <a:r>
              <a:rPr lang="ja-JP" altLang="en-US" sz="1400" noProof="1">
                <a:latin typeface="Arial" panose="020B0604020202020204" pitchFamily="34" charset="0"/>
                <a:ea typeface="ＭＳ Ｐゴシック" panose="020B0600070205080204" pitchFamily="50" charset="-128"/>
              </a:rPr>
              <a:t>つの分類に分けられる。</a:t>
            </a:r>
            <a:endParaRPr lang="en-US" sz="1400" noProof="1">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69570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298021-4BDA-47A4-9CD9-5AC081049AC9}"/>
              </a:ext>
            </a:extLst>
          </p:cNvPr>
          <p:cNvGraphicFramePr>
            <a:graphicFrameLocks/>
          </p:cNvGraphicFramePr>
          <p:nvPr>
            <p:custDataLst>
              <p:tags r:id="rId1"/>
            </p:custDataLst>
            <p:extLst>
              <p:ext uri="{D42A27DB-BD31-4B8C-83A1-F6EECF244321}">
                <p14:modId xmlns:p14="http://schemas.microsoft.com/office/powerpoint/2010/main" val="1861709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08" imgH="408" progId="TCLayout.ActiveDocument.1">
                  <p:embed/>
                </p:oleObj>
              </mc:Choice>
              <mc:Fallback>
                <p:oleObj name="think-cellスライド" r:id="rId3" imgW="408" imgH="408" progId="TCLayout.ActiveDocument.1">
                  <p:embed/>
                  <p:pic>
                    <p:nvPicPr>
                      <p:cNvPr id="5" name="Object 4" hidden="1">
                        <a:extLst>
                          <a:ext uri="{FF2B5EF4-FFF2-40B4-BE49-F238E27FC236}">
                            <a16:creationId xmlns:a16="http://schemas.microsoft.com/office/drawing/2014/main" id="{73298021-4BDA-47A4-9CD9-5AC081049A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4" name="テキスト ボックス 83"/>
          <p:cNvSpPr txBox="1"/>
          <p:nvPr/>
        </p:nvSpPr>
        <p:spPr>
          <a:xfrm>
            <a:off x="8265368" y="2060849"/>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Meiryo UI" panose="020B0604030504040204" pitchFamily="34" charset="-128"/>
                <a:ea typeface="Meiryo UI" panose="020B0604030504040204" pitchFamily="34" charset="-128"/>
                <a:cs typeface="Arial" panose="020B0604020202020204" pitchFamily="34" charset="0"/>
              </a:rPr>
              <a:t>販　売</a:t>
            </a:r>
          </a:p>
        </p:txBody>
      </p:sp>
      <p:grpSp>
        <p:nvGrpSpPr>
          <p:cNvPr id="6" name="グループ化 5"/>
          <p:cNvGrpSpPr/>
          <p:nvPr/>
        </p:nvGrpSpPr>
        <p:grpSpPr>
          <a:xfrm>
            <a:off x="3988881" y="2326706"/>
            <a:ext cx="936104" cy="936104"/>
            <a:chOff x="5025008" y="2996952"/>
            <a:chExt cx="808116" cy="808116"/>
          </a:xfrm>
        </p:grpSpPr>
        <p:sp>
          <p:nvSpPr>
            <p:cNvPr id="53" name="円/楕円 52"/>
            <p:cNvSpPr/>
            <p:nvPr/>
          </p:nvSpPr>
          <p:spPr>
            <a:xfrm>
              <a:off x="5025008" y="2996952"/>
              <a:ext cx="808116" cy="808116"/>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grpSp>
          <p:nvGrpSpPr>
            <p:cNvPr id="55" name="グループ化 54"/>
            <p:cNvGrpSpPr/>
            <p:nvPr/>
          </p:nvGrpSpPr>
          <p:grpSpPr>
            <a:xfrm rot="900000">
              <a:off x="5272274" y="3156675"/>
              <a:ext cx="352133" cy="457132"/>
              <a:chOff x="59184" y="4981798"/>
              <a:chExt cx="873125" cy="1133475"/>
            </a:xfrm>
          </p:grpSpPr>
          <p:sp>
            <p:nvSpPr>
              <p:cNvPr id="56" name="Freeform 501"/>
              <p:cNvSpPr>
                <a:spLocks noChangeAspect="1"/>
              </p:cNvSpPr>
              <p:nvPr/>
            </p:nvSpPr>
            <p:spPr bwMode="auto">
              <a:xfrm>
                <a:off x="59184" y="4981798"/>
                <a:ext cx="873125" cy="1133475"/>
              </a:xfrm>
              <a:custGeom>
                <a:avLst/>
                <a:gdLst>
                  <a:gd name="T0" fmla="*/ 230 w 233"/>
                  <a:gd name="T1" fmla="*/ 0 h 302"/>
                  <a:gd name="T2" fmla="*/ 2 w 233"/>
                  <a:gd name="T3" fmla="*/ 0 h 302"/>
                  <a:gd name="T4" fmla="*/ 0 w 233"/>
                  <a:gd name="T5" fmla="*/ 3 h 302"/>
                  <a:gd name="T6" fmla="*/ 0 w 233"/>
                  <a:gd name="T7" fmla="*/ 299 h 302"/>
                  <a:gd name="T8" fmla="*/ 2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FB8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57" name="Freeform 502"/>
              <p:cNvSpPr>
                <a:spLocks noChangeAspect="1"/>
              </p:cNvSpPr>
              <p:nvPr/>
            </p:nvSpPr>
            <p:spPr bwMode="auto">
              <a:xfrm>
                <a:off x="76647" y="5004023"/>
                <a:ext cx="833438" cy="1092200"/>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CAE91"/>
                    </a:solidFill>
                    <a:prstDash val="solid"/>
                    <a:round/>
                    <a:headEnd type="none" w="med" len="med"/>
                    <a:tailEnd type="none" w="med" len="me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58" name="Rectangle 503"/>
              <p:cNvSpPr>
                <a:spLocks noChangeAspect="1" noChangeArrowheads="1"/>
              </p:cNvSpPr>
              <p:nvPr/>
            </p:nvSpPr>
            <p:spPr bwMode="auto">
              <a:xfrm>
                <a:off x="138188" y="5085184"/>
                <a:ext cx="710356" cy="204589"/>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grpSp>
            <p:nvGrpSpPr>
              <p:cNvPr id="59" name="グループ化 58"/>
              <p:cNvGrpSpPr/>
              <p:nvPr/>
            </p:nvGrpSpPr>
            <p:grpSpPr>
              <a:xfrm>
                <a:off x="169330" y="5402486"/>
                <a:ext cx="648072" cy="531812"/>
                <a:chOff x="200472" y="5402486"/>
                <a:chExt cx="585788" cy="531812"/>
              </a:xfrm>
            </p:grpSpPr>
            <p:sp>
              <p:nvSpPr>
                <p:cNvPr id="64" name="Rectangle 504"/>
                <p:cNvSpPr>
                  <a:spLocks noChangeAspect="1" noChangeArrowheads="1"/>
                </p:cNvSpPr>
                <p:nvPr/>
              </p:nvSpPr>
              <p:spPr bwMode="auto">
                <a:xfrm>
                  <a:off x="200472" y="5575523"/>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5" name="Rectangle 505"/>
                <p:cNvSpPr>
                  <a:spLocks noChangeAspect="1" noChangeArrowheads="1"/>
                </p:cNvSpPr>
                <p:nvPr/>
              </p:nvSpPr>
              <p:spPr bwMode="auto">
                <a:xfrm>
                  <a:off x="200472" y="5488211"/>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6" name="Rectangle 506"/>
                <p:cNvSpPr>
                  <a:spLocks noChangeAspect="1" noChangeArrowheads="1"/>
                </p:cNvSpPr>
                <p:nvPr/>
              </p:nvSpPr>
              <p:spPr bwMode="auto">
                <a:xfrm>
                  <a:off x="200472" y="54024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7" name="Rectangle 507"/>
                <p:cNvSpPr>
                  <a:spLocks noChangeAspect="1" noChangeArrowheads="1"/>
                </p:cNvSpPr>
                <p:nvPr/>
              </p:nvSpPr>
              <p:spPr bwMode="auto">
                <a:xfrm>
                  <a:off x="200472" y="5661248"/>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8" name="Rectangle 508"/>
                <p:cNvSpPr>
                  <a:spLocks noChangeAspect="1" noChangeArrowheads="1"/>
                </p:cNvSpPr>
                <p:nvPr/>
              </p:nvSpPr>
              <p:spPr bwMode="auto">
                <a:xfrm>
                  <a:off x="200472" y="5746973"/>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9" name="Rectangle 509"/>
                <p:cNvSpPr>
                  <a:spLocks noChangeAspect="1" noChangeArrowheads="1"/>
                </p:cNvSpPr>
                <p:nvPr/>
              </p:nvSpPr>
              <p:spPr bwMode="auto">
                <a:xfrm>
                  <a:off x="200472" y="58342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70" name="Rectangle 510"/>
                <p:cNvSpPr>
                  <a:spLocks noChangeAspect="1" noChangeArrowheads="1"/>
                </p:cNvSpPr>
                <p:nvPr/>
              </p:nvSpPr>
              <p:spPr bwMode="auto">
                <a:xfrm>
                  <a:off x="200472" y="5920011"/>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grpSp>
          <p:grpSp>
            <p:nvGrpSpPr>
              <p:cNvPr id="60" name="グループ化 59"/>
              <p:cNvGrpSpPr/>
              <p:nvPr/>
            </p:nvGrpSpPr>
            <p:grpSpPr>
              <a:xfrm>
                <a:off x="282205" y="5123126"/>
                <a:ext cx="422324" cy="128706"/>
                <a:chOff x="1497013" y="5873750"/>
                <a:chExt cx="833437" cy="254000"/>
              </a:xfrm>
            </p:grpSpPr>
            <p:sp>
              <p:nvSpPr>
                <p:cNvPr id="61" name="Freeform 6"/>
                <p:cNvSpPr>
                  <a:spLocks noEditPoints="1"/>
                </p:cNvSpPr>
                <p:nvPr/>
              </p:nvSpPr>
              <p:spPr bwMode="auto">
                <a:xfrm>
                  <a:off x="1497013" y="5873750"/>
                  <a:ext cx="250825" cy="254000"/>
                </a:xfrm>
                <a:custGeom>
                  <a:avLst/>
                  <a:gdLst>
                    <a:gd name="T0" fmla="*/ 27 w 67"/>
                    <a:gd name="T1" fmla="*/ 13 h 68"/>
                    <a:gd name="T2" fmla="*/ 27 w 67"/>
                    <a:gd name="T3" fmla="*/ 18 h 68"/>
                    <a:gd name="T4" fmla="*/ 0 w 67"/>
                    <a:gd name="T5" fmla="*/ 18 h 68"/>
                    <a:gd name="T6" fmla="*/ 0 w 67"/>
                    <a:gd name="T7" fmla="*/ 13 h 68"/>
                    <a:gd name="T8" fmla="*/ 27 w 67"/>
                    <a:gd name="T9" fmla="*/ 13 h 68"/>
                    <a:gd name="T10" fmla="*/ 24 w 67"/>
                    <a:gd name="T11" fmla="*/ 2 h 68"/>
                    <a:gd name="T12" fmla="*/ 24 w 67"/>
                    <a:gd name="T13" fmla="*/ 8 h 68"/>
                    <a:gd name="T14" fmla="*/ 2 w 67"/>
                    <a:gd name="T15" fmla="*/ 8 h 68"/>
                    <a:gd name="T16" fmla="*/ 2 w 67"/>
                    <a:gd name="T17" fmla="*/ 2 h 68"/>
                    <a:gd name="T18" fmla="*/ 24 w 67"/>
                    <a:gd name="T19" fmla="*/ 2 h 68"/>
                    <a:gd name="T20" fmla="*/ 24 w 67"/>
                    <a:gd name="T21" fmla="*/ 23 h 68"/>
                    <a:gd name="T22" fmla="*/ 24 w 67"/>
                    <a:gd name="T23" fmla="*/ 28 h 68"/>
                    <a:gd name="T24" fmla="*/ 2 w 67"/>
                    <a:gd name="T25" fmla="*/ 28 h 68"/>
                    <a:gd name="T26" fmla="*/ 2 w 67"/>
                    <a:gd name="T27" fmla="*/ 23 h 68"/>
                    <a:gd name="T28" fmla="*/ 24 w 67"/>
                    <a:gd name="T29" fmla="*/ 23 h 68"/>
                    <a:gd name="T30" fmla="*/ 24 w 67"/>
                    <a:gd name="T31" fmla="*/ 34 h 68"/>
                    <a:gd name="T32" fmla="*/ 24 w 67"/>
                    <a:gd name="T33" fmla="*/ 39 h 68"/>
                    <a:gd name="T34" fmla="*/ 2 w 67"/>
                    <a:gd name="T35" fmla="*/ 39 h 68"/>
                    <a:gd name="T36" fmla="*/ 2 w 67"/>
                    <a:gd name="T37" fmla="*/ 34 h 68"/>
                    <a:gd name="T38" fmla="*/ 24 w 67"/>
                    <a:gd name="T39" fmla="*/ 34 h 68"/>
                    <a:gd name="T40" fmla="*/ 24 w 67"/>
                    <a:gd name="T41" fmla="*/ 44 h 68"/>
                    <a:gd name="T42" fmla="*/ 24 w 67"/>
                    <a:gd name="T43" fmla="*/ 66 h 68"/>
                    <a:gd name="T44" fmla="*/ 2 w 67"/>
                    <a:gd name="T45" fmla="*/ 66 h 68"/>
                    <a:gd name="T46" fmla="*/ 2 w 67"/>
                    <a:gd name="T47" fmla="*/ 44 h 68"/>
                    <a:gd name="T48" fmla="*/ 24 w 67"/>
                    <a:gd name="T49" fmla="*/ 44 h 68"/>
                    <a:gd name="T50" fmla="*/ 19 w 67"/>
                    <a:gd name="T51" fmla="*/ 49 h 68"/>
                    <a:gd name="T52" fmla="*/ 8 w 67"/>
                    <a:gd name="T53" fmla="*/ 49 h 68"/>
                    <a:gd name="T54" fmla="*/ 8 w 67"/>
                    <a:gd name="T55" fmla="*/ 61 h 68"/>
                    <a:gd name="T56" fmla="*/ 19 w 67"/>
                    <a:gd name="T57" fmla="*/ 61 h 68"/>
                    <a:gd name="T58" fmla="*/ 19 w 67"/>
                    <a:gd name="T59" fmla="*/ 49 h 68"/>
                    <a:gd name="T60" fmla="*/ 26 w 67"/>
                    <a:gd name="T61" fmla="*/ 24 h 68"/>
                    <a:gd name="T62" fmla="*/ 37 w 67"/>
                    <a:gd name="T63" fmla="*/ 0 h 68"/>
                    <a:gd name="T64" fmla="*/ 43 w 67"/>
                    <a:gd name="T65" fmla="*/ 1 h 68"/>
                    <a:gd name="T66" fmla="*/ 40 w 67"/>
                    <a:gd name="T67" fmla="*/ 10 h 68"/>
                    <a:gd name="T68" fmla="*/ 66 w 67"/>
                    <a:gd name="T69" fmla="*/ 10 h 68"/>
                    <a:gd name="T70" fmla="*/ 66 w 67"/>
                    <a:gd name="T71" fmla="*/ 16 h 68"/>
                    <a:gd name="T72" fmla="*/ 51 w 67"/>
                    <a:gd name="T73" fmla="*/ 16 h 68"/>
                    <a:gd name="T74" fmla="*/ 51 w 67"/>
                    <a:gd name="T75" fmla="*/ 33 h 68"/>
                    <a:gd name="T76" fmla="*/ 67 w 67"/>
                    <a:gd name="T77" fmla="*/ 33 h 68"/>
                    <a:gd name="T78" fmla="*/ 67 w 67"/>
                    <a:gd name="T79" fmla="*/ 39 h 68"/>
                    <a:gd name="T80" fmla="*/ 51 w 67"/>
                    <a:gd name="T81" fmla="*/ 39 h 68"/>
                    <a:gd name="T82" fmla="*/ 51 w 67"/>
                    <a:gd name="T83" fmla="*/ 68 h 68"/>
                    <a:gd name="T84" fmla="*/ 45 w 67"/>
                    <a:gd name="T85" fmla="*/ 68 h 68"/>
                    <a:gd name="T86" fmla="*/ 45 w 67"/>
                    <a:gd name="T87" fmla="*/ 39 h 68"/>
                    <a:gd name="T88" fmla="*/ 28 w 67"/>
                    <a:gd name="T89" fmla="*/ 39 h 68"/>
                    <a:gd name="T90" fmla="*/ 28 w 67"/>
                    <a:gd name="T91" fmla="*/ 33 h 68"/>
                    <a:gd name="T92" fmla="*/ 45 w 67"/>
                    <a:gd name="T93" fmla="*/ 33 h 68"/>
                    <a:gd name="T94" fmla="*/ 45 w 67"/>
                    <a:gd name="T95" fmla="*/ 16 h 68"/>
                    <a:gd name="T96" fmla="*/ 38 w 67"/>
                    <a:gd name="T97" fmla="*/ 16 h 68"/>
                    <a:gd name="T98" fmla="*/ 30 w 67"/>
                    <a:gd name="T99" fmla="*/ 28 h 68"/>
                    <a:gd name="T100" fmla="*/ 26 w 67"/>
                    <a:gd name="T101"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68">
                      <a:moveTo>
                        <a:pt x="27" y="13"/>
                      </a:moveTo>
                      <a:cubicBezTo>
                        <a:pt x="27" y="18"/>
                        <a:pt x="27" y="18"/>
                        <a:pt x="27" y="18"/>
                      </a:cubicBezTo>
                      <a:cubicBezTo>
                        <a:pt x="0" y="18"/>
                        <a:pt x="0" y="18"/>
                        <a:pt x="0" y="18"/>
                      </a:cubicBezTo>
                      <a:cubicBezTo>
                        <a:pt x="0" y="13"/>
                        <a:pt x="0" y="13"/>
                        <a:pt x="0" y="13"/>
                      </a:cubicBezTo>
                      <a:lnTo>
                        <a:pt x="27" y="13"/>
                      </a:lnTo>
                      <a:close/>
                      <a:moveTo>
                        <a:pt x="24" y="2"/>
                      </a:moveTo>
                      <a:cubicBezTo>
                        <a:pt x="24" y="8"/>
                        <a:pt x="24" y="8"/>
                        <a:pt x="24" y="8"/>
                      </a:cubicBezTo>
                      <a:cubicBezTo>
                        <a:pt x="2" y="8"/>
                        <a:pt x="2" y="8"/>
                        <a:pt x="2" y="8"/>
                      </a:cubicBezTo>
                      <a:cubicBezTo>
                        <a:pt x="2" y="2"/>
                        <a:pt x="2" y="2"/>
                        <a:pt x="2" y="2"/>
                      </a:cubicBezTo>
                      <a:lnTo>
                        <a:pt x="24" y="2"/>
                      </a:lnTo>
                      <a:close/>
                      <a:moveTo>
                        <a:pt x="24" y="23"/>
                      </a:moveTo>
                      <a:cubicBezTo>
                        <a:pt x="24" y="28"/>
                        <a:pt x="24" y="28"/>
                        <a:pt x="24" y="28"/>
                      </a:cubicBezTo>
                      <a:cubicBezTo>
                        <a:pt x="2" y="28"/>
                        <a:pt x="2" y="28"/>
                        <a:pt x="2" y="28"/>
                      </a:cubicBezTo>
                      <a:cubicBezTo>
                        <a:pt x="2" y="23"/>
                        <a:pt x="2" y="23"/>
                        <a:pt x="2" y="23"/>
                      </a:cubicBezTo>
                      <a:lnTo>
                        <a:pt x="24" y="23"/>
                      </a:lnTo>
                      <a:close/>
                      <a:moveTo>
                        <a:pt x="24" y="34"/>
                      </a:moveTo>
                      <a:cubicBezTo>
                        <a:pt x="24" y="39"/>
                        <a:pt x="24" y="39"/>
                        <a:pt x="24" y="39"/>
                      </a:cubicBezTo>
                      <a:cubicBezTo>
                        <a:pt x="2" y="39"/>
                        <a:pt x="2" y="39"/>
                        <a:pt x="2" y="39"/>
                      </a:cubicBezTo>
                      <a:cubicBezTo>
                        <a:pt x="2" y="34"/>
                        <a:pt x="2" y="34"/>
                        <a:pt x="2" y="34"/>
                      </a:cubicBezTo>
                      <a:lnTo>
                        <a:pt x="24" y="34"/>
                      </a:lnTo>
                      <a:close/>
                      <a:moveTo>
                        <a:pt x="24" y="44"/>
                      </a:moveTo>
                      <a:cubicBezTo>
                        <a:pt x="24" y="66"/>
                        <a:pt x="24" y="66"/>
                        <a:pt x="24" y="66"/>
                      </a:cubicBezTo>
                      <a:cubicBezTo>
                        <a:pt x="2" y="66"/>
                        <a:pt x="2" y="66"/>
                        <a:pt x="2" y="66"/>
                      </a:cubicBezTo>
                      <a:cubicBezTo>
                        <a:pt x="2" y="44"/>
                        <a:pt x="2" y="44"/>
                        <a:pt x="2" y="44"/>
                      </a:cubicBezTo>
                      <a:lnTo>
                        <a:pt x="24" y="44"/>
                      </a:lnTo>
                      <a:close/>
                      <a:moveTo>
                        <a:pt x="19" y="49"/>
                      </a:moveTo>
                      <a:cubicBezTo>
                        <a:pt x="8" y="49"/>
                        <a:pt x="8" y="49"/>
                        <a:pt x="8" y="49"/>
                      </a:cubicBezTo>
                      <a:cubicBezTo>
                        <a:pt x="8" y="61"/>
                        <a:pt x="8" y="61"/>
                        <a:pt x="8" y="61"/>
                      </a:cubicBezTo>
                      <a:cubicBezTo>
                        <a:pt x="19" y="61"/>
                        <a:pt x="19" y="61"/>
                        <a:pt x="19" y="61"/>
                      </a:cubicBezTo>
                      <a:lnTo>
                        <a:pt x="19" y="49"/>
                      </a:lnTo>
                      <a:close/>
                      <a:moveTo>
                        <a:pt x="26" y="24"/>
                      </a:moveTo>
                      <a:cubicBezTo>
                        <a:pt x="32" y="16"/>
                        <a:pt x="35" y="10"/>
                        <a:pt x="37" y="0"/>
                      </a:cubicBezTo>
                      <a:cubicBezTo>
                        <a:pt x="43" y="1"/>
                        <a:pt x="43" y="1"/>
                        <a:pt x="43" y="1"/>
                      </a:cubicBezTo>
                      <a:cubicBezTo>
                        <a:pt x="42" y="5"/>
                        <a:pt x="41" y="7"/>
                        <a:pt x="40" y="10"/>
                      </a:cubicBezTo>
                      <a:cubicBezTo>
                        <a:pt x="66" y="10"/>
                        <a:pt x="66" y="10"/>
                        <a:pt x="66" y="10"/>
                      </a:cubicBezTo>
                      <a:cubicBezTo>
                        <a:pt x="66" y="16"/>
                        <a:pt x="66" y="16"/>
                        <a:pt x="66" y="16"/>
                      </a:cubicBezTo>
                      <a:cubicBezTo>
                        <a:pt x="51" y="16"/>
                        <a:pt x="51" y="16"/>
                        <a:pt x="51" y="16"/>
                      </a:cubicBezTo>
                      <a:cubicBezTo>
                        <a:pt x="51" y="33"/>
                        <a:pt x="51" y="33"/>
                        <a:pt x="51" y="33"/>
                      </a:cubicBezTo>
                      <a:cubicBezTo>
                        <a:pt x="67" y="33"/>
                        <a:pt x="67" y="33"/>
                        <a:pt x="67" y="33"/>
                      </a:cubicBezTo>
                      <a:cubicBezTo>
                        <a:pt x="67" y="39"/>
                        <a:pt x="67" y="39"/>
                        <a:pt x="67" y="39"/>
                      </a:cubicBezTo>
                      <a:cubicBezTo>
                        <a:pt x="51" y="39"/>
                        <a:pt x="51" y="39"/>
                        <a:pt x="51" y="39"/>
                      </a:cubicBezTo>
                      <a:cubicBezTo>
                        <a:pt x="51" y="68"/>
                        <a:pt x="51" y="68"/>
                        <a:pt x="51" y="68"/>
                      </a:cubicBezTo>
                      <a:cubicBezTo>
                        <a:pt x="45" y="68"/>
                        <a:pt x="45" y="68"/>
                        <a:pt x="45" y="68"/>
                      </a:cubicBezTo>
                      <a:cubicBezTo>
                        <a:pt x="45" y="39"/>
                        <a:pt x="45" y="39"/>
                        <a:pt x="45" y="39"/>
                      </a:cubicBezTo>
                      <a:cubicBezTo>
                        <a:pt x="28" y="39"/>
                        <a:pt x="28" y="39"/>
                        <a:pt x="28" y="39"/>
                      </a:cubicBezTo>
                      <a:cubicBezTo>
                        <a:pt x="28" y="33"/>
                        <a:pt x="28" y="33"/>
                        <a:pt x="28" y="33"/>
                      </a:cubicBezTo>
                      <a:cubicBezTo>
                        <a:pt x="45" y="33"/>
                        <a:pt x="45" y="33"/>
                        <a:pt x="45" y="33"/>
                      </a:cubicBezTo>
                      <a:cubicBezTo>
                        <a:pt x="45" y="16"/>
                        <a:pt x="45" y="16"/>
                        <a:pt x="45" y="16"/>
                      </a:cubicBezTo>
                      <a:cubicBezTo>
                        <a:pt x="38" y="16"/>
                        <a:pt x="38" y="16"/>
                        <a:pt x="38" y="16"/>
                      </a:cubicBezTo>
                      <a:cubicBezTo>
                        <a:pt x="35" y="21"/>
                        <a:pt x="33" y="24"/>
                        <a:pt x="30" y="28"/>
                      </a:cubicBez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sp>
              <p:nvSpPr>
                <p:cNvPr id="62" name="Freeform 7"/>
                <p:cNvSpPr>
                  <a:spLocks noEditPoints="1"/>
                </p:cNvSpPr>
                <p:nvPr/>
              </p:nvSpPr>
              <p:spPr bwMode="auto">
                <a:xfrm>
                  <a:off x="1789113" y="5884863"/>
                  <a:ext cx="249237" cy="239713"/>
                </a:xfrm>
                <a:custGeom>
                  <a:avLst/>
                  <a:gdLst>
                    <a:gd name="T0" fmla="*/ 57 w 66"/>
                    <a:gd name="T1" fmla="*/ 58 h 64"/>
                    <a:gd name="T2" fmla="*/ 50 w 66"/>
                    <a:gd name="T3" fmla="*/ 64 h 64"/>
                    <a:gd name="T4" fmla="*/ 36 w 66"/>
                    <a:gd name="T5" fmla="*/ 64 h 64"/>
                    <a:gd name="T6" fmla="*/ 35 w 66"/>
                    <a:gd name="T7" fmla="*/ 58 h 64"/>
                    <a:gd name="T8" fmla="*/ 49 w 66"/>
                    <a:gd name="T9" fmla="*/ 58 h 64"/>
                    <a:gd name="T10" fmla="*/ 51 w 66"/>
                    <a:gd name="T11" fmla="*/ 56 h 64"/>
                    <a:gd name="T12" fmla="*/ 51 w 66"/>
                    <a:gd name="T13" fmla="*/ 6 h 64"/>
                    <a:gd name="T14" fmla="*/ 0 w 66"/>
                    <a:gd name="T15" fmla="*/ 6 h 64"/>
                    <a:gd name="T16" fmla="*/ 0 w 66"/>
                    <a:gd name="T17" fmla="*/ 0 h 64"/>
                    <a:gd name="T18" fmla="*/ 66 w 66"/>
                    <a:gd name="T19" fmla="*/ 0 h 64"/>
                    <a:gd name="T20" fmla="*/ 66 w 66"/>
                    <a:gd name="T21" fmla="*/ 6 h 64"/>
                    <a:gd name="T22" fmla="*/ 57 w 66"/>
                    <a:gd name="T23" fmla="*/ 6 h 64"/>
                    <a:gd name="T24" fmla="*/ 57 w 66"/>
                    <a:gd name="T25" fmla="*/ 58 h 64"/>
                    <a:gd name="T26" fmla="*/ 39 w 66"/>
                    <a:gd name="T27" fmla="*/ 48 h 64"/>
                    <a:gd name="T28" fmla="*/ 6 w 66"/>
                    <a:gd name="T29" fmla="*/ 48 h 64"/>
                    <a:gd name="T30" fmla="*/ 6 w 66"/>
                    <a:gd name="T31" fmla="*/ 15 h 64"/>
                    <a:gd name="T32" fmla="*/ 39 w 66"/>
                    <a:gd name="T33" fmla="*/ 15 h 64"/>
                    <a:gd name="T34" fmla="*/ 39 w 66"/>
                    <a:gd name="T35" fmla="*/ 48 h 64"/>
                    <a:gd name="T36" fmla="*/ 33 w 66"/>
                    <a:gd name="T37" fmla="*/ 20 h 64"/>
                    <a:gd name="T38" fmla="*/ 12 w 66"/>
                    <a:gd name="T39" fmla="*/ 20 h 64"/>
                    <a:gd name="T40" fmla="*/ 12 w 66"/>
                    <a:gd name="T41" fmla="*/ 42 h 64"/>
                    <a:gd name="T42" fmla="*/ 33 w 66"/>
                    <a:gd name="T43" fmla="*/ 42 h 64"/>
                    <a:gd name="T44" fmla="*/ 33 w 66"/>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4">
                      <a:moveTo>
                        <a:pt x="57" y="58"/>
                      </a:moveTo>
                      <a:cubicBezTo>
                        <a:pt x="57" y="62"/>
                        <a:pt x="55" y="64"/>
                        <a:pt x="50" y="64"/>
                      </a:cubicBezTo>
                      <a:cubicBezTo>
                        <a:pt x="36" y="64"/>
                        <a:pt x="36" y="64"/>
                        <a:pt x="36" y="64"/>
                      </a:cubicBezTo>
                      <a:cubicBezTo>
                        <a:pt x="35" y="58"/>
                        <a:pt x="35" y="58"/>
                        <a:pt x="35" y="58"/>
                      </a:cubicBezTo>
                      <a:cubicBezTo>
                        <a:pt x="49" y="58"/>
                        <a:pt x="49" y="58"/>
                        <a:pt x="49" y="58"/>
                      </a:cubicBezTo>
                      <a:cubicBezTo>
                        <a:pt x="50" y="58"/>
                        <a:pt x="51" y="58"/>
                        <a:pt x="51" y="56"/>
                      </a:cubicBezTo>
                      <a:cubicBezTo>
                        <a:pt x="51" y="6"/>
                        <a:pt x="51" y="6"/>
                        <a:pt x="51" y="6"/>
                      </a:cubicBezTo>
                      <a:cubicBezTo>
                        <a:pt x="0" y="6"/>
                        <a:pt x="0" y="6"/>
                        <a:pt x="0" y="6"/>
                      </a:cubicBezTo>
                      <a:cubicBezTo>
                        <a:pt x="0" y="0"/>
                        <a:pt x="0" y="0"/>
                        <a:pt x="0" y="0"/>
                      </a:cubicBezTo>
                      <a:cubicBezTo>
                        <a:pt x="66" y="0"/>
                        <a:pt x="66" y="0"/>
                        <a:pt x="66" y="0"/>
                      </a:cubicBezTo>
                      <a:cubicBezTo>
                        <a:pt x="66" y="6"/>
                        <a:pt x="66" y="6"/>
                        <a:pt x="66" y="6"/>
                      </a:cubicBezTo>
                      <a:cubicBezTo>
                        <a:pt x="57" y="6"/>
                        <a:pt x="57" y="6"/>
                        <a:pt x="57" y="6"/>
                      </a:cubicBezTo>
                      <a:lnTo>
                        <a:pt x="57" y="58"/>
                      </a:lnTo>
                      <a:close/>
                      <a:moveTo>
                        <a:pt x="39" y="48"/>
                      </a:moveTo>
                      <a:cubicBezTo>
                        <a:pt x="6" y="48"/>
                        <a:pt x="6" y="48"/>
                        <a:pt x="6" y="48"/>
                      </a:cubicBezTo>
                      <a:cubicBezTo>
                        <a:pt x="6" y="15"/>
                        <a:pt x="6" y="15"/>
                        <a:pt x="6" y="15"/>
                      </a:cubicBezTo>
                      <a:cubicBezTo>
                        <a:pt x="39" y="15"/>
                        <a:pt x="39" y="15"/>
                        <a:pt x="39" y="15"/>
                      </a:cubicBezTo>
                      <a:lnTo>
                        <a:pt x="39" y="48"/>
                      </a:lnTo>
                      <a:close/>
                      <a:moveTo>
                        <a:pt x="33" y="20"/>
                      </a:moveTo>
                      <a:cubicBezTo>
                        <a:pt x="12" y="20"/>
                        <a:pt x="12" y="20"/>
                        <a:pt x="12" y="20"/>
                      </a:cubicBezTo>
                      <a:cubicBezTo>
                        <a:pt x="12" y="42"/>
                        <a:pt x="12" y="42"/>
                        <a:pt x="12" y="42"/>
                      </a:cubicBezTo>
                      <a:cubicBezTo>
                        <a:pt x="33" y="42"/>
                        <a:pt x="33" y="42"/>
                        <a:pt x="33" y="42"/>
                      </a:cubicBez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sp>
              <p:nvSpPr>
                <p:cNvPr id="63" name="Freeform 8"/>
                <p:cNvSpPr>
                  <a:spLocks noEditPoints="1"/>
                </p:cNvSpPr>
                <p:nvPr/>
              </p:nvSpPr>
              <p:spPr bwMode="auto">
                <a:xfrm>
                  <a:off x="2079625" y="5884863"/>
                  <a:ext cx="250825" cy="236538"/>
                </a:xfrm>
                <a:custGeom>
                  <a:avLst/>
                  <a:gdLst>
                    <a:gd name="T0" fmla="*/ 66 w 158"/>
                    <a:gd name="T1" fmla="*/ 23 h 149"/>
                    <a:gd name="T2" fmla="*/ 66 w 158"/>
                    <a:gd name="T3" fmla="*/ 35 h 149"/>
                    <a:gd name="T4" fmla="*/ 0 w 158"/>
                    <a:gd name="T5" fmla="*/ 35 h 149"/>
                    <a:gd name="T6" fmla="*/ 0 w 158"/>
                    <a:gd name="T7" fmla="*/ 23 h 149"/>
                    <a:gd name="T8" fmla="*/ 66 w 158"/>
                    <a:gd name="T9" fmla="*/ 23 h 149"/>
                    <a:gd name="T10" fmla="*/ 59 w 158"/>
                    <a:gd name="T11" fmla="*/ 0 h 149"/>
                    <a:gd name="T12" fmla="*/ 59 w 158"/>
                    <a:gd name="T13" fmla="*/ 11 h 149"/>
                    <a:gd name="T14" fmla="*/ 4 w 158"/>
                    <a:gd name="T15" fmla="*/ 11 h 149"/>
                    <a:gd name="T16" fmla="*/ 4 w 158"/>
                    <a:gd name="T17" fmla="*/ 0 h 149"/>
                    <a:gd name="T18" fmla="*/ 59 w 158"/>
                    <a:gd name="T19" fmla="*/ 0 h 149"/>
                    <a:gd name="T20" fmla="*/ 59 w 158"/>
                    <a:gd name="T21" fmla="*/ 47 h 149"/>
                    <a:gd name="T22" fmla="*/ 59 w 158"/>
                    <a:gd name="T23" fmla="*/ 59 h 149"/>
                    <a:gd name="T24" fmla="*/ 4 w 158"/>
                    <a:gd name="T25" fmla="*/ 59 h 149"/>
                    <a:gd name="T26" fmla="*/ 4 w 158"/>
                    <a:gd name="T27" fmla="*/ 47 h 149"/>
                    <a:gd name="T28" fmla="*/ 59 w 158"/>
                    <a:gd name="T29" fmla="*/ 47 h 149"/>
                    <a:gd name="T30" fmla="*/ 59 w 158"/>
                    <a:gd name="T31" fmla="*/ 73 h 149"/>
                    <a:gd name="T32" fmla="*/ 59 w 158"/>
                    <a:gd name="T33" fmla="*/ 85 h 149"/>
                    <a:gd name="T34" fmla="*/ 4 w 158"/>
                    <a:gd name="T35" fmla="*/ 85 h 149"/>
                    <a:gd name="T36" fmla="*/ 4 w 158"/>
                    <a:gd name="T37" fmla="*/ 73 h 149"/>
                    <a:gd name="T38" fmla="*/ 59 w 158"/>
                    <a:gd name="T39" fmla="*/ 73 h 149"/>
                    <a:gd name="T40" fmla="*/ 59 w 158"/>
                    <a:gd name="T41" fmla="*/ 97 h 149"/>
                    <a:gd name="T42" fmla="*/ 59 w 158"/>
                    <a:gd name="T43" fmla="*/ 149 h 149"/>
                    <a:gd name="T44" fmla="*/ 4 w 158"/>
                    <a:gd name="T45" fmla="*/ 149 h 149"/>
                    <a:gd name="T46" fmla="*/ 4 w 158"/>
                    <a:gd name="T47" fmla="*/ 97 h 149"/>
                    <a:gd name="T48" fmla="*/ 59 w 158"/>
                    <a:gd name="T49" fmla="*/ 97 h 149"/>
                    <a:gd name="T50" fmla="*/ 44 w 158"/>
                    <a:gd name="T51" fmla="*/ 108 h 149"/>
                    <a:gd name="T52" fmla="*/ 18 w 158"/>
                    <a:gd name="T53" fmla="*/ 108 h 149"/>
                    <a:gd name="T54" fmla="*/ 18 w 158"/>
                    <a:gd name="T55" fmla="*/ 137 h 149"/>
                    <a:gd name="T56" fmla="*/ 44 w 158"/>
                    <a:gd name="T57" fmla="*/ 137 h 149"/>
                    <a:gd name="T58" fmla="*/ 44 w 158"/>
                    <a:gd name="T59" fmla="*/ 108 h 149"/>
                    <a:gd name="T60" fmla="*/ 92 w 158"/>
                    <a:gd name="T61" fmla="*/ 40 h 149"/>
                    <a:gd name="T62" fmla="*/ 92 w 158"/>
                    <a:gd name="T63" fmla="*/ 132 h 149"/>
                    <a:gd name="T64" fmla="*/ 111 w 158"/>
                    <a:gd name="T65" fmla="*/ 132 h 149"/>
                    <a:gd name="T66" fmla="*/ 111 w 158"/>
                    <a:gd name="T67" fmla="*/ 14 h 149"/>
                    <a:gd name="T68" fmla="*/ 68 w 158"/>
                    <a:gd name="T69" fmla="*/ 14 h 149"/>
                    <a:gd name="T70" fmla="*/ 68 w 158"/>
                    <a:gd name="T71" fmla="*/ 0 h 149"/>
                    <a:gd name="T72" fmla="*/ 156 w 158"/>
                    <a:gd name="T73" fmla="*/ 0 h 149"/>
                    <a:gd name="T74" fmla="*/ 156 w 158"/>
                    <a:gd name="T75" fmla="*/ 14 h 149"/>
                    <a:gd name="T76" fmla="*/ 125 w 158"/>
                    <a:gd name="T77" fmla="*/ 14 h 149"/>
                    <a:gd name="T78" fmla="*/ 125 w 158"/>
                    <a:gd name="T79" fmla="*/ 61 h 149"/>
                    <a:gd name="T80" fmla="*/ 153 w 158"/>
                    <a:gd name="T81" fmla="*/ 61 h 149"/>
                    <a:gd name="T82" fmla="*/ 153 w 158"/>
                    <a:gd name="T83" fmla="*/ 75 h 149"/>
                    <a:gd name="T84" fmla="*/ 125 w 158"/>
                    <a:gd name="T85" fmla="*/ 75 h 149"/>
                    <a:gd name="T86" fmla="*/ 125 w 158"/>
                    <a:gd name="T87" fmla="*/ 132 h 149"/>
                    <a:gd name="T88" fmla="*/ 158 w 158"/>
                    <a:gd name="T89" fmla="*/ 132 h 149"/>
                    <a:gd name="T90" fmla="*/ 158 w 158"/>
                    <a:gd name="T91" fmla="*/ 146 h 149"/>
                    <a:gd name="T92" fmla="*/ 66 w 158"/>
                    <a:gd name="T93" fmla="*/ 146 h 149"/>
                    <a:gd name="T94" fmla="*/ 66 w 158"/>
                    <a:gd name="T95" fmla="*/ 132 h 149"/>
                    <a:gd name="T96" fmla="*/ 78 w 158"/>
                    <a:gd name="T97" fmla="*/ 132 h 149"/>
                    <a:gd name="T98" fmla="*/ 78 w 158"/>
                    <a:gd name="T99" fmla="*/ 40 h 149"/>
                    <a:gd name="T100" fmla="*/ 92 w 158"/>
                    <a:gd name="T101"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49">
                      <a:moveTo>
                        <a:pt x="66" y="23"/>
                      </a:moveTo>
                      <a:lnTo>
                        <a:pt x="66" y="35"/>
                      </a:lnTo>
                      <a:lnTo>
                        <a:pt x="0" y="35"/>
                      </a:lnTo>
                      <a:lnTo>
                        <a:pt x="0" y="23"/>
                      </a:lnTo>
                      <a:lnTo>
                        <a:pt x="66" y="23"/>
                      </a:lnTo>
                      <a:close/>
                      <a:moveTo>
                        <a:pt x="59" y="0"/>
                      </a:moveTo>
                      <a:lnTo>
                        <a:pt x="59" y="11"/>
                      </a:lnTo>
                      <a:lnTo>
                        <a:pt x="4" y="11"/>
                      </a:lnTo>
                      <a:lnTo>
                        <a:pt x="4" y="0"/>
                      </a:lnTo>
                      <a:lnTo>
                        <a:pt x="59" y="0"/>
                      </a:lnTo>
                      <a:close/>
                      <a:moveTo>
                        <a:pt x="59" y="47"/>
                      </a:moveTo>
                      <a:lnTo>
                        <a:pt x="59" y="59"/>
                      </a:lnTo>
                      <a:lnTo>
                        <a:pt x="4" y="59"/>
                      </a:lnTo>
                      <a:lnTo>
                        <a:pt x="4" y="47"/>
                      </a:lnTo>
                      <a:lnTo>
                        <a:pt x="59" y="47"/>
                      </a:lnTo>
                      <a:close/>
                      <a:moveTo>
                        <a:pt x="59" y="73"/>
                      </a:moveTo>
                      <a:lnTo>
                        <a:pt x="59" y="85"/>
                      </a:lnTo>
                      <a:lnTo>
                        <a:pt x="4" y="85"/>
                      </a:lnTo>
                      <a:lnTo>
                        <a:pt x="4" y="73"/>
                      </a:lnTo>
                      <a:lnTo>
                        <a:pt x="59" y="73"/>
                      </a:lnTo>
                      <a:close/>
                      <a:moveTo>
                        <a:pt x="59" y="97"/>
                      </a:moveTo>
                      <a:lnTo>
                        <a:pt x="59" y="149"/>
                      </a:lnTo>
                      <a:lnTo>
                        <a:pt x="4" y="149"/>
                      </a:lnTo>
                      <a:lnTo>
                        <a:pt x="4" y="97"/>
                      </a:lnTo>
                      <a:lnTo>
                        <a:pt x="59" y="97"/>
                      </a:lnTo>
                      <a:close/>
                      <a:moveTo>
                        <a:pt x="44" y="108"/>
                      </a:moveTo>
                      <a:lnTo>
                        <a:pt x="18" y="108"/>
                      </a:lnTo>
                      <a:lnTo>
                        <a:pt x="18" y="137"/>
                      </a:lnTo>
                      <a:lnTo>
                        <a:pt x="44" y="137"/>
                      </a:lnTo>
                      <a:lnTo>
                        <a:pt x="44" y="108"/>
                      </a:lnTo>
                      <a:close/>
                      <a:moveTo>
                        <a:pt x="92" y="40"/>
                      </a:moveTo>
                      <a:lnTo>
                        <a:pt x="92" y="132"/>
                      </a:lnTo>
                      <a:lnTo>
                        <a:pt x="111" y="132"/>
                      </a:lnTo>
                      <a:lnTo>
                        <a:pt x="111" y="14"/>
                      </a:lnTo>
                      <a:lnTo>
                        <a:pt x="68" y="14"/>
                      </a:lnTo>
                      <a:lnTo>
                        <a:pt x="68" y="0"/>
                      </a:lnTo>
                      <a:lnTo>
                        <a:pt x="156" y="0"/>
                      </a:lnTo>
                      <a:lnTo>
                        <a:pt x="156" y="14"/>
                      </a:lnTo>
                      <a:lnTo>
                        <a:pt x="125" y="14"/>
                      </a:lnTo>
                      <a:lnTo>
                        <a:pt x="125" y="61"/>
                      </a:lnTo>
                      <a:lnTo>
                        <a:pt x="153" y="61"/>
                      </a:lnTo>
                      <a:lnTo>
                        <a:pt x="153" y="75"/>
                      </a:lnTo>
                      <a:lnTo>
                        <a:pt x="125" y="75"/>
                      </a:lnTo>
                      <a:lnTo>
                        <a:pt x="125" y="132"/>
                      </a:lnTo>
                      <a:lnTo>
                        <a:pt x="158" y="132"/>
                      </a:lnTo>
                      <a:lnTo>
                        <a:pt x="158" y="146"/>
                      </a:lnTo>
                      <a:lnTo>
                        <a:pt x="66" y="146"/>
                      </a:lnTo>
                      <a:lnTo>
                        <a:pt x="66" y="132"/>
                      </a:lnTo>
                      <a:lnTo>
                        <a:pt x="78" y="132"/>
                      </a:lnTo>
                      <a:lnTo>
                        <a:pt x="78" y="40"/>
                      </a:lnTo>
                      <a:lnTo>
                        <a:pt x="9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grpSp>
        </p:grpSp>
      </p:grpSp>
      <p:sp>
        <p:nvSpPr>
          <p:cNvPr id="2" name="タイトル 1"/>
          <p:cNvSpPr>
            <a:spLocks noGrp="1"/>
          </p:cNvSpPr>
          <p:nvPr>
            <p:ph type="title"/>
          </p:nvPr>
        </p:nvSpPr>
        <p:spPr/>
        <p:txBody>
          <a:bodyPr vert="horz" lIns="91440" tIns="45720" rIns="91440" bIns="45720" rtlCol="0" anchor="b" anchorCtr="0">
            <a:normAutofit/>
          </a:bodyPr>
          <a:lstStyle/>
          <a:p>
            <a:r>
              <a:rPr lang="ja-JP" altLang="en-US"/>
              <a:t>ベトナム</a:t>
            </a:r>
            <a:r>
              <a:rPr lang="en-US" altLang="ja-JP" dirty="0"/>
              <a:t>(Vietnam)</a:t>
            </a:r>
            <a:r>
              <a:rPr lang="ja-JP" altLang="en-US" dirty="0"/>
              <a:t>／医療関連／制度</a:t>
            </a:r>
          </a:p>
        </p:txBody>
      </p:sp>
      <p:sp>
        <p:nvSpPr>
          <p:cNvPr id="3" name="テキスト プレースホルダー 2"/>
          <p:cNvSpPr>
            <a:spLocks noGrp="1"/>
          </p:cNvSpPr>
          <p:nvPr>
            <p:ph type="body" sz="quarter" idx="15"/>
          </p:nvPr>
        </p:nvSpPr>
        <p:spPr/>
        <p:txBody>
          <a:bodyPr vert="horz" lIns="91440" tIns="45720" rIns="91440" bIns="45720" rtlCol="0" anchor="b" anchorCtr="0">
            <a:noAutofit/>
          </a:bodyPr>
          <a:lstStyle/>
          <a:p>
            <a:r>
              <a:rPr lang="ja-JP" altLang="en-US" dirty="0"/>
              <a:t>ベトナムで生産された医療機器に対する規制</a:t>
            </a:r>
          </a:p>
        </p:txBody>
      </p:sp>
      <p:sp>
        <p:nvSpPr>
          <p:cNvPr id="4" name="テキスト ボックス 3"/>
          <p:cNvSpPr txBox="1"/>
          <p:nvPr/>
        </p:nvSpPr>
        <p:spPr>
          <a:xfrm>
            <a:off x="200472" y="1124744"/>
            <a:ext cx="9505056" cy="45031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a:t>
            </a:r>
            <a:r>
              <a:rPr lang="en-US" altLang="ja-JP" sz="1400" dirty="0">
                <a:solidFill>
                  <a:srgbClr val="000000"/>
                </a:solidFill>
                <a:latin typeface="Meiryo UI" panose="020B0604030504040204" pitchFamily="34" charset="-128"/>
                <a:ea typeface="Meiryo UI" panose="020B0604030504040204" pitchFamily="34" charset="-128"/>
                <a:cs typeface="Arial" panose="020B0604020202020204" pitchFamily="34" charset="0"/>
              </a:rPr>
              <a:t>Circular 07/2002/TT-BYT</a:t>
            </a:r>
            <a:r>
              <a:rPr lang="ja-JP" altLang="en-US" sz="1400" dirty="0">
                <a:latin typeface="Meiryo UI" panose="020B0604030504040204" pitchFamily="34" charset="-128"/>
                <a:ea typeface="Meiryo UI" panose="020B0604030504040204" pitchFamily="34" charset="-128"/>
                <a:cs typeface="Arial" panose="020B0604020202020204" pitchFamily="34" charset="0"/>
              </a:rPr>
              <a:t>」により定められており、保健省傘下の</a:t>
            </a:r>
            <a:r>
              <a:rPr lang="en-US" altLang="ja-JP" sz="1400" dirty="0">
                <a:latin typeface="Meiryo UI" panose="020B0604030504040204" pitchFamily="34" charset="-128"/>
                <a:ea typeface="Meiryo UI" panose="020B0604030504040204" pitchFamily="34" charset="-128"/>
                <a:cs typeface="Arial" panose="020B0604020202020204" pitchFamily="34" charset="0"/>
              </a:rPr>
              <a:t>DEMC</a:t>
            </a:r>
            <a:r>
              <a:rPr lang="ja-JP" altLang="en-US" sz="1400" dirty="0">
                <a:latin typeface="Meiryo UI" panose="020B0604030504040204" pitchFamily="34" charset="-128"/>
                <a:ea typeface="Meiryo UI" panose="020B0604030504040204" pitchFamily="34" charset="-128"/>
                <a:cs typeface="Arial" panose="020B0604020202020204" pitchFamily="34" charset="0"/>
              </a:rPr>
              <a:t>（</a:t>
            </a:r>
            <a:r>
              <a:rPr lang="en-US" altLang="ja-JP" sz="1400" dirty="0">
                <a:latin typeface="Meiryo UI" panose="020B0604030504040204" pitchFamily="34" charset="-128"/>
                <a:ea typeface="Meiryo UI" panose="020B0604030504040204" pitchFamily="34" charset="-128"/>
                <a:cs typeface="Arial" panose="020B0604020202020204" pitchFamily="34" charset="0"/>
              </a:rPr>
              <a:t>Department of Medical Equipment and Construction</a:t>
            </a:r>
            <a:r>
              <a:rPr lang="ja-JP" altLang="en-US" sz="1400" dirty="0">
                <a:latin typeface="Meiryo UI" panose="020B0604030504040204" pitchFamily="34" charset="-128"/>
                <a:ea typeface="Meiryo UI" panose="020B0604030504040204" pitchFamily="34" charset="-128"/>
                <a:cs typeface="Arial" panose="020B0604020202020204" pitchFamily="34" charset="0"/>
              </a:rPr>
              <a:t>）が管轄している。</a:t>
            </a:r>
          </a:p>
        </p:txBody>
      </p:sp>
      <p:sp>
        <p:nvSpPr>
          <p:cNvPr id="43" name="正方形/長方形 42"/>
          <p:cNvSpPr/>
          <p:nvPr/>
        </p:nvSpPr>
        <p:spPr>
          <a:xfrm>
            <a:off x="6094244" y="2204865"/>
            <a:ext cx="1944216" cy="1015663"/>
          </a:xfrm>
          <a:prstGeom prst="rect">
            <a:avLst/>
          </a:prstGeom>
        </p:spPr>
        <p:txBody>
          <a:bodyPr wrap="square" anchor="t">
            <a:spAutoFit/>
          </a:bodyPr>
          <a:lstStyle/>
          <a:p>
            <a:pPr fontAlgn="ctr">
              <a:spcBef>
                <a:spcPts val="600"/>
              </a:spcBef>
              <a:buClr>
                <a:srgbClr val="3D6AA7"/>
              </a:buClr>
              <a:buSzPct val="120000"/>
            </a:pP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市場で取引される前に、</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Circulation Registration </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Certificate</a:t>
            </a: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において</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Circulation Registration </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Number</a:t>
            </a: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を得る</a:t>
            </a:r>
            <a:endParaRPr lang="ja-JP" altLang="en-US" sz="1200" baseline="30000" dirty="0">
              <a:latin typeface="Meiryo UI" panose="020B0604030504040204" pitchFamily="34" charset="-128"/>
              <a:ea typeface="Meiryo UI" panose="020B0604030504040204" pitchFamily="34" charset="-128"/>
              <a:cs typeface="Arial" panose="020B0604020202020204" pitchFamily="34" charset="0"/>
            </a:endParaRPr>
          </a:p>
        </p:txBody>
      </p:sp>
      <p:cxnSp>
        <p:nvCxnSpPr>
          <p:cNvPr id="46" name="直線矢印コネクタ 45"/>
          <p:cNvCxnSpPr/>
          <p:nvPr/>
        </p:nvCxnSpPr>
        <p:spPr>
          <a:xfrm>
            <a:off x="635000" y="3356993"/>
            <a:ext cx="2937901"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851922" y="3265937"/>
            <a:ext cx="504056"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r>
              <a:rPr kumimoji="1" lang="en-US" altLang="ja-JP" sz="1000" dirty="0">
                <a:latin typeface="Meiryo UI" panose="020B0604030504040204" pitchFamily="34" charset="-128"/>
                <a:ea typeface="Meiryo UI" panose="020B0604030504040204" pitchFamily="34" charset="-128"/>
                <a:cs typeface="Arial" panose="020B0604020202020204" pitchFamily="34" charset="0"/>
              </a:rPr>
              <a:t>5</a:t>
            </a:r>
            <a:r>
              <a:rPr kumimoji="1" lang="ja-JP" altLang="en-US" sz="1000" dirty="0">
                <a:latin typeface="Meiryo UI" panose="020B0604030504040204" pitchFamily="34" charset="-128"/>
                <a:ea typeface="Meiryo UI" panose="020B0604030504040204" pitchFamily="34" charset="-128"/>
                <a:cs typeface="Arial" panose="020B0604020202020204" pitchFamily="34" charset="0"/>
              </a:rPr>
              <a:t>日間</a:t>
            </a:r>
          </a:p>
        </p:txBody>
      </p:sp>
      <p:cxnSp>
        <p:nvCxnSpPr>
          <p:cNvPr id="48" name="直線コネクタ 47"/>
          <p:cNvCxnSpPr/>
          <p:nvPr/>
        </p:nvCxnSpPr>
        <p:spPr>
          <a:xfrm>
            <a:off x="633680" y="2492897"/>
            <a:ext cx="0" cy="1051675"/>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3944888" y="2816473"/>
            <a:ext cx="1008112" cy="576064"/>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36000" rIns="0" bIns="0" anchor="t">
            <a:noAutofit/>
          </a:bodyPr>
          <a:lstStyle/>
          <a:p>
            <a:pPr algn="ctr" defTabSz="913079" fontAlgn="ctr" hangingPunct="0">
              <a:lnSpc>
                <a:spcPct val="105000"/>
              </a:lnSpc>
              <a:spcAft>
                <a:spcPct val="0"/>
              </a:spcAft>
            </a:pP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有効期限：</a:t>
            </a:r>
            <a:r>
              <a:rPr kumimoji="0" lang="en-US" altLang="ja-JP"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3</a:t>
            </a: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年（交付から）</a:t>
            </a:r>
            <a:endParaRPr kumimoji="0" lang="en-US" altLang="ja-JP" sz="500" kern="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p>
            <a:pPr algn="ctr" defTabSz="913079" fontAlgn="ctr" hangingPunct="0">
              <a:lnSpc>
                <a:spcPct val="105000"/>
              </a:lnSpc>
              <a:spcAft>
                <a:spcPct val="0"/>
              </a:spcAft>
            </a:pPr>
            <a:r>
              <a:rPr kumimoji="0" lang="ja-JP" altLang="en-US" sz="900" kern="0">
                <a:solidFill>
                  <a:srgbClr val="000000"/>
                </a:solidFill>
                <a:latin typeface="Meiryo UI" panose="020B0604030504040204" pitchFamily="34" charset="-128"/>
                <a:ea typeface="Meiryo UI" panose="020B0604030504040204" pitchFamily="34" charset="-128"/>
                <a:cs typeface="Arial" panose="020B0604020202020204" pitchFamily="34" charset="0"/>
              </a:rPr>
              <a:t>失効</a:t>
            </a:r>
            <a:r>
              <a:rPr kumimoji="0" lang="en-US" altLang="ja-JP" sz="900" kern="0" dirty="0">
                <a:latin typeface="Meiryo UI" panose="020B0604030504040204" pitchFamily="34" charset="-128"/>
                <a:ea typeface="Meiryo UI" panose="020B0604030504040204" pitchFamily="34" charset="-128"/>
                <a:cs typeface="Arial" panose="020B0604020202020204" pitchFamily="34" charset="0"/>
              </a:rPr>
              <a:t>60</a:t>
            </a:r>
            <a:r>
              <a:rPr kumimoji="0" lang="ja-JP" altLang="en-US" sz="900" kern="0">
                <a:latin typeface="Meiryo UI" panose="020B0604030504040204" pitchFamily="34" charset="-128"/>
                <a:ea typeface="Meiryo UI" panose="020B0604030504040204" pitchFamily="34" charset="-128"/>
                <a:cs typeface="Arial" panose="020B0604020202020204" pitchFamily="34" charset="0"/>
              </a:rPr>
              <a:t>日</a:t>
            </a:r>
            <a:r>
              <a:rPr kumimoji="0" lang="ja-JP" altLang="en-US" sz="900" kern="0">
                <a:solidFill>
                  <a:srgbClr val="000000"/>
                </a:solidFill>
                <a:latin typeface="Meiryo UI" panose="020B0604030504040204" pitchFamily="34" charset="-128"/>
                <a:ea typeface="Meiryo UI" panose="020B0604030504040204" pitchFamily="34" charset="-128"/>
                <a:cs typeface="Arial" panose="020B0604020202020204" pitchFamily="34" charset="0"/>
              </a:rPr>
              <a:t>前</a:t>
            </a: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までに</a:t>
            </a:r>
            <a:br>
              <a:rPr kumimoji="0" lang="en-US" altLang="ja-JP"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更新の必要</a:t>
            </a:r>
          </a:p>
        </p:txBody>
      </p:sp>
      <p:sp>
        <p:nvSpPr>
          <p:cNvPr id="73" name="右矢印 72"/>
          <p:cNvSpPr/>
          <p:nvPr/>
        </p:nvSpPr>
        <p:spPr>
          <a:xfrm>
            <a:off x="2792760" y="220486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4" name="右矢印 73"/>
          <p:cNvSpPr/>
          <p:nvPr/>
        </p:nvSpPr>
        <p:spPr>
          <a:xfrm>
            <a:off x="5169024" y="220486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9" name="正方形/長方形 38"/>
          <p:cNvSpPr/>
          <p:nvPr/>
        </p:nvSpPr>
        <p:spPr>
          <a:xfrm>
            <a:off x="776536" y="2204865"/>
            <a:ext cx="2556055" cy="646331"/>
          </a:xfrm>
          <a:prstGeom prst="rect">
            <a:avLst/>
          </a:prstGeom>
        </p:spPr>
        <p:txBody>
          <a:bodyPr wrap="square" anchor="t">
            <a:spAutoFit/>
          </a:bodyPr>
          <a:lstStyle/>
          <a:p>
            <a:pPr fontAlgn="ctr">
              <a:spcBef>
                <a:spcPts val="300"/>
              </a:spcBef>
              <a:buClr>
                <a:srgbClr val="3D6AA7"/>
              </a:buClr>
              <a:buSzPct val="120000"/>
            </a:pP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Circular 07/2002/TT-BYT</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に基づき、保健省医療機器・</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施設局に下表に示す書類</a:t>
            </a:r>
            <a:r>
              <a:rPr lang="en-US" altLang="ja-JP" sz="1200" baseline="30000"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ja-JP" altLang="en-US" sz="1200" dirty="0" err="1">
                <a:solidFill>
                  <a:srgbClr val="000000"/>
                </a:solidFill>
                <a:latin typeface="Meiryo UI" panose="020B0604030504040204" pitchFamily="34" charset="-128"/>
                <a:ea typeface="Meiryo UI" panose="020B0604030504040204" pitchFamily="34" charset="-128"/>
                <a:cs typeface="Arial" panose="020B0604020202020204" pitchFamily="34" charset="0"/>
              </a:rPr>
              <a:t>を提</a:t>
            </a: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出</a:t>
            </a:r>
            <a:endParaRPr lang="ja-JP" altLang="en-US"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40" name="正方形/長方形 39"/>
          <p:cNvSpPr/>
          <p:nvPr/>
        </p:nvSpPr>
        <p:spPr>
          <a:xfrm>
            <a:off x="3728864" y="2204865"/>
            <a:ext cx="1440160" cy="276999"/>
          </a:xfrm>
          <a:prstGeom prst="rect">
            <a:avLst/>
          </a:prstGeom>
        </p:spPr>
        <p:txBody>
          <a:bodyPr wrap="square" anchor="t">
            <a:spAutoFit/>
          </a:bodyPr>
          <a:lstStyle/>
          <a:p>
            <a:pPr fontAlgn="ctr">
              <a:spcBef>
                <a:spcPts val="300"/>
              </a:spcBef>
              <a:buClr>
                <a:srgbClr val="3D6AA7"/>
              </a:buClr>
              <a:buSzPct val="120000"/>
            </a:pP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販売許可証を取得</a:t>
            </a:r>
          </a:p>
        </p:txBody>
      </p:sp>
      <p:graphicFrame>
        <p:nvGraphicFramePr>
          <p:cNvPr id="78" name="表 77"/>
          <p:cNvGraphicFramePr>
            <a:graphicFrameLocks noGrp="1"/>
          </p:cNvGraphicFramePr>
          <p:nvPr/>
        </p:nvGraphicFramePr>
        <p:xfrm>
          <a:off x="632520" y="4365105"/>
          <a:ext cx="8640000" cy="171372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252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gridCol w="2520000">
                  <a:extLst>
                    <a:ext uri="{9D8B030D-6E8A-4147-A177-3AD203B41FA5}">
                      <a16:colId xmlns:a16="http://schemas.microsoft.com/office/drawing/2014/main" val="20003"/>
                    </a:ext>
                  </a:extLst>
                </a:gridCol>
                <a:gridCol w="360000">
                  <a:extLst>
                    <a:ext uri="{9D8B030D-6E8A-4147-A177-3AD203B41FA5}">
                      <a16:colId xmlns:a16="http://schemas.microsoft.com/office/drawing/2014/main" val="20004"/>
                    </a:ext>
                  </a:extLst>
                </a:gridCol>
                <a:gridCol w="2520000">
                  <a:extLst>
                    <a:ext uri="{9D8B030D-6E8A-4147-A177-3AD203B41FA5}">
                      <a16:colId xmlns:a16="http://schemas.microsoft.com/office/drawing/2014/main" val="20005"/>
                    </a:ext>
                  </a:extLst>
                </a:gridCol>
              </a:tblGrid>
              <a:tr h="552061">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a:t>
                      </a:r>
                      <a:r>
                        <a:rPr kumimoji="0" lang="ja-JP" altLang="en-US" sz="1000" b="0" i="0" u="none" strike="noStrike" kern="1200" cap="none" spc="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認可申請書とクラス分類レター</a:t>
                      </a:r>
                      <a:b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b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（文書</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No.07/2002/TT-BT</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ベトナムの医療機関で実施された</a:t>
                      </a:r>
                      <a:b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b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最低</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3</a:t>
                      </a: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件の試験結果</a:t>
                      </a:r>
                      <a:b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b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（保健省に指定された医療機器のみ）</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7</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取り扱い説明書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552061">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医療機器分野における事業活動の</a:t>
                      </a:r>
                      <a:b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b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事業者登録証明書の写し</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他国の規制当局から得られた</a:t>
                      </a:r>
                      <a:b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b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化学的、物理的、および安全試験結果</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8</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製品ラベル</a:t>
                      </a:r>
                      <a:b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b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Decree No.89/2006/NĐ-CP</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を満たすもの）</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552061">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関連する品質基準を順守した旨</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の宣言</a:t>
                      </a:r>
                      <a:endPar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ISO13485</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6</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医療機器のカタログ</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9</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手数料</a:t>
                      </a:r>
                      <a:endPar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 100</a:t>
                      </a: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万ドン</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（約</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43US$</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endPar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B: 300</a:t>
                      </a: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万ドン</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（約</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129US$</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endParaRPr kumimoji="0" lang="en-US" altLang="ja-JP" sz="8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C, D:</a:t>
                      </a: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　</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500</a:t>
                      </a: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万ドン</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 </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（約</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215US$</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sp>
        <p:nvSpPr>
          <p:cNvPr id="80" name="テキスト ボックス 79"/>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83" name="右矢印 82"/>
          <p:cNvSpPr/>
          <p:nvPr/>
        </p:nvSpPr>
        <p:spPr>
          <a:xfrm>
            <a:off x="7894444" y="220486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7" name="片側の 2 つの角を丸めた四角形 16"/>
          <p:cNvSpPr/>
          <p:nvPr/>
        </p:nvSpPr>
        <p:spPr>
          <a:xfrm>
            <a:off x="632520" y="4005065"/>
            <a:ext cx="8640960"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US" altLang="ja-JP" sz="1300" dirty="0">
                <a:solidFill>
                  <a:schemeClr val="bg1"/>
                </a:solidFill>
                <a:latin typeface="Meiryo UI" panose="020B0604030504040204" pitchFamily="34" charset="-128"/>
                <a:ea typeface="Meiryo UI" panose="020B0604030504040204" pitchFamily="34" charset="-128"/>
                <a:cs typeface="Arial" panose="020B0604020202020204" pitchFamily="34" charset="0"/>
              </a:rPr>
              <a:t>※ </a:t>
            </a:r>
            <a:r>
              <a:rPr kumimoji="0" lang="ja-JP" altLang="en-US" sz="1300" dirty="0">
                <a:solidFill>
                  <a:schemeClr val="bg1"/>
                </a:solidFill>
                <a:latin typeface="Meiryo UI" panose="020B0604030504040204" pitchFamily="34" charset="-128"/>
                <a:ea typeface="Meiryo UI" panose="020B0604030504040204" pitchFamily="34" charset="-128"/>
                <a:cs typeface="Arial" panose="020B0604020202020204" pitchFamily="34" charset="0"/>
              </a:rPr>
              <a:t>ベトナムで生産された医療</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機器の登録に必要な書類等</a:t>
            </a:r>
          </a:p>
        </p:txBody>
      </p:sp>
      <p:sp>
        <p:nvSpPr>
          <p:cNvPr id="54" name="角丸四角形 53"/>
          <p:cNvSpPr/>
          <p:nvPr/>
        </p:nvSpPr>
        <p:spPr>
          <a:xfrm>
            <a:off x="488504" y="22048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9" name="角丸四角形 78"/>
          <p:cNvSpPr/>
          <p:nvPr/>
        </p:nvSpPr>
        <p:spPr>
          <a:xfrm>
            <a:off x="3455114" y="22048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81" name="角丸四角形 80"/>
          <p:cNvSpPr/>
          <p:nvPr/>
        </p:nvSpPr>
        <p:spPr>
          <a:xfrm>
            <a:off x="5817096" y="22048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82" name="直線コネクタ 81"/>
          <p:cNvCxnSpPr/>
          <p:nvPr/>
        </p:nvCxnSpPr>
        <p:spPr>
          <a:xfrm>
            <a:off x="3599130" y="2492897"/>
            <a:ext cx="0" cy="1051675"/>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grpSp>
        <p:nvGrpSpPr>
          <p:cNvPr id="85" name="グループ化 7"/>
          <p:cNvGrpSpPr/>
          <p:nvPr/>
        </p:nvGrpSpPr>
        <p:grpSpPr>
          <a:xfrm>
            <a:off x="416496" y="1772817"/>
            <a:ext cx="9001000" cy="288032"/>
            <a:chOff x="4944173" y="2113806"/>
            <a:chExt cx="5861371" cy="288032"/>
          </a:xfrm>
        </p:grpSpPr>
        <p:cxnSp>
          <p:nvCxnSpPr>
            <p:cNvPr id="86" name="直線コネクタ 8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Meiryo UI" panose="020B0604030504040204" pitchFamily="34" charset="-128"/>
                  <a:ea typeface="Meiryo UI" panose="020B0604030504040204" pitchFamily="34" charset="-128"/>
                </a:rPr>
                <a:t>医療機器の販売までに必要な手続き</a:t>
              </a:r>
              <a:endParaRPr lang="zh-TW" altLang="en-US" sz="1400" b="1" dirty="0">
                <a:solidFill>
                  <a:srgbClr val="000000"/>
                </a:solidFill>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091551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520E1B-49D6-4638-9455-C10EDF1F6EBF}"/>
              </a:ext>
            </a:extLst>
          </p:cNvPr>
          <p:cNvGraphicFramePr>
            <a:graphicFrameLocks/>
          </p:cNvGraphicFramePr>
          <p:nvPr>
            <p:custDataLst>
              <p:tags r:id="rId1"/>
            </p:custDataLst>
            <p:extLst>
              <p:ext uri="{D42A27DB-BD31-4B8C-83A1-F6EECF244321}">
                <p14:modId xmlns:p14="http://schemas.microsoft.com/office/powerpoint/2010/main" val="706096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08" imgH="408" progId="TCLayout.ActiveDocument.1">
                  <p:embed/>
                </p:oleObj>
              </mc:Choice>
              <mc:Fallback>
                <p:oleObj name="think-cellスライド" r:id="rId4" imgW="408" imgH="408" progId="TCLayout.ActiveDocument.1">
                  <p:embed/>
                  <p:pic>
                    <p:nvPicPr>
                      <p:cNvPr id="5" name="Object 4" hidden="1">
                        <a:extLst>
                          <a:ext uri="{FF2B5EF4-FFF2-40B4-BE49-F238E27FC236}">
                            <a16:creationId xmlns:a16="http://schemas.microsoft.com/office/drawing/2014/main" id="{0B520E1B-49D6-4638-9455-C10EDF1F6E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6" name="二等辺三角形 65"/>
          <p:cNvSpPr/>
          <p:nvPr/>
        </p:nvSpPr>
        <p:spPr>
          <a:xfrm rot="16200000">
            <a:off x="3121388" y="4678837"/>
            <a:ext cx="1584176" cy="1364388"/>
          </a:xfrm>
          <a:prstGeom prst="triangle">
            <a:avLst>
              <a:gd name="adj" fmla="val 44275"/>
            </a:avLst>
          </a:prstGeom>
          <a:gradFill flip="none" rotWithShape="1">
            <a:gsLst>
              <a:gs pos="0">
                <a:srgbClr val="868686"/>
              </a:gs>
              <a:gs pos="100000">
                <a:srgbClr val="DADADA"/>
              </a:gs>
            </a:gsLst>
            <a:lin ang="5400000" scaled="1"/>
            <a:tileRect/>
          </a:gradFill>
        </p:spPr>
        <p:txBody>
          <a:bodyPr rtlCol="0" anchor="ct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8265368" y="2894855"/>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lang="ja-JP" altLang="en-US" sz="1600" b="1" dirty="0">
                <a:latin typeface="Meiryo UI" panose="020B0604030504040204" pitchFamily="34" charset="-128"/>
                <a:ea typeface="Meiryo UI" panose="020B0604030504040204" pitchFamily="34" charset="-128"/>
                <a:cs typeface="Arial" panose="020B0604020202020204" pitchFamily="34" charset="0"/>
              </a:rPr>
              <a:t>輸　入</a:t>
            </a:r>
          </a:p>
        </p:txBody>
      </p:sp>
      <p:sp>
        <p:nvSpPr>
          <p:cNvPr id="57" name="テキスト ボックス 56"/>
          <p:cNvSpPr txBox="1"/>
          <p:nvPr/>
        </p:nvSpPr>
        <p:spPr>
          <a:xfrm>
            <a:off x="8265368" y="1747903"/>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lang="ja-JP" altLang="en-US" sz="1600" b="1" dirty="0">
                <a:latin typeface="Meiryo UI" panose="020B0604030504040204" pitchFamily="34" charset="-128"/>
                <a:ea typeface="Meiryo UI" panose="020B0604030504040204" pitchFamily="34" charset="-128"/>
                <a:cs typeface="Arial" panose="020B0604020202020204" pitchFamily="34" charset="0"/>
              </a:rPr>
              <a:t>輸　入</a:t>
            </a:r>
          </a:p>
        </p:txBody>
      </p:sp>
      <p:grpSp>
        <p:nvGrpSpPr>
          <p:cNvPr id="72" name="グループ化 71"/>
          <p:cNvGrpSpPr/>
          <p:nvPr/>
        </p:nvGrpSpPr>
        <p:grpSpPr>
          <a:xfrm>
            <a:off x="6537176" y="2026708"/>
            <a:ext cx="936104" cy="936104"/>
            <a:chOff x="5025008" y="2996952"/>
            <a:chExt cx="808116" cy="808116"/>
          </a:xfrm>
        </p:grpSpPr>
        <p:sp>
          <p:nvSpPr>
            <p:cNvPr id="73" name="円/楕円 72"/>
            <p:cNvSpPr/>
            <p:nvPr/>
          </p:nvSpPr>
          <p:spPr>
            <a:xfrm>
              <a:off x="5025008" y="2996952"/>
              <a:ext cx="808116" cy="808116"/>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grpSp>
          <p:nvGrpSpPr>
            <p:cNvPr id="74" name="グループ化 73"/>
            <p:cNvGrpSpPr/>
            <p:nvPr/>
          </p:nvGrpSpPr>
          <p:grpSpPr>
            <a:xfrm rot="900000">
              <a:off x="5272274" y="3156675"/>
              <a:ext cx="352133" cy="457132"/>
              <a:chOff x="59184" y="4981798"/>
              <a:chExt cx="873125" cy="1133475"/>
            </a:xfrm>
          </p:grpSpPr>
          <p:sp>
            <p:nvSpPr>
              <p:cNvPr id="75" name="Freeform 501"/>
              <p:cNvSpPr>
                <a:spLocks noChangeAspect="1"/>
              </p:cNvSpPr>
              <p:nvPr/>
            </p:nvSpPr>
            <p:spPr bwMode="auto">
              <a:xfrm>
                <a:off x="59184" y="4981798"/>
                <a:ext cx="873125" cy="1133475"/>
              </a:xfrm>
              <a:custGeom>
                <a:avLst/>
                <a:gdLst>
                  <a:gd name="T0" fmla="*/ 230 w 233"/>
                  <a:gd name="T1" fmla="*/ 0 h 302"/>
                  <a:gd name="T2" fmla="*/ 2 w 233"/>
                  <a:gd name="T3" fmla="*/ 0 h 302"/>
                  <a:gd name="T4" fmla="*/ 0 w 233"/>
                  <a:gd name="T5" fmla="*/ 3 h 302"/>
                  <a:gd name="T6" fmla="*/ 0 w 233"/>
                  <a:gd name="T7" fmla="*/ 299 h 302"/>
                  <a:gd name="T8" fmla="*/ 2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FB8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76" name="Freeform 502"/>
              <p:cNvSpPr>
                <a:spLocks noChangeAspect="1"/>
              </p:cNvSpPr>
              <p:nvPr/>
            </p:nvSpPr>
            <p:spPr bwMode="auto">
              <a:xfrm>
                <a:off x="76647" y="5004023"/>
                <a:ext cx="833438" cy="1092200"/>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CAE91"/>
                    </a:solidFill>
                    <a:prstDash val="solid"/>
                    <a:round/>
                    <a:headEnd type="none" w="med" len="med"/>
                    <a:tailEnd type="none" w="med" len="me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84" name="Rectangle 503"/>
              <p:cNvSpPr>
                <a:spLocks noChangeAspect="1" noChangeArrowheads="1"/>
              </p:cNvSpPr>
              <p:nvPr/>
            </p:nvSpPr>
            <p:spPr bwMode="auto">
              <a:xfrm>
                <a:off x="138188" y="5085184"/>
                <a:ext cx="710356" cy="204589"/>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grpSp>
            <p:nvGrpSpPr>
              <p:cNvPr id="92" name="グループ化 91"/>
              <p:cNvGrpSpPr/>
              <p:nvPr/>
            </p:nvGrpSpPr>
            <p:grpSpPr>
              <a:xfrm>
                <a:off x="169330" y="5402486"/>
                <a:ext cx="648072" cy="531812"/>
                <a:chOff x="200472" y="5402486"/>
                <a:chExt cx="585788" cy="531812"/>
              </a:xfrm>
            </p:grpSpPr>
            <p:sp>
              <p:nvSpPr>
                <p:cNvPr id="97" name="Rectangle 504"/>
                <p:cNvSpPr>
                  <a:spLocks noChangeAspect="1" noChangeArrowheads="1"/>
                </p:cNvSpPr>
                <p:nvPr/>
              </p:nvSpPr>
              <p:spPr bwMode="auto">
                <a:xfrm>
                  <a:off x="200472" y="5575523"/>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98" name="Rectangle 505"/>
                <p:cNvSpPr>
                  <a:spLocks noChangeAspect="1" noChangeArrowheads="1"/>
                </p:cNvSpPr>
                <p:nvPr/>
              </p:nvSpPr>
              <p:spPr bwMode="auto">
                <a:xfrm>
                  <a:off x="200472" y="5488211"/>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99" name="Rectangle 506"/>
                <p:cNvSpPr>
                  <a:spLocks noChangeAspect="1" noChangeArrowheads="1"/>
                </p:cNvSpPr>
                <p:nvPr/>
              </p:nvSpPr>
              <p:spPr bwMode="auto">
                <a:xfrm>
                  <a:off x="200472" y="54024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100" name="Rectangle 507"/>
                <p:cNvSpPr>
                  <a:spLocks noChangeAspect="1" noChangeArrowheads="1"/>
                </p:cNvSpPr>
                <p:nvPr/>
              </p:nvSpPr>
              <p:spPr bwMode="auto">
                <a:xfrm>
                  <a:off x="200472" y="5661248"/>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101" name="Rectangle 508"/>
                <p:cNvSpPr>
                  <a:spLocks noChangeAspect="1" noChangeArrowheads="1"/>
                </p:cNvSpPr>
                <p:nvPr/>
              </p:nvSpPr>
              <p:spPr bwMode="auto">
                <a:xfrm>
                  <a:off x="200472" y="5746973"/>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102" name="Rectangle 509"/>
                <p:cNvSpPr>
                  <a:spLocks noChangeAspect="1" noChangeArrowheads="1"/>
                </p:cNvSpPr>
                <p:nvPr/>
              </p:nvSpPr>
              <p:spPr bwMode="auto">
                <a:xfrm>
                  <a:off x="200472" y="58342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103" name="Rectangle 510"/>
                <p:cNvSpPr>
                  <a:spLocks noChangeAspect="1" noChangeArrowheads="1"/>
                </p:cNvSpPr>
                <p:nvPr/>
              </p:nvSpPr>
              <p:spPr bwMode="auto">
                <a:xfrm>
                  <a:off x="200472" y="5920011"/>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grpSp>
          <p:grpSp>
            <p:nvGrpSpPr>
              <p:cNvPr id="93" name="グループ化 92"/>
              <p:cNvGrpSpPr/>
              <p:nvPr/>
            </p:nvGrpSpPr>
            <p:grpSpPr>
              <a:xfrm>
                <a:off x="282205" y="5123126"/>
                <a:ext cx="422324" cy="128706"/>
                <a:chOff x="1497013" y="5873750"/>
                <a:chExt cx="833437" cy="254000"/>
              </a:xfrm>
            </p:grpSpPr>
            <p:sp>
              <p:nvSpPr>
                <p:cNvPr id="94" name="Freeform 6"/>
                <p:cNvSpPr>
                  <a:spLocks noEditPoints="1"/>
                </p:cNvSpPr>
                <p:nvPr/>
              </p:nvSpPr>
              <p:spPr bwMode="auto">
                <a:xfrm>
                  <a:off x="1497013" y="5873750"/>
                  <a:ext cx="250825" cy="254000"/>
                </a:xfrm>
                <a:custGeom>
                  <a:avLst/>
                  <a:gdLst>
                    <a:gd name="T0" fmla="*/ 27 w 67"/>
                    <a:gd name="T1" fmla="*/ 13 h 68"/>
                    <a:gd name="T2" fmla="*/ 27 w 67"/>
                    <a:gd name="T3" fmla="*/ 18 h 68"/>
                    <a:gd name="T4" fmla="*/ 0 w 67"/>
                    <a:gd name="T5" fmla="*/ 18 h 68"/>
                    <a:gd name="T6" fmla="*/ 0 w 67"/>
                    <a:gd name="T7" fmla="*/ 13 h 68"/>
                    <a:gd name="T8" fmla="*/ 27 w 67"/>
                    <a:gd name="T9" fmla="*/ 13 h 68"/>
                    <a:gd name="T10" fmla="*/ 24 w 67"/>
                    <a:gd name="T11" fmla="*/ 2 h 68"/>
                    <a:gd name="T12" fmla="*/ 24 w 67"/>
                    <a:gd name="T13" fmla="*/ 8 h 68"/>
                    <a:gd name="T14" fmla="*/ 2 w 67"/>
                    <a:gd name="T15" fmla="*/ 8 h 68"/>
                    <a:gd name="T16" fmla="*/ 2 w 67"/>
                    <a:gd name="T17" fmla="*/ 2 h 68"/>
                    <a:gd name="T18" fmla="*/ 24 w 67"/>
                    <a:gd name="T19" fmla="*/ 2 h 68"/>
                    <a:gd name="T20" fmla="*/ 24 w 67"/>
                    <a:gd name="T21" fmla="*/ 23 h 68"/>
                    <a:gd name="T22" fmla="*/ 24 w 67"/>
                    <a:gd name="T23" fmla="*/ 28 h 68"/>
                    <a:gd name="T24" fmla="*/ 2 w 67"/>
                    <a:gd name="T25" fmla="*/ 28 h 68"/>
                    <a:gd name="T26" fmla="*/ 2 w 67"/>
                    <a:gd name="T27" fmla="*/ 23 h 68"/>
                    <a:gd name="T28" fmla="*/ 24 w 67"/>
                    <a:gd name="T29" fmla="*/ 23 h 68"/>
                    <a:gd name="T30" fmla="*/ 24 w 67"/>
                    <a:gd name="T31" fmla="*/ 34 h 68"/>
                    <a:gd name="T32" fmla="*/ 24 w 67"/>
                    <a:gd name="T33" fmla="*/ 39 h 68"/>
                    <a:gd name="T34" fmla="*/ 2 w 67"/>
                    <a:gd name="T35" fmla="*/ 39 h 68"/>
                    <a:gd name="T36" fmla="*/ 2 w 67"/>
                    <a:gd name="T37" fmla="*/ 34 h 68"/>
                    <a:gd name="T38" fmla="*/ 24 w 67"/>
                    <a:gd name="T39" fmla="*/ 34 h 68"/>
                    <a:gd name="T40" fmla="*/ 24 w 67"/>
                    <a:gd name="T41" fmla="*/ 44 h 68"/>
                    <a:gd name="T42" fmla="*/ 24 w 67"/>
                    <a:gd name="T43" fmla="*/ 66 h 68"/>
                    <a:gd name="T44" fmla="*/ 2 w 67"/>
                    <a:gd name="T45" fmla="*/ 66 h 68"/>
                    <a:gd name="T46" fmla="*/ 2 w 67"/>
                    <a:gd name="T47" fmla="*/ 44 h 68"/>
                    <a:gd name="T48" fmla="*/ 24 w 67"/>
                    <a:gd name="T49" fmla="*/ 44 h 68"/>
                    <a:gd name="T50" fmla="*/ 19 w 67"/>
                    <a:gd name="T51" fmla="*/ 49 h 68"/>
                    <a:gd name="T52" fmla="*/ 8 w 67"/>
                    <a:gd name="T53" fmla="*/ 49 h 68"/>
                    <a:gd name="T54" fmla="*/ 8 w 67"/>
                    <a:gd name="T55" fmla="*/ 61 h 68"/>
                    <a:gd name="T56" fmla="*/ 19 w 67"/>
                    <a:gd name="T57" fmla="*/ 61 h 68"/>
                    <a:gd name="T58" fmla="*/ 19 w 67"/>
                    <a:gd name="T59" fmla="*/ 49 h 68"/>
                    <a:gd name="T60" fmla="*/ 26 w 67"/>
                    <a:gd name="T61" fmla="*/ 24 h 68"/>
                    <a:gd name="T62" fmla="*/ 37 w 67"/>
                    <a:gd name="T63" fmla="*/ 0 h 68"/>
                    <a:gd name="T64" fmla="*/ 43 w 67"/>
                    <a:gd name="T65" fmla="*/ 1 h 68"/>
                    <a:gd name="T66" fmla="*/ 40 w 67"/>
                    <a:gd name="T67" fmla="*/ 10 h 68"/>
                    <a:gd name="T68" fmla="*/ 66 w 67"/>
                    <a:gd name="T69" fmla="*/ 10 h 68"/>
                    <a:gd name="T70" fmla="*/ 66 w 67"/>
                    <a:gd name="T71" fmla="*/ 16 h 68"/>
                    <a:gd name="T72" fmla="*/ 51 w 67"/>
                    <a:gd name="T73" fmla="*/ 16 h 68"/>
                    <a:gd name="T74" fmla="*/ 51 w 67"/>
                    <a:gd name="T75" fmla="*/ 33 h 68"/>
                    <a:gd name="T76" fmla="*/ 67 w 67"/>
                    <a:gd name="T77" fmla="*/ 33 h 68"/>
                    <a:gd name="T78" fmla="*/ 67 w 67"/>
                    <a:gd name="T79" fmla="*/ 39 h 68"/>
                    <a:gd name="T80" fmla="*/ 51 w 67"/>
                    <a:gd name="T81" fmla="*/ 39 h 68"/>
                    <a:gd name="T82" fmla="*/ 51 w 67"/>
                    <a:gd name="T83" fmla="*/ 68 h 68"/>
                    <a:gd name="T84" fmla="*/ 45 w 67"/>
                    <a:gd name="T85" fmla="*/ 68 h 68"/>
                    <a:gd name="T86" fmla="*/ 45 w 67"/>
                    <a:gd name="T87" fmla="*/ 39 h 68"/>
                    <a:gd name="T88" fmla="*/ 28 w 67"/>
                    <a:gd name="T89" fmla="*/ 39 h 68"/>
                    <a:gd name="T90" fmla="*/ 28 w 67"/>
                    <a:gd name="T91" fmla="*/ 33 h 68"/>
                    <a:gd name="T92" fmla="*/ 45 w 67"/>
                    <a:gd name="T93" fmla="*/ 33 h 68"/>
                    <a:gd name="T94" fmla="*/ 45 w 67"/>
                    <a:gd name="T95" fmla="*/ 16 h 68"/>
                    <a:gd name="T96" fmla="*/ 38 w 67"/>
                    <a:gd name="T97" fmla="*/ 16 h 68"/>
                    <a:gd name="T98" fmla="*/ 30 w 67"/>
                    <a:gd name="T99" fmla="*/ 28 h 68"/>
                    <a:gd name="T100" fmla="*/ 26 w 67"/>
                    <a:gd name="T101"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68">
                      <a:moveTo>
                        <a:pt x="27" y="13"/>
                      </a:moveTo>
                      <a:cubicBezTo>
                        <a:pt x="27" y="18"/>
                        <a:pt x="27" y="18"/>
                        <a:pt x="27" y="18"/>
                      </a:cubicBezTo>
                      <a:cubicBezTo>
                        <a:pt x="0" y="18"/>
                        <a:pt x="0" y="18"/>
                        <a:pt x="0" y="18"/>
                      </a:cubicBezTo>
                      <a:cubicBezTo>
                        <a:pt x="0" y="13"/>
                        <a:pt x="0" y="13"/>
                        <a:pt x="0" y="13"/>
                      </a:cubicBezTo>
                      <a:lnTo>
                        <a:pt x="27" y="13"/>
                      </a:lnTo>
                      <a:close/>
                      <a:moveTo>
                        <a:pt x="24" y="2"/>
                      </a:moveTo>
                      <a:cubicBezTo>
                        <a:pt x="24" y="8"/>
                        <a:pt x="24" y="8"/>
                        <a:pt x="24" y="8"/>
                      </a:cubicBezTo>
                      <a:cubicBezTo>
                        <a:pt x="2" y="8"/>
                        <a:pt x="2" y="8"/>
                        <a:pt x="2" y="8"/>
                      </a:cubicBezTo>
                      <a:cubicBezTo>
                        <a:pt x="2" y="2"/>
                        <a:pt x="2" y="2"/>
                        <a:pt x="2" y="2"/>
                      </a:cubicBezTo>
                      <a:lnTo>
                        <a:pt x="24" y="2"/>
                      </a:lnTo>
                      <a:close/>
                      <a:moveTo>
                        <a:pt x="24" y="23"/>
                      </a:moveTo>
                      <a:cubicBezTo>
                        <a:pt x="24" y="28"/>
                        <a:pt x="24" y="28"/>
                        <a:pt x="24" y="28"/>
                      </a:cubicBezTo>
                      <a:cubicBezTo>
                        <a:pt x="2" y="28"/>
                        <a:pt x="2" y="28"/>
                        <a:pt x="2" y="28"/>
                      </a:cubicBezTo>
                      <a:cubicBezTo>
                        <a:pt x="2" y="23"/>
                        <a:pt x="2" y="23"/>
                        <a:pt x="2" y="23"/>
                      </a:cubicBezTo>
                      <a:lnTo>
                        <a:pt x="24" y="23"/>
                      </a:lnTo>
                      <a:close/>
                      <a:moveTo>
                        <a:pt x="24" y="34"/>
                      </a:moveTo>
                      <a:cubicBezTo>
                        <a:pt x="24" y="39"/>
                        <a:pt x="24" y="39"/>
                        <a:pt x="24" y="39"/>
                      </a:cubicBezTo>
                      <a:cubicBezTo>
                        <a:pt x="2" y="39"/>
                        <a:pt x="2" y="39"/>
                        <a:pt x="2" y="39"/>
                      </a:cubicBezTo>
                      <a:cubicBezTo>
                        <a:pt x="2" y="34"/>
                        <a:pt x="2" y="34"/>
                        <a:pt x="2" y="34"/>
                      </a:cubicBezTo>
                      <a:lnTo>
                        <a:pt x="24" y="34"/>
                      </a:lnTo>
                      <a:close/>
                      <a:moveTo>
                        <a:pt x="24" y="44"/>
                      </a:moveTo>
                      <a:cubicBezTo>
                        <a:pt x="24" y="66"/>
                        <a:pt x="24" y="66"/>
                        <a:pt x="24" y="66"/>
                      </a:cubicBezTo>
                      <a:cubicBezTo>
                        <a:pt x="2" y="66"/>
                        <a:pt x="2" y="66"/>
                        <a:pt x="2" y="66"/>
                      </a:cubicBezTo>
                      <a:cubicBezTo>
                        <a:pt x="2" y="44"/>
                        <a:pt x="2" y="44"/>
                        <a:pt x="2" y="44"/>
                      </a:cubicBezTo>
                      <a:lnTo>
                        <a:pt x="24" y="44"/>
                      </a:lnTo>
                      <a:close/>
                      <a:moveTo>
                        <a:pt x="19" y="49"/>
                      </a:moveTo>
                      <a:cubicBezTo>
                        <a:pt x="8" y="49"/>
                        <a:pt x="8" y="49"/>
                        <a:pt x="8" y="49"/>
                      </a:cubicBezTo>
                      <a:cubicBezTo>
                        <a:pt x="8" y="61"/>
                        <a:pt x="8" y="61"/>
                        <a:pt x="8" y="61"/>
                      </a:cubicBezTo>
                      <a:cubicBezTo>
                        <a:pt x="19" y="61"/>
                        <a:pt x="19" y="61"/>
                        <a:pt x="19" y="61"/>
                      </a:cubicBezTo>
                      <a:lnTo>
                        <a:pt x="19" y="49"/>
                      </a:lnTo>
                      <a:close/>
                      <a:moveTo>
                        <a:pt x="26" y="24"/>
                      </a:moveTo>
                      <a:cubicBezTo>
                        <a:pt x="32" y="16"/>
                        <a:pt x="35" y="10"/>
                        <a:pt x="37" y="0"/>
                      </a:cubicBezTo>
                      <a:cubicBezTo>
                        <a:pt x="43" y="1"/>
                        <a:pt x="43" y="1"/>
                        <a:pt x="43" y="1"/>
                      </a:cubicBezTo>
                      <a:cubicBezTo>
                        <a:pt x="42" y="5"/>
                        <a:pt x="41" y="7"/>
                        <a:pt x="40" y="10"/>
                      </a:cubicBezTo>
                      <a:cubicBezTo>
                        <a:pt x="66" y="10"/>
                        <a:pt x="66" y="10"/>
                        <a:pt x="66" y="10"/>
                      </a:cubicBezTo>
                      <a:cubicBezTo>
                        <a:pt x="66" y="16"/>
                        <a:pt x="66" y="16"/>
                        <a:pt x="66" y="16"/>
                      </a:cubicBezTo>
                      <a:cubicBezTo>
                        <a:pt x="51" y="16"/>
                        <a:pt x="51" y="16"/>
                        <a:pt x="51" y="16"/>
                      </a:cubicBezTo>
                      <a:cubicBezTo>
                        <a:pt x="51" y="33"/>
                        <a:pt x="51" y="33"/>
                        <a:pt x="51" y="33"/>
                      </a:cubicBezTo>
                      <a:cubicBezTo>
                        <a:pt x="67" y="33"/>
                        <a:pt x="67" y="33"/>
                        <a:pt x="67" y="33"/>
                      </a:cubicBezTo>
                      <a:cubicBezTo>
                        <a:pt x="67" y="39"/>
                        <a:pt x="67" y="39"/>
                        <a:pt x="67" y="39"/>
                      </a:cubicBezTo>
                      <a:cubicBezTo>
                        <a:pt x="51" y="39"/>
                        <a:pt x="51" y="39"/>
                        <a:pt x="51" y="39"/>
                      </a:cubicBezTo>
                      <a:cubicBezTo>
                        <a:pt x="51" y="68"/>
                        <a:pt x="51" y="68"/>
                        <a:pt x="51" y="68"/>
                      </a:cubicBezTo>
                      <a:cubicBezTo>
                        <a:pt x="45" y="68"/>
                        <a:pt x="45" y="68"/>
                        <a:pt x="45" y="68"/>
                      </a:cubicBezTo>
                      <a:cubicBezTo>
                        <a:pt x="45" y="39"/>
                        <a:pt x="45" y="39"/>
                        <a:pt x="45" y="39"/>
                      </a:cubicBezTo>
                      <a:cubicBezTo>
                        <a:pt x="28" y="39"/>
                        <a:pt x="28" y="39"/>
                        <a:pt x="28" y="39"/>
                      </a:cubicBezTo>
                      <a:cubicBezTo>
                        <a:pt x="28" y="33"/>
                        <a:pt x="28" y="33"/>
                        <a:pt x="28" y="33"/>
                      </a:cubicBezTo>
                      <a:cubicBezTo>
                        <a:pt x="45" y="33"/>
                        <a:pt x="45" y="33"/>
                        <a:pt x="45" y="33"/>
                      </a:cubicBezTo>
                      <a:cubicBezTo>
                        <a:pt x="45" y="16"/>
                        <a:pt x="45" y="16"/>
                        <a:pt x="45" y="16"/>
                      </a:cubicBezTo>
                      <a:cubicBezTo>
                        <a:pt x="38" y="16"/>
                        <a:pt x="38" y="16"/>
                        <a:pt x="38" y="16"/>
                      </a:cubicBezTo>
                      <a:cubicBezTo>
                        <a:pt x="35" y="21"/>
                        <a:pt x="33" y="24"/>
                        <a:pt x="30" y="28"/>
                      </a:cubicBez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sp>
              <p:nvSpPr>
                <p:cNvPr id="95" name="Freeform 7"/>
                <p:cNvSpPr>
                  <a:spLocks noEditPoints="1"/>
                </p:cNvSpPr>
                <p:nvPr/>
              </p:nvSpPr>
              <p:spPr bwMode="auto">
                <a:xfrm>
                  <a:off x="1789113" y="5884863"/>
                  <a:ext cx="249237" cy="239713"/>
                </a:xfrm>
                <a:custGeom>
                  <a:avLst/>
                  <a:gdLst>
                    <a:gd name="T0" fmla="*/ 57 w 66"/>
                    <a:gd name="T1" fmla="*/ 58 h 64"/>
                    <a:gd name="T2" fmla="*/ 50 w 66"/>
                    <a:gd name="T3" fmla="*/ 64 h 64"/>
                    <a:gd name="T4" fmla="*/ 36 w 66"/>
                    <a:gd name="T5" fmla="*/ 64 h 64"/>
                    <a:gd name="T6" fmla="*/ 35 w 66"/>
                    <a:gd name="T7" fmla="*/ 58 h 64"/>
                    <a:gd name="T8" fmla="*/ 49 w 66"/>
                    <a:gd name="T9" fmla="*/ 58 h 64"/>
                    <a:gd name="T10" fmla="*/ 51 w 66"/>
                    <a:gd name="T11" fmla="*/ 56 h 64"/>
                    <a:gd name="T12" fmla="*/ 51 w 66"/>
                    <a:gd name="T13" fmla="*/ 6 h 64"/>
                    <a:gd name="T14" fmla="*/ 0 w 66"/>
                    <a:gd name="T15" fmla="*/ 6 h 64"/>
                    <a:gd name="T16" fmla="*/ 0 w 66"/>
                    <a:gd name="T17" fmla="*/ 0 h 64"/>
                    <a:gd name="T18" fmla="*/ 66 w 66"/>
                    <a:gd name="T19" fmla="*/ 0 h 64"/>
                    <a:gd name="T20" fmla="*/ 66 w 66"/>
                    <a:gd name="T21" fmla="*/ 6 h 64"/>
                    <a:gd name="T22" fmla="*/ 57 w 66"/>
                    <a:gd name="T23" fmla="*/ 6 h 64"/>
                    <a:gd name="T24" fmla="*/ 57 w 66"/>
                    <a:gd name="T25" fmla="*/ 58 h 64"/>
                    <a:gd name="T26" fmla="*/ 39 w 66"/>
                    <a:gd name="T27" fmla="*/ 48 h 64"/>
                    <a:gd name="T28" fmla="*/ 6 w 66"/>
                    <a:gd name="T29" fmla="*/ 48 h 64"/>
                    <a:gd name="T30" fmla="*/ 6 w 66"/>
                    <a:gd name="T31" fmla="*/ 15 h 64"/>
                    <a:gd name="T32" fmla="*/ 39 w 66"/>
                    <a:gd name="T33" fmla="*/ 15 h 64"/>
                    <a:gd name="T34" fmla="*/ 39 w 66"/>
                    <a:gd name="T35" fmla="*/ 48 h 64"/>
                    <a:gd name="T36" fmla="*/ 33 w 66"/>
                    <a:gd name="T37" fmla="*/ 20 h 64"/>
                    <a:gd name="T38" fmla="*/ 12 w 66"/>
                    <a:gd name="T39" fmla="*/ 20 h 64"/>
                    <a:gd name="T40" fmla="*/ 12 w 66"/>
                    <a:gd name="T41" fmla="*/ 42 h 64"/>
                    <a:gd name="T42" fmla="*/ 33 w 66"/>
                    <a:gd name="T43" fmla="*/ 42 h 64"/>
                    <a:gd name="T44" fmla="*/ 33 w 66"/>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4">
                      <a:moveTo>
                        <a:pt x="57" y="58"/>
                      </a:moveTo>
                      <a:cubicBezTo>
                        <a:pt x="57" y="62"/>
                        <a:pt x="55" y="64"/>
                        <a:pt x="50" y="64"/>
                      </a:cubicBezTo>
                      <a:cubicBezTo>
                        <a:pt x="36" y="64"/>
                        <a:pt x="36" y="64"/>
                        <a:pt x="36" y="64"/>
                      </a:cubicBezTo>
                      <a:cubicBezTo>
                        <a:pt x="35" y="58"/>
                        <a:pt x="35" y="58"/>
                        <a:pt x="35" y="58"/>
                      </a:cubicBezTo>
                      <a:cubicBezTo>
                        <a:pt x="49" y="58"/>
                        <a:pt x="49" y="58"/>
                        <a:pt x="49" y="58"/>
                      </a:cubicBezTo>
                      <a:cubicBezTo>
                        <a:pt x="50" y="58"/>
                        <a:pt x="51" y="58"/>
                        <a:pt x="51" y="56"/>
                      </a:cubicBezTo>
                      <a:cubicBezTo>
                        <a:pt x="51" y="6"/>
                        <a:pt x="51" y="6"/>
                        <a:pt x="51" y="6"/>
                      </a:cubicBezTo>
                      <a:cubicBezTo>
                        <a:pt x="0" y="6"/>
                        <a:pt x="0" y="6"/>
                        <a:pt x="0" y="6"/>
                      </a:cubicBezTo>
                      <a:cubicBezTo>
                        <a:pt x="0" y="0"/>
                        <a:pt x="0" y="0"/>
                        <a:pt x="0" y="0"/>
                      </a:cubicBezTo>
                      <a:cubicBezTo>
                        <a:pt x="66" y="0"/>
                        <a:pt x="66" y="0"/>
                        <a:pt x="66" y="0"/>
                      </a:cubicBezTo>
                      <a:cubicBezTo>
                        <a:pt x="66" y="6"/>
                        <a:pt x="66" y="6"/>
                        <a:pt x="66" y="6"/>
                      </a:cubicBezTo>
                      <a:cubicBezTo>
                        <a:pt x="57" y="6"/>
                        <a:pt x="57" y="6"/>
                        <a:pt x="57" y="6"/>
                      </a:cubicBezTo>
                      <a:lnTo>
                        <a:pt x="57" y="58"/>
                      </a:lnTo>
                      <a:close/>
                      <a:moveTo>
                        <a:pt x="39" y="48"/>
                      </a:moveTo>
                      <a:cubicBezTo>
                        <a:pt x="6" y="48"/>
                        <a:pt x="6" y="48"/>
                        <a:pt x="6" y="48"/>
                      </a:cubicBezTo>
                      <a:cubicBezTo>
                        <a:pt x="6" y="15"/>
                        <a:pt x="6" y="15"/>
                        <a:pt x="6" y="15"/>
                      </a:cubicBezTo>
                      <a:cubicBezTo>
                        <a:pt x="39" y="15"/>
                        <a:pt x="39" y="15"/>
                        <a:pt x="39" y="15"/>
                      </a:cubicBezTo>
                      <a:lnTo>
                        <a:pt x="39" y="48"/>
                      </a:lnTo>
                      <a:close/>
                      <a:moveTo>
                        <a:pt x="33" y="20"/>
                      </a:moveTo>
                      <a:cubicBezTo>
                        <a:pt x="12" y="20"/>
                        <a:pt x="12" y="20"/>
                        <a:pt x="12" y="20"/>
                      </a:cubicBezTo>
                      <a:cubicBezTo>
                        <a:pt x="12" y="42"/>
                        <a:pt x="12" y="42"/>
                        <a:pt x="12" y="42"/>
                      </a:cubicBezTo>
                      <a:cubicBezTo>
                        <a:pt x="33" y="42"/>
                        <a:pt x="33" y="42"/>
                        <a:pt x="33" y="42"/>
                      </a:cubicBez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sp>
              <p:nvSpPr>
                <p:cNvPr id="96" name="Freeform 8"/>
                <p:cNvSpPr>
                  <a:spLocks noEditPoints="1"/>
                </p:cNvSpPr>
                <p:nvPr/>
              </p:nvSpPr>
              <p:spPr bwMode="auto">
                <a:xfrm>
                  <a:off x="2079625" y="5884863"/>
                  <a:ext cx="250825" cy="236538"/>
                </a:xfrm>
                <a:custGeom>
                  <a:avLst/>
                  <a:gdLst>
                    <a:gd name="T0" fmla="*/ 66 w 158"/>
                    <a:gd name="T1" fmla="*/ 23 h 149"/>
                    <a:gd name="T2" fmla="*/ 66 w 158"/>
                    <a:gd name="T3" fmla="*/ 35 h 149"/>
                    <a:gd name="T4" fmla="*/ 0 w 158"/>
                    <a:gd name="T5" fmla="*/ 35 h 149"/>
                    <a:gd name="T6" fmla="*/ 0 w 158"/>
                    <a:gd name="T7" fmla="*/ 23 h 149"/>
                    <a:gd name="T8" fmla="*/ 66 w 158"/>
                    <a:gd name="T9" fmla="*/ 23 h 149"/>
                    <a:gd name="T10" fmla="*/ 59 w 158"/>
                    <a:gd name="T11" fmla="*/ 0 h 149"/>
                    <a:gd name="T12" fmla="*/ 59 w 158"/>
                    <a:gd name="T13" fmla="*/ 11 h 149"/>
                    <a:gd name="T14" fmla="*/ 4 w 158"/>
                    <a:gd name="T15" fmla="*/ 11 h 149"/>
                    <a:gd name="T16" fmla="*/ 4 w 158"/>
                    <a:gd name="T17" fmla="*/ 0 h 149"/>
                    <a:gd name="T18" fmla="*/ 59 w 158"/>
                    <a:gd name="T19" fmla="*/ 0 h 149"/>
                    <a:gd name="T20" fmla="*/ 59 w 158"/>
                    <a:gd name="T21" fmla="*/ 47 h 149"/>
                    <a:gd name="T22" fmla="*/ 59 w 158"/>
                    <a:gd name="T23" fmla="*/ 59 h 149"/>
                    <a:gd name="T24" fmla="*/ 4 w 158"/>
                    <a:gd name="T25" fmla="*/ 59 h 149"/>
                    <a:gd name="T26" fmla="*/ 4 w 158"/>
                    <a:gd name="T27" fmla="*/ 47 h 149"/>
                    <a:gd name="T28" fmla="*/ 59 w 158"/>
                    <a:gd name="T29" fmla="*/ 47 h 149"/>
                    <a:gd name="T30" fmla="*/ 59 w 158"/>
                    <a:gd name="T31" fmla="*/ 73 h 149"/>
                    <a:gd name="T32" fmla="*/ 59 w 158"/>
                    <a:gd name="T33" fmla="*/ 85 h 149"/>
                    <a:gd name="T34" fmla="*/ 4 w 158"/>
                    <a:gd name="T35" fmla="*/ 85 h 149"/>
                    <a:gd name="T36" fmla="*/ 4 w 158"/>
                    <a:gd name="T37" fmla="*/ 73 h 149"/>
                    <a:gd name="T38" fmla="*/ 59 w 158"/>
                    <a:gd name="T39" fmla="*/ 73 h 149"/>
                    <a:gd name="T40" fmla="*/ 59 w 158"/>
                    <a:gd name="T41" fmla="*/ 97 h 149"/>
                    <a:gd name="T42" fmla="*/ 59 w 158"/>
                    <a:gd name="T43" fmla="*/ 149 h 149"/>
                    <a:gd name="T44" fmla="*/ 4 w 158"/>
                    <a:gd name="T45" fmla="*/ 149 h 149"/>
                    <a:gd name="T46" fmla="*/ 4 w 158"/>
                    <a:gd name="T47" fmla="*/ 97 h 149"/>
                    <a:gd name="T48" fmla="*/ 59 w 158"/>
                    <a:gd name="T49" fmla="*/ 97 h 149"/>
                    <a:gd name="T50" fmla="*/ 44 w 158"/>
                    <a:gd name="T51" fmla="*/ 108 h 149"/>
                    <a:gd name="T52" fmla="*/ 18 w 158"/>
                    <a:gd name="T53" fmla="*/ 108 h 149"/>
                    <a:gd name="T54" fmla="*/ 18 w 158"/>
                    <a:gd name="T55" fmla="*/ 137 h 149"/>
                    <a:gd name="T56" fmla="*/ 44 w 158"/>
                    <a:gd name="T57" fmla="*/ 137 h 149"/>
                    <a:gd name="T58" fmla="*/ 44 w 158"/>
                    <a:gd name="T59" fmla="*/ 108 h 149"/>
                    <a:gd name="T60" fmla="*/ 92 w 158"/>
                    <a:gd name="T61" fmla="*/ 40 h 149"/>
                    <a:gd name="T62" fmla="*/ 92 w 158"/>
                    <a:gd name="T63" fmla="*/ 132 h 149"/>
                    <a:gd name="T64" fmla="*/ 111 w 158"/>
                    <a:gd name="T65" fmla="*/ 132 h 149"/>
                    <a:gd name="T66" fmla="*/ 111 w 158"/>
                    <a:gd name="T67" fmla="*/ 14 h 149"/>
                    <a:gd name="T68" fmla="*/ 68 w 158"/>
                    <a:gd name="T69" fmla="*/ 14 h 149"/>
                    <a:gd name="T70" fmla="*/ 68 w 158"/>
                    <a:gd name="T71" fmla="*/ 0 h 149"/>
                    <a:gd name="T72" fmla="*/ 156 w 158"/>
                    <a:gd name="T73" fmla="*/ 0 h 149"/>
                    <a:gd name="T74" fmla="*/ 156 w 158"/>
                    <a:gd name="T75" fmla="*/ 14 h 149"/>
                    <a:gd name="T76" fmla="*/ 125 w 158"/>
                    <a:gd name="T77" fmla="*/ 14 h 149"/>
                    <a:gd name="T78" fmla="*/ 125 w 158"/>
                    <a:gd name="T79" fmla="*/ 61 h 149"/>
                    <a:gd name="T80" fmla="*/ 153 w 158"/>
                    <a:gd name="T81" fmla="*/ 61 h 149"/>
                    <a:gd name="T82" fmla="*/ 153 w 158"/>
                    <a:gd name="T83" fmla="*/ 75 h 149"/>
                    <a:gd name="T84" fmla="*/ 125 w 158"/>
                    <a:gd name="T85" fmla="*/ 75 h 149"/>
                    <a:gd name="T86" fmla="*/ 125 w 158"/>
                    <a:gd name="T87" fmla="*/ 132 h 149"/>
                    <a:gd name="T88" fmla="*/ 158 w 158"/>
                    <a:gd name="T89" fmla="*/ 132 h 149"/>
                    <a:gd name="T90" fmla="*/ 158 w 158"/>
                    <a:gd name="T91" fmla="*/ 146 h 149"/>
                    <a:gd name="T92" fmla="*/ 66 w 158"/>
                    <a:gd name="T93" fmla="*/ 146 h 149"/>
                    <a:gd name="T94" fmla="*/ 66 w 158"/>
                    <a:gd name="T95" fmla="*/ 132 h 149"/>
                    <a:gd name="T96" fmla="*/ 78 w 158"/>
                    <a:gd name="T97" fmla="*/ 132 h 149"/>
                    <a:gd name="T98" fmla="*/ 78 w 158"/>
                    <a:gd name="T99" fmla="*/ 40 h 149"/>
                    <a:gd name="T100" fmla="*/ 92 w 158"/>
                    <a:gd name="T101"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49">
                      <a:moveTo>
                        <a:pt x="66" y="23"/>
                      </a:moveTo>
                      <a:lnTo>
                        <a:pt x="66" y="35"/>
                      </a:lnTo>
                      <a:lnTo>
                        <a:pt x="0" y="35"/>
                      </a:lnTo>
                      <a:lnTo>
                        <a:pt x="0" y="23"/>
                      </a:lnTo>
                      <a:lnTo>
                        <a:pt x="66" y="23"/>
                      </a:lnTo>
                      <a:close/>
                      <a:moveTo>
                        <a:pt x="59" y="0"/>
                      </a:moveTo>
                      <a:lnTo>
                        <a:pt x="59" y="11"/>
                      </a:lnTo>
                      <a:lnTo>
                        <a:pt x="4" y="11"/>
                      </a:lnTo>
                      <a:lnTo>
                        <a:pt x="4" y="0"/>
                      </a:lnTo>
                      <a:lnTo>
                        <a:pt x="59" y="0"/>
                      </a:lnTo>
                      <a:close/>
                      <a:moveTo>
                        <a:pt x="59" y="47"/>
                      </a:moveTo>
                      <a:lnTo>
                        <a:pt x="59" y="59"/>
                      </a:lnTo>
                      <a:lnTo>
                        <a:pt x="4" y="59"/>
                      </a:lnTo>
                      <a:lnTo>
                        <a:pt x="4" y="47"/>
                      </a:lnTo>
                      <a:lnTo>
                        <a:pt x="59" y="47"/>
                      </a:lnTo>
                      <a:close/>
                      <a:moveTo>
                        <a:pt x="59" y="73"/>
                      </a:moveTo>
                      <a:lnTo>
                        <a:pt x="59" y="85"/>
                      </a:lnTo>
                      <a:lnTo>
                        <a:pt x="4" y="85"/>
                      </a:lnTo>
                      <a:lnTo>
                        <a:pt x="4" y="73"/>
                      </a:lnTo>
                      <a:lnTo>
                        <a:pt x="59" y="73"/>
                      </a:lnTo>
                      <a:close/>
                      <a:moveTo>
                        <a:pt x="59" y="97"/>
                      </a:moveTo>
                      <a:lnTo>
                        <a:pt x="59" y="149"/>
                      </a:lnTo>
                      <a:lnTo>
                        <a:pt x="4" y="149"/>
                      </a:lnTo>
                      <a:lnTo>
                        <a:pt x="4" y="97"/>
                      </a:lnTo>
                      <a:lnTo>
                        <a:pt x="59" y="97"/>
                      </a:lnTo>
                      <a:close/>
                      <a:moveTo>
                        <a:pt x="44" y="108"/>
                      </a:moveTo>
                      <a:lnTo>
                        <a:pt x="18" y="108"/>
                      </a:lnTo>
                      <a:lnTo>
                        <a:pt x="18" y="137"/>
                      </a:lnTo>
                      <a:lnTo>
                        <a:pt x="44" y="137"/>
                      </a:lnTo>
                      <a:lnTo>
                        <a:pt x="44" y="108"/>
                      </a:lnTo>
                      <a:close/>
                      <a:moveTo>
                        <a:pt x="92" y="40"/>
                      </a:moveTo>
                      <a:lnTo>
                        <a:pt x="92" y="132"/>
                      </a:lnTo>
                      <a:lnTo>
                        <a:pt x="111" y="132"/>
                      </a:lnTo>
                      <a:lnTo>
                        <a:pt x="111" y="14"/>
                      </a:lnTo>
                      <a:lnTo>
                        <a:pt x="68" y="14"/>
                      </a:lnTo>
                      <a:lnTo>
                        <a:pt x="68" y="0"/>
                      </a:lnTo>
                      <a:lnTo>
                        <a:pt x="156" y="0"/>
                      </a:lnTo>
                      <a:lnTo>
                        <a:pt x="156" y="14"/>
                      </a:lnTo>
                      <a:lnTo>
                        <a:pt x="125" y="14"/>
                      </a:lnTo>
                      <a:lnTo>
                        <a:pt x="125" y="61"/>
                      </a:lnTo>
                      <a:lnTo>
                        <a:pt x="153" y="61"/>
                      </a:lnTo>
                      <a:lnTo>
                        <a:pt x="153" y="75"/>
                      </a:lnTo>
                      <a:lnTo>
                        <a:pt x="125" y="75"/>
                      </a:lnTo>
                      <a:lnTo>
                        <a:pt x="125" y="132"/>
                      </a:lnTo>
                      <a:lnTo>
                        <a:pt x="158" y="132"/>
                      </a:lnTo>
                      <a:lnTo>
                        <a:pt x="158" y="146"/>
                      </a:lnTo>
                      <a:lnTo>
                        <a:pt x="66" y="146"/>
                      </a:lnTo>
                      <a:lnTo>
                        <a:pt x="66" y="132"/>
                      </a:lnTo>
                      <a:lnTo>
                        <a:pt x="78" y="132"/>
                      </a:lnTo>
                      <a:lnTo>
                        <a:pt x="78" y="40"/>
                      </a:lnTo>
                      <a:lnTo>
                        <a:pt x="9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grpSp>
        </p:grpSp>
      </p:grpSp>
      <p:sp>
        <p:nvSpPr>
          <p:cNvPr id="88" name="正方形/長方形 87"/>
          <p:cNvSpPr/>
          <p:nvPr/>
        </p:nvSpPr>
        <p:spPr>
          <a:xfrm>
            <a:off x="560512" y="3992879"/>
            <a:ext cx="8784976" cy="28803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vert="horz" lIns="91440" tIns="45720" rIns="91440" bIns="45720" rtlCol="0" anchor="b" anchorCtr="0">
            <a:normAutofit/>
          </a:bodyPr>
          <a:lstStyle/>
          <a:p>
            <a:r>
              <a:rPr lang="ja-JP" altLang="en-US"/>
              <a:t>ベトナム</a:t>
            </a:r>
            <a:r>
              <a:rPr lang="en-US" altLang="ja-JP" dirty="0"/>
              <a:t>(Vietnam) </a:t>
            </a:r>
            <a:r>
              <a:rPr lang="ja-JP" altLang="en-US" dirty="0"/>
              <a:t>／医療関連／制度</a:t>
            </a:r>
          </a:p>
        </p:txBody>
      </p:sp>
      <p:sp>
        <p:nvSpPr>
          <p:cNvPr id="3" name="テキスト プレースホルダー 2"/>
          <p:cNvSpPr>
            <a:spLocks noGrp="1"/>
          </p:cNvSpPr>
          <p:nvPr>
            <p:ph type="body" sz="quarter" idx="15"/>
          </p:nvPr>
        </p:nvSpPr>
        <p:spPr>
          <a:xfrm>
            <a:off x="200025" y="532799"/>
            <a:ext cx="9505950" cy="359445"/>
          </a:xfrm>
        </p:spPr>
        <p:txBody>
          <a:bodyPr vert="horz" lIns="91440" tIns="45720" rIns="91440" bIns="45720" rtlCol="0" anchor="b" anchorCtr="0">
            <a:noAutofit/>
          </a:bodyPr>
          <a:lstStyle/>
          <a:p>
            <a:r>
              <a:rPr lang="ja-JP" altLang="en-US" dirty="0"/>
              <a:t>輸入の医療機器に対する規制</a:t>
            </a:r>
          </a:p>
        </p:txBody>
      </p:sp>
      <p:sp>
        <p:nvSpPr>
          <p:cNvPr id="63" name="正方形/長方形 62"/>
          <p:cNvSpPr/>
          <p:nvPr/>
        </p:nvSpPr>
        <p:spPr>
          <a:xfrm>
            <a:off x="6362526" y="2445005"/>
            <a:ext cx="1440159" cy="360040"/>
          </a:xfrm>
          <a:prstGeom prst="rect">
            <a:avLst/>
          </a:prstGeom>
          <a:solidFill>
            <a:srgbClr val="FFFFFF">
              <a:alpha val="61176"/>
            </a:srgbClr>
          </a:solidFill>
          <a:ln w="12700" cap="flat" cmpd="sng" algn="ctr">
            <a:noFill/>
            <a:prstDash val="solid"/>
            <a:miter lim="800000"/>
            <a:headEnd type="none" w="med" len="med"/>
            <a:tailEnd type="none" w="med" len="med"/>
          </a:ln>
        </p:spPr>
        <p:txBody>
          <a:bodyPr wrap="none" lIns="0" tIns="36000" rIns="0" bIns="0" anchor="t">
            <a:noAutofit/>
          </a:bodyPr>
          <a:lstStyle/>
          <a:p>
            <a:pPr algn="ctr" defTabSz="913079" fontAlgn="ctr" hangingPunct="0">
              <a:lnSpc>
                <a:spcPct val="105000"/>
              </a:lnSpc>
              <a:spcAft>
                <a:spcPct val="0"/>
              </a:spcAft>
            </a:pP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有効</a:t>
            </a:r>
            <a:r>
              <a:rPr kumimoji="0" lang="ja-JP" altLang="en-US" sz="900" kern="0">
                <a:solidFill>
                  <a:srgbClr val="000000"/>
                </a:solidFill>
                <a:latin typeface="Meiryo UI" panose="020B0604030504040204" pitchFamily="34" charset="-128"/>
                <a:ea typeface="Meiryo UI" panose="020B0604030504040204" pitchFamily="34" charset="-128"/>
                <a:cs typeface="Arial" panose="020B0604020202020204" pitchFamily="34" charset="0"/>
              </a:rPr>
              <a:t>期限：　</a:t>
            </a:r>
            <a:endParaRPr kumimoji="0" lang="en-US" altLang="ja-JP"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p>
            <a:pPr algn="ctr" defTabSz="913079" fontAlgn="ctr" hangingPunct="0">
              <a:lnSpc>
                <a:spcPct val="105000"/>
              </a:lnSpc>
              <a:spcAft>
                <a:spcPct val="0"/>
              </a:spcAft>
            </a:pPr>
            <a:r>
              <a:rPr kumimoji="0" lang="ja-JP" altLang="en-US" sz="900" kern="0">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900" kern="0" dirty="0">
                <a:latin typeface="Meiryo UI" panose="020B0604030504040204" pitchFamily="34" charset="-128"/>
                <a:ea typeface="Meiryo UI" panose="020B0604030504040204" pitchFamily="34" charset="-128"/>
                <a:cs typeface="Arial" panose="020B0604020202020204" pitchFamily="34" charset="0"/>
              </a:rPr>
              <a:t>A: </a:t>
            </a:r>
            <a:r>
              <a:rPr kumimoji="0" lang="ja-JP" altLang="en-US" sz="900" kern="0">
                <a:latin typeface="Meiryo UI" panose="020B0604030504040204" pitchFamily="34" charset="-128"/>
                <a:ea typeface="Meiryo UI" panose="020B0604030504040204" pitchFamily="34" charset="-128"/>
                <a:cs typeface="Arial" panose="020B0604020202020204" pitchFamily="34" charset="0"/>
              </a:rPr>
              <a:t>無期限</a:t>
            </a:r>
            <a:endParaRPr kumimoji="0" lang="en-US" altLang="ja-JP" sz="900" kern="0" dirty="0">
              <a:latin typeface="Meiryo UI" panose="020B0604030504040204" pitchFamily="34" charset="-128"/>
              <a:ea typeface="Meiryo UI" panose="020B0604030504040204" pitchFamily="34" charset="-128"/>
              <a:cs typeface="Arial" panose="020B0604020202020204" pitchFamily="34" charset="0"/>
            </a:endParaRPr>
          </a:p>
          <a:p>
            <a:pPr algn="ctr" defTabSz="913079" fontAlgn="ctr" hangingPunct="0">
              <a:lnSpc>
                <a:spcPct val="105000"/>
              </a:lnSpc>
              <a:spcAft>
                <a:spcPct val="0"/>
              </a:spcAft>
            </a:pPr>
            <a:r>
              <a:rPr kumimoji="0" lang="ja-JP" altLang="en-US" sz="900" kern="0">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900" kern="0" dirty="0">
                <a:latin typeface="Meiryo UI" panose="020B0604030504040204" pitchFamily="34" charset="-128"/>
                <a:ea typeface="Meiryo UI" panose="020B0604030504040204" pitchFamily="34" charset="-128"/>
                <a:cs typeface="Arial" panose="020B0604020202020204" pitchFamily="34" charset="0"/>
              </a:rPr>
              <a:t>B, C, D: </a:t>
            </a:r>
            <a:r>
              <a:rPr kumimoji="0" lang="ja-JP" altLang="en-US" sz="900" kern="0">
                <a:latin typeface="Meiryo UI" panose="020B0604030504040204" pitchFamily="34" charset="-128"/>
                <a:ea typeface="Meiryo UI" panose="020B0604030504040204" pitchFamily="34" charset="-128"/>
                <a:cs typeface="Arial" panose="020B0604020202020204" pitchFamily="34" charset="0"/>
              </a:rPr>
              <a:t>５年</a:t>
            </a:r>
            <a:endParaRPr kumimoji="0" lang="ja-JP" altLang="en-US" sz="900" kern="0" dirty="0">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85" name="表 84"/>
          <p:cNvGraphicFramePr>
            <a:graphicFrameLocks noGrp="1"/>
          </p:cNvGraphicFramePr>
          <p:nvPr/>
        </p:nvGraphicFramePr>
        <p:xfrm>
          <a:off x="560512" y="3992878"/>
          <a:ext cx="3096344" cy="2294623"/>
        </p:xfrm>
        <a:graphic>
          <a:graphicData uri="http://schemas.openxmlformats.org/drawingml/2006/table">
            <a:tbl>
              <a:tblPr firstRow="1" bandRow="1">
                <a:tableStyleId>{5C22544A-7EE6-4342-B048-85BDC9FD1C3A}</a:tableStyleId>
              </a:tblPr>
              <a:tblGrid>
                <a:gridCol w="424157">
                  <a:extLst>
                    <a:ext uri="{9D8B030D-6E8A-4147-A177-3AD203B41FA5}">
                      <a16:colId xmlns:a16="http://schemas.microsoft.com/office/drawing/2014/main" val="20000"/>
                    </a:ext>
                  </a:extLst>
                </a:gridCol>
                <a:gridCol w="2672187">
                  <a:extLst>
                    <a:ext uri="{9D8B030D-6E8A-4147-A177-3AD203B41FA5}">
                      <a16:colId xmlns:a16="http://schemas.microsoft.com/office/drawing/2014/main" val="20001"/>
                    </a:ext>
                  </a:extLst>
                </a:gridCol>
              </a:tblGrid>
              <a:tr h="280837">
                <a:tc gridSpan="2">
                  <a:txBody>
                    <a:bodyPr/>
                    <a:lstStyle/>
                    <a:p>
                      <a:pPr marL="0" lvl="1" indent="0" algn="ctr" defTabSz="914400" eaLnBrk="1" hangingPunct="0">
                        <a:spcBef>
                          <a:spcPct val="0"/>
                        </a:spcBef>
                        <a:buClrTx/>
                        <a:buFontTx/>
                        <a:buNone/>
                      </a:pPr>
                      <a:r>
                        <a:rPr kumimoji="0" lang="ja-JP" altLang="en-US"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ベトナムに輸入する医療</a:t>
                      </a:r>
                      <a:r>
                        <a:rPr kumimoji="0" lang="ja-JP" altLang="en-US" sz="1100" b="1" spc="-3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機器の登録に必要な書類等</a:t>
                      </a: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9525" cap="flat" cmpd="sng" algn="ctr">
                      <a:solidFill>
                        <a:srgbClr val="FFFFFF">
                          <a:alpha val="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1" indent="0" algn="l" defTabSz="914400"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dirty="0" bmk="">
                        <a:ln>
                          <a:noFill/>
                        </a:ln>
                        <a:solidFill>
                          <a:schemeClr val="tx1"/>
                        </a:solidFill>
                        <a:effectLst/>
                        <a:latin typeface="+mn-ea"/>
                        <a:ea typeface="+mn-ea"/>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421256">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a:solidFill>
                            <a:schemeClr val="tx1"/>
                          </a:solidFill>
                          <a:latin typeface="Meiryo UI" panose="020B0604030504040204" pitchFamily="34" charset="-128"/>
                          <a:ea typeface="Meiryo UI" panose="020B0604030504040204" pitchFamily="34" charset="-128"/>
                        </a:rPr>
                        <a:t>申請フォーム（</a:t>
                      </a:r>
                      <a:r>
                        <a:rPr lang="en-US" altLang="ja-JP" sz="1000" dirty="0">
                          <a:solidFill>
                            <a:schemeClr val="tx1"/>
                          </a:solidFill>
                          <a:latin typeface="Meiryo UI" panose="020B0604030504040204" pitchFamily="34" charset="-128"/>
                          <a:ea typeface="Meiryo UI" panose="020B0604030504040204" pitchFamily="34" charset="-128"/>
                        </a:rPr>
                        <a:t>DMEC</a:t>
                      </a:r>
                      <a:r>
                        <a:rPr lang="ja-JP" altLang="en-US" sz="1000">
                          <a:solidFill>
                            <a:schemeClr val="tx1"/>
                          </a:solidFill>
                          <a:latin typeface="Meiryo UI" panose="020B0604030504040204" pitchFamily="34" charset="-128"/>
                          <a:ea typeface="Meiryo UI" panose="020B0604030504040204" pitchFamily="34" charset="-128"/>
                        </a:rPr>
                        <a:t>） </a:t>
                      </a:r>
                      <a:endParaRPr kumimoji="0" lang="ja-JP" altLang="en-US" sz="1000" b="0" i="0" u="none" strike="noStrike"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91465">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dirty="0">
                          <a:solidFill>
                            <a:schemeClr val="tx1"/>
                          </a:solidFill>
                          <a:latin typeface="Meiryo UI" panose="020B0604030504040204" pitchFamily="34" charset="-128"/>
                          <a:ea typeface="Meiryo UI" panose="020B0604030504040204" pitchFamily="34" charset="-128"/>
                        </a:rPr>
                        <a:t>事業登録証明書あるいは投資証明書のコピー（公証のあるもの）</a:t>
                      </a:r>
                      <a:endParaRPr kumimoji="0" lang="ja-JP" altLang="en-US" sz="1000" b="0" i="0" u="none" strike="noStrike"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91465">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dirty="0">
                          <a:solidFill>
                            <a:schemeClr val="tx1"/>
                          </a:solidFill>
                          <a:latin typeface="Meiryo UI" panose="020B0604030504040204" pitchFamily="34" charset="-128"/>
                          <a:ea typeface="Meiryo UI" panose="020B0604030504040204" pitchFamily="34" charset="-128"/>
                        </a:rPr>
                        <a:t>医療機器に関する書類 </a:t>
                      </a:r>
                      <a:endPar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3"/>
                  </a:ext>
                </a:extLst>
              </a:tr>
              <a:tr h="491465">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登録申請費用</a:t>
                      </a:r>
                      <a:endPar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 1,000,000</a:t>
                      </a: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ドン</a:t>
                      </a:r>
                      <a:endPar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B: 3,000,000</a:t>
                      </a: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ドン</a:t>
                      </a:r>
                      <a:endPar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C/D: 5,000,000</a:t>
                      </a: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ドン</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888321843"/>
                  </a:ext>
                </a:extLst>
              </a:tr>
            </a:tbl>
          </a:graphicData>
        </a:graphic>
      </p:graphicFrame>
      <p:sp>
        <p:nvSpPr>
          <p:cNvPr id="87" name="片側の 2 つの角を丸めた四角形 86"/>
          <p:cNvSpPr/>
          <p:nvPr/>
        </p:nvSpPr>
        <p:spPr bwMode="auto">
          <a:xfrm>
            <a:off x="560512" y="3704847"/>
            <a:ext cx="8784976" cy="288032"/>
          </a:xfrm>
          <a:prstGeom prst="round2SameRect">
            <a:avLst>
              <a:gd name="adj1" fmla="val 16198"/>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en-US" altLang="ja-JP" sz="13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r>
              <a:rPr lang="ja-JP" altLang="en-US" sz="1300" b="1">
                <a:solidFill>
                  <a:schemeClr val="bg1"/>
                </a:solidFill>
                <a:latin typeface="Meiryo UI" panose="020B0604030504040204" pitchFamily="34" charset="-128"/>
                <a:ea typeface="Meiryo UI" panose="020B0604030504040204" pitchFamily="34" charset="-128"/>
                <a:cs typeface="Arial" panose="020B0604020202020204" pitchFamily="34" charset="0"/>
              </a:rPr>
              <a:t>　製品登録申請</a:t>
            </a:r>
            <a:r>
              <a:rPr lang="ja-JP" altLang="en-US" sz="1300" b="1" dirty="0">
                <a:solidFill>
                  <a:schemeClr val="bg1"/>
                </a:solidFill>
                <a:latin typeface="Meiryo UI" panose="020B0604030504040204" pitchFamily="34" charset="-128"/>
                <a:ea typeface="Meiryo UI" panose="020B0604030504040204" pitchFamily="34" charset="-128"/>
                <a:cs typeface="Arial" panose="020B0604020202020204" pitchFamily="34" charset="0"/>
              </a:rPr>
              <a:t>時に必要な書類</a:t>
            </a:r>
            <a:endParaRPr lang="zh-TW" altLang="en-US" sz="13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104" name="直線矢印コネクタ 103"/>
          <p:cNvCxnSpPr/>
          <p:nvPr/>
        </p:nvCxnSpPr>
        <p:spPr>
          <a:xfrm>
            <a:off x="4016896" y="2722939"/>
            <a:ext cx="2453851"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4016896" y="2170724"/>
            <a:ext cx="0" cy="720080"/>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107" name="右矢印 106"/>
          <p:cNvSpPr/>
          <p:nvPr/>
        </p:nvSpPr>
        <p:spPr>
          <a:xfrm>
            <a:off x="2791600" y="1882692"/>
            <a:ext cx="937264"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08" name="正方形/長方形 107"/>
          <p:cNvSpPr/>
          <p:nvPr/>
        </p:nvSpPr>
        <p:spPr>
          <a:xfrm>
            <a:off x="775376" y="2013738"/>
            <a:ext cx="2953487" cy="469359"/>
          </a:xfrm>
          <a:prstGeom prst="rect">
            <a:avLst/>
          </a:prstGeom>
        </p:spPr>
        <p:txBody>
          <a:bodyPr wrap="square" anchor="t">
            <a:spAutoFit/>
          </a:bodyPr>
          <a:lstStyle/>
          <a:p>
            <a:pPr fontAlgn="ctr">
              <a:spcBef>
                <a:spcPts val="300"/>
              </a:spcBef>
              <a:buClr>
                <a:srgbClr val="3D6AA7"/>
              </a:buClr>
              <a:buSzPct val="120000"/>
            </a:pPr>
            <a:r>
              <a:rPr lang="ja-JP" altLang="en-US" sz="1200" dirty="0">
                <a:latin typeface="Meiryo UI" panose="020B0604030504040204" pitchFamily="34" charset="-128"/>
                <a:ea typeface="Meiryo UI" panose="020B0604030504040204" pitchFamily="34" charset="-128"/>
              </a:rPr>
              <a:t>オンラインアカウントを作成</a:t>
            </a:r>
            <a:endParaRPr lang="en-US" altLang="ja-JP" sz="1200" dirty="0">
              <a:latin typeface="Meiryo UI" panose="020B0604030504040204" pitchFamily="34" charset="-128"/>
              <a:ea typeface="Meiryo UI" panose="020B0604030504040204" pitchFamily="34" charset="-128"/>
            </a:endParaRPr>
          </a:p>
          <a:p>
            <a:pPr fontAlgn="ctr">
              <a:spcBef>
                <a:spcPts val="300"/>
              </a:spcBef>
              <a:buClr>
                <a:srgbClr val="3D6AA7"/>
              </a:buClr>
              <a:buSzPct val="120000"/>
            </a:pPr>
            <a:r>
              <a:rPr lang="en-US" altLang="ja-JP" sz="1000" dirty="0">
                <a:latin typeface="Meiryo UI" panose="020B0604030504040204" pitchFamily="34" charset="-128"/>
                <a:ea typeface="Meiryo UI" panose="020B0604030504040204" pitchFamily="34" charset="-128"/>
                <a:cs typeface="Arial" panose="020B0604020202020204" pitchFamily="34" charset="0"/>
              </a:rPr>
              <a:t>URL</a:t>
            </a:r>
            <a:r>
              <a:rPr lang="ja-JP" altLang="en-US" sz="1000">
                <a:latin typeface="Meiryo UI" panose="020B0604030504040204" pitchFamily="34" charset="-128"/>
                <a:ea typeface="Meiryo UI" panose="020B0604030504040204" pitchFamily="34" charset="-128"/>
                <a:cs typeface="Arial" panose="020B0604020202020204" pitchFamily="34" charset="0"/>
              </a:rPr>
              <a:t>（</a:t>
            </a:r>
            <a:r>
              <a:rPr lang="en-US" altLang="ja-JP" sz="1000" dirty="0">
                <a:latin typeface="Meiryo UI" panose="020B0604030504040204" pitchFamily="34" charset="-128"/>
                <a:ea typeface="Meiryo UI" panose="020B0604030504040204" pitchFamily="34" charset="-128"/>
                <a:cs typeface="Arial" panose="020B0604020202020204" pitchFamily="34" charset="0"/>
              </a:rPr>
              <a:t>https://</a:t>
            </a:r>
            <a:r>
              <a:rPr lang="en-US" altLang="ja-JP" sz="1000" dirty="0" err="1">
                <a:latin typeface="Meiryo UI" panose="020B0604030504040204" pitchFamily="34" charset="-128"/>
                <a:ea typeface="Meiryo UI" panose="020B0604030504040204" pitchFamily="34" charset="-128"/>
                <a:cs typeface="Arial" panose="020B0604020202020204" pitchFamily="34" charset="0"/>
              </a:rPr>
              <a:t>dmec.moh.gov.vn</a:t>
            </a:r>
            <a:r>
              <a:rPr lang="en-US" altLang="ja-JP" sz="1000" dirty="0">
                <a:latin typeface="Meiryo UI" panose="020B0604030504040204" pitchFamily="34" charset="-128"/>
                <a:ea typeface="Meiryo UI" panose="020B0604030504040204" pitchFamily="34" charset="-128"/>
                <a:cs typeface="Arial" panose="020B0604020202020204" pitchFamily="34" charset="0"/>
              </a:rPr>
              <a:t>/dang-ky</a:t>
            </a:r>
            <a:r>
              <a:rPr lang="ja-JP" altLang="en-US" sz="1000">
                <a:latin typeface="Meiryo UI" panose="020B0604030504040204" pitchFamily="34" charset="-128"/>
                <a:ea typeface="Meiryo UI" panose="020B0604030504040204" pitchFamily="34" charset="-128"/>
                <a:cs typeface="Arial" panose="020B0604020202020204" pitchFamily="34" charset="0"/>
              </a:rPr>
              <a:t>）</a:t>
            </a:r>
            <a:endParaRPr lang="ja-JP" altLang="en-US" sz="1000" dirty="0">
              <a:latin typeface="Meiryo UI" panose="020B0604030504040204" pitchFamily="34" charset="-128"/>
              <a:ea typeface="Meiryo UI" panose="020B0604030504040204" pitchFamily="34" charset="-128"/>
              <a:cs typeface="Arial" panose="020B0604020202020204" pitchFamily="34" charset="0"/>
            </a:endParaRPr>
          </a:p>
        </p:txBody>
      </p:sp>
      <p:sp>
        <p:nvSpPr>
          <p:cNvPr id="109" name="角丸四角形 108"/>
          <p:cNvSpPr/>
          <p:nvPr/>
        </p:nvSpPr>
        <p:spPr>
          <a:xfrm>
            <a:off x="488504" y="18826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0" name="角丸四角形 109"/>
          <p:cNvSpPr/>
          <p:nvPr/>
        </p:nvSpPr>
        <p:spPr>
          <a:xfrm>
            <a:off x="3872880" y="18826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5" name="正方形/長方形 114"/>
          <p:cNvSpPr/>
          <p:nvPr/>
        </p:nvSpPr>
        <p:spPr>
          <a:xfrm>
            <a:off x="775376" y="3038871"/>
            <a:ext cx="2556055" cy="276999"/>
          </a:xfrm>
          <a:prstGeom prst="rect">
            <a:avLst/>
          </a:prstGeom>
        </p:spPr>
        <p:txBody>
          <a:bodyPr wrap="square" anchor="t">
            <a:spAutoFit/>
          </a:bodyPr>
          <a:lstStyle/>
          <a:p>
            <a:pPr fontAlgn="ctr">
              <a:spcBef>
                <a:spcPts val="600"/>
              </a:spcBef>
              <a:buClr>
                <a:srgbClr val="0F99BC"/>
              </a:buClr>
              <a:buSzPct val="120000"/>
            </a:pPr>
            <a:r>
              <a:rPr lang="ja-JP" altLang="en-US" sz="1200" dirty="0">
                <a:latin typeface="Meiryo UI" panose="020B0604030504040204" pitchFamily="34" charset="-128"/>
                <a:ea typeface="Meiryo UI" panose="020B0604030504040204" pitchFamily="34" charset="-128"/>
                <a:cs typeface="Arial" panose="020B0604020202020204" pitchFamily="34" charset="0"/>
              </a:rPr>
              <a:t>上記機器の</a:t>
            </a:r>
            <a:r>
              <a:rPr lang="en-US" altLang="ja-JP" sz="1200" dirty="0">
                <a:latin typeface="Meiryo UI" panose="020B0604030504040204" pitchFamily="34" charset="-128"/>
                <a:ea typeface="Meiryo UI" panose="020B0604030504040204" pitchFamily="34" charset="-128"/>
                <a:cs typeface="Arial" panose="020B0604020202020204" pitchFamily="34" charset="0"/>
              </a:rPr>
              <a:t>2</a:t>
            </a:r>
            <a:r>
              <a:rPr lang="ja-JP" altLang="en-US" sz="1200" dirty="0">
                <a:latin typeface="Meiryo UI" panose="020B0604030504040204" pitchFamily="34" charset="-128"/>
                <a:ea typeface="Meiryo UI" panose="020B0604030504040204" pitchFamily="34" charset="-128"/>
                <a:cs typeface="Arial" panose="020B0604020202020204" pitchFamily="34" charset="0"/>
              </a:rPr>
              <a:t>回目以降の輸入</a:t>
            </a:r>
          </a:p>
        </p:txBody>
      </p:sp>
      <p:sp>
        <p:nvSpPr>
          <p:cNvPr id="116" name="角丸四角形 115"/>
          <p:cNvSpPr/>
          <p:nvPr/>
        </p:nvSpPr>
        <p:spPr>
          <a:xfrm>
            <a:off x="488504" y="3038871"/>
            <a:ext cx="288032" cy="288032"/>
          </a:xfrm>
          <a:prstGeom prst="roundRect">
            <a:avLst>
              <a:gd name="adj" fmla="val 13360"/>
            </a:avLst>
          </a:prstGeom>
          <a:solidFill>
            <a:srgbClr val="027F9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7" name="角丸四角形 116"/>
          <p:cNvSpPr/>
          <p:nvPr/>
        </p:nvSpPr>
        <p:spPr>
          <a:xfrm>
            <a:off x="3872880" y="3038871"/>
            <a:ext cx="288032" cy="288032"/>
          </a:xfrm>
          <a:prstGeom prst="roundRect">
            <a:avLst>
              <a:gd name="adj" fmla="val 13360"/>
            </a:avLst>
          </a:prstGeom>
          <a:solidFill>
            <a:srgbClr val="027F9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0" name="右矢印 119"/>
          <p:cNvSpPr/>
          <p:nvPr/>
        </p:nvSpPr>
        <p:spPr>
          <a:xfrm>
            <a:off x="2791600" y="3038871"/>
            <a:ext cx="937264" cy="288032"/>
          </a:xfrm>
          <a:prstGeom prst="rightArrow">
            <a:avLst/>
          </a:prstGeom>
          <a:gradFill flip="none" rotWithShape="1">
            <a:gsLst>
              <a:gs pos="43000">
                <a:srgbClr val="77D4ED"/>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3" name="正方形/長方形 122"/>
          <p:cNvSpPr/>
          <p:nvPr/>
        </p:nvSpPr>
        <p:spPr>
          <a:xfrm>
            <a:off x="4160912" y="1966551"/>
            <a:ext cx="1368152" cy="538609"/>
          </a:xfrm>
          <a:prstGeom prst="rect">
            <a:avLst/>
          </a:prstGeom>
        </p:spPr>
        <p:txBody>
          <a:bodyPr wrap="square" anchor="t">
            <a:spAutoFit/>
          </a:bodyPr>
          <a:lstStyle/>
          <a:p>
            <a:pPr fontAlgn="ctr">
              <a:spcBef>
                <a:spcPts val="600"/>
              </a:spcBef>
              <a:buClr>
                <a:srgbClr val="3D6AA7"/>
              </a:buClr>
              <a:buSzPct val="120000"/>
            </a:pPr>
            <a:r>
              <a:rPr lang="ja-JP" altLang="en-US" sz="1200">
                <a:solidFill>
                  <a:srgbClr val="000000"/>
                </a:solidFill>
                <a:latin typeface="Meiryo UI" panose="020B0604030504040204" pitchFamily="34" charset="-128"/>
                <a:ea typeface="Meiryo UI" panose="020B0604030504040204" pitchFamily="34" charset="-128"/>
                <a:cs typeface="Arial" panose="020B0604020202020204" pitchFamily="34" charset="0"/>
              </a:rPr>
              <a:t>製品登録申請</a:t>
            </a:r>
            <a:r>
              <a:rPr lang="en-US" altLang="ja-JP" sz="1200" baseline="30000"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en-US" altLang="ja-JP" sz="1200" baseline="30000" dirty="0">
                <a:latin typeface="Meiryo UI" panose="020B0604030504040204" pitchFamily="34" charset="-128"/>
                <a:ea typeface="Meiryo UI" panose="020B0604030504040204" pitchFamily="34" charset="-128"/>
                <a:cs typeface="Arial" panose="020B0604020202020204" pitchFamily="34" charset="0"/>
              </a:rPr>
              <a:t>1</a:t>
            </a:r>
          </a:p>
          <a:p>
            <a:pPr fontAlgn="ctr">
              <a:spcBef>
                <a:spcPts val="600"/>
              </a:spcBef>
              <a:buClr>
                <a:srgbClr val="3D6AA7"/>
              </a:buClr>
              <a:buSzPct val="120000"/>
            </a:pPr>
            <a:r>
              <a:rPr lang="ja-JP" altLang="en-US" sz="1200">
                <a:latin typeface="Meiryo UI" panose="020B0604030504040204" pitchFamily="34" charset="-128"/>
                <a:ea typeface="Meiryo UI" panose="020B0604030504040204" pitchFamily="34" charset="-128"/>
                <a:cs typeface="Arial" panose="020B0604020202020204" pitchFamily="34" charset="0"/>
              </a:rPr>
              <a:t>当局による審査</a:t>
            </a:r>
            <a:endParaRPr lang="en-US" altLang="ja-JP" sz="1200" baseline="30000" dirty="0">
              <a:latin typeface="Meiryo UI" panose="020B0604030504040204" pitchFamily="34" charset="-128"/>
              <a:ea typeface="Meiryo UI" panose="020B0604030504040204" pitchFamily="34" charset="-128"/>
              <a:cs typeface="Arial" panose="020B0604020202020204" pitchFamily="34" charset="0"/>
            </a:endParaRPr>
          </a:p>
        </p:txBody>
      </p:sp>
      <p:sp>
        <p:nvSpPr>
          <p:cNvPr id="124" name="右矢印 123"/>
          <p:cNvSpPr/>
          <p:nvPr/>
        </p:nvSpPr>
        <p:spPr>
          <a:xfrm>
            <a:off x="5411858" y="1882692"/>
            <a:ext cx="833724"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5" name="角丸四角形 124"/>
          <p:cNvSpPr/>
          <p:nvPr/>
        </p:nvSpPr>
        <p:spPr>
          <a:xfrm>
            <a:off x="6321152" y="18826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6" name="正方形/長方形 125"/>
          <p:cNvSpPr/>
          <p:nvPr/>
        </p:nvSpPr>
        <p:spPr>
          <a:xfrm>
            <a:off x="6609184" y="1882692"/>
            <a:ext cx="1296143" cy="276999"/>
          </a:xfrm>
          <a:prstGeom prst="rect">
            <a:avLst/>
          </a:prstGeom>
        </p:spPr>
        <p:txBody>
          <a:bodyPr wrap="square" anchor="t">
            <a:spAutoFit/>
          </a:bodyPr>
          <a:lstStyle/>
          <a:p>
            <a:pPr fontAlgn="ctr">
              <a:spcBef>
                <a:spcPts val="600"/>
              </a:spcBef>
              <a:buClr>
                <a:srgbClr val="3D6AA7"/>
              </a:buClr>
              <a:buSzPct val="120000"/>
            </a:pP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交付</a:t>
            </a:r>
            <a:endParaRPr lang="ja-JP" altLang="en-US" sz="1200" baseline="30000" dirty="0">
              <a:latin typeface="Meiryo UI" panose="020B0604030504040204" pitchFamily="34" charset="-128"/>
              <a:ea typeface="Meiryo UI" panose="020B0604030504040204" pitchFamily="34" charset="-128"/>
              <a:cs typeface="Arial" panose="020B0604020202020204" pitchFamily="34" charset="0"/>
            </a:endParaRPr>
          </a:p>
        </p:txBody>
      </p:sp>
      <p:sp>
        <p:nvSpPr>
          <p:cNvPr id="127" name="右矢印 126"/>
          <p:cNvSpPr/>
          <p:nvPr/>
        </p:nvSpPr>
        <p:spPr>
          <a:xfrm>
            <a:off x="7473280" y="1882692"/>
            <a:ext cx="86409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128" name="直線コネクタ 127"/>
          <p:cNvCxnSpPr/>
          <p:nvPr/>
        </p:nvCxnSpPr>
        <p:spPr>
          <a:xfrm>
            <a:off x="6465168" y="2170724"/>
            <a:ext cx="0" cy="720080"/>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130" name="右矢印 129"/>
          <p:cNvSpPr/>
          <p:nvPr/>
        </p:nvSpPr>
        <p:spPr>
          <a:xfrm>
            <a:off x="6772210" y="3038871"/>
            <a:ext cx="1565166" cy="288032"/>
          </a:xfrm>
          <a:prstGeom prst="rightArrow">
            <a:avLst/>
          </a:prstGeom>
          <a:gradFill flip="none" rotWithShape="1">
            <a:gsLst>
              <a:gs pos="43000">
                <a:srgbClr val="77D4ED"/>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grpSp>
        <p:nvGrpSpPr>
          <p:cNvPr id="131" name="グループ化 7"/>
          <p:cNvGrpSpPr/>
          <p:nvPr/>
        </p:nvGrpSpPr>
        <p:grpSpPr>
          <a:xfrm>
            <a:off x="345507" y="1100756"/>
            <a:ext cx="9219408" cy="667288"/>
            <a:chOff x="4944173" y="1807120"/>
            <a:chExt cx="6003596" cy="667288"/>
          </a:xfrm>
        </p:grpSpPr>
        <p:cxnSp>
          <p:nvCxnSpPr>
            <p:cNvPr id="132" name="直線コネクタ 13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3" name="Rectangle 6"/>
            <p:cNvSpPr>
              <a:spLocks noChangeArrowheads="1"/>
            </p:cNvSpPr>
            <p:nvPr/>
          </p:nvSpPr>
          <p:spPr bwMode="auto">
            <a:xfrm>
              <a:off x="4944173" y="1807120"/>
              <a:ext cx="6003596" cy="667288"/>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Meiryo UI" panose="020B0604030504040204" pitchFamily="34" charset="-128"/>
                  <a:ea typeface="Meiryo UI" panose="020B0604030504040204" pitchFamily="34" charset="-128"/>
                </a:rPr>
                <a:t>医療機器の輸入までに必要な手続きは以下の通り</a:t>
              </a:r>
              <a:r>
                <a:rPr lang="ja-JP" altLang="en-US" sz="1400" b="1" dirty="0">
                  <a:solidFill>
                    <a:srgbClr val="FF0000"/>
                  </a:solidFill>
                  <a:latin typeface="Meiryo UI" panose="020B0604030504040204" pitchFamily="34" charset="-128"/>
                  <a:ea typeface="Meiryo UI" panose="020B0604030504040204" pitchFamily="34" charset="-128"/>
                </a:rPr>
                <a:t>　</a:t>
              </a:r>
              <a:r>
                <a:rPr lang="ja-JP" altLang="en-US" dirty="0">
                  <a:latin typeface="Meiryo UI" panose="020B0604030504040204" pitchFamily="34" charset="-128"/>
                  <a:ea typeface="Meiryo UI" panose="020B0604030504040204" pitchFamily="34" charset="-128"/>
                </a:rPr>
                <a:t>（</a:t>
              </a:r>
              <a:r>
                <a:rPr lang="en-US" altLang="ja-JP" dirty="0">
                  <a:latin typeface="Meiryo UI" panose="020B0604030504040204" pitchFamily="34" charset="-128"/>
                  <a:ea typeface="Meiryo UI" panose="020B0604030504040204" pitchFamily="34" charset="-128"/>
                  <a:cs typeface="Arial" panose="020B0604020202020204" pitchFamily="34" charset="0"/>
                </a:rPr>
                <a:t>Decree No. 36/2016/ND-CP </a:t>
              </a:r>
              <a:r>
                <a:rPr lang="ja-JP" altLang="en-US" dirty="0">
                  <a:latin typeface="Meiryo UI" panose="020B0604030504040204" pitchFamily="34" charset="-128"/>
                  <a:ea typeface="Meiryo UI" panose="020B0604030504040204" pitchFamily="34" charset="-128"/>
                  <a:cs typeface="Arial" panose="020B0604020202020204" pitchFamily="34" charset="0"/>
                </a:rPr>
                <a:t>及び</a:t>
              </a:r>
              <a:r>
                <a:rPr lang="en-US" altLang="ja-JP" dirty="0">
                  <a:latin typeface="Meiryo UI" panose="020B0604030504040204" pitchFamily="34" charset="-128"/>
                  <a:ea typeface="Meiryo UI" panose="020B0604030504040204" pitchFamily="34" charset="-128"/>
                  <a:cs typeface="Arial" panose="020B0604020202020204" pitchFamily="34" charset="0"/>
                </a:rPr>
                <a:t> Decree No. 169/2018/ND-CP</a:t>
              </a:r>
              <a:r>
                <a:rPr lang="ja-JP" altLang="en-US" dirty="0">
                  <a:latin typeface="Meiryo UI" panose="020B0604030504040204" pitchFamily="34" charset="-128"/>
                  <a:ea typeface="Meiryo UI" panose="020B0604030504040204" pitchFamily="34" charset="-128"/>
                  <a:cs typeface="Arial" panose="020B0604020202020204" pitchFamily="34" charset="0"/>
                </a:rPr>
                <a:t>に基づく）</a:t>
              </a:r>
              <a:endParaRPr lang="en-US" altLang="ja-JP" dirty="0">
                <a:latin typeface="Meiryo UI" panose="020B0604030504040204" pitchFamily="34" charset="-128"/>
                <a:ea typeface="Meiryo UI" panose="020B0604030504040204" pitchFamily="34" charset="-128"/>
              </a:endParaRPr>
            </a:p>
            <a:p>
              <a:pPr defTabSz="955675">
                <a:buSzPct val="120000"/>
              </a:pPr>
              <a:endParaRPr lang="en-US" altLang="ja-JP" sz="400" dirty="0">
                <a:latin typeface="Arial Black" pitchFamily="34" charset="0"/>
                <a:ea typeface="HGP創英角ｺﾞｼｯｸUB" pitchFamily="50" charset="-128"/>
              </a:endParaRPr>
            </a:p>
            <a:p>
              <a:pPr defTabSz="955675">
                <a:buSzPct val="120000"/>
              </a:pPr>
              <a:r>
                <a:rPr lang="en-US" altLang="ja-JP" dirty="0">
                  <a:latin typeface="Meiryo UI" panose="020B0604030504040204" pitchFamily="34" charset="-128"/>
                  <a:ea typeface="Meiryo UI" panose="020B0604030504040204" pitchFamily="34" charset="-128"/>
                </a:rPr>
                <a:t>※</a:t>
              </a:r>
              <a:r>
                <a:rPr lang="ja-JP" altLang="en-US" dirty="0">
                  <a:latin typeface="Meiryo UI" panose="020B0604030504040204" pitchFamily="34" charset="-128"/>
                  <a:ea typeface="Meiryo UI" panose="020B0604030504040204" pitchFamily="34" charset="-128"/>
                </a:rPr>
                <a:t>保健省傘下の</a:t>
              </a:r>
              <a:r>
                <a:rPr lang="en-US" altLang="ja-JP" dirty="0">
                  <a:latin typeface="Meiryo UI" panose="020B0604030504040204" pitchFamily="34" charset="-128"/>
                  <a:ea typeface="Meiryo UI" panose="020B0604030504040204" pitchFamily="34" charset="-128"/>
                </a:rPr>
                <a:t>DEMC</a:t>
              </a:r>
              <a:r>
                <a:rPr lang="ja-JP" altLang="en-US" dirty="0">
                  <a:latin typeface="Meiryo UI" panose="020B0604030504040204" pitchFamily="34" charset="-128"/>
                  <a:ea typeface="Meiryo UI" panose="020B0604030504040204" pitchFamily="34" charset="-128"/>
                </a:rPr>
                <a:t>（</a:t>
              </a:r>
              <a:r>
                <a:rPr lang="en-US" altLang="ja-JP" dirty="0">
                  <a:latin typeface="Meiryo UI" panose="020B0604030504040204" pitchFamily="34" charset="-128"/>
                  <a:ea typeface="Meiryo UI" panose="020B0604030504040204" pitchFamily="34" charset="-128"/>
                </a:rPr>
                <a:t>Department of Medical Equipment and Construction</a:t>
              </a:r>
              <a:r>
                <a:rPr lang="ja-JP" altLang="en-US" dirty="0">
                  <a:latin typeface="Meiryo UI" panose="020B0604030504040204" pitchFamily="34" charset="-128"/>
                  <a:ea typeface="Meiryo UI" panose="020B0604030504040204" pitchFamily="34" charset="-128"/>
                </a:rPr>
                <a:t>）が管轄。通達「</a:t>
              </a:r>
              <a:r>
                <a:rPr lang="en-US" altLang="ja-JP" dirty="0">
                  <a:latin typeface="Meiryo UI" panose="020B0604030504040204" pitchFamily="34" charset="-128"/>
                  <a:ea typeface="Meiryo UI" panose="020B0604030504040204" pitchFamily="34" charset="-128"/>
                </a:rPr>
                <a:t>30/2015/TT-BYT</a:t>
              </a:r>
              <a:r>
                <a:rPr lang="ja-JP" altLang="en-US" dirty="0">
                  <a:latin typeface="Meiryo UI" panose="020B0604030504040204" pitchFamily="34" charset="-128"/>
                  <a:ea typeface="Meiryo UI" panose="020B0604030504040204" pitchFamily="34" charset="-128"/>
                </a:rPr>
                <a:t>」に基づく旧審査プロセスも</a:t>
              </a:r>
              <a:r>
                <a:rPr lang="en-US" altLang="ja-JP" dirty="0">
                  <a:latin typeface="Meiryo UI" panose="020B0604030504040204" pitchFamily="34" charset="-128"/>
                  <a:ea typeface="Meiryo UI" panose="020B0604030504040204" pitchFamily="34" charset="-128"/>
                </a:rPr>
                <a:t>2021</a:t>
              </a:r>
              <a:r>
                <a:rPr lang="ja-JP" altLang="en-US" dirty="0">
                  <a:latin typeface="Meiryo UI" panose="020B0604030504040204" pitchFamily="34" charset="-128"/>
                  <a:ea typeface="Meiryo UI" panose="020B0604030504040204" pitchFamily="34" charset="-128"/>
                </a:rPr>
                <a:t>年</a:t>
              </a:r>
              <a:r>
                <a:rPr lang="en-US" altLang="ja-JP" dirty="0">
                  <a:latin typeface="Meiryo UI" panose="020B0604030504040204" pitchFamily="34" charset="-128"/>
                  <a:ea typeface="Meiryo UI" panose="020B0604030504040204" pitchFamily="34" charset="-128"/>
                </a:rPr>
                <a:t>12</a:t>
              </a:r>
              <a:r>
                <a:rPr lang="ja-JP" altLang="en-US" dirty="0">
                  <a:latin typeface="Meiryo UI" panose="020B0604030504040204" pitchFamily="34" charset="-128"/>
                  <a:ea typeface="Meiryo UI" panose="020B0604030504040204" pitchFamily="34" charset="-128"/>
                </a:rPr>
                <a:t>月まで残っているが、同申請の許可を得られたとしても、</a:t>
              </a:r>
              <a:r>
                <a:rPr lang="en-US" altLang="ja-JP" dirty="0">
                  <a:latin typeface="Meiryo UI" panose="020B0604030504040204" pitchFamily="34" charset="-128"/>
                  <a:ea typeface="Meiryo UI" panose="020B0604030504040204" pitchFamily="34" charset="-128"/>
                </a:rPr>
                <a:t>2022</a:t>
              </a:r>
              <a:r>
                <a:rPr lang="ja-JP" altLang="en-US" dirty="0">
                  <a:latin typeface="Meiryo UI" panose="020B0604030504040204" pitchFamily="34" charset="-128"/>
                  <a:ea typeface="Meiryo UI" panose="020B0604030504040204" pitchFamily="34" charset="-128"/>
                </a:rPr>
                <a:t>年以降も販売する場合は上記申請・許可が必要となる。</a:t>
              </a:r>
              <a:endParaRPr lang="zh-TW" altLang="en-US" dirty="0">
                <a:latin typeface="Meiryo UI" panose="020B0604030504040204" pitchFamily="34" charset="-128"/>
                <a:ea typeface="Meiryo UI" panose="020B0604030504040204" pitchFamily="34" charset="-128"/>
              </a:endParaRPr>
            </a:p>
          </p:txBody>
        </p:sp>
      </p:grpSp>
      <p:graphicFrame>
        <p:nvGraphicFramePr>
          <p:cNvPr id="60" name="表 59"/>
          <p:cNvGraphicFramePr>
            <a:graphicFrameLocks noGrp="1"/>
          </p:cNvGraphicFramePr>
          <p:nvPr/>
        </p:nvGraphicFramePr>
        <p:xfrm>
          <a:off x="4611231" y="4022371"/>
          <a:ext cx="4516293" cy="2766691"/>
        </p:xfrm>
        <a:graphic>
          <a:graphicData uri="http://schemas.openxmlformats.org/drawingml/2006/table">
            <a:tbl>
              <a:tblPr firstRow="1" bandRow="1">
                <a:tableStyleId>{5C22544A-7EE6-4342-B048-85BDC9FD1C3A}</a:tableStyleId>
              </a:tblPr>
              <a:tblGrid>
                <a:gridCol w="618671">
                  <a:extLst>
                    <a:ext uri="{9D8B030D-6E8A-4147-A177-3AD203B41FA5}">
                      <a16:colId xmlns:a16="http://schemas.microsoft.com/office/drawing/2014/main" val="20000"/>
                    </a:ext>
                  </a:extLst>
                </a:gridCol>
                <a:gridCol w="3897622">
                  <a:extLst>
                    <a:ext uri="{9D8B030D-6E8A-4147-A177-3AD203B41FA5}">
                      <a16:colId xmlns:a16="http://schemas.microsoft.com/office/drawing/2014/main" val="20001"/>
                    </a:ext>
                  </a:extLst>
                </a:gridCol>
              </a:tblGrid>
              <a:tr h="187949">
                <a:tc gridSpan="2">
                  <a:txBody>
                    <a:bodyPr/>
                    <a:lstStyle/>
                    <a:p>
                      <a:pPr marL="0" lvl="1" indent="0" algn="ctr" defTabSz="914400" eaLnBrk="1" hangingPunct="0">
                        <a:spcBef>
                          <a:spcPct val="0"/>
                        </a:spcBef>
                        <a:buClrTx/>
                        <a:buFontTx/>
                        <a:buNone/>
                      </a:pPr>
                      <a:r>
                        <a:rPr kumimoji="0" lang="ja-JP" altLang="en-US" sz="1100" b="1" spc="-3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３．医療機器に関する書類の詳細</a:t>
                      </a: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9525" cap="flat" cmpd="sng" algn="ctr">
                      <a:solidFill>
                        <a:srgbClr val="FFFFFF">
                          <a:alpha val="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1" indent="0" algn="l" defTabSz="914400"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dirty="0" bmk="">
                        <a:ln>
                          <a:noFill/>
                        </a:ln>
                        <a:solidFill>
                          <a:schemeClr val="tx1"/>
                        </a:solidFill>
                        <a:effectLst/>
                        <a:latin typeface="+mn-ea"/>
                        <a:ea typeface="+mn-ea"/>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281924">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クラス分類レター（第三者機関により発行される）</a:t>
                      </a:r>
                      <a:endParaRPr kumimoji="0" lang="ja-JP" altLang="en-US" sz="1000" b="0" i="0" u="none" strike="noStrike"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a:solidFill>
                            <a:schemeClr val="tx1"/>
                          </a:solidFill>
                          <a:latin typeface="Meiryo UI" panose="020B0604030504040204" pitchFamily="34" charset="-128"/>
                          <a:ea typeface="Meiryo UI" panose="020B0604030504040204" pitchFamily="34" charset="-128"/>
                        </a:rPr>
                        <a:t>製造メーカーの国際品質認証取得証明（</a:t>
                      </a:r>
                      <a:r>
                        <a:rPr lang="en-US" altLang="ja-JP" sz="1000" dirty="0">
                          <a:solidFill>
                            <a:schemeClr val="tx1"/>
                          </a:solidFill>
                          <a:latin typeface="Meiryo UI" panose="020B0604030504040204" pitchFamily="34" charset="-128"/>
                          <a:ea typeface="Meiryo UI" panose="020B0604030504040204" pitchFamily="34" charset="-128"/>
                        </a:rPr>
                        <a:t>ISO13485)</a:t>
                      </a:r>
                      <a:endParaRPr kumimoji="0" lang="ja-JP" altLang="en-US" sz="1000" b="0" i="0" u="none" strike="noStrike"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a:solidFill>
                            <a:schemeClr val="tx1"/>
                          </a:solidFill>
                          <a:latin typeface="Meiryo UI" panose="020B0604030504040204" pitchFamily="34" charset="-128"/>
                          <a:ea typeface="Meiryo UI" panose="020B0604030504040204" pitchFamily="34" charset="-128"/>
                        </a:rPr>
                        <a:t>製造メーカー本国での自由販売許可書（</a:t>
                      </a:r>
                      <a:r>
                        <a:rPr lang="en-US" altLang="ja-JP" sz="1000" dirty="0">
                          <a:solidFill>
                            <a:schemeClr val="tx1"/>
                          </a:solidFill>
                          <a:latin typeface="Meiryo UI" panose="020B0604030504040204" pitchFamily="34" charset="-128"/>
                          <a:ea typeface="Meiryo UI" panose="020B0604030504040204" pitchFamily="34" charset="-128"/>
                        </a:rPr>
                        <a:t>Certificate of Free Sales</a:t>
                      </a:r>
                      <a:r>
                        <a:rPr lang="ja-JP" altLang="en-US" sz="1000">
                          <a:solidFill>
                            <a:schemeClr val="tx1"/>
                          </a:solidFill>
                          <a:latin typeface="Meiryo UI" panose="020B0604030504040204" pitchFamily="34" charset="-128"/>
                          <a:ea typeface="Meiryo UI" panose="020B0604030504040204" pitchFamily="34" charset="-128"/>
                        </a:rPr>
                        <a:t>）</a:t>
                      </a:r>
                      <a:endParaRPr lang="en-US" altLang="ja-JP" sz="1000" dirty="0">
                        <a:solidFill>
                          <a:schemeClr val="tx1"/>
                        </a:solidFill>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D</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lang="ja-JP" altLang="en-US" sz="1000">
                          <a:solidFill>
                            <a:schemeClr val="tx1"/>
                          </a:solidFill>
                          <a:latin typeface="Meiryo UI" panose="020B0604030504040204" pitchFamily="34" charset="-128"/>
                          <a:ea typeface="Meiryo UI" panose="020B0604030504040204" pitchFamily="34" charset="-128"/>
                        </a:rPr>
                        <a:t>委任状：ベトナムの輸入業者が医療機器メーカーの公認販売業者であることを証明する書面（公証および法的認証したもの） </a:t>
                      </a:r>
                      <a:endPar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E</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lang="ja-JP" altLang="en-US" sz="1000">
                          <a:solidFill>
                            <a:schemeClr val="tx1"/>
                          </a:solidFill>
                          <a:latin typeface="Meiryo UI" panose="020B0604030504040204" pitchFamily="34" charset="-128"/>
                          <a:ea typeface="Meiryo UI" panose="020B0604030504040204" pitchFamily="34" charset="-128"/>
                        </a:rPr>
                        <a:t>製品のカタログとベトナム語の取扱説明書</a:t>
                      </a:r>
                      <a:r>
                        <a:rPr lang="en-US" altLang="ja-JP" sz="1000" dirty="0">
                          <a:solidFill>
                            <a:schemeClr val="tx1"/>
                          </a:solidFill>
                          <a:latin typeface="Meiryo UI" panose="020B0604030504040204" pitchFamily="34" charset="-128"/>
                          <a:ea typeface="Meiryo UI" panose="020B0604030504040204" pitchFamily="34" charset="-128"/>
                        </a:rPr>
                        <a:t>(IFU)</a:t>
                      </a: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及びラベル</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5"/>
                  </a:ext>
                </a:extLst>
              </a:tr>
              <a:tr h="323358">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F</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a:solidFill>
                            <a:schemeClr val="tx1"/>
                          </a:solidFill>
                          <a:latin typeface="Meiryo UI" panose="020B0604030504040204" pitchFamily="34" charset="-128"/>
                          <a:ea typeface="Meiryo UI" panose="020B0604030504040204" pitchFamily="34" charset="-128"/>
                        </a:rPr>
                        <a:t>ベトナム語訳した製品概要、製品の技術資料</a:t>
                      </a:r>
                      <a:endPar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448952681"/>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G</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臨床評価報告書</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C,D</a:t>
                      </a: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の埋め込み機器</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endPar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4287857861"/>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H</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適合宣言書（クラス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a:t>
                      </a: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のみ）</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622994860"/>
                  </a:ext>
                </a:extLst>
              </a:tr>
            </a:tbl>
          </a:graphicData>
        </a:graphic>
      </p:graphicFrame>
      <p:sp>
        <p:nvSpPr>
          <p:cNvPr id="119" name="正方形/長方形 118"/>
          <p:cNvSpPr/>
          <p:nvPr/>
        </p:nvSpPr>
        <p:spPr>
          <a:xfrm>
            <a:off x="4160912" y="2933976"/>
            <a:ext cx="2939765" cy="646331"/>
          </a:xfrm>
          <a:prstGeom prst="rect">
            <a:avLst/>
          </a:prstGeom>
        </p:spPr>
        <p:txBody>
          <a:bodyPr wrap="square" anchor="t">
            <a:spAutoFit/>
          </a:bodyPr>
          <a:lstStyle/>
          <a:p>
            <a:pPr fontAlgn="ctr">
              <a:spcBef>
                <a:spcPts val="600"/>
              </a:spcBef>
              <a:buClr>
                <a:srgbClr val="0F99BC"/>
              </a:buClr>
              <a:buSzPct val="120000"/>
            </a:pPr>
            <a:r>
              <a:rPr lang="ja-JP" altLang="en-US" sz="1200" dirty="0">
                <a:latin typeface="Meiryo UI" panose="020B0604030504040204" pitchFamily="34" charset="-128"/>
                <a:ea typeface="Meiryo UI" panose="020B0604030504040204" pitchFamily="34" charset="-128"/>
              </a:rPr>
              <a:t>同一機器を同一供給業者から購入する場合、再度の輸入許可証の申請は不要。初回に入手した輸入許可証を税関へ提出</a:t>
            </a:r>
            <a:endParaRPr lang="ja-JP" altLang="en-US"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53" name="テキスト ボックス 52">
            <a:extLst>
              <a:ext uri="{FF2B5EF4-FFF2-40B4-BE49-F238E27FC236}">
                <a16:creationId xmlns:a16="http://schemas.microsoft.com/office/drawing/2014/main" id="{4D428693-3E25-F84C-9480-C4A010E2C1A5}"/>
              </a:ext>
            </a:extLst>
          </p:cNvPr>
          <p:cNvSpPr txBox="1"/>
          <p:nvPr/>
        </p:nvSpPr>
        <p:spPr>
          <a:xfrm>
            <a:off x="345507" y="6503524"/>
            <a:ext cx="5616624" cy="144016"/>
          </a:xfrm>
          <a:prstGeom prst="rect">
            <a:avLst/>
          </a:prstGeom>
          <a:noFill/>
        </p:spPr>
        <p:txBody>
          <a:bodyPr wrap="square" lIns="0" tIns="0" rIns="0" bIns="0" rtlCol="0">
            <a:noAutofit/>
          </a:bodyPr>
          <a:lstStyle/>
          <a:p>
            <a:r>
              <a:rPr lang="en-US" altLang="ja-JP" sz="800" dirty="0">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Meiryo UI" panose="020B0604030504040204" pitchFamily="34" charset="-128"/>
                <a:ea typeface="Meiryo UI" panose="020B0604030504040204" pitchFamily="34" charset="-128"/>
                <a:cs typeface="Arial" panose="020B0604020202020204" pitchFamily="34" charset="0"/>
              </a:rPr>
              <a:t>出所</a:t>
            </a:r>
            <a:r>
              <a:rPr lang="en-US" altLang="ja-JP" sz="800" dirty="0">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Meiryo UI" panose="020B0604030504040204" pitchFamily="34" charset="-128"/>
                <a:ea typeface="Meiryo UI" panose="020B0604030504040204" pitchFamily="34" charset="-128"/>
                <a:cs typeface="Arial" panose="020B0604020202020204" pitchFamily="34" charset="0"/>
              </a:rPr>
              <a:t>クアルテック・ジャパン・コンサルティング株式会社</a:t>
            </a:r>
            <a:endParaRPr lang="en-US" altLang="ja-JP" sz="800" dirty="0">
              <a:latin typeface="Meiryo UI" panose="020B0604030504040204" pitchFamily="34" charset="-128"/>
              <a:ea typeface="Meiryo UI" panose="020B0604030504040204" pitchFamily="34" charset="-128"/>
              <a:cs typeface="Arial" panose="020B0604020202020204" pitchFamily="34" charset="0"/>
            </a:endParaRPr>
          </a:p>
          <a:p>
            <a:r>
              <a:rPr lang="en-US" altLang="ja-JP" sz="800" dirty="0">
                <a:latin typeface="Meiryo UI" panose="020B0604030504040204" pitchFamily="34" charset="-128"/>
                <a:ea typeface="Meiryo UI" panose="020B060403050404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Decree 36/2016/ND-CP </a:t>
            </a:r>
            <a:r>
              <a:rPr lang="en-US" altLang="ja-JP" sz="800" dirty="0">
                <a:latin typeface="Meiryo UI" panose="020B0604030504040204" pitchFamily="34" charset="-128"/>
                <a:ea typeface="Meiryo UI" panose="020B0604030504040204" pitchFamily="34" charset="-128"/>
                <a:cs typeface="Arial" panose="020B0604020202020204" pitchFamily="34" charset="0"/>
              </a:rPr>
              <a:t> and </a:t>
            </a:r>
            <a:r>
              <a:rPr lang="en-US" altLang="ja-JP" sz="800" dirty="0">
                <a:latin typeface="Meiryo UI" panose="020B0604030504040204" pitchFamily="34" charset="-128"/>
                <a:ea typeface="Meiryo UI" panose="020B060403050404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169/2018/ND-CP</a:t>
            </a:r>
            <a:r>
              <a:rPr lang="en-US" altLang="ja-JP" sz="800" dirty="0">
                <a:latin typeface="Meiryo UI" panose="020B0604030504040204" pitchFamily="34" charset="-128"/>
                <a:ea typeface="Meiryo UI" panose="020B0604030504040204" pitchFamily="34" charset="-128"/>
                <a:cs typeface="Arial" panose="020B0604020202020204" pitchFamily="34" charset="0"/>
              </a:rPr>
              <a:t> and </a:t>
            </a:r>
            <a:r>
              <a:rPr lang="en-US" altLang="ja-JP" sz="800" dirty="0">
                <a:latin typeface="Meiryo UI" panose="020B0604030504040204" pitchFamily="34" charset="-128"/>
                <a:ea typeface="Meiryo UI" panose="020B0604030504040204" pitchFamily="34" charset="-128"/>
                <a:cs typeface="Arial" panose="020B0604020202020204" pitchFamily="34" charset="0"/>
                <a:hlinkClick r:id="rId8">
                  <a:extLst>
                    <a:ext uri="{A12FA001-AC4F-418D-AE19-62706E023703}">
                      <ahyp:hlinkClr xmlns:ahyp="http://schemas.microsoft.com/office/drawing/2018/hyperlinkcolor" val="tx"/>
                    </a:ext>
                  </a:extLst>
                </a:hlinkClick>
              </a:rPr>
              <a:t>Circular 30/2015/TT-BYT</a:t>
            </a:r>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4197952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テキスト ボックス 68"/>
          <p:cNvSpPr txBox="1"/>
          <p:nvPr/>
        </p:nvSpPr>
        <p:spPr>
          <a:xfrm>
            <a:off x="8337376" y="1916832"/>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Arial" panose="020B0604020202020204" pitchFamily="34" charset="0"/>
                <a:ea typeface="ＭＳ Ｐゴシック" panose="020B0600070205080204" pitchFamily="50" charset="-128"/>
                <a:cs typeface="Arial" panose="020B0604020202020204" pitchFamily="34" charset="0"/>
              </a:rPr>
              <a:t>販　売</a:t>
            </a:r>
          </a:p>
        </p:txBody>
      </p:sp>
      <p:grpSp>
        <p:nvGrpSpPr>
          <p:cNvPr id="39" name="グループ化 38"/>
          <p:cNvGrpSpPr/>
          <p:nvPr/>
        </p:nvGrpSpPr>
        <p:grpSpPr>
          <a:xfrm>
            <a:off x="6897216" y="2420888"/>
            <a:ext cx="936104" cy="936104"/>
            <a:chOff x="5025008" y="2996952"/>
            <a:chExt cx="808116" cy="808116"/>
          </a:xfrm>
        </p:grpSpPr>
        <p:sp>
          <p:nvSpPr>
            <p:cNvPr id="40" name="円/楕円 39"/>
            <p:cNvSpPr/>
            <p:nvPr/>
          </p:nvSpPr>
          <p:spPr>
            <a:xfrm>
              <a:off x="5025008" y="2996952"/>
              <a:ext cx="808116" cy="808116"/>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5" name="グループ化 44"/>
            <p:cNvGrpSpPr/>
            <p:nvPr/>
          </p:nvGrpSpPr>
          <p:grpSpPr>
            <a:xfrm rot="900000">
              <a:off x="5272274" y="3156675"/>
              <a:ext cx="352133" cy="457132"/>
              <a:chOff x="59184" y="4981798"/>
              <a:chExt cx="873125" cy="1133475"/>
            </a:xfrm>
          </p:grpSpPr>
          <p:sp>
            <p:nvSpPr>
              <p:cNvPr id="46" name="Freeform 501"/>
              <p:cNvSpPr>
                <a:spLocks noChangeAspect="1"/>
              </p:cNvSpPr>
              <p:nvPr/>
            </p:nvSpPr>
            <p:spPr bwMode="auto">
              <a:xfrm>
                <a:off x="59184" y="4981798"/>
                <a:ext cx="873125" cy="1133475"/>
              </a:xfrm>
              <a:custGeom>
                <a:avLst/>
                <a:gdLst>
                  <a:gd name="T0" fmla="*/ 230 w 233"/>
                  <a:gd name="T1" fmla="*/ 0 h 302"/>
                  <a:gd name="T2" fmla="*/ 2 w 233"/>
                  <a:gd name="T3" fmla="*/ 0 h 302"/>
                  <a:gd name="T4" fmla="*/ 0 w 233"/>
                  <a:gd name="T5" fmla="*/ 3 h 302"/>
                  <a:gd name="T6" fmla="*/ 0 w 233"/>
                  <a:gd name="T7" fmla="*/ 299 h 302"/>
                  <a:gd name="T8" fmla="*/ 2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FB8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 name="Freeform 502"/>
              <p:cNvSpPr>
                <a:spLocks noChangeAspect="1"/>
              </p:cNvSpPr>
              <p:nvPr/>
            </p:nvSpPr>
            <p:spPr bwMode="auto">
              <a:xfrm>
                <a:off x="76647" y="5004023"/>
                <a:ext cx="833438" cy="1092200"/>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CAE91"/>
                    </a:solidFill>
                    <a:prstDash val="solid"/>
                    <a:round/>
                    <a:headEnd type="none" w="med" len="med"/>
                    <a:tailEnd type="none" w="med" len="med"/>
                  </a14:hiddenLine>
                </a:ext>
              </a:extLst>
            </p:spPr>
            <p:txBody>
              <a:bodyPr/>
              <a:lstStyle/>
              <a:p>
                <a:endParaRPr lang="ja-JP" altLang="en-US"/>
              </a:p>
            </p:txBody>
          </p:sp>
          <p:sp>
            <p:nvSpPr>
              <p:cNvPr id="48" name="Rectangle 503"/>
              <p:cNvSpPr>
                <a:spLocks noChangeAspect="1" noChangeArrowheads="1"/>
              </p:cNvSpPr>
              <p:nvPr/>
            </p:nvSpPr>
            <p:spPr bwMode="auto">
              <a:xfrm>
                <a:off x="138188" y="5085184"/>
                <a:ext cx="710356" cy="204589"/>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nvGrpSpPr>
              <p:cNvPr id="49" name="グループ化 48"/>
              <p:cNvGrpSpPr/>
              <p:nvPr/>
            </p:nvGrpSpPr>
            <p:grpSpPr>
              <a:xfrm>
                <a:off x="169330" y="5402486"/>
                <a:ext cx="648072" cy="531812"/>
                <a:chOff x="200472" y="5402486"/>
                <a:chExt cx="585788" cy="531812"/>
              </a:xfrm>
            </p:grpSpPr>
            <p:sp>
              <p:nvSpPr>
                <p:cNvPr id="54" name="Rectangle 504"/>
                <p:cNvSpPr>
                  <a:spLocks noChangeAspect="1" noChangeArrowheads="1"/>
                </p:cNvSpPr>
                <p:nvPr/>
              </p:nvSpPr>
              <p:spPr bwMode="auto">
                <a:xfrm>
                  <a:off x="200472" y="5575523"/>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5" name="Rectangle 505"/>
                <p:cNvSpPr>
                  <a:spLocks noChangeAspect="1" noChangeArrowheads="1"/>
                </p:cNvSpPr>
                <p:nvPr/>
              </p:nvSpPr>
              <p:spPr bwMode="auto">
                <a:xfrm>
                  <a:off x="200472" y="5488211"/>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6" name="Rectangle 506"/>
                <p:cNvSpPr>
                  <a:spLocks noChangeAspect="1" noChangeArrowheads="1"/>
                </p:cNvSpPr>
                <p:nvPr/>
              </p:nvSpPr>
              <p:spPr bwMode="auto">
                <a:xfrm>
                  <a:off x="200472" y="54024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7" name="Rectangle 507"/>
                <p:cNvSpPr>
                  <a:spLocks noChangeAspect="1" noChangeArrowheads="1"/>
                </p:cNvSpPr>
                <p:nvPr/>
              </p:nvSpPr>
              <p:spPr bwMode="auto">
                <a:xfrm>
                  <a:off x="200472" y="5661248"/>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8" name="Rectangle 508"/>
                <p:cNvSpPr>
                  <a:spLocks noChangeAspect="1" noChangeArrowheads="1"/>
                </p:cNvSpPr>
                <p:nvPr/>
              </p:nvSpPr>
              <p:spPr bwMode="auto">
                <a:xfrm>
                  <a:off x="200472" y="5746973"/>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9" name="Rectangle 509"/>
                <p:cNvSpPr>
                  <a:spLocks noChangeAspect="1" noChangeArrowheads="1"/>
                </p:cNvSpPr>
                <p:nvPr/>
              </p:nvSpPr>
              <p:spPr bwMode="auto">
                <a:xfrm>
                  <a:off x="200472" y="58342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0" name="Rectangle 510"/>
                <p:cNvSpPr>
                  <a:spLocks noChangeAspect="1" noChangeArrowheads="1"/>
                </p:cNvSpPr>
                <p:nvPr/>
              </p:nvSpPr>
              <p:spPr bwMode="auto">
                <a:xfrm>
                  <a:off x="200472" y="5920011"/>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grpSp>
            <p:nvGrpSpPr>
              <p:cNvPr id="50" name="グループ化 49"/>
              <p:cNvGrpSpPr/>
              <p:nvPr/>
            </p:nvGrpSpPr>
            <p:grpSpPr>
              <a:xfrm>
                <a:off x="282205" y="5123126"/>
                <a:ext cx="422324" cy="128706"/>
                <a:chOff x="1497013" y="5873750"/>
                <a:chExt cx="833437" cy="254000"/>
              </a:xfrm>
            </p:grpSpPr>
            <p:sp>
              <p:nvSpPr>
                <p:cNvPr id="51" name="Freeform 6"/>
                <p:cNvSpPr>
                  <a:spLocks noEditPoints="1"/>
                </p:cNvSpPr>
                <p:nvPr/>
              </p:nvSpPr>
              <p:spPr bwMode="auto">
                <a:xfrm>
                  <a:off x="1497013" y="5873750"/>
                  <a:ext cx="250825" cy="254000"/>
                </a:xfrm>
                <a:custGeom>
                  <a:avLst/>
                  <a:gdLst>
                    <a:gd name="T0" fmla="*/ 27 w 67"/>
                    <a:gd name="T1" fmla="*/ 13 h 68"/>
                    <a:gd name="T2" fmla="*/ 27 w 67"/>
                    <a:gd name="T3" fmla="*/ 18 h 68"/>
                    <a:gd name="T4" fmla="*/ 0 w 67"/>
                    <a:gd name="T5" fmla="*/ 18 h 68"/>
                    <a:gd name="T6" fmla="*/ 0 w 67"/>
                    <a:gd name="T7" fmla="*/ 13 h 68"/>
                    <a:gd name="T8" fmla="*/ 27 w 67"/>
                    <a:gd name="T9" fmla="*/ 13 h 68"/>
                    <a:gd name="T10" fmla="*/ 24 w 67"/>
                    <a:gd name="T11" fmla="*/ 2 h 68"/>
                    <a:gd name="T12" fmla="*/ 24 w 67"/>
                    <a:gd name="T13" fmla="*/ 8 h 68"/>
                    <a:gd name="T14" fmla="*/ 2 w 67"/>
                    <a:gd name="T15" fmla="*/ 8 h 68"/>
                    <a:gd name="T16" fmla="*/ 2 w 67"/>
                    <a:gd name="T17" fmla="*/ 2 h 68"/>
                    <a:gd name="T18" fmla="*/ 24 w 67"/>
                    <a:gd name="T19" fmla="*/ 2 h 68"/>
                    <a:gd name="T20" fmla="*/ 24 w 67"/>
                    <a:gd name="T21" fmla="*/ 23 h 68"/>
                    <a:gd name="T22" fmla="*/ 24 w 67"/>
                    <a:gd name="T23" fmla="*/ 28 h 68"/>
                    <a:gd name="T24" fmla="*/ 2 w 67"/>
                    <a:gd name="T25" fmla="*/ 28 h 68"/>
                    <a:gd name="T26" fmla="*/ 2 w 67"/>
                    <a:gd name="T27" fmla="*/ 23 h 68"/>
                    <a:gd name="T28" fmla="*/ 24 w 67"/>
                    <a:gd name="T29" fmla="*/ 23 h 68"/>
                    <a:gd name="T30" fmla="*/ 24 w 67"/>
                    <a:gd name="T31" fmla="*/ 34 h 68"/>
                    <a:gd name="T32" fmla="*/ 24 w 67"/>
                    <a:gd name="T33" fmla="*/ 39 h 68"/>
                    <a:gd name="T34" fmla="*/ 2 w 67"/>
                    <a:gd name="T35" fmla="*/ 39 h 68"/>
                    <a:gd name="T36" fmla="*/ 2 w 67"/>
                    <a:gd name="T37" fmla="*/ 34 h 68"/>
                    <a:gd name="T38" fmla="*/ 24 w 67"/>
                    <a:gd name="T39" fmla="*/ 34 h 68"/>
                    <a:gd name="T40" fmla="*/ 24 w 67"/>
                    <a:gd name="T41" fmla="*/ 44 h 68"/>
                    <a:gd name="T42" fmla="*/ 24 w 67"/>
                    <a:gd name="T43" fmla="*/ 66 h 68"/>
                    <a:gd name="T44" fmla="*/ 2 w 67"/>
                    <a:gd name="T45" fmla="*/ 66 h 68"/>
                    <a:gd name="T46" fmla="*/ 2 w 67"/>
                    <a:gd name="T47" fmla="*/ 44 h 68"/>
                    <a:gd name="T48" fmla="*/ 24 w 67"/>
                    <a:gd name="T49" fmla="*/ 44 h 68"/>
                    <a:gd name="T50" fmla="*/ 19 w 67"/>
                    <a:gd name="T51" fmla="*/ 49 h 68"/>
                    <a:gd name="T52" fmla="*/ 8 w 67"/>
                    <a:gd name="T53" fmla="*/ 49 h 68"/>
                    <a:gd name="T54" fmla="*/ 8 w 67"/>
                    <a:gd name="T55" fmla="*/ 61 h 68"/>
                    <a:gd name="T56" fmla="*/ 19 w 67"/>
                    <a:gd name="T57" fmla="*/ 61 h 68"/>
                    <a:gd name="T58" fmla="*/ 19 w 67"/>
                    <a:gd name="T59" fmla="*/ 49 h 68"/>
                    <a:gd name="T60" fmla="*/ 26 w 67"/>
                    <a:gd name="T61" fmla="*/ 24 h 68"/>
                    <a:gd name="T62" fmla="*/ 37 w 67"/>
                    <a:gd name="T63" fmla="*/ 0 h 68"/>
                    <a:gd name="T64" fmla="*/ 43 w 67"/>
                    <a:gd name="T65" fmla="*/ 1 h 68"/>
                    <a:gd name="T66" fmla="*/ 40 w 67"/>
                    <a:gd name="T67" fmla="*/ 10 h 68"/>
                    <a:gd name="T68" fmla="*/ 66 w 67"/>
                    <a:gd name="T69" fmla="*/ 10 h 68"/>
                    <a:gd name="T70" fmla="*/ 66 w 67"/>
                    <a:gd name="T71" fmla="*/ 16 h 68"/>
                    <a:gd name="T72" fmla="*/ 51 w 67"/>
                    <a:gd name="T73" fmla="*/ 16 h 68"/>
                    <a:gd name="T74" fmla="*/ 51 w 67"/>
                    <a:gd name="T75" fmla="*/ 33 h 68"/>
                    <a:gd name="T76" fmla="*/ 67 w 67"/>
                    <a:gd name="T77" fmla="*/ 33 h 68"/>
                    <a:gd name="T78" fmla="*/ 67 w 67"/>
                    <a:gd name="T79" fmla="*/ 39 h 68"/>
                    <a:gd name="T80" fmla="*/ 51 w 67"/>
                    <a:gd name="T81" fmla="*/ 39 h 68"/>
                    <a:gd name="T82" fmla="*/ 51 w 67"/>
                    <a:gd name="T83" fmla="*/ 68 h 68"/>
                    <a:gd name="T84" fmla="*/ 45 w 67"/>
                    <a:gd name="T85" fmla="*/ 68 h 68"/>
                    <a:gd name="T86" fmla="*/ 45 w 67"/>
                    <a:gd name="T87" fmla="*/ 39 h 68"/>
                    <a:gd name="T88" fmla="*/ 28 w 67"/>
                    <a:gd name="T89" fmla="*/ 39 h 68"/>
                    <a:gd name="T90" fmla="*/ 28 w 67"/>
                    <a:gd name="T91" fmla="*/ 33 h 68"/>
                    <a:gd name="T92" fmla="*/ 45 w 67"/>
                    <a:gd name="T93" fmla="*/ 33 h 68"/>
                    <a:gd name="T94" fmla="*/ 45 w 67"/>
                    <a:gd name="T95" fmla="*/ 16 h 68"/>
                    <a:gd name="T96" fmla="*/ 38 w 67"/>
                    <a:gd name="T97" fmla="*/ 16 h 68"/>
                    <a:gd name="T98" fmla="*/ 30 w 67"/>
                    <a:gd name="T99" fmla="*/ 28 h 68"/>
                    <a:gd name="T100" fmla="*/ 26 w 67"/>
                    <a:gd name="T101"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68">
                      <a:moveTo>
                        <a:pt x="27" y="13"/>
                      </a:moveTo>
                      <a:cubicBezTo>
                        <a:pt x="27" y="18"/>
                        <a:pt x="27" y="18"/>
                        <a:pt x="27" y="18"/>
                      </a:cubicBezTo>
                      <a:cubicBezTo>
                        <a:pt x="0" y="18"/>
                        <a:pt x="0" y="18"/>
                        <a:pt x="0" y="18"/>
                      </a:cubicBezTo>
                      <a:cubicBezTo>
                        <a:pt x="0" y="13"/>
                        <a:pt x="0" y="13"/>
                        <a:pt x="0" y="13"/>
                      </a:cubicBezTo>
                      <a:lnTo>
                        <a:pt x="27" y="13"/>
                      </a:lnTo>
                      <a:close/>
                      <a:moveTo>
                        <a:pt x="24" y="2"/>
                      </a:moveTo>
                      <a:cubicBezTo>
                        <a:pt x="24" y="8"/>
                        <a:pt x="24" y="8"/>
                        <a:pt x="24" y="8"/>
                      </a:cubicBezTo>
                      <a:cubicBezTo>
                        <a:pt x="2" y="8"/>
                        <a:pt x="2" y="8"/>
                        <a:pt x="2" y="8"/>
                      </a:cubicBezTo>
                      <a:cubicBezTo>
                        <a:pt x="2" y="2"/>
                        <a:pt x="2" y="2"/>
                        <a:pt x="2" y="2"/>
                      </a:cubicBezTo>
                      <a:lnTo>
                        <a:pt x="24" y="2"/>
                      </a:lnTo>
                      <a:close/>
                      <a:moveTo>
                        <a:pt x="24" y="23"/>
                      </a:moveTo>
                      <a:cubicBezTo>
                        <a:pt x="24" y="28"/>
                        <a:pt x="24" y="28"/>
                        <a:pt x="24" y="28"/>
                      </a:cubicBezTo>
                      <a:cubicBezTo>
                        <a:pt x="2" y="28"/>
                        <a:pt x="2" y="28"/>
                        <a:pt x="2" y="28"/>
                      </a:cubicBezTo>
                      <a:cubicBezTo>
                        <a:pt x="2" y="23"/>
                        <a:pt x="2" y="23"/>
                        <a:pt x="2" y="23"/>
                      </a:cubicBezTo>
                      <a:lnTo>
                        <a:pt x="24" y="23"/>
                      </a:lnTo>
                      <a:close/>
                      <a:moveTo>
                        <a:pt x="24" y="34"/>
                      </a:moveTo>
                      <a:cubicBezTo>
                        <a:pt x="24" y="39"/>
                        <a:pt x="24" y="39"/>
                        <a:pt x="24" y="39"/>
                      </a:cubicBezTo>
                      <a:cubicBezTo>
                        <a:pt x="2" y="39"/>
                        <a:pt x="2" y="39"/>
                        <a:pt x="2" y="39"/>
                      </a:cubicBezTo>
                      <a:cubicBezTo>
                        <a:pt x="2" y="34"/>
                        <a:pt x="2" y="34"/>
                        <a:pt x="2" y="34"/>
                      </a:cubicBezTo>
                      <a:lnTo>
                        <a:pt x="24" y="34"/>
                      </a:lnTo>
                      <a:close/>
                      <a:moveTo>
                        <a:pt x="24" y="44"/>
                      </a:moveTo>
                      <a:cubicBezTo>
                        <a:pt x="24" y="66"/>
                        <a:pt x="24" y="66"/>
                        <a:pt x="24" y="66"/>
                      </a:cubicBezTo>
                      <a:cubicBezTo>
                        <a:pt x="2" y="66"/>
                        <a:pt x="2" y="66"/>
                        <a:pt x="2" y="66"/>
                      </a:cubicBezTo>
                      <a:cubicBezTo>
                        <a:pt x="2" y="44"/>
                        <a:pt x="2" y="44"/>
                        <a:pt x="2" y="44"/>
                      </a:cubicBezTo>
                      <a:lnTo>
                        <a:pt x="24" y="44"/>
                      </a:lnTo>
                      <a:close/>
                      <a:moveTo>
                        <a:pt x="19" y="49"/>
                      </a:moveTo>
                      <a:cubicBezTo>
                        <a:pt x="8" y="49"/>
                        <a:pt x="8" y="49"/>
                        <a:pt x="8" y="49"/>
                      </a:cubicBezTo>
                      <a:cubicBezTo>
                        <a:pt x="8" y="61"/>
                        <a:pt x="8" y="61"/>
                        <a:pt x="8" y="61"/>
                      </a:cubicBezTo>
                      <a:cubicBezTo>
                        <a:pt x="19" y="61"/>
                        <a:pt x="19" y="61"/>
                        <a:pt x="19" y="61"/>
                      </a:cubicBezTo>
                      <a:lnTo>
                        <a:pt x="19" y="49"/>
                      </a:lnTo>
                      <a:close/>
                      <a:moveTo>
                        <a:pt x="26" y="24"/>
                      </a:moveTo>
                      <a:cubicBezTo>
                        <a:pt x="32" y="16"/>
                        <a:pt x="35" y="10"/>
                        <a:pt x="37" y="0"/>
                      </a:cubicBezTo>
                      <a:cubicBezTo>
                        <a:pt x="43" y="1"/>
                        <a:pt x="43" y="1"/>
                        <a:pt x="43" y="1"/>
                      </a:cubicBezTo>
                      <a:cubicBezTo>
                        <a:pt x="42" y="5"/>
                        <a:pt x="41" y="7"/>
                        <a:pt x="40" y="10"/>
                      </a:cubicBezTo>
                      <a:cubicBezTo>
                        <a:pt x="66" y="10"/>
                        <a:pt x="66" y="10"/>
                        <a:pt x="66" y="10"/>
                      </a:cubicBezTo>
                      <a:cubicBezTo>
                        <a:pt x="66" y="16"/>
                        <a:pt x="66" y="16"/>
                        <a:pt x="66" y="16"/>
                      </a:cubicBezTo>
                      <a:cubicBezTo>
                        <a:pt x="51" y="16"/>
                        <a:pt x="51" y="16"/>
                        <a:pt x="51" y="16"/>
                      </a:cubicBezTo>
                      <a:cubicBezTo>
                        <a:pt x="51" y="33"/>
                        <a:pt x="51" y="33"/>
                        <a:pt x="51" y="33"/>
                      </a:cubicBezTo>
                      <a:cubicBezTo>
                        <a:pt x="67" y="33"/>
                        <a:pt x="67" y="33"/>
                        <a:pt x="67" y="33"/>
                      </a:cubicBezTo>
                      <a:cubicBezTo>
                        <a:pt x="67" y="39"/>
                        <a:pt x="67" y="39"/>
                        <a:pt x="67" y="39"/>
                      </a:cubicBezTo>
                      <a:cubicBezTo>
                        <a:pt x="51" y="39"/>
                        <a:pt x="51" y="39"/>
                        <a:pt x="51" y="39"/>
                      </a:cubicBezTo>
                      <a:cubicBezTo>
                        <a:pt x="51" y="68"/>
                        <a:pt x="51" y="68"/>
                        <a:pt x="51" y="68"/>
                      </a:cubicBezTo>
                      <a:cubicBezTo>
                        <a:pt x="45" y="68"/>
                        <a:pt x="45" y="68"/>
                        <a:pt x="45" y="68"/>
                      </a:cubicBezTo>
                      <a:cubicBezTo>
                        <a:pt x="45" y="39"/>
                        <a:pt x="45" y="39"/>
                        <a:pt x="45" y="39"/>
                      </a:cubicBezTo>
                      <a:cubicBezTo>
                        <a:pt x="28" y="39"/>
                        <a:pt x="28" y="39"/>
                        <a:pt x="28" y="39"/>
                      </a:cubicBezTo>
                      <a:cubicBezTo>
                        <a:pt x="28" y="33"/>
                        <a:pt x="28" y="33"/>
                        <a:pt x="28" y="33"/>
                      </a:cubicBezTo>
                      <a:cubicBezTo>
                        <a:pt x="45" y="33"/>
                        <a:pt x="45" y="33"/>
                        <a:pt x="45" y="33"/>
                      </a:cubicBezTo>
                      <a:cubicBezTo>
                        <a:pt x="45" y="16"/>
                        <a:pt x="45" y="16"/>
                        <a:pt x="45" y="16"/>
                      </a:cubicBezTo>
                      <a:cubicBezTo>
                        <a:pt x="38" y="16"/>
                        <a:pt x="38" y="16"/>
                        <a:pt x="38" y="16"/>
                      </a:cubicBezTo>
                      <a:cubicBezTo>
                        <a:pt x="35" y="21"/>
                        <a:pt x="33" y="24"/>
                        <a:pt x="30" y="28"/>
                      </a:cubicBez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7"/>
                <p:cNvSpPr>
                  <a:spLocks noEditPoints="1"/>
                </p:cNvSpPr>
                <p:nvPr/>
              </p:nvSpPr>
              <p:spPr bwMode="auto">
                <a:xfrm>
                  <a:off x="1789113" y="5884863"/>
                  <a:ext cx="249237" cy="239713"/>
                </a:xfrm>
                <a:custGeom>
                  <a:avLst/>
                  <a:gdLst>
                    <a:gd name="T0" fmla="*/ 57 w 66"/>
                    <a:gd name="T1" fmla="*/ 58 h 64"/>
                    <a:gd name="T2" fmla="*/ 50 w 66"/>
                    <a:gd name="T3" fmla="*/ 64 h 64"/>
                    <a:gd name="T4" fmla="*/ 36 w 66"/>
                    <a:gd name="T5" fmla="*/ 64 h 64"/>
                    <a:gd name="T6" fmla="*/ 35 w 66"/>
                    <a:gd name="T7" fmla="*/ 58 h 64"/>
                    <a:gd name="T8" fmla="*/ 49 w 66"/>
                    <a:gd name="T9" fmla="*/ 58 h 64"/>
                    <a:gd name="T10" fmla="*/ 51 w 66"/>
                    <a:gd name="T11" fmla="*/ 56 h 64"/>
                    <a:gd name="T12" fmla="*/ 51 w 66"/>
                    <a:gd name="T13" fmla="*/ 6 h 64"/>
                    <a:gd name="T14" fmla="*/ 0 w 66"/>
                    <a:gd name="T15" fmla="*/ 6 h 64"/>
                    <a:gd name="T16" fmla="*/ 0 w 66"/>
                    <a:gd name="T17" fmla="*/ 0 h 64"/>
                    <a:gd name="T18" fmla="*/ 66 w 66"/>
                    <a:gd name="T19" fmla="*/ 0 h 64"/>
                    <a:gd name="T20" fmla="*/ 66 w 66"/>
                    <a:gd name="T21" fmla="*/ 6 h 64"/>
                    <a:gd name="T22" fmla="*/ 57 w 66"/>
                    <a:gd name="T23" fmla="*/ 6 h 64"/>
                    <a:gd name="T24" fmla="*/ 57 w 66"/>
                    <a:gd name="T25" fmla="*/ 58 h 64"/>
                    <a:gd name="T26" fmla="*/ 39 w 66"/>
                    <a:gd name="T27" fmla="*/ 48 h 64"/>
                    <a:gd name="T28" fmla="*/ 6 w 66"/>
                    <a:gd name="T29" fmla="*/ 48 h 64"/>
                    <a:gd name="T30" fmla="*/ 6 w 66"/>
                    <a:gd name="T31" fmla="*/ 15 h 64"/>
                    <a:gd name="T32" fmla="*/ 39 w 66"/>
                    <a:gd name="T33" fmla="*/ 15 h 64"/>
                    <a:gd name="T34" fmla="*/ 39 w 66"/>
                    <a:gd name="T35" fmla="*/ 48 h 64"/>
                    <a:gd name="T36" fmla="*/ 33 w 66"/>
                    <a:gd name="T37" fmla="*/ 20 h 64"/>
                    <a:gd name="T38" fmla="*/ 12 w 66"/>
                    <a:gd name="T39" fmla="*/ 20 h 64"/>
                    <a:gd name="T40" fmla="*/ 12 w 66"/>
                    <a:gd name="T41" fmla="*/ 42 h 64"/>
                    <a:gd name="T42" fmla="*/ 33 w 66"/>
                    <a:gd name="T43" fmla="*/ 42 h 64"/>
                    <a:gd name="T44" fmla="*/ 33 w 66"/>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4">
                      <a:moveTo>
                        <a:pt x="57" y="58"/>
                      </a:moveTo>
                      <a:cubicBezTo>
                        <a:pt x="57" y="62"/>
                        <a:pt x="55" y="64"/>
                        <a:pt x="50" y="64"/>
                      </a:cubicBezTo>
                      <a:cubicBezTo>
                        <a:pt x="36" y="64"/>
                        <a:pt x="36" y="64"/>
                        <a:pt x="36" y="64"/>
                      </a:cubicBezTo>
                      <a:cubicBezTo>
                        <a:pt x="35" y="58"/>
                        <a:pt x="35" y="58"/>
                        <a:pt x="35" y="58"/>
                      </a:cubicBezTo>
                      <a:cubicBezTo>
                        <a:pt x="49" y="58"/>
                        <a:pt x="49" y="58"/>
                        <a:pt x="49" y="58"/>
                      </a:cubicBezTo>
                      <a:cubicBezTo>
                        <a:pt x="50" y="58"/>
                        <a:pt x="51" y="58"/>
                        <a:pt x="51" y="56"/>
                      </a:cubicBezTo>
                      <a:cubicBezTo>
                        <a:pt x="51" y="6"/>
                        <a:pt x="51" y="6"/>
                        <a:pt x="51" y="6"/>
                      </a:cubicBezTo>
                      <a:cubicBezTo>
                        <a:pt x="0" y="6"/>
                        <a:pt x="0" y="6"/>
                        <a:pt x="0" y="6"/>
                      </a:cubicBezTo>
                      <a:cubicBezTo>
                        <a:pt x="0" y="0"/>
                        <a:pt x="0" y="0"/>
                        <a:pt x="0" y="0"/>
                      </a:cubicBezTo>
                      <a:cubicBezTo>
                        <a:pt x="66" y="0"/>
                        <a:pt x="66" y="0"/>
                        <a:pt x="66" y="0"/>
                      </a:cubicBezTo>
                      <a:cubicBezTo>
                        <a:pt x="66" y="6"/>
                        <a:pt x="66" y="6"/>
                        <a:pt x="66" y="6"/>
                      </a:cubicBezTo>
                      <a:cubicBezTo>
                        <a:pt x="57" y="6"/>
                        <a:pt x="57" y="6"/>
                        <a:pt x="57" y="6"/>
                      </a:cubicBezTo>
                      <a:lnTo>
                        <a:pt x="57" y="58"/>
                      </a:lnTo>
                      <a:close/>
                      <a:moveTo>
                        <a:pt x="39" y="48"/>
                      </a:moveTo>
                      <a:cubicBezTo>
                        <a:pt x="6" y="48"/>
                        <a:pt x="6" y="48"/>
                        <a:pt x="6" y="48"/>
                      </a:cubicBezTo>
                      <a:cubicBezTo>
                        <a:pt x="6" y="15"/>
                        <a:pt x="6" y="15"/>
                        <a:pt x="6" y="15"/>
                      </a:cubicBezTo>
                      <a:cubicBezTo>
                        <a:pt x="39" y="15"/>
                        <a:pt x="39" y="15"/>
                        <a:pt x="39" y="15"/>
                      </a:cubicBezTo>
                      <a:lnTo>
                        <a:pt x="39" y="48"/>
                      </a:lnTo>
                      <a:close/>
                      <a:moveTo>
                        <a:pt x="33" y="20"/>
                      </a:moveTo>
                      <a:cubicBezTo>
                        <a:pt x="12" y="20"/>
                        <a:pt x="12" y="20"/>
                        <a:pt x="12" y="20"/>
                      </a:cubicBezTo>
                      <a:cubicBezTo>
                        <a:pt x="12" y="42"/>
                        <a:pt x="12" y="42"/>
                        <a:pt x="12" y="42"/>
                      </a:cubicBezTo>
                      <a:cubicBezTo>
                        <a:pt x="33" y="42"/>
                        <a:pt x="33" y="42"/>
                        <a:pt x="33" y="42"/>
                      </a:cubicBez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8"/>
                <p:cNvSpPr>
                  <a:spLocks noEditPoints="1"/>
                </p:cNvSpPr>
                <p:nvPr/>
              </p:nvSpPr>
              <p:spPr bwMode="auto">
                <a:xfrm>
                  <a:off x="2079625" y="5884863"/>
                  <a:ext cx="250825" cy="236538"/>
                </a:xfrm>
                <a:custGeom>
                  <a:avLst/>
                  <a:gdLst>
                    <a:gd name="T0" fmla="*/ 66 w 158"/>
                    <a:gd name="T1" fmla="*/ 23 h 149"/>
                    <a:gd name="T2" fmla="*/ 66 w 158"/>
                    <a:gd name="T3" fmla="*/ 35 h 149"/>
                    <a:gd name="T4" fmla="*/ 0 w 158"/>
                    <a:gd name="T5" fmla="*/ 35 h 149"/>
                    <a:gd name="T6" fmla="*/ 0 w 158"/>
                    <a:gd name="T7" fmla="*/ 23 h 149"/>
                    <a:gd name="T8" fmla="*/ 66 w 158"/>
                    <a:gd name="T9" fmla="*/ 23 h 149"/>
                    <a:gd name="T10" fmla="*/ 59 w 158"/>
                    <a:gd name="T11" fmla="*/ 0 h 149"/>
                    <a:gd name="T12" fmla="*/ 59 w 158"/>
                    <a:gd name="T13" fmla="*/ 11 h 149"/>
                    <a:gd name="T14" fmla="*/ 4 w 158"/>
                    <a:gd name="T15" fmla="*/ 11 h 149"/>
                    <a:gd name="T16" fmla="*/ 4 w 158"/>
                    <a:gd name="T17" fmla="*/ 0 h 149"/>
                    <a:gd name="T18" fmla="*/ 59 w 158"/>
                    <a:gd name="T19" fmla="*/ 0 h 149"/>
                    <a:gd name="T20" fmla="*/ 59 w 158"/>
                    <a:gd name="T21" fmla="*/ 47 h 149"/>
                    <a:gd name="T22" fmla="*/ 59 w 158"/>
                    <a:gd name="T23" fmla="*/ 59 h 149"/>
                    <a:gd name="T24" fmla="*/ 4 w 158"/>
                    <a:gd name="T25" fmla="*/ 59 h 149"/>
                    <a:gd name="T26" fmla="*/ 4 w 158"/>
                    <a:gd name="T27" fmla="*/ 47 h 149"/>
                    <a:gd name="T28" fmla="*/ 59 w 158"/>
                    <a:gd name="T29" fmla="*/ 47 h 149"/>
                    <a:gd name="T30" fmla="*/ 59 w 158"/>
                    <a:gd name="T31" fmla="*/ 73 h 149"/>
                    <a:gd name="T32" fmla="*/ 59 w 158"/>
                    <a:gd name="T33" fmla="*/ 85 h 149"/>
                    <a:gd name="T34" fmla="*/ 4 w 158"/>
                    <a:gd name="T35" fmla="*/ 85 h 149"/>
                    <a:gd name="T36" fmla="*/ 4 w 158"/>
                    <a:gd name="T37" fmla="*/ 73 h 149"/>
                    <a:gd name="T38" fmla="*/ 59 w 158"/>
                    <a:gd name="T39" fmla="*/ 73 h 149"/>
                    <a:gd name="T40" fmla="*/ 59 w 158"/>
                    <a:gd name="T41" fmla="*/ 97 h 149"/>
                    <a:gd name="T42" fmla="*/ 59 w 158"/>
                    <a:gd name="T43" fmla="*/ 149 h 149"/>
                    <a:gd name="T44" fmla="*/ 4 w 158"/>
                    <a:gd name="T45" fmla="*/ 149 h 149"/>
                    <a:gd name="T46" fmla="*/ 4 w 158"/>
                    <a:gd name="T47" fmla="*/ 97 h 149"/>
                    <a:gd name="T48" fmla="*/ 59 w 158"/>
                    <a:gd name="T49" fmla="*/ 97 h 149"/>
                    <a:gd name="T50" fmla="*/ 44 w 158"/>
                    <a:gd name="T51" fmla="*/ 108 h 149"/>
                    <a:gd name="T52" fmla="*/ 18 w 158"/>
                    <a:gd name="T53" fmla="*/ 108 h 149"/>
                    <a:gd name="T54" fmla="*/ 18 w 158"/>
                    <a:gd name="T55" fmla="*/ 137 h 149"/>
                    <a:gd name="T56" fmla="*/ 44 w 158"/>
                    <a:gd name="T57" fmla="*/ 137 h 149"/>
                    <a:gd name="T58" fmla="*/ 44 w 158"/>
                    <a:gd name="T59" fmla="*/ 108 h 149"/>
                    <a:gd name="T60" fmla="*/ 92 w 158"/>
                    <a:gd name="T61" fmla="*/ 40 h 149"/>
                    <a:gd name="T62" fmla="*/ 92 w 158"/>
                    <a:gd name="T63" fmla="*/ 132 h 149"/>
                    <a:gd name="T64" fmla="*/ 111 w 158"/>
                    <a:gd name="T65" fmla="*/ 132 h 149"/>
                    <a:gd name="T66" fmla="*/ 111 w 158"/>
                    <a:gd name="T67" fmla="*/ 14 h 149"/>
                    <a:gd name="T68" fmla="*/ 68 w 158"/>
                    <a:gd name="T69" fmla="*/ 14 h 149"/>
                    <a:gd name="T70" fmla="*/ 68 w 158"/>
                    <a:gd name="T71" fmla="*/ 0 h 149"/>
                    <a:gd name="T72" fmla="*/ 156 w 158"/>
                    <a:gd name="T73" fmla="*/ 0 h 149"/>
                    <a:gd name="T74" fmla="*/ 156 w 158"/>
                    <a:gd name="T75" fmla="*/ 14 h 149"/>
                    <a:gd name="T76" fmla="*/ 125 w 158"/>
                    <a:gd name="T77" fmla="*/ 14 h 149"/>
                    <a:gd name="T78" fmla="*/ 125 w 158"/>
                    <a:gd name="T79" fmla="*/ 61 h 149"/>
                    <a:gd name="T80" fmla="*/ 153 w 158"/>
                    <a:gd name="T81" fmla="*/ 61 h 149"/>
                    <a:gd name="T82" fmla="*/ 153 w 158"/>
                    <a:gd name="T83" fmla="*/ 75 h 149"/>
                    <a:gd name="T84" fmla="*/ 125 w 158"/>
                    <a:gd name="T85" fmla="*/ 75 h 149"/>
                    <a:gd name="T86" fmla="*/ 125 w 158"/>
                    <a:gd name="T87" fmla="*/ 132 h 149"/>
                    <a:gd name="T88" fmla="*/ 158 w 158"/>
                    <a:gd name="T89" fmla="*/ 132 h 149"/>
                    <a:gd name="T90" fmla="*/ 158 w 158"/>
                    <a:gd name="T91" fmla="*/ 146 h 149"/>
                    <a:gd name="T92" fmla="*/ 66 w 158"/>
                    <a:gd name="T93" fmla="*/ 146 h 149"/>
                    <a:gd name="T94" fmla="*/ 66 w 158"/>
                    <a:gd name="T95" fmla="*/ 132 h 149"/>
                    <a:gd name="T96" fmla="*/ 78 w 158"/>
                    <a:gd name="T97" fmla="*/ 132 h 149"/>
                    <a:gd name="T98" fmla="*/ 78 w 158"/>
                    <a:gd name="T99" fmla="*/ 40 h 149"/>
                    <a:gd name="T100" fmla="*/ 92 w 158"/>
                    <a:gd name="T101"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49">
                      <a:moveTo>
                        <a:pt x="66" y="23"/>
                      </a:moveTo>
                      <a:lnTo>
                        <a:pt x="66" y="35"/>
                      </a:lnTo>
                      <a:lnTo>
                        <a:pt x="0" y="35"/>
                      </a:lnTo>
                      <a:lnTo>
                        <a:pt x="0" y="23"/>
                      </a:lnTo>
                      <a:lnTo>
                        <a:pt x="66" y="23"/>
                      </a:lnTo>
                      <a:close/>
                      <a:moveTo>
                        <a:pt x="59" y="0"/>
                      </a:moveTo>
                      <a:lnTo>
                        <a:pt x="59" y="11"/>
                      </a:lnTo>
                      <a:lnTo>
                        <a:pt x="4" y="11"/>
                      </a:lnTo>
                      <a:lnTo>
                        <a:pt x="4" y="0"/>
                      </a:lnTo>
                      <a:lnTo>
                        <a:pt x="59" y="0"/>
                      </a:lnTo>
                      <a:close/>
                      <a:moveTo>
                        <a:pt x="59" y="47"/>
                      </a:moveTo>
                      <a:lnTo>
                        <a:pt x="59" y="59"/>
                      </a:lnTo>
                      <a:lnTo>
                        <a:pt x="4" y="59"/>
                      </a:lnTo>
                      <a:lnTo>
                        <a:pt x="4" y="47"/>
                      </a:lnTo>
                      <a:lnTo>
                        <a:pt x="59" y="47"/>
                      </a:lnTo>
                      <a:close/>
                      <a:moveTo>
                        <a:pt x="59" y="73"/>
                      </a:moveTo>
                      <a:lnTo>
                        <a:pt x="59" y="85"/>
                      </a:lnTo>
                      <a:lnTo>
                        <a:pt x="4" y="85"/>
                      </a:lnTo>
                      <a:lnTo>
                        <a:pt x="4" y="73"/>
                      </a:lnTo>
                      <a:lnTo>
                        <a:pt x="59" y="73"/>
                      </a:lnTo>
                      <a:close/>
                      <a:moveTo>
                        <a:pt x="59" y="97"/>
                      </a:moveTo>
                      <a:lnTo>
                        <a:pt x="59" y="149"/>
                      </a:lnTo>
                      <a:lnTo>
                        <a:pt x="4" y="149"/>
                      </a:lnTo>
                      <a:lnTo>
                        <a:pt x="4" y="97"/>
                      </a:lnTo>
                      <a:lnTo>
                        <a:pt x="59" y="97"/>
                      </a:lnTo>
                      <a:close/>
                      <a:moveTo>
                        <a:pt x="44" y="108"/>
                      </a:moveTo>
                      <a:lnTo>
                        <a:pt x="18" y="108"/>
                      </a:lnTo>
                      <a:lnTo>
                        <a:pt x="18" y="137"/>
                      </a:lnTo>
                      <a:lnTo>
                        <a:pt x="44" y="137"/>
                      </a:lnTo>
                      <a:lnTo>
                        <a:pt x="44" y="108"/>
                      </a:lnTo>
                      <a:close/>
                      <a:moveTo>
                        <a:pt x="92" y="40"/>
                      </a:moveTo>
                      <a:lnTo>
                        <a:pt x="92" y="132"/>
                      </a:lnTo>
                      <a:lnTo>
                        <a:pt x="111" y="132"/>
                      </a:lnTo>
                      <a:lnTo>
                        <a:pt x="111" y="14"/>
                      </a:lnTo>
                      <a:lnTo>
                        <a:pt x="68" y="14"/>
                      </a:lnTo>
                      <a:lnTo>
                        <a:pt x="68" y="0"/>
                      </a:lnTo>
                      <a:lnTo>
                        <a:pt x="156" y="0"/>
                      </a:lnTo>
                      <a:lnTo>
                        <a:pt x="156" y="14"/>
                      </a:lnTo>
                      <a:lnTo>
                        <a:pt x="125" y="14"/>
                      </a:lnTo>
                      <a:lnTo>
                        <a:pt x="125" y="61"/>
                      </a:lnTo>
                      <a:lnTo>
                        <a:pt x="153" y="61"/>
                      </a:lnTo>
                      <a:lnTo>
                        <a:pt x="153" y="75"/>
                      </a:lnTo>
                      <a:lnTo>
                        <a:pt x="125" y="75"/>
                      </a:lnTo>
                      <a:lnTo>
                        <a:pt x="125" y="132"/>
                      </a:lnTo>
                      <a:lnTo>
                        <a:pt x="158" y="132"/>
                      </a:lnTo>
                      <a:lnTo>
                        <a:pt x="158" y="146"/>
                      </a:lnTo>
                      <a:lnTo>
                        <a:pt x="66" y="146"/>
                      </a:lnTo>
                      <a:lnTo>
                        <a:pt x="66" y="132"/>
                      </a:lnTo>
                      <a:lnTo>
                        <a:pt x="78" y="132"/>
                      </a:lnTo>
                      <a:lnTo>
                        <a:pt x="78" y="40"/>
                      </a:lnTo>
                      <a:lnTo>
                        <a:pt x="9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sp>
        <p:nvSpPr>
          <p:cNvPr id="32" name="正方形/長方形 31"/>
          <p:cNvSpPr/>
          <p:nvPr/>
        </p:nvSpPr>
        <p:spPr>
          <a:xfrm>
            <a:off x="776536" y="2060848"/>
            <a:ext cx="2772079" cy="1685077"/>
          </a:xfrm>
          <a:prstGeom prst="rect">
            <a:avLst/>
          </a:prstGeom>
        </p:spPr>
        <p:txBody>
          <a:bodyPr wrap="square" anchor="t">
            <a:spAutoFit/>
          </a:bodyPr>
          <a:lstStyle/>
          <a:p>
            <a:pPr fontAlgn="ctr">
              <a:spcAft>
                <a:spcPts val="600"/>
              </a:spcAft>
              <a:buClr>
                <a:srgbClr val="3D6AA7"/>
              </a:buClr>
              <a:buSzPct val="120000"/>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Decision 1203/BYT/QD</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に基づき、</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DAV</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Drug Association of Vietnam</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下表に示す書類</a:t>
            </a:r>
            <a:r>
              <a:rPr lang="en-US" altLang="ja-JP" sz="1200" baseline="30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を提</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出</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fontAlgn="ctr">
              <a:spcAft>
                <a:spcPts val="600"/>
              </a:spcAft>
              <a:buClr>
                <a:srgbClr val="3D6AA7"/>
              </a:buClr>
              <a:buSzPct val="120000"/>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原生産国での販売が</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年以下の</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医薬品は、下表に示した書類の提出に加え、ベトナム人を対象とした治験を</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行う必要あり</a:t>
            </a:r>
          </a:p>
        </p:txBody>
      </p:sp>
      <p:sp>
        <p:nvSpPr>
          <p:cNvPr id="36" name="右矢印 35"/>
          <p:cNvSpPr/>
          <p:nvPr/>
        </p:nvSpPr>
        <p:spPr>
          <a:xfrm>
            <a:off x="5817096" y="2060848"/>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23" name="正方形/長方形 22"/>
          <p:cNvSpPr/>
          <p:nvPr/>
        </p:nvSpPr>
        <p:spPr>
          <a:xfrm>
            <a:off x="4304928" y="2060848"/>
            <a:ext cx="2016224" cy="830997"/>
          </a:xfrm>
          <a:prstGeom prst="rect">
            <a:avLst/>
          </a:prstGeom>
        </p:spPr>
        <p:txBody>
          <a:bodyPr wrap="square" anchor="t">
            <a:spAutoFit/>
          </a:bodyPr>
          <a:lstStyle/>
          <a:p>
            <a:pPr fontAlgn="ctr">
              <a:spcBef>
                <a:spcPts val="300"/>
              </a:spcBef>
              <a:buClr>
                <a:srgbClr val="3D6AA7"/>
              </a:buClr>
              <a:buSzPct val="120000"/>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drug registration </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department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外部の専門家と</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ともに書類を評価</a:t>
            </a:r>
          </a:p>
        </p:txBody>
      </p:sp>
      <p:cxnSp>
        <p:nvCxnSpPr>
          <p:cNvPr id="24" name="直線矢印コネクタ 23"/>
          <p:cNvCxnSpPr/>
          <p:nvPr/>
        </p:nvCxnSpPr>
        <p:spPr>
          <a:xfrm>
            <a:off x="632520" y="3771624"/>
            <a:ext cx="5976664"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152800" y="3680568"/>
            <a:ext cx="93610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か月</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6860133" y="3140968"/>
            <a:ext cx="1008112" cy="576064"/>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36000" rIns="0" bIns="0" anchor="t">
            <a:noAutofit/>
          </a:bodyPr>
          <a:lstStyle/>
          <a:p>
            <a:pPr algn="ctr" defTabSz="913079" fontAlgn="ctr" hangingPunct="0">
              <a:lnSpc>
                <a:spcPct val="105000"/>
              </a:lnSpc>
              <a:spcAft>
                <a:spcPct val="0"/>
              </a:spcAft>
            </a:pPr>
            <a:r>
              <a:rPr kumimoji="0" lang="ja-JP" altLang="en-US"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有効期限：</a:t>
            </a:r>
            <a:r>
              <a:rPr kumimoji="0" lang="en-US" altLang="ja-JP"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kumimoji="0" lang="ja-JP" altLang="en-US"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br>
              <a:rPr kumimoji="0" lang="en-US" altLang="ja-JP"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0" lang="ja-JP" altLang="en-US"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（交付から）</a:t>
            </a:r>
            <a:endParaRPr kumimoji="0" lang="en-US" altLang="ja-JP" sz="5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右矢印 29"/>
          <p:cNvSpPr/>
          <p:nvPr/>
        </p:nvSpPr>
        <p:spPr>
          <a:xfrm>
            <a:off x="2648744" y="2060848"/>
            <a:ext cx="122413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6753200" y="2060848"/>
            <a:ext cx="1296144" cy="461665"/>
          </a:xfrm>
          <a:prstGeom prst="rect">
            <a:avLst/>
          </a:prstGeom>
        </p:spPr>
        <p:txBody>
          <a:bodyPr wrap="square" anchor="t">
            <a:spAutoFit/>
          </a:bodyPr>
          <a:lstStyle/>
          <a:p>
            <a:pPr fontAlgn="ctr">
              <a:spcBef>
                <a:spcPts val="300"/>
              </a:spcBef>
              <a:buClr>
                <a:srgbClr val="3D6AA7"/>
              </a:buClr>
              <a:buSzPct val="120000"/>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販売許可証</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を取得</a:t>
            </a:r>
          </a:p>
        </p:txBody>
      </p:sp>
      <p:sp>
        <p:nvSpPr>
          <p:cNvPr id="35" name="テキスト ボックス 3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Decision 1203/BYT/QD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」により定められている。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7" name="直線コネクタ 36"/>
          <p:cNvCxnSpPr>
            <a:stCxn id="62" idx="2"/>
          </p:cNvCxnSpPr>
          <p:nvPr/>
        </p:nvCxnSpPr>
        <p:spPr>
          <a:xfrm>
            <a:off x="632520" y="2348880"/>
            <a:ext cx="0" cy="1518601"/>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42" name="右矢印 41"/>
          <p:cNvSpPr/>
          <p:nvPr/>
        </p:nvSpPr>
        <p:spPr>
          <a:xfrm>
            <a:off x="7689304" y="2060848"/>
            <a:ext cx="86409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3" name="表 42"/>
          <p:cNvGraphicFramePr>
            <a:graphicFrameLocks noGrp="1"/>
          </p:cNvGraphicFramePr>
          <p:nvPr>
            <p:extLst>
              <p:ext uri="{D42A27DB-BD31-4B8C-83A1-F6EECF244321}">
                <p14:modId xmlns:p14="http://schemas.microsoft.com/office/powerpoint/2010/main" val="369488506"/>
              </p:ext>
            </p:extLst>
          </p:nvPr>
        </p:nvGraphicFramePr>
        <p:xfrm>
          <a:off x="1137432" y="4509312"/>
          <a:ext cx="7632000" cy="1728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420000">
                  <a:extLst>
                    <a:ext uri="{9D8B030D-6E8A-4147-A177-3AD203B41FA5}">
                      <a16:colId xmlns:a16="http://schemas.microsoft.com/office/drawing/2014/main" val="20003"/>
                    </a:ext>
                  </a:extLst>
                </a:gridCol>
              </a:tblGrid>
              <a:tr h="432000">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原生産国の製造所における</a:t>
                      </a:r>
                      <a:b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Good Manufacturing Practice</a:t>
                      </a:r>
                      <a:r>
                        <a:rPr kumimoji="0" lang="en-US" altLang="ja-JP" sz="8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(GMP)</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証明書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適切で定量的な生物学的試験</a:t>
                      </a: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0" lang="ja-JP" altLang="en-US" sz="1000" b="0" i="0" u="none" strike="noStrike" kern="1200" cap="none" normalizeH="0" baseline="0" dirty="0" err="1"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つに</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よる最新の安定性データ</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432000">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原生産国における販売承認証明書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品質の特定</a:t>
                      </a:r>
                      <a:b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0" lang="ja-JP" altLang="en-US" sz="8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（最終製品、原材料、添加剤等の分析方法を含む）</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32000">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製品情報</a:t>
                      </a:r>
                      <a:b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0" lang="ja-JP" altLang="en-US" sz="8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（薬物間相互作用、用法、用量、過剰摂取への対策、保管条件、保管期限）</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分析証明書、有効成分、添加剤を含む製品サンプル</a:t>
                      </a:r>
                      <a:r>
                        <a:rPr kumimoji="0" lang="ja-JP" altLang="en-US"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0" lang="ja-JP" altLang="en-US"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つ）</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32000">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製造過程と品質管理プロセスに関する詳細な説明書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ベトナム語を含む包装</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bl>
          </a:graphicData>
        </a:graphic>
      </p:graphicFrame>
      <p:sp>
        <p:nvSpPr>
          <p:cNvPr id="44" name="テキスト ボックス 43"/>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61" name="片側の 2 つの角を丸めた四角形 60"/>
          <p:cNvSpPr/>
          <p:nvPr/>
        </p:nvSpPr>
        <p:spPr>
          <a:xfrm>
            <a:off x="1136576" y="4077264"/>
            <a:ext cx="7632848" cy="36004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US" altLang="ja-JP" sz="14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ja-JP" altLang="en-US" sz="14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医薬品の登録に必要な書類等</a:t>
            </a:r>
          </a:p>
        </p:txBody>
      </p:sp>
      <p:sp>
        <p:nvSpPr>
          <p:cNvPr id="62" name="角丸四角形 61"/>
          <p:cNvSpPr/>
          <p:nvPr/>
        </p:nvSpPr>
        <p:spPr>
          <a:xfrm>
            <a:off x="488504" y="2060848"/>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3" name="グループ化 7"/>
          <p:cNvGrpSpPr/>
          <p:nvPr/>
        </p:nvGrpSpPr>
        <p:grpSpPr>
          <a:xfrm>
            <a:off x="416496" y="1628800"/>
            <a:ext cx="9001000" cy="288032"/>
            <a:chOff x="4944173" y="2113806"/>
            <a:chExt cx="5861371" cy="288032"/>
          </a:xfrm>
        </p:grpSpPr>
        <p:cxnSp>
          <p:nvCxnSpPr>
            <p:cNvPr id="64" name="直線コネクタ 6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医薬品の販売までに必要な手続き</a:t>
              </a:r>
              <a:endParaRPr lang="zh-TW" altLang="en-US" sz="1400" dirty="0">
                <a:solidFill>
                  <a:srgbClr val="000000"/>
                </a:solidFill>
                <a:latin typeface="Arial Black" pitchFamily="34" charset="0"/>
                <a:ea typeface="HGP創英角ｺﾞｼｯｸUB" pitchFamily="50" charset="-128"/>
              </a:endParaRPr>
            </a:p>
          </p:txBody>
        </p:sp>
      </p:grpSp>
      <p:sp>
        <p:nvSpPr>
          <p:cNvPr id="66" name="角丸四角形 65"/>
          <p:cNvSpPr/>
          <p:nvPr/>
        </p:nvSpPr>
        <p:spPr>
          <a:xfrm>
            <a:off x="4016896" y="2060848"/>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角丸四角形 66"/>
          <p:cNvSpPr/>
          <p:nvPr/>
        </p:nvSpPr>
        <p:spPr>
          <a:xfrm>
            <a:off x="6465168" y="2060848"/>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8" name="直線コネクタ 67"/>
          <p:cNvCxnSpPr>
            <a:stCxn id="67" idx="2"/>
          </p:cNvCxnSpPr>
          <p:nvPr/>
        </p:nvCxnSpPr>
        <p:spPr>
          <a:xfrm>
            <a:off x="6609184" y="2348880"/>
            <a:ext cx="0" cy="1518601"/>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209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9"/>
          <p:cNvSpPr>
            <a:spLocks noChangeArrowheads="1"/>
          </p:cNvSpPr>
          <p:nvPr/>
        </p:nvSpPr>
        <p:spPr bwMode="auto">
          <a:xfrm>
            <a:off x="5313040" y="2060848"/>
            <a:ext cx="4032448" cy="3672408"/>
          </a:xfrm>
          <a:prstGeom prst="roundRect">
            <a:avLst>
              <a:gd name="adj" fmla="val 3583"/>
            </a:avLst>
          </a:prstGeom>
          <a:solidFill>
            <a:srgbClr val="CCDAEC"/>
          </a:solidFill>
          <a:ln w="9525" cap="flat" cmpd="sng" algn="ctr">
            <a:noFill/>
            <a:prstDash val="solid"/>
            <a:miter lim="800000"/>
            <a:headEnd type="none" w="med" len="med"/>
            <a:tailEnd type="none" w="med" len="med"/>
          </a:ln>
          <a:effectLst/>
        </p:spPr>
        <p:txBody>
          <a:bodyPr wrap="none" lIns="144000" tIns="0" rIns="288000" bIns="216000" anchor="b" anchorCtr="0"/>
          <a:lstStyle/>
          <a:p>
            <a:pPr algn="r" defTabSz="987425" fontAlgn="ctr">
              <a:lnSpc>
                <a:spcPct val="150000"/>
              </a:lnSpc>
            </a:pPr>
            <a:r>
              <a:rPr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により規定</a:t>
            </a:r>
          </a:p>
        </p:txBody>
      </p:sp>
      <p:sp>
        <p:nvSpPr>
          <p:cNvPr id="8" name="Rectangle 9"/>
          <p:cNvSpPr>
            <a:spLocks noChangeArrowheads="1"/>
          </p:cNvSpPr>
          <p:nvPr/>
        </p:nvSpPr>
        <p:spPr bwMode="auto">
          <a:xfrm>
            <a:off x="560512" y="2060848"/>
            <a:ext cx="4032448" cy="3672408"/>
          </a:xfrm>
          <a:prstGeom prst="roundRect">
            <a:avLst>
              <a:gd name="adj" fmla="val 3583"/>
            </a:avLst>
          </a:prstGeom>
          <a:solidFill>
            <a:srgbClr val="CCDAEC"/>
          </a:solidFill>
          <a:ln w="9525" cap="flat" cmpd="sng" algn="ctr">
            <a:noFill/>
            <a:prstDash val="solid"/>
            <a:miter lim="800000"/>
            <a:headEnd type="none" w="med" len="med"/>
            <a:tailEnd type="none" w="med" len="med"/>
          </a:ln>
          <a:effectLst/>
        </p:spPr>
        <p:txBody>
          <a:bodyPr wrap="none" lIns="144000" tIns="0" rIns="288000" bIns="216000" anchor="b" anchorCtr="0"/>
          <a:lstStyle/>
          <a:p>
            <a:pPr algn="r" defTabSz="987425" fontAlgn="ctr">
              <a:lnSpc>
                <a:spcPct val="150000"/>
              </a:lnSpc>
            </a:pPr>
            <a:r>
              <a:rPr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により規定</a:t>
            </a:r>
          </a:p>
        </p:txBody>
      </p:sp>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9" name="角丸四角形 8"/>
          <p:cNvSpPr/>
          <p:nvPr/>
        </p:nvSpPr>
        <p:spPr>
          <a:xfrm>
            <a:off x="907876" y="4005064"/>
            <a:ext cx="3337720" cy="1152000"/>
          </a:xfrm>
          <a:prstGeom prst="roundRect">
            <a:avLst>
              <a:gd name="adj" fmla="val 8367"/>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Decision 36/2006/QD-BYT</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525344"/>
            <a:ext cx="5616624"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12"/>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Decision 36/2006/QD-BYT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Pharmaceutical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Law</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」により定められている。</a:t>
            </a:r>
          </a:p>
        </p:txBody>
      </p:sp>
      <p:sp>
        <p:nvSpPr>
          <p:cNvPr id="14" name="角丸四角形 13"/>
          <p:cNvSpPr/>
          <p:nvPr/>
        </p:nvSpPr>
        <p:spPr>
          <a:xfrm>
            <a:off x="920552" y="2420888"/>
            <a:ext cx="3312368" cy="1152128"/>
          </a:xfrm>
          <a:prstGeom prst="roundRect">
            <a:avLst>
              <a:gd name="adj" fmla="val 7849"/>
            </a:avLst>
          </a:prstGeom>
          <a:solidFill>
            <a:srgbClr val="FFFFFF"/>
          </a:solidFill>
        </p:spPr>
        <p:txBody>
          <a:bodyPr wrap="square" rtlCol="0" anchor="ctr">
            <a:noAutofit/>
          </a:bodyPr>
          <a:lstStyle/>
          <a:p>
            <a:r>
              <a:rPr lang="ja-JP" altLang="en-US"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臨床試験に関しては</a:t>
            </a:r>
            <a:endParaRPr lang="ja-JP" altLang="en-US" sz="1400" dirty="0"/>
          </a:p>
        </p:txBody>
      </p:sp>
      <p:sp>
        <p:nvSpPr>
          <p:cNvPr id="16" name="下矢印 15"/>
          <p:cNvSpPr/>
          <p:nvPr/>
        </p:nvSpPr>
        <p:spPr>
          <a:xfrm>
            <a:off x="1820652" y="3501008"/>
            <a:ext cx="1512168" cy="504056"/>
          </a:xfrm>
          <a:prstGeom prst="downArrow">
            <a:avLst>
              <a:gd name="adj1" fmla="val 62370"/>
              <a:gd name="adj2" fmla="val 67007"/>
            </a:avLst>
          </a:prstGeom>
          <a:solidFill>
            <a:srgbClr val="FFFFFF"/>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5660404" y="4005064"/>
            <a:ext cx="3337720" cy="1152000"/>
          </a:xfrm>
          <a:prstGeom prst="roundRect">
            <a:avLst>
              <a:gd name="adj" fmla="val 6707"/>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Pharmaceutical Law</a:t>
            </a:r>
            <a:b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2005</a:t>
            </a:r>
            <a:r>
              <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9" name="角丸四角形 18"/>
          <p:cNvSpPr/>
          <p:nvPr/>
        </p:nvSpPr>
        <p:spPr>
          <a:xfrm>
            <a:off x="5673080" y="2420888"/>
            <a:ext cx="3312368" cy="1152128"/>
          </a:xfrm>
          <a:prstGeom prst="roundRect">
            <a:avLst>
              <a:gd name="adj" fmla="val 7849"/>
            </a:avLst>
          </a:prstGeom>
          <a:solidFill>
            <a:srgbClr val="FFFFFF"/>
          </a:solidFill>
        </p:spPr>
        <p:txBody>
          <a:bodyPr wrap="square" rtlCol="0" anchor="ctr">
            <a:noAutofit/>
          </a:bodyPr>
          <a:lstStyle/>
          <a:p>
            <a:r>
              <a:rPr lang="ja-JP" altLang="en-US"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医薬品</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臨床試験に関しては</a:t>
            </a:r>
            <a:endParaRPr lang="ja-JP" altLang="en-US" sz="1400" dirty="0"/>
          </a:p>
        </p:txBody>
      </p:sp>
      <p:sp>
        <p:nvSpPr>
          <p:cNvPr id="21" name="下矢印 20"/>
          <p:cNvSpPr/>
          <p:nvPr/>
        </p:nvSpPr>
        <p:spPr>
          <a:xfrm>
            <a:off x="6573180" y="3501008"/>
            <a:ext cx="1512168" cy="504056"/>
          </a:xfrm>
          <a:prstGeom prst="downArrow">
            <a:avLst>
              <a:gd name="adj1" fmla="val 62370"/>
              <a:gd name="adj2" fmla="val 67007"/>
            </a:avLst>
          </a:prstGeom>
          <a:solidFill>
            <a:srgbClr val="FFFFFF"/>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6" name="Group 5"/>
          <p:cNvGrpSpPr>
            <a:grpSpLocks noChangeAspect="1"/>
          </p:cNvGrpSpPr>
          <p:nvPr/>
        </p:nvGrpSpPr>
        <p:grpSpPr bwMode="auto">
          <a:xfrm>
            <a:off x="2792760" y="2492896"/>
            <a:ext cx="1224137" cy="980753"/>
            <a:chOff x="5032" y="257"/>
            <a:chExt cx="1187" cy="951"/>
          </a:xfrm>
        </p:grpSpPr>
        <p:sp>
          <p:nvSpPr>
            <p:cNvPr id="38" name="Freeform 6"/>
            <p:cNvSpPr>
              <a:spLocks/>
            </p:cNvSpPr>
            <p:nvPr/>
          </p:nvSpPr>
          <p:spPr bwMode="auto">
            <a:xfrm>
              <a:off x="5198" y="823"/>
              <a:ext cx="163" cy="315"/>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7"/>
            <p:cNvSpPr>
              <a:spLocks/>
            </p:cNvSpPr>
            <p:nvPr/>
          </p:nvSpPr>
          <p:spPr bwMode="auto">
            <a:xfrm>
              <a:off x="5032" y="675"/>
              <a:ext cx="302" cy="151"/>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8"/>
            <p:cNvSpPr>
              <a:spLocks/>
            </p:cNvSpPr>
            <p:nvPr/>
          </p:nvSpPr>
          <p:spPr bwMode="auto">
            <a:xfrm>
              <a:off x="6011" y="1083"/>
              <a:ext cx="5" cy="8"/>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4" y="3"/>
                    <a:pt x="2" y="6"/>
                    <a:pt x="0" y="9"/>
                  </a:cubicBezTo>
                  <a:cubicBezTo>
                    <a:pt x="5" y="0"/>
                    <a:pt x="5" y="0"/>
                    <a:pt x="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9"/>
            <p:cNvSpPr>
              <a:spLocks/>
            </p:cNvSpPr>
            <p:nvPr/>
          </p:nvSpPr>
          <p:spPr bwMode="auto">
            <a:xfrm>
              <a:off x="5832" y="258"/>
              <a:ext cx="387" cy="833"/>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10"/>
            <p:cNvSpPr>
              <a:spLocks/>
            </p:cNvSpPr>
            <p:nvPr/>
          </p:nvSpPr>
          <p:spPr bwMode="auto">
            <a:xfrm>
              <a:off x="5411" y="257"/>
              <a:ext cx="715" cy="834"/>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11"/>
            <p:cNvSpPr>
              <a:spLocks/>
            </p:cNvSpPr>
            <p:nvPr/>
          </p:nvSpPr>
          <p:spPr bwMode="auto">
            <a:xfrm>
              <a:off x="5464" y="281"/>
              <a:ext cx="571" cy="815"/>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12"/>
            <p:cNvSpPr>
              <a:spLocks/>
            </p:cNvSpPr>
            <p:nvPr/>
          </p:nvSpPr>
          <p:spPr bwMode="auto">
            <a:xfrm>
              <a:off x="5518" y="466"/>
              <a:ext cx="437" cy="280"/>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13"/>
            <p:cNvSpPr>
              <a:spLocks/>
            </p:cNvSpPr>
            <p:nvPr/>
          </p:nvSpPr>
          <p:spPr bwMode="auto">
            <a:xfrm>
              <a:off x="5656" y="745"/>
              <a:ext cx="348" cy="350"/>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14"/>
            <p:cNvSpPr>
              <a:spLocks/>
            </p:cNvSpPr>
            <p:nvPr/>
          </p:nvSpPr>
          <p:spPr bwMode="auto">
            <a:xfrm>
              <a:off x="5145" y="1071"/>
              <a:ext cx="549" cy="137"/>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15"/>
            <p:cNvSpPr>
              <a:spLocks/>
            </p:cNvSpPr>
            <p:nvPr/>
          </p:nvSpPr>
          <p:spPr bwMode="auto">
            <a:xfrm>
              <a:off x="5361" y="826"/>
              <a:ext cx="295" cy="312"/>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16"/>
            <p:cNvSpPr>
              <a:spLocks/>
            </p:cNvSpPr>
            <p:nvPr/>
          </p:nvSpPr>
          <p:spPr bwMode="auto">
            <a:xfrm>
              <a:off x="5582" y="543"/>
              <a:ext cx="291" cy="202"/>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17"/>
            <p:cNvSpPr>
              <a:spLocks/>
            </p:cNvSpPr>
            <p:nvPr/>
          </p:nvSpPr>
          <p:spPr bwMode="auto">
            <a:xfrm>
              <a:off x="5604" y="566"/>
              <a:ext cx="215" cy="143"/>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18"/>
            <p:cNvSpPr>
              <a:spLocks/>
            </p:cNvSpPr>
            <p:nvPr/>
          </p:nvSpPr>
          <p:spPr bwMode="auto">
            <a:xfrm>
              <a:off x="5656" y="744"/>
              <a:ext cx="211" cy="115"/>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19"/>
            <p:cNvSpPr>
              <a:spLocks/>
            </p:cNvSpPr>
            <p:nvPr/>
          </p:nvSpPr>
          <p:spPr bwMode="auto">
            <a:xfrm>
              <a:off x="5795" y="744"/>
              <a:ext cx="50" cy="70"/>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20"/>
            <p:cNvSpPr>
              <a:spLocks/>
            </p:cNvSpPr>
            <p:nvPr/>
          </p:nvSpPr>
          <p:spPr bwMode="auto">
            <a:xfrm>
              <a:off x="5300" y="675"/>
              <a:ext cx="510" cy="154"/>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21"/>
            <p:cNvSpPr>
              <a:spLocks/>
            </p:cNvSpPr>
            <p:nvPr/>
          </p:nvSpPr>
          <p:spPr bwMode="auto">
            <a:xfrm>
              <a:off x="5663" y="592"/>
              <a:ext cx="156" cy="120"/>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22"/>
            <p:cNvSpPr>
              <a:spLocks/>
            </p:cNvSpPr>
            <p:nvPr/>
          </p:nvSpPr>
          <p:spPr bwMode="auto">
            <a:xfrm>
              <a:off x="5676" y="600"/>
              <a:ext cx="165" cy="131"/>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23"/>
            <p:cNvSpPr>
              <a:spLocks/>
            </p:cNvSpPr>
            <p:nvPr/>
          </p:nvSpPr>
          <p:spPr bwMode="auto">
            <a:xfrm>
              <a:off x="5047" y="652"/>
              <a:ext cx="762" cy="98"/>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nvGrpSpPr>
          <p:cNvPr id="56" name="Group 27"/>
          <p:cNvGrpSpPr>
            <a:grpSpLocks noChangeAspect="1"/>
          </p:cNvGrpSpPr>
          <p:nvPr/>
        </p:nvGrpSpPr>
        <p:grpSpPr bwMode="auto">
          <a:xfrm>
            <a:off x="8337376" y="2564904"/>
            <a:ext cx="430286" cy="811711"/>
            <a:chOff x="5253" y="1616"/>
            <a:chExt cx="273" cy="515"/>
          </a:xfrm>
        </p:grpSpPr>
        <p:sp>
          <p:nvSpPr>
            <p:cNvPr id="58" name="Freeform 28"/>
            <p:cNvSpPr>
              <a:spLocks/>
            </p:cNvSpPr>
            <p:nvPr/>
          </p:nvSpPr>
          <p:spPr bwMode="auto">
            <a:xfrm>
              <a:off x="5253" y="1616"/>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29"/>
            <p:cNvSpPr>
              <a:spLocks noChangeArrowheads="1"/>
            </p:cNvSpPr>
            <p:nvPr/>
          </p:nvSpPr>
          <p:spPr bwMode="auto">
            <a:xfrm>
              <a:off x="5262" y="1837"/>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0" name="Group 33"/>
          <p:cNvGrpSpPr>
            <a:grpSpLocks noChangeAspect="1"/>
          </p:cNvGrpSpPr>
          <p:nvPr/>
        </p:nvGrpSpPr>
        <p:grpSpPr bwMode="auto">
          <a:xfrm>
            <a:off x="7401272" y="2924944"/>
            <a:ext cx="805457" cy="414018"/>
            <a:chOff x="4786" y="1941"/>
            <a:chExt cx="321" cy="165"/>
          </a:xfrm>
        </p:grpSpPr>
        <p:sp>
          <p:nvSpPr>
            <p:cNvPr id="62" name="Freeform 34"/>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35"/>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24" name="Freeform 36"/>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25" name="Freeform 37"/>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27" name="Freeform 38"/>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39"/>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6" name="正方形/長方形 5"/>
          <p:cNvSpPr/>
          <p:nvPr/>
        </p:nvSpPr>
        <p:spPr>
          <a:xfrm>
            <a:off x="1064568" y="4318496"/>
            <a:ext cx="3024336" cy="784249"/>
          </a:xfrm>
          <a:prstGeom prst="rect">
            <a:avLst/>
          </a:prstGeom>
        </p:spPr>
        <p:txBody>
          <a:bodyPr wrap="square" lIns="0" tIns="36000" rIns="0">
            <a:spAutoFit/>
          </a:bodyPr>
          <a:lstStyle/>
          <a:p>
            <a:pPr algn="just" fontAlgn="ctr">
              <a:lnSpc>
                <a:spcPct val="114000"/>
              </a:lnSpc>
              <a:spcBef>
                <a:spcPts val="1200"/>
              </a:spcBef>
              <a:buClr>
                <a:srgbClr val="3D6AA7"/>
              </a:buClr>
              <a:buSzPct val="90000"/>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臨床試験を引き受ける組織の条件、臨床試験の実施申請書類、保健大臣による臨床実験承認を得るための条件、試験の設計、データ・結果の報告方法などが記されている。</a:t>
            </a:r>
          </a:p>
        </p:txBody>
      </p:sp>
    </p:spTree>
    <p:extLst>
      <p:ext uri="{BB962C8B-B14F-4D97-AF65-F5344CB8AC3E}">
        <p14:creationId xmlns:p14="http://schemas.microsoft.com/office/powerpoint/2010/main" val="2569359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p:cNvGraphicFramePr>
          <p:nvPr>
            <p:custDataLst>
              <p:tags r:id="rId1"/>
            </p:custDataLst>
            <p:extLst>
              <p:ext uri="{D42A27DB-BD31-4B8C-83A1-F6EECF244321}">
                <p14:modId xmlns:p14="http://schemas.microsoft.com/office/powerpoint/2010/main" val="4258892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ベトナム／医療関連／制度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15545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12</a:t>
            </a:r>
            <a:r>
              <a:rPr lang="ja-JP" altLang="en-US" sz="1400" dirty="0"/>
              <a:t>月時点では、個人情報保護に関する包括的な法令は存在しない。</a:t>
            </a: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ベトナム人の個人データを国外に移転するには、原則として以下の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つすべての条件を満たす必要があると規定されている。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データ主体の明示的な合意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黙示の同意は認められず、書面または電磁的書面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元データをベトナム内で保存・管理</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移転先の国・地域が、ベトナム法令以上の個人データ保護に関する法規制を有していることの証明文書</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ベトナム個人データ保護委員会からの書面による承認</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個人データの域外移転に関する履歴を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年間保存するシステムを構築する必要があり、個人データ保護委員会が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年に一度定期的に個人データの域外移転を評価することが規定されている。更に、ベトナム国内にデータを保存する義務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データローカライゼーション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が課せられる。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https://luatminhkhue.vn/thong-tin-ca-nhan-la-gi-tim-hieu-quy-dinh-phap-luat-hien-hanh-ve-bao-ve-thong-tin-ca-nhan.aspx, https://thuvienphapluat.vn/van-ban/The-thao-Y-te/Luat-kham-benh-chua-benh-nam-2009-98714.aspx, https://nacis.gov.vn/nghien-cuu-trao-doi/-/view-content/214123/phap-luat-hien-hanh-cua-viet-nam-ve-bao-ve-du-lieu-thong-tin-ca-nhan-va-quyen-rieng-tu</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1">
            <a:extLst>
              <a:ext uri="{FF2B5EF4-FFF2-40B4-BE49-F238E27FC236}">
                <a16:creationId xmlns:a16="http://schemas.microsoft.com/office/drawing/2014/main" id="{D9C88CDB-49F3-415F-BD95-D890028134C8}"/>
              </a:ext>
            </a:extLst>
          </p:cNvPr>
          <p:cNvGraphicFramePr>
            <a:graphicFrameLocks noGrp="1"/>
          </p:cNvGraphicFramePr>
          <p:nvPr>
            <p:extLst>
              <p:ext uri="{D42A27DB-BD31-4B8C-83A1-F6EECF244321}">
                <p14:modId xmlns:p14="http://schemas.microsoft.com/office/powerpoint/2010/main" val="3872146691"/>
              </p:ext>
            </p:extLst>
          </p:nvPr>
        </p:nvGraphicFramePr>
        <p:xfrm>
          <a:off x="199577" y="1695184"/>
          <a:ext cx="9505054" cy="1855160"/>
        </p:xfrm>
        <a:graphic>
          <a:graphicData uri="http://schemas.openxmlformats.org/drawingml/2006/table">
            <a:tbl>
              <a:tblPr firstRow="1" bandRow="1">
                <a:tableStyleId>{5C22544A-7EE6-4342-B048-85BDC9FD1C3A}</a:tableStyleId>
              </a:tblPr>
              <a:tblGrid>
                <a:gridCol w="4533348">
                  <a:extLst>
                    <a:ext uri="{9D8B030D-6E8A-4147-A177-3AD203B41FA5}">
                      <a16:colId xmlns:a16="http://schemas.microsoft.com/office/drawing/2014/main" val="939025904"/>
                    </a:ext>
                  </a:extLst>
                </a:gridCol>
                <a:gridCol w="2485853">
                  <a:extLst>
                    <a:ext uri="{9D8B030D-6E8A-4147-A177-3AD203B41FA5}">
                      <a16:colId xmlns:a16="http://schemas.microsoft.com/office/drawing/2014/main" val="20003"/>
                    </a:ext>
                  </a:extLst>
                </a:gridCol>
                <a:gridCol w="2485853">
                  <a:extLst>
                    <a:ext uri="{9D8B030D-6E8A-4147-A177-3AD203B41FA5}">
                      <a16:colId xmlns:a16="http://schemas.microsoft.com/office/drawing/2014/main" val="3607179843"/>
                    </a:ext>
                  </a:extLst>
                </a:gridCol>
              </a:tblGrid>
              <a:tr h="296158">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罰則対象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今後の見立て</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a:txBody>
                    <a:bodyPr/>
                    <a:lstStyle/>
                    <a:p>
                      <a:pPr marL="171450" indent="-171450" algn="l" defTabSz="914400" rtl="0" eaLnBrk="1" fontAlgn="ctr" latinLnBrk="0" hangingPunct="1">
                        <a:buFont typeface="Arial" panose="020B0604020202020204" pitchFamily="34" charset="0"/>
                        <a:buChar char="•"/>
                        <a:tabLst>
                          <a:tab pos="1195388" algn="r"/>
                        </a:tabLst>
                      </a:pPr>
                      <a:r>
                        <a:rPr kumimoji="1" lang="ja-JP" altLang="en-US" sz="1000" kern="1200" dirty="0">
                          <a:solidFill>
                            <a:schemeClr val="dk1"/>
                          </a:solidFill>
                          <a:latin typeface="+mn-lt"/>
                          <a:ea typeface="+mn-ea"/>
                          <a:cs typeface="+mn-cs"/>
                        </a:rPr>
                        <a:t>日本の個人情報保護法や</a:t>
                      </a:r>
                      <a:r>
                        <a:rPr kumimoji="1" lang="en-US" altLang="ja-JP" sz="1000" kern="1200" dirty="0">
                          <a:solidFill>
                            <a:schemeClr val="dk1"/>
                          </a:solidFill>
                          <a:latin typeface="+mn-lt"/>
                          <a:ea typeface="+mn-ea"/>
                          <a:cs typeface="+mn-cs"/>
                        </a:rPr>
                        <a:t>EU</a:t>
                      </a:r>
                      <a:r>
                        <a:rPr kumimoji="1" lang="ja-JP" altLang="en-US" sz="1000" kern="1200" dirty="0">
                          <a:solidFill>
                            <a:schemeClr val="dk1"/>
                          </a:solidFill>
                          <a:latin typeface="+mn-lt"/>
                          <a:ea typeface="+mn-ea"/>
                          <a:cs typeface="+mn-cs"/>
                        </a:rPr>
                        <a:t>の一般データ保護規則</a:t>
                      </a:r>
                      <a:r>
                        <a:rPr kumimoji="1" lang="en-US" altLang="ja-JP" sz="1000" kern="1200" dirty="0">
                          <a:solidFill>
                            <a:schemeClr val="dk1"/>
                          </a:solidFill>
                          <a:latin typeface="+mn-lt"/>
                          <a:ea typeface="+mn-ea"/>
                          <a:cs typeface="+mn-cs"/>
                        </a:rPr>
                        <a:t>(GDPR)</a:t>
                      </a:r>
                      <a:r>
                        <a:rPr kumimoji="1" lang="ja-JP" altLang="en-US" sz="1000" kern="1200" dirty="0">
                          <a:solidFill>
                            <a:schemeClr val="dk1"/>
                          </a:solidFill>
                          <a:latin typeface="+mn-lt"/>
                          <a:ea typeface="+mn-ea"/>
                          <a:cs typeface="+mn-cs"/>
                        </a:rPr>
                        <a:t>などに相当する包括的な個人情報保護に関する法令は存在しない。</a:t>
                      </a:r>
                      <a:endParaRPr kumimoji="1" lang="en-US" altLang="ja-JP" sz="1000" kern="1200" dirty="0">
                        <a:solidFill>
                          <a:schemeClr val="dk1"/>
                        </a:solidFill>
                        <a:latin typeface="+mn-lt"/>
                        <a:ea typeface="+mn-ea"/>
                        <a:cs typeface="+mn-cs"/>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tab pos="1195388" algn="r"/>
                        </a:tabLst>
                        <a:defRPr/>
                      </a:pPr>
                      <a:r>
                        <a:rPr kumimoji="1" lang="ja-JP" altLang="en-US" sz="1000" kern="1200" dirty="0">
                          <a:solidFill>
                            <a:schemeClr val="dk1"/>
                          </a:solidFill>
                          <a:latin typeface="+mn-lt"/>
                          <a:ea typeface="+mn-ea"/>
                          <a:cs typeface="+mn-cs"/>
                        </a:rPr>
                        <a:t>情報テクノロジー法、国家安全保障法や民法など様々な法令により個人データ保護に関する義務を規定している</a:t>
                      </a:r>
                      <a:endParaRPr kumimoji="1" lang="en-US" altLang="ja-JP" sz="1000" kern="1200" dirty="0">
                        <a:solidFill>
                          <a:schemeClr val="dk1"/>
                        </a:solidFill>
                        <a:latin typeface="+mn-lt"/>
                        <a:ea typeface="+mn-ea"/>
                        <a:cs typeface="+mn-cs"/>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tab pos="1195388" algn="r"/>
                        </a:tabLst>
                        <a:defRPr/>
                      </a:pPr>
                      <a:r>
                        <a:rPr kumimoji="1" lang="ja-JP" altLang="en-US" sz="1000" kern="1200" dirty="0">
                          <a:solidFill>
                            <a:schemeClr val="dk1"/>
                          </a:solidFill>
                          <a:latin typeface="+mn-lt"/>
                          <a:ea typeface="+mn-ea"/>
                          <a:cs typeface="+mn-cs"/>
                        </a:rPr>
                        <a:t>個人に関するデータ、または特定の個人の識別または識別可能なデータとして規定される「個人データ」は、「基本個人データ」と「センシティブ個人データ」の</a:t>
                      </a:r>
                      <a:r>
                        <a:rPr kumimoji="1" lang="en-US" altLang="ja-JP" sz="1000" kern="1200" dirty="0">
                          <a:solidFill>
                            <a:schemeClr val="dk1"/>
                          </a:solidFill>
                          <a:latin typeface="+mn-lt"/>
                          <a:ea typeface="+mn-ea"/>
                          <a:cs typeface="+mn-cs"/>
                        </a:rPr>
                        <a:t>2</a:t>
                      </a:r>
                      <a:r>
                        <a:rPr kumimoji="1" lang="ja-JP" altLang="en-US" sz="1000" kern="1200" dirty="0">
                          <a:solidFill>
                            <a:schemeClr val="dk1"/>
                          </a:solidFill>
                          <a:latin typeface="+mn-lt"/>
                          <a:ea typeface="+mn-ea"/>
                          <a:cs typeface="+mn-cs"/>
                        </a:rPr>
                        <a:t>つに区分され、健康データ、医療データ、遺伝的、後天的な遺伝的な特徴データ、生体認証データなどは「センシティブ個人データ」に分類される。これは利用前に個人データ保護委員会への登録が必要となる。</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tabLst>
                          <a:tab pos="1195388" algn="r"/>
                        </a:tabLst>
                      </a:pPr>
                      <a:r>
                        <a:rPr kumimoji="1" lang="ja-JP" altLang="en-US" sz="1000" kern="1200" dirty="0">
                          <a:solidFill>
                            <a:schemeClr val="dk1"/>
                          </a:solidFill>
                          <a:latin typeface="+mn-lt"/>
                          <a:ea typeface="+mn-ea"/>
                          <a:cs typeface="+mn-cs"/>
                        </a:rPr>
                        <a:t>不明（個別の法令により個人データ保護やプライバシーへの配慮について規定しているものの、詳細な規定ではなく保護すべき個人データの範囲や罰則などは不明確）。</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Font typeface="Arial" panose="020B0604020202020204" pitchFamily="34" charset="0"/>
                        <a:buChar char="•"/>
                        <a:tabLst>
                          <a:tab pos="1195388" algn="r"/>
                        </a:tabLst>
                      </a:pPr>
                      <a:r>
                        <a:rPr kumimoji="1" lang="en-US" altLang="ja-JP" sz="1000" kern="1200" dirty="0">
                          <a:solidFill>
                            <a:schemeClr val="dk1"/>
                          </a:solidFill>
                          <a:latin typeface="+mn-lt"/>
                          <a:ea typeface="+mn-ea"/>
                          <a:cs typeface="+mn-cs"/>
                        </a:rPr>
                        <a:t>2021</a:t>
                      </a:r>
                      <a:r>
                        <a:rPr kumimoji="1" lang="ja-JP" altLang="en-US" sz="1000" kern="1200" dirty="0">
                          <a:solidFill>
                            <a:schemeClr val="dk1"/>
                          </a:solidFill>
                          <a:latin typeface="+mn-lt"/>
                          <a:ea typeface="+mn-ea"/>
                          <a:cs typeface="+mn-cs"/>
                        </a:rPr>
                        <a:t>年</a:t>
                      </a:r>
                      <a:r>
                        <a:rPr kumimoji="1" lang="en-US" altLang="ja-JP" sz="1000" kern="1200" dirty="0">
                          <a:solidFill>
                            <a:schemeClr val="dk1"/>
                          </a:solidFill>
                          <a:latin typeface="+mn-lt"/>
                          <a:ea typeface="+mn-ea"/>
                          <a:cs typeface="+mn-cs"/>
                        </a:rPr>
                        <a:t>2</a:t>
                      </a:r>
                      <a:r>
                        <a:rPr kumimoji="1" lang="ja-JP" altLang="en-US" sz="1000" kern="1200" dirty="0">
                          <a:solidFill>
                            <a:schemeClr val="dk1"/>
                          </a:solidFill>
                          <a:latin typeface="+mn-lt"/>
                          <a:ea typeface="+mn-ea"/>
                          <a:cs typeface="+mn-cs"/>
                        </a:rPr>
                        <a:t>月、ベトナム公安省</a:t>
                      </a:r>
                      <a:r>
                        <a:rPr kumimoji="1" lang="en-US" altLang="ja-JP" sz="1000" kern="1200" dirty="0">
                          <a:solidFill>
                            <a:schemeClr val="dk1"/>
                          </a:solidFill>
                          <a:latin typeface="+mn-lt"/>
                          <a:ea typeface="+mn-ea"/>
                          <a:cs typeface="+mn-cs"/>
                        </a:rPr>
                        <a:t>(Ministry of Public Security)</a:t>
                      </a:r>
                      <a:r>
                        <a:rPr kumimoji="1" lang="ja-JP" altLang="en-US" sz="1000" kern="1200" dirty="0">
                          <a:solidFill>
                            <a:schemeClr val="dk1"/>
                          </a:solidFill>
                          <a:latin typeface="+mn-lt"/>
                          <a:ea typeface="+mn-ea"/>
                          <a:cs typeface="+mn-cs"/>
                        </a:rPr>
                        <a:t>はサイバーセキュリティ法等に基づく「個人データ保護に関する政令案</a:t>
                      </a:r>
                      <a:r>
                        <a:rPr kumimoji="1" lang="en-US" altLang="ja-JP" sz="1000" kern="1200" dirty="0">
                          <a:solidFill>
                            <a:schemeClr val="dk1"/>
                          </a:solidFill>
                          <a:latin typeface="+mn-lt"/>
                          <a:ea typeface="+mn-ea"/>
                          <a:cs typeface="+mn-cs"/>
                        </a:rPr>
                        <a:t>(Draft decree On Personal Data Protection)</a:t>
                      </a:r>
                      <a:r>
                        <a:rPr kumimoji="1" lang="ja-JP" altLang="en-US" sz="1000" kern="1200" dirty="0">
                          <a:solidFill>
                            <a:schemeClr val="dk1"/>
                          </a:solidFill>
                          <a:latin typeface="+mn-lt"/>
                          <a:ea typeface="+mn-ea"/>
                          <a:cs typeface="+mn-cs"/>
                        </a:rPr>
                        <a:t>」を公表、</a:t>
                      </a:r>
                      <a:r>
                        <a:rPr kumimoji="1" lang="en-US" altLang="ja-JP" sz="1000" kern="1200" dirty="0">
                          <a:solidFill>
                            <a:schemeClr val="dk1"/>
                          </a:solidFill>
                          <a:latin typeface="+mn-lt"/>
                          <a:ea typeface="+mn-ea"/>
                          <a:cs typeface="+mn-cs"/>
                        </a:rPr>
                        <a:t>2021</a:t>
                      </a:r>
                      <a:r>
                        <a:rPr kumimoji="1" lang="ja-JP" altLang="en-US" sz="1000" kern="1200" dirty="0">
                          <a:solidFill>
                            <a:schemeClr val="dk1"/>
                          </a:solidFill>
                          <a:latin typeface="+mn-lt"/>
                          <a:ea typeface="+mn-ea"/>
                          <a:cs typeface="+mn-cs"/>
                        </a:rPr>
                        <a:t>年</a:t>
                      </a:r>
                      <a:r>
                        <a:rPr kumimoji="1" lang="en-US" altLang="ja-JP" sz="1000" kern="1200" dirty="0">
                          <a:solidFill>
                            <a:schemeClr val="dk1"/>
                          </a:solidFill>
                          <a:latin typeface="+mn-lt"/>
                          <a:ea typeface="+mn-ea"/>
                          <a:cs typeface="+mn-cs"/>
                        </a:rPr>
                        <a:t>12</a:t>
                      </a:r>
                      <a:r>
                        <a:rPr kumimoji="1" lang="ja-JP" altLang="en-US" sz="1000" kern="1200" dirty="0">
                          <a:solidFill>
                            <a:schemeClr val="dk1"/>
                          </a:solidFill>
                          <a:latin typeface="+mn-lt"/>
                          <a:ea typeface="+mn-ea"/>
                          <a:cs typeface="+mn-cs"/>
                        </a:rPr>
                        <a:t>月</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日施行、また政府直属機関として公安省内に個人データ保護委員会</a:t>
                      </a:r>
                      <a:r>
                        <a:rPr kumimoji="1" lang="en-US" altLang="ja-JP" sz="1000" kern="1200" dirty="0">
                          <a:solidFill>
                            <a:schemeClr val="dk1"/>
                          </a:solidFill>
                          <a:latin typeface="+mn-lt"/>
                          <a:ea typeface="+mn-ea"/>
                          <a:cs typeface="+mn-cs"/>
                        </a:rPr>
                        <a:t>(Personal Data Protection Commission)</a:t>
                      </a:r>
                      <a:r>
                        <a:rPr kumimoji="1" lang="ja-JP" altLang="en-US" sz="1000" kern="1200" dirty="0">
                          <a:solidFill>
                            <a:schemeClr val="dk1"/>
                          </a:solidFill>
                          <a:latin typeface="+mn-lt"/>
                          <a:ea typeface="+mn-ea"/>
                          <a:cs typeface="+mn-cs"/>
                        </a:rPr>
                        <a:t>を設置。</a:t>
                      </a:r>
                      <a:endParaRPr kumimoji="1" lang="en-US" altLang="ja-JP" sz="1000" kern="1200" dirty="0">
                        <a:solidFill>
                          <a:schemeClr val="dk1"/>
                        </a:solidFill>
                        <a:latin typeface="+mn-lt"/>
                        <a:ea typeface="+mn-ea"/>
                        <a:cs typeface="+mn-cs"/>
                      </a:endParaRPr>
                    </a:p>
                    <a:p>
                      <a:pPr marL="171450" indent="-171450" algn="l" defTabSz="914400" rtl="0" eaLnBrk="1" fontAlgn="ctr" latinLnBrk="0" hangingPunct="1">
                        <a:buFont typeface="Arial" panose="020B0604020202020204" pitchFamily="34" charset="0"/>
                        <a:buChar char="•"/>
                        <a:tabLst>
                          <a:tab pos="1195388" algn="r"/>
                        </a:tabLst>
                      </a:pPr>
                      <a:r>
                        <a:rPr kumimoji="1" lang="ja-JP" altLang="en-US" sz="1000" kern="1200" dirty="0">
                          <a:solidFill>
                            <a:schemeClr val="dk1"/>
                          </a:solidFill>
                          <a:latin typeface="+mn-lt"/>
                          <a:ea typeface="+mn-ea"/>
                          <a:cs typeface="+mn-cs"/>
                        </a:rPr>
                        <a:t>これらの機関を中心に詳細な規定について整備が進むと考えられる。</a:t>
                      </a: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7223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ja-JP" altLang="en-US" noProof="1"/>
              <a:t>ベトナム/医療関連/制度</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24004" y="982598"/>
            <a:ext cx="9505056" cy="11902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2025年、ベトナム政府は、健康データの管理を規制するために、医療データ管理に関する政府規則の法令No.102/2025/ND-CPを施行した。</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れは、デジタル医療データおよび全国医療データベースの形成、開発、保護、管理、処理および使用など、デジタル医療データのさまざまな側面を規制する。また、デジタル医療データの管理における関連機関、組織および個人の責任も規定している。</a:t>
            </a:r>
          </a:p>
        </p:txBody>
      </p:sp>
      <p:sp>
        <p:nvSpPr>
          <p:cNvPr id="5" name="テキスト ボックス 14">
            <a:extLst>
              <a:ext uri="{FF2B5EF4-FFF2-40B4-BE49-F238E27FC236}">
                <a16:creationId xmlns:a16="http://schemas.microsoft.com/office/drawing/2014/main" id="{2B0C83E3-88D0-9786-BEB2-DB2BC895A0ED}"/>
              </a:ext>
            </a:extLst>
          </p:cNvPr>
          <p:cNvSpPr txBox="1"/>
          <p:nvPr/>
        </p:nvSpPr>
        <p:spPr>
          <a:xfrm>
            <a:off x="200472" y="6571064"/>
            <a:ext cx="9073008" cy="144016"/>
          </a:xfrm>
          <a:prstGeom prst="rect">
            <a:avLst/>
          </a:prstGeom>
          <a:noFill/>
        </p:spPr>
        <p:txBody>
          <a:bodyPr wrap="square" lIns="0" tIns="0" rIns="0" bIns="0" rtlCol="0">
            <a:noAutofit/>
          </a:bodyPr>
          <a:lstStyle/>
          <a:p>
            <a:pPr marL="328613"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ベトナム法図書館、記事（</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Insight Plus Baker McKenzie</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 </a:t>
            </a:r>
            <a:r>
              <a:rPr lang="en-US" altLang="ja-JP" sz="800" noProof="1">
                <a:ea typeface="ＭＳ Ｐゴシック" panose="020B0600070205080204" pitchFamily="50" charset="-128"/>
                <a:cs typeface="Arial" panose="020B0604020202020204" pitchFamily="34" charset="0"/>
              </a:rPr>
              <a:t>(2026</a:t>
            </a:r>
            <a:r>
              <a:rPr lang="ja-JP" altLang="en-US" sz="800" noProof="1">
                <a:ea typeface="ＭＳ Ｐゴシック" panose="020B0600070205080204" pitchFamily="50" charset="-128"/>
                <a:cs typeface="Arial" panose="020B0604020202020204" pitchFamily="34" charset="0"/>
              </a:rPr>
              <a:t>年</a:t>
            </a:r>
            <a:r>
              <a:rPr lang="en-US" altLang="ja-JP" sz="800" noProof="1">
                <a:ea typeface="ＭＳ Ｐゴシック" panose="020B0600070205080204" pitchFamily="50" charset="-128"/>
                <a:cs typeface="Arial" panose="020B0604020202020204" pitchFamily="34" charset="0"/>
              </a:rPr>
              <a:t>3</a:t>
            </a:r>
            <a:r>
              <a:rPr lang="ja-JP" altLang="en-US" sz="800" noProof="1">
                <a:ea typeface="ＭＳ Ｐゴシック" panose="020B0600070205080204" pitchFamily="50" charset="-128"/>
                <a:cs typeface="Arial" panose="020B0604020202020204" pitchFamily="34" charset="0"/>
              </a:rPr>
              <a:t>月時点</a:t>
            </a:r>
            <a:r>
              <a:rPr lang="en-US" altLang="ja-JP" sz="800" noProof="1">
                <a:ea typeface="ＭＳ Ｐゴシック" panose="020B0600070205080204" pitchFamily="50" charset="-128"/>
                <a:cs typeface="Arial" panose="020B0604020202020204" pitchFamily="34" charset="0"/>
              </a:rPr>
              <a:t>) </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TextBox 3">
            <a:extLst>
              <a:ext uri="{FF2B5EF4-FFF2-40B4-BE49-F238E27FC236}">
                <a16:creationId xmlns:a16="http://schemas.microsoft.com/office/drawing/2014/main" id="{78841284-8974-6D91-6B44-B67CD278C7F4}"/>
              </a:ext>
            </a:extLst>
          </p:cNvPr>
          <p:cNvSpPr txBox="1"/>
          <p:nvPr/>
        </p:nvSpPr>
        <p:spPr>
          <a:xfrm>
            <a:off x="210900" y="2394647"/>
            <a:ext cx="2653868" cy="293350"/>
          </a:xfrm>
          <a:prstGeom prst="rect">
            <a:avLst/>
          </a:prstGeom>
          <a:noFill/>
        </p:spPr>
        <p:txBody>
          <a:bodyPr wrap="square" rtlCol="0">
            <a:spAutoFit/>
          </a:bodyPr>
          <a:lstStyle/>
          <a:p>
            <a:pPr algn="l">
              <a:lnSpc>
                <a:spcPct val="120000"/>
              </a:lnSpc>
            </a:pPr>
            <a:r>
              <a:rPr kumimoji="1" lang="en-US" sz="1200" b="1" u="sng" noProof="1">
                <a:latin typeface="MS PGothic (headings)"/>
              </a:rPr>
              <a:t>法律の章の概要</a:t>
            </a:r>
          </a:p>
        </p:txBody>
      </p:sp>
      <p:graphicFrame>
        <p:nvGraphicFramePr>
          <p:cNvPr id="9" name="Table 8">
            <a:extLst>
              <a:ext uri="{FF2B5EF4-FFF2-40B4-BE49-F238E27FC236}">
                <a16:creationId xmlns:a16="http://schemas.microsoft.com/office/drawing/2014/main" id="{6A57E6C5-1E46-5C3B-D428-F9642AFD571D}"/>
              </a:ext>
            </a:extLst>
          </p:cNvPr>
          <p:cNvGraphicFramePr>
            <a:graphicFrameLocks noGrp="1"/>
          </p:cNvGraphicFramePr>
          <p:nvPr>
            <p:extLst>
              <p:ext uri="{D42A27DB-BD31-4B8C-83A1-F6EECF244321}">
                <p14:modId xmlns:p14="http://schemas.microsoft.com/office/powerpoint/2010/main" val="883847674"/>
              </p:ext>
            </p:extLst>
          </p:nvPr>
        </p:nvGraphicFramePr>
        <p:xfrm>
          <a:off x="218375" y="2778261"/>
          <a:ext cx="9504000" cy="2133600"/>
        </p:xfrm>
        <a:graphic>
          <a:graphicData uri="http://schemas.openxmlformats.org/drawingml/2006/table">
            <a:tbl>
              <a:tblPr firstRow="1" bandRow="1">
                <a:tableStyleId>{5C22544A-7EE6-4342-B048-85BDC9FD1C3A}</a:tableStyleId>
              </a:tblPr>
              <a:tblGrid>
                <a:gridCol w="2124000">
                  <a:extLst>
                    <a:ext uri="{9D8B030D-6E8A-4147-A177-3AD203B41FA5}">
                      <a16:colId xmlns:a16="http://schemas.microsoft.com/office/drawing/2014/main" val="488903310"/>
                    </a:ext>
                  </a:extLst>
                </a:gridCol>
                <a:gridCol w="7380000">
                  <a:extLst>
                    <a:ext uri="{9D8B030D-6E8A-4147-A177-3AD203B41FA5}">
                      <a16:colId xmlns:a16="http://schemas.microsoft.com/office/drawing/2014/main" val="1925734749"/>
                    </a:ext>
                  </a:extLst>
                </a:gridCol>
              </a:tblGrid>
              <a:tr h="216000">
                <a:tc>
                  <a:txBody>
                    <a:bodyPr/>
                    <a:lstStyle/>
                    <a:p>
                      <a:r>
                        <a:rPr lang="en-US" sz="1100" noProof="1">
                          <a:solidFill>
                            <a:schemeClr val="tx1"/>
                          </a:solidFill>
                          <a:latin typeface="MS PGothic (headings)"/>
                        </a:rPr>
                        <a:t>パラメータ</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tc>
                  <a:txBody>
                    <a:bodyPr/>
                    <a:lstStyle/>
                    <a:p>
                      <a:r>
                        <a:rPr lang="en-US" sz="1100" noProof="1">
                          <a:solidFill>
                            <a:schemeClr val="tx1"/>
                          </a:solidFill>
                          <a:latin typeface="MS PGothic (headings)"/>
                        </a:rPr>
                        <a:t>説明</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0709828"/>
                  </a:ext>
                </a:extLst>
              </a:tr>
              <a:tr h="216000">
                <a:tc>
                  <a:txBody>
                    <a:bodyPr/>
                    <a:lstStyle/>
                    <a:p>
                      <a:r>
                        <a:rPr lang="en-US" sz="1100" noProof="1">
                          <a:solidFill>
                            <a:schemeClr val="tx1"/>
                          </a:solidFill>
                          <a:latin typeface="MS PGothic (headings)"/>
                        </a:rPr>
                        <a:t>一般規定</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100" noProof="1">
                          <a:solidFill>
                            <a:schemeClr val="tx1"/>
                          </a:solidFill>
                          <a:latin typeface="MS PGothic (headings)"/>
                        </a:rPr>
                        <a:t>この法律は、デジタル健康データの作成、保護、処理、管理、および使用を対象とするデジタル健康データ管理を管理し、国民健康データベースを確立し、機関、組織、および個人に責任を割り当て</a:t>
                      </a:r>
                      <a:r>
                        <a:rPr lang="ja-JP" altLang="en-US" sz="1100" noProof="1">
                          <a:solidFill>
                            <a:schemeClr val="tx1"/>
                          </a:solidFill>
                          <a:latin typeface="MS PGothic (headings)"/>
                        </a:rPr>
                        <a:t>る。</a:t>
                      </a:r>
                      <a:endParaRPr lang="en-US" sz="1100" noProof="1">
                        <a:solidFill>
                          <a:schemeClr val="tx1"/>
                        </a:solidFill>
                        <a:latin typeface="MS PGothic (headings)"/>
                      </a:endParaRP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837319455"/>
                  </a:ext>
                </a:extLst>
              </a:tr>
              <a:tr h="370840">
                <a:tc>
                  <a:txBody>
                    <a:bodyPr/>
                    <a:lstStyle/>
                    <a:p>
                      <a:r>
                        <a:rPr lang="en-US" sz="1100" noProof="1">
                          <a:latin typeface="MS PGothic (headings)"/>
                        </a:rPr>
                        <a:t>医療データの構築、開発、保護、管理、処理、および使用</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100" noProof="1">
                          <a:latin typeface="MS PGothic (headings)"/>
                        </a:rPr>
                        <a:t>24の医療分野にわたる医療データを規制し、データ法に従って、医療データの処理と使用に関する規制と、許可されたエンティティまたは個人の同意によるアクセスのみを許可することによって、医療データの保護を確保</a:t>
                      </a:r>
                      <a:r>
                        <a:rPr lang="ja-JP" altLang="en-US" sz="1100" noProof="1">
                          <a:latin typeface="MS PGothic (headings)"/>
                        </a:rPr>
                        <a:t>する</a:t>
                      </a:r>
                      <a:r>
                        <a:rPr lang="en-US" sz="1100" noProof="1">
                          <a:latin typeface="MS PGothic (headings)"/>
                        </a:rPr>
                        <a:t>。</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920094878"/>
                  </a:ext>
                </a:extLst>
              </a:tr>
              <a:tr h="370840">
                <a:tc>
                  <a:txBody>
                    <a:bodyPr/>
                    <a:lstStyle/>
                    <a:p>
                      <a:r>
                        <a:rPr lang="en-US" sz="1100" noProof="1">
                          <a:latin typeface="MS PGothic (headings)"/>
                        </a:rPr>
                        <a:t>国民健康データベース</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100" noProof="1">
                          <a:latin typeface="MS PGothic (headings)"/>
                        </a:rPr>
                        <a:t>保健省は、政策立案、ガバナンス、行政の簡素化、および社会経済開発を支援するために、省庁、機関、医療施設、および個人からの医療情報の一元的なデータベースとして機能する国民健康データベースを確立</a:t>
                      </a:r>
                      <a:r>
                        <a:rPr lang="ja-JP" altLang="en-US" sz="1100" noProof="1">
                          <a:latin typeface="MS PGothic (headings)"/>
                        </a:rPr>
                        <a:t>する</a:t>
                      </a:r>
                      <a:r>
                        <a:rPr lang="en-US" sz="1100" noProof="1">
                          <a:latin typeface="MS PGothic (headings)"/>
                        </a:rPr>
                        <a:t>。</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236480491"/>
                  </a:ext>
                </a:extLst>
              </a:tr>
              <a:tr h="370840">
                <a:tc>
                  <a:txBody>
                    <a:bodyPr/>
                    <a:lstStyle/>
                    <a:p>
                      <a:r>
                        <a:rPr lang="en-US" sz="1100" noProof="1">
                          <a:latin typeface="MS PGothic (headings)"/>
                        </a:rPr>
                        <a:t>機関、ユニット、組織、および個人の責任</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100" noProof="1">
                          <a:latin typeface="MS PGothic (headings)"/>
                        </a:rPr>
                        <a:t>これは、国家の枠組みの下で医療データを構築、管理、保護、および効果的に利用するために、保健省、保健省、政府機関、省庁、省庁レベルの機関、政府機関、省の人民委員会、および中央で運営される都市、医療施設、機関、ユニット、組織、および個人の責任を確立</a:t>
                      </a:r>
                      <a:r>
                        <a:rPr lang="ja-JP" altLang="en-US" sz="1100" noProof="1">
                          <a:latin typeface="MS PGothic (headings)"/>
                        </a:rPr>
                        <a:t>する</a:t>
                      </a:r>
                      <a:r>
                        <a:rPr lang="en-US" sz="1100" noProof="1">
                          <a:latin typeface="MS PGothic (headings)"/>
                        </a:rPr>
                        <a:t>。</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3453375844"/>
                  </a:ext>
                </a:extLst>
              </a:tr>
            </a:tbl>
          </a:graphicData>
        </a:graphic>
      </p:graphicFrame>
    </p:spTree>
    <p:extLst>
      <p:ext uri="{BB962C8B-B14F-4D97-AF65-F5344CB8AC3E}">
        <p14:creationId xmlns:p14="http://schemas.microsoft.com/office/powerpoint/2010/main" val="60400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E3DE7-CE84-3776-054F-9B933F82AF4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948454D-E84E-F0C4-AFAD-53858C8860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C948454D-E84E-F0C4-AFAD-53858C8860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991427A-2A1E-1E51-66FC-59D92AC677CC}"/>
              </a:ext>
            </a:extLst>
          </p:cNvPr>
          <p:cNvSpPr>
            <a:spLocks noGrp="1"/>
          </p:cNvSpPr>
          <p:nvPr>
            <p:ph type="title"/>
          </p:nvPr>
        </p:nvSpPr>
        <p:spPr>
          <a:xfrm>
            <a:off x="200471" y="188550"/>
            <a:ext cx="9505055" cy="360050"/>
          </a:xfrm>
        </p:spPr>
        <p:txBody>
          <a:bodyPr vert="horz"/>
          <a:lstStyle/>
          <a:p>
            <a:r>
              <a:rPr lang="ja-JP" altLang="en-US" noProof="1"/>
              <a:t>ベトナム/医療関連/制度</a:t>
            </a:r>
            <a:endParaRPr kumimoji="1" lang="en-US" dirty="0"/>
          </a:p>
        </p:txBody>
      </p:sp>
      <p:sp>
        <p:nvSpPr>
          <p:cNvPr id="3" name="Text Placeholder 2">
            <a:extLst>
              <a:ext uri="{FF2B5EF4-FFF2-40B4-BE49-F238E27FC236}">
                <a16:creationId xmlns:a16="http://schemas.microsoft.com/office/drawing/2014/main" id="{1528C174-8FD6-D68F-F610-31CE3F183873}"/>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AE0F4BDF-E6BC-F3FB-9ADF-2DB5D1E7FD36}"/>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66AF4993-2250-BFF1-2397-E8F641E1205F}"/>
              </a:ext>
            </a:extLst>
          </p:cNvPr>
          <p:cNvSpPr txBox="1"/>
          <p:nvPr/>
        </p:nvSpPr>
        <p:spPr>
          <a:xfrm>
            <a:off x="224004" y="982598"/>
            <a:ext cx="9505056" cy="94468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2025年の医療データ管理に関する規則では、医療データを、予防医学、治療、医薬品、行政、保険など、保健セクター全体の24の特定の分野にまたがる情報と定義してい</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る。</a:t>
            </a:r>
            <a:endPar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この法律では、医療データを保健分野全体の情報と定義</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している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。医療データの範囲には、次の24の医療分野に関する情報が含まれ</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る。</a:t>
            </a:r>
            <a:endPar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sp>
        <p:nvSpPr>
          <p:cNvPr id="5" name="テキスト ボックス 14">
            <a:extLst>
              <a:ext uri="{FF2B5EF4-FFF2-40B4-BE49-F238E27FC236}">
                <a16:creationId xmlns:a16="http://schemas.microsoft.com/office/drawing/2014/main" id="{9D8D9683-9D5F-5583-D94F-EC75BD6C90D9}"/>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ベトナム法律図書館 </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(2026</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年</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3</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月時点</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 </a:t>
            </a:r>
          </a:p>
          <a:p>
            <a:pPr marL="328613" marR="0" lvl="0" indent="-328613"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aphicFrame>
        <p:nvGraphicFramePr>
          <p:cNvPr id="11" name="Table 10">
            <a:extLst>
              <a:ext uri="{FF2B5EF4-FFF2-40B4-BE49-F238E27FC236}">
                <a16:creationId xmlns:a16="http://schemas.microsoft.com/office/drawing/2014/main" id="{5CB52F43-81AB-3B9C-D74B-CFF722E6C5B1}"/>
              </a:ext>
            </a:extLst>
          </p:cNvPr>
          <p:cNvGraphicFramePr>
            <a:graphicFrameLocks noGrp="1"/>
          </p:cNvGraphicFramePr>
          <p:nvPr>
            <p:extLst>
              <p:ext uri="{D42A27DB-BD31-4B8C-83A1-F6EECF244321}">
                <p14:modId xmlns:p14="http://schemas.microsoft.com/office/powerpoint/2010/main" val="2551493518"/>
              </p:ext>
            </p:extLst>
          </p:nvPr>
        </p:nvGraphicFramePr>
        <p:xfrm>
          <a:off x="416496" y="2053971"/>
          <a:ext cx="4354347" cy="3902623"/>
        </p:xfrm>
        <a:graphic>
          <a:graphicData uri="http://schemas.openxmlformats.org/drawingml/2006/table">
            <a:tbl>
              <a:tblPr/>
              <a:tblGrid>
                <a:gridCol w="576064">
                  <a:extLst>
                    <a:ext uri="{9D8B030D-6E8A-4147-A177-3AD203B41FA5}">
                      <a16:colId xmlns:a16="http://schemas.microsoft.com/office/drawing/2014/main" val="1830370038"/>
                    </a:ext>
                  </a:extLst>
                </a:gridCol>
                <a:gridCol w="3778283">
                  <a:extLst>
                    <a:ext uri="{9D8B030D-6E8A-4147-A177-3AD203B41FA5}">
                      <a16:colId xmlns:a16="http://schemas.microsoft.com/office/drawing/2014/main" val="1813669624"/>
                    </a:ext>
                  </a:extLst>
                </a:gridCol>
              </a:tblGrid>
              <a:tr h="252000">
                <a:tc>
                  <a:txBody>
                    <a:bodyPr/>
                    <a:lstStyle/>
                    <a:p>
                      <a:pPr>
                        <a:buNone/>
                      </a:pPr>
                      <a:r>
                        <a:rPr lang="en-IN" sz="1100" b="1" noProof="1">
                          <a:latin typeface="MS PGothic (headings)"/>
                        </a:rPr>
                        <a:t>No</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tc>
                  <a:txBody>
                    <a:bodyPr/>
                    <a:lstStyle/>
                    <a:p>
                      <a:pPr>
                        <a:buNone/>
                      </a:pPr>
                      <a:r>
                        <a:rPr lang="en-IN" sz="1100" b="1" noProof="1">
                          <a:latin typeface="MS PGothic (headings)"/>
                        </a:rPr>
                        <a:t>医療分野</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16174419"/>
                  </a:ext>
                </a:extLst>
              </a:tr>
              <a:tr h="257879">
                <a:tc>
                  <a:txBody>
                    <a:bodyPr/>
                    <a:lstStyle/>
                    <a:p>
                      <a:pPr marL="0" indent="0">
                        <a:buFont typeface="+mj-lt"/>
                        <a:buNone/>
                      </a:pPr>
                      <a:r>
                        <a:rPr lang="en-IN" sz="1100" noProof="1">
                          <a:latin typeface="MS PGothic (headings)"/>
                        </a:rPr>
                        <a:t>1.</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予防医学に関する情報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072221827"/>
                  </a:ext>
                </a:extLst>
              </a:tr>
              <a:tr h="369094">
                <a:tc>
                  <a:txBody>
                    <a:bodyPr/>
                    <a:lstStyle/>
                    <a:p>
                      <a:pPr>
                        <a:buNone/>
                      </a:pPr>
                      <a:r>
                        <a:rPr lang="en-IN" sz="1100" noProof="1">
                          <a:latin typeface="MS PGothic (headings)"/>
                        </a:rPr>
                        <a:t>2.</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医療分野における環境保護に関する情報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4105798463"/>
                  </a:ext>
                </a:extLst>
              </a:tr>
              <a:tr h="369094">
                <a:tc>
                  <a:txBody>
                    <a:bodyPr/>
                    <a:lstStyle/>
                    <a:p>
                      <a:pPr>
                        <a:buNone/>
                      </a:pPr>
                      <a:r>
                        <a:rPr lang="en-US" sz="1100" noProof="1">
                          <a:latin typeface="MS PGothic (headings)"/>
                        </a:rPr>
                        <a:t>3.</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診察・治療・リハビリテーションに関する情報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398084743"/>
                  </a:ext>
                </a:extLst>
              </a:tr>
              <a:tr h="369094">
                <a:tc>
                  <a:txBody>
                    <a:bodyPr/>
                    <a:lstStyle/>
                    <a:p>
                      <a:pPr>
                        <a:buNone/>
                      </a:pPr>
                      <a:r>
                        <a:rPr lang="en-US" sz="1100" noProof="1">
                          <a:latin typeface="MS PGothic (headings)"/>
                        </a:rPr>
                        <a:t>4.</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医学的・法医学的・法医学的精神鑑定に関する情報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2643490366"/>
                  </a:ext>
                </a:extLst>
              </a:tr>
              <a:tr h="257879">
                <a:tc>
                  <a:txBody>
                    <a:bodyPr/>
                    <a:lstStyle/>
                    <a:p>
                      <a:pPr>
                        <a:buNone/>
                      </a:pPr>
                      <a:r>
                        <a:rPr lang="en-US" sz="1100" noProof="1">
                          <a:latin typeface="MS PGothic (headings)"/>
                        </a:rPr>
                        <a:t>5.</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伝統医学に関する情報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3608253107"/>
                  </a:ext>
                </a:extLst>
              </a:tr>
              <a:tr h="257879">
                <a:tc>
                  <a:txBody>
                    <a:bodyPr/>
                    <a:lstStyle/>
                    <a:p>
                      <a:pPr>
                        <a:buNone/>
                      </a:pPr>
                      <a:r>
                        <a:rPr lang="en-IN" sz="1100" noProof="1">
                          <a:latin typeface="MS PGothic (headings)"/>
                        </a:rPr>
                        <a:t>6.</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医薬品情報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4285471161"/>
                  </a:ext>
                </a:extLst>
              </a:tr>
              <a:tr h="257879">
                <a:tc>
                  <a:txBody>
                    <a:bodyPr/>
                    <a:lstStyle/>
                    <a:p>
                      <a:pPr>
                        <a:buNone/>
                      </a:pPr>
                      <a:r>
                        <a:rPr lang="en-IN" sz="1100" noProof="1">
                          <a:latin typeface="MS PGothic (headings)"/>
                        </a:rPr>
                        <a:t>7.</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化粧品に関する情報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38729473"/>
                  </a:ext>
                </a:extLst>
              </a:tr>
              <a:tr h="369094">
                <a:tc>
                  <a:txBody>
                    <a:bodyPr/>
                    <a:lstStyle/>
                    <a:p>
                      <a:pPr>
                        <a:buNone/>
                      </a:pPr>
                      <a:r>
                        <a:rPr lang="en-IN" sz="1100" noProof="1">
                          <a:latin typeface="MS PGothic (headings)"/>
                        </a:rPr>
                        <a:t>8.</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保健管理下の食品安全に関する情報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283441939"/>
                  </a:ext>
                </a:extLst>
              </a:tr>
              <a:tr h="257879">
                <a:tc>
                  <a:txBody>
                    <a:bodyPr/>
                    <a:lstStyle/>
                    <a:p>
                      <a:pPr>
                        <a:buNone/>
                      </a:pPr>
                      <a:r>
                        <a:rPr lang="en-US" sz="1100" noProof="1">
                          <a:latin typeface="MS PGothic (headings)"/>
                        </a:rPr>
                        <a:t>9.</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医療機器に関する情報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3238029523"/>
                  </a:ext>
                </a:extLst>
              </a:tr>
              <a:tr h="257879">
                <a:tc>
                  <a:txBody>
                    <a:bodyPr/>
                    <a:lstStyle/>
                    <a:p>
                      <a:pPr>
                        <a:buNone/>
                      </a:pPr>
                      <a:r>
                        <a:rPr lang="en-IN" sz="1100" noProof="1">
                          <a:latin typeface="MS PGothic (headings)"/>
                        </a:rPr>
                        <a:t>10.</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医療インフラに関する情報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2167583025"/>
                  </a:ext>
                </a:extLst>
              </a:tr>
              <a:tr h="257879">
                <a:tc>
                  <a:txBody>
                    <a:bodyPr/>
                    <a:lstStyle/>
                    <a:p>
                      <a:pPr>
                        <a:buNone/>
                      </a:pPr>
                      <a:r>
                        <a:rPr lang="en-IN" sz="1100" noProof="1">
                          <a:latin typeface="MS PGothic (headings)"/>
                        </a:rPr>
                        <a:t>11.</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人口情報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769367491"/>
                  </a:ext>
                </a:extLst>
              </a:tr>
              <a:tr h="369094">
                <a:tc>
                  <a:txBody>
                    <a:bodyPr/>
                    <a:lstStyle/>
                    <a:p>
                      <a:pPr>
                        <a:buNone/>
                      </a:pPr>
                      <a:r>
                        <a:rPr lang="en-US" sz="1100" noProof="1">
                          <a:latin typeface="MS PGothic (headings)"/>
                        </a:rPr>
                        <a:t>12.</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母子保健・リプロダクティブ・ヘルスに関する情報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3003723115"/>
                  </a:ext>
                </a:extLst>
              </a:tr>
            </a:tbl>
          </a:graphicData>
        </a:graphic>
      </p:graphicFrame>
      <p:graphicFrame>
        <p:nvGraphicFramePr>
          <p:cNvPr id="12" name="Table 11">
            <a:extLst>
              <a:ext uri="{FF2B5EF4-FFF2-40B4-BE49-F238E27FC236}">
                <a16:creationId xmlns:a16="http://schemas.microsoft.com/office/drawing/2014/main" id="{BCFE3BC7-F2AC-3948-236C-875CE5FF7DB4}"/>
              </a:ext>
            </a:extLst>
          </p:cNvPr>
          <p:cNvGraphicFramePr>
            <a:graphicFrameLocks noGrp="1"/>
          </p:cNvGraphicFramePr>
          <p:nvPr>
            <p:extLst>
              <p:ext uri="{D42A27DB-BD31-4B8C-83A1-F6EECF244321}">
                <p14:modId xmlns:p14="http://schemas.microsoft.com/office/powerpoint/2010/main" val="4293831798"/>
              </p:ext>
            </p:extLst>
          </p:nvPr>
        </p:nvGraphicFramePr>
        <p:xfrm>
          <a:off x="5151885" y="2050856"/>
          <a:ext cx="4354347" cy="3989846"/>
        </p:xfrm>
        <a:graphic>
          <a:graphicData uri="http://schemas.openxmlformats.org/drawingml/2006/table">
            <a:tbl>
              <a:tblPr/>
              <a:tblGrid>
                <a:gridCol w="576064">
                  <a:extLst>
                    <a:ext uri="{9D8B030D-6E8A-4147-A177-3AD203B41FA5}">
                      <a16:colId xmlns:a16="http://schemas.microsoft.com/office/drawing/2014/main" val="1830370038"/>
                    </a:ext>
                  </a:extLst>
                </a:gridCol>
                <a:gridCol w="3778283">
                  <a:extLst>
                    <a:ext uri="{9D8B030D-6E8A-4147-A177-3AD203B41FA5}">
                      <a16:colId xmlns:a16="http://schemas.microsoft.com/office/drawing/2014/main" val="1813669624"/>
                    </a:ext>
                  </a:extLst>
                </a:gridCol>
              </a:tblGrid>
              <a:tr h="252000">
                <a:tc>
                  <a:txBody>
                    <a:bodyPr/>
                    <a:lstStyle/>
                    <a:p>
                      <a:pPr>
                        <a:buNone/>
                      </a:pPr>
                      <a:r>
                        <a:rPr lang="en-IN" sz="1100" b="1" noProof="1">
                          <a:latin typeface="MS PGothic (headings)"/>
                        </a:rPr>
                        <a:t>No</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tc>
                  <a:txBody>
                    <a:bodyPr/>
                    <a:lstStyle/>
                    <a:p>
                      <a:pPr>
                        <a:buNone/>
                      </a:pPr>
                      <a:r>
                        <a:rPr lang="en-IN" sz="1100" b="1" noProof="1">
                          <a:latin typeface="MS PGothic (headings)"/>
                        </a:rPr>
                        <a:t>医療分野</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16174419"/>
                  </a:ext>
                </a:extLst>
              </a:tr>
              <a:tr h="274142">
                <a:tc>
                  <a:txBody>
                    <a:bodyPr/>
                    <a:lstStyle/>
                    <a:p>
                      <a:pPr marL="0" indent="0">
                        <a:buFont typeface="+mj-lt"/>
                        <a:buNone/>
                      </a:pPr>
                      <a:r>
                        <a:rPr lang="en-IN" sz="1100" noProof="1">
                          <a:latin typeface="MS PGothic (headings)"/>
                        </a:rPr>
                        <a:t>13.</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健康保険に関する情報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072221827"/>
                  </a:ext>
                </a:extLst>
              </a:tr>
              <a:tr h="385054">
                <a:tc>
                  <a:txBody>
                    <a:bodyPr/>
                    <a:lstStyle/>
                    <a:p>
                      <a:pPr>
                        <a:buNone/>
                      </a:pPr>
                      <a:r>
                        <a:rPr lang="en-IN" sz="1100" noProof="1">
                          <a:latin typeface="MS PGothic (headings)"/>
                        </a:rPr>
                        <a:t>14.</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医療におけるコミュニケーションと健康教育に関する情報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4105798463"/>
                  </a:ext>
                </a:extLst>
              </a:tr>
              <a:tr h="274142">
                <a:tc>
                  <a:txBody>
                    <a:bodyPr/>
                    <a:lstStyle/>
                    <a:p>
                      <a:pPr>
                        <a:buNone/>
                      </a:pPr>
                      <a:r>
                        <a:rPr lang="en-US" sz="1100" noProof="1">
                          <a:latin typeface="MS PGothic (headings)"/>
                        </a:rPr>
                        <a:t>15.</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医療分野における科学技術に関する情報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398084743"/>
                  </a:ext>
                </a:extLst>
              </a:tr>
              <a:tr h="274142">
                <a:tc>
                  <a:txBody>
                    <a:bodyPr/>
                    <a:lstStyle/>
                    <a:p>
                      <a:pPr>
                        <a:buNone/>
                      </a:pPr>
                      <a:r>
                        <a:rPr lang="en-US" sz="1100" noProof="1">
                          <a:latin typeface="MS PGothic (headings)"/>
                        </a:rPr>
                        <a:t>16.</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医療の国際協力に関する情報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2643490366"/>
                  </a:ext>
                </a:extLst>
              </a:tr>
              <a:tr h="385054">
                <a:tc>
                  <a:txBody>
                    <a:bodyPr/>
                    <a:lstStyle/>
                    <a:p>
                      <a:pPr>
                        <a:buNone/>
                      </a:pPr>
                      <a:r>
                        <a:rPr lang="en-US" sz="1100" noProof="1">
                          <a:latin typeface="MS PGothic (headings)"/>
                        </a:rPr>
                        <a:t>17.</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医療における情報技術の応用とデジタルトランスフォーメーションに関する情報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3608253107"/>
                  </a:ext>
                </a:extLst>
              </a:tr>
              <a:tr h="274142">
                <a:tc>
                  <a:txBody>
                    <a:bodyPr/>
                    <a:lstStyle/>
                    <a:p>
                      <a:pPr>
                        <a:buNone/>
                      </a:pPr>
                      <a:r>
                        <a:rPr lang="en-IN" sz="1100" noProof="1">
                          <a:latin typeface="MS PGothic (headings)"/>
                        </a:rPr>
                        <a:t>18.</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医療金融に関する情報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4285471161"/>
                  </a:ext>
                </a:extLst>
              </a:tr>
              <a:tr h="274142">
                <a:tc>
                  <a:txBody>
                    <a:bodyPr/>
                    <a:lstStyle/>
                    <a:p>
                      <a:pPr>
                        <a:buNone/>
                      </a:pPr>
                      <a:r>
                        <a:rPr lang="en-IN" sz="1100" noProof="1">
                          <a:latin typeface="MS PGothic (headings)"/>
                        </a:rPr>
                        <a:t>19.</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健康診断に関する情報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38729473"/>
                  </a:ext>
                </a:extLst>
              </a:tr>
              <a:tr h="274142">
                <a:tc>
                  <a:txBody>
                    <a:bodyPr/>
                    <a:lstStyle/>
                    <a:p>
                      <a:pPr>
                        <a:buNone/>
                      </a:pPr>
                      <a:r>
                        <a:rPr lang="en-IN" sz="1100" noProof="1">
                          <a:latin typeface="MS PGothic (headings)"/>
                        </a:rPr>
                        <a:t>20.</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医療関係者に関する情報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283441939"/>
                  </a:ext>
                </a:extLst>
              </a:tr>
              <a:tr h="274142">
                <a:tc>
                  <a:txBody>
                    <a:bodyPr/>
                    <a:lstStyle/>
                    <a:p>
                      <a:pPr>
                        <a:buNone/>
                      </a:pPr>
                      <a:r>
                        <a:rPr lang="en-US" sz="1100" noProof="1">
                          <a:latin typeface="MS PGothic (headings)"/>
                        </a:rPr>
                        <a:t>21.</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医療従事者研修に関する情報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3238029523"/>
                  </a:ext>
                </a:extLst>
              </a:tr>
              <a:tr h="385054">
                <a:tc>
                  <a:txBody>
                    <a:bodyPr/>
                    <a:lstStyle/>
                    <a:p>
                      <a:pPr>
                        <a:buNone/>
                      </a:pPr>
                      <a:r>
                        <a:rPr lang="en-IN" sz="1100" noProof="1">
                          <a:latin typeface="MS PGothic (headings)"/>
                        </a:rPr>
                        <a:t>22.</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保健分野における行政手続に関する情報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2167583025"/>
                  </a:ext>
                </a:extLst>
              </a:tr>
              <a:tr h="385054">
                <a:tc>
                  <a:txBody>
                    <a:bodyPr/>
                    <a:lstStyle/>
                    <a:p>
                      <a:pPr>
                        <a:buNone/>
                      </a:pPr>
                      <a:r>
                        <a:rPr lang="en-IN" sz="1100" noProof="1">
                          <a:latin typeface="MS PGothic (headings)"/>
                        </a:rPr>
                        <a:t>23.</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保健分野における法的文書、管理・行政文書に関する情報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769367491"/>
                  </a:ext>
                </a:extLst>
              </a:tr>
              <a:tr h="274142">
                <a:tc>
                  <a:txBody>
                    <a:bodyPr/>
                    <a:lstStyle/>
                    <a:p>
                      <a:pPr>
                        <a:buNone/>
                      </a:pPr>
                      <a:r>
                        <a:rPr lang="en-US" sz="1100" noProof="1">
                          <a:latin typeface="MS PGothic (headings)"/>
                        </a:rPr>
                        <a:t>24.</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医療施設に関する情報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3003723115"/>
                  </a:ext>
                </a:extLst>
              </a:tr>
            </a:tbl>
          </a:graphicData>
        </a:graphic>
      </p:graphicFrame>
    </p:spTree>
    <p:extLst>
      <p:ext uri="{BB962C8B-B14F-4D97-AF65-F5344CB8AC3E}">
        <p14:creationId xmlns:p14="http://schemas.microsoft.com/office/powerpoint/2010/main" val="1829484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C53FB-5DC9-1E00-6777-EFED5E7B902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B8A38FC-CB8A-B715-5C53-CC5B49ECA7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CB8A38FC-CB8A-B715-5C53-CC5B49ECA7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AC78B06-6D83-829B-FF17-DDB3B49CCA0A}"/>
              </a:ext>
            </a:extLst>
          </p:cNvPr>
          <p:cNvSpPr>
            <a:spLocks noGrp="1"/>
          </p:cNvSpPr>
          <p:nvPr>
            <p:ph type="title"/>
          </p:nvPr>
        </p:nvSpPr>
        <p:spPr>
          <a:xfrm>
            <a:off x="200471" y="188550"/>
            <a:ext cx="9505055" cy="360050"/>
          </a:xfrm>
        </p:spPr>
        <p:txBody>
          <a:bodyPr vert="horz"/>
          <a:lstStyle/>
          <a:p>
            <a:r>
              <a:rPr lang="ja-JP" altLang="en-US" noProof="1"/>
              <a:t>ベトナム/医療関連/制度</a:t>
            </a:r>
            <a:endParaRPr kumimoji="1" lang="en-US" dirty="0"/>
          </a:p>
        </p:txBody>
      </p:sp>
      <p:sp>
        <p:nvSpPr>
          <p:cNvPr id="3" name="Text Placeholder 2">
            <a:extLst>
              <a:ext uri="{FF2B5EF4-FFF2-40B4-BE49-F238E27FC236}">
                <a16:creationId xmlns:a16="http://schemas.microsoft.com/office/drawing/2014/main" id="{D6AE83B4-CABC-F9CB-E9CE-32C9F2EC58E2}"/>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B7EC34C2-DDA8-5A13-9C38-4B1351009FF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3E031B4-CA2A-DC01-1A3A-927DBA155937}"/>
              </a:ext>
            </a:extLst>
          </p:cNvPr>
          <p:cNvSpPr txBox="1"/>
          <p:nvPr/>
        </p:nvSpPr>
        <p:spPr>
          <a:xfrm>
            <a:off x="224004" y="982598"/>
            <a:ext cx="9505056" cy="71628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この法律は、医療データの安全かつ許可された使用を規制し、エンティティのデータアクセス権を定義し、電子医療記録をサポートするための医療データの適用の概要を示して</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いる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この法律は、データ法および医療データ管理に関する規則の規定に従って、医療データの使用と利用を許可</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している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p:txBody>
      </p:sp>
      <p:sp>
        <p:nvSpPr>
          <p:cNvPr id="5" name="テキスト ボックス 14">
            <a:extLst>
              <a:ext uri="{FF2B5EF4-FFF2-40B4-BE49-F238E27FC236}">
                <a16:creationId xmlns:a16="http://schemas.microsoft.com/office/drawing/2014/main" id="{F235B060-A8F2-343D-BD6E-E50A7A900DD1}"/>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ベトナム法律ライブラリ </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(2026</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年</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3</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月時点</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 </a:t>
            </a:r>
          </a:p>
          <a:p>
            <a:pPr marL="328613" marR="0" lvl="0" indent="-328613"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aphicFrame>
        <p:nvGraphicFramePr>
          <p:cNvPr id="4" name="Table 3">
            <a:extLst>
              <a:ext uri="{FF2B5EF4-FFF2-40B4-BE49-F238E27FC236}">
                <a16:creationId xmlns:a16="http://schemas.microsoft.com/office/drawing/2014/main" id="{931F1CE7-18DC-0650-EB55-CFD0467F318E}"/>
              </a:ext>
            </a:extLst>
          </p:cNvPr>
          <p:cNvGraphicFramePr>
            <a:graphicFrameLocks noGrp="1"/>
          </p:cNvGraphicFramePr>
          <p:nvPr>
            <p:extLst>
              <p:ext uri="{D42A27DB-BD31-4B8C-83A1-F6EECF244321}">
                <p14:modId xmlns:p14="http://schemas.microsoft.com/office/powerpoint/2010/main" val="722681303"/>
              </p:ext>
            </p:extLst>
          </p:nvPr>
        </p:nvGraphicFramePr>
        <p:xfrm>
          <a:off x="219904" y="2115894"/>
          <a:ext cx="9360000" cy="4097403"/>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139479953"/>
                    </a:ext>
                  </a:extLst>
                </a:gridCol>
                <a:gridCol w="7632000">
                  <a:extLst>
                    <a:ext uri="{9D8B030D-6E8A-4147-A177-3AD203B41FA5}">
                      <a16:colId xmlns:a16="http://schemas.microsoft.com/office/drawing/2014/main" val="1138662758"/>
                    </a:ext>
                  </a:extLst>
                </a:gridCol>
              </a:tblGrid>
              <a:tr h="263584">
                <a:tc>
                  <a:txBody>
                    <a:bodyPr/>
                    <a:lstStyle/>
                    <a:p>
                      <a:r>
                        <a:rPr lang="en-US" sz="1100" noProof="1">
                          <a:solidFill>
                            <a:schemeClr val="tx1"/>
                          </a:solidFill>
                          <a:latin typeface="MS PGothic (headings)"/>
                        </a:rPr>
                        <a:t>規定</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tc>
                  <a:txBody>
                    <a:bodyPr/>
                    <a:lstStyle/>
                    <a:p>
                      <a:r>
                        <a:rPr lang="en-US" sz="1100" noProof="1">
                          <a:solidFill>
                            <a:schemeClr val="tx1"/>
                          </a:solidFill>
                          <a:latin typeface="MS PGothic (headings)"/>
                        </a:rPr>
                        <a:t>説明</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16305872"/>
                  </a:ext>
                </a:extLst>
              </a:tr>
              <a:tr h="1116355">
                <a:tc>
                  <a:txBody>
                    <a:bodyPr/>
                    <a:lstStyle/>
                    <a:p>
                      <a:r>
                        <a:rPr lang="en-US" sz="1100" noProof="1">
                          <a:latin typeface="MS PGothic (headings)"/>
                        </a:rPr>
                        <a:t>医療データの安全な使用</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spcBef>
                          <a:spcPts val="0"/>
                        </a:spcBef>
                        <a:spcAft>
                          <a:spcPts val="0"/>
                        </a:spcAft>
                        <a:buFont typeface="Courier New" panose="02070309020205020404" pitchFamily="49" charset="0"/>
                        <a:buChar char="o"/>
                      </a:pPr>
                      <a:r>
                        <a:rPr lang="en-US" sz="1100" noProof="1">
                          <a:latin typeface="MS PGothic (headings)"/>
                        </a:rPr>
                        <a:t>国家機関、データ所有者およびデータ管理機関は、データのセキュリティ、安全性、および保護を確保するために、ツールを提供し、データアクセスと検索を許可するものとする。</a:t>
                      </a:r>
                    </a:p>
                    <a:p>
                      <a:pPr marL="171450" indent="-171450">
                        <a:spcBef>
                          <a:spcPts val="0"/>
                        </a:spcBef>
                        <a:spcAft>
                          <a:spcPts val="0"/>
                        </a:spcAft>
                        <a:buFont typeface="Courier New" panose="02070309020205020404" pitchFamily="49" charset="0"/>
                        <a:buChar char="o"/>
                      </a:pPr>
                      <a:r>
                        <a:rPr lang="en-US" sz="1100" noProof="1">
                          <a:latin typeface="MS PGothic (headings)"/>
                        </a:rPr>
                        <a:t>データ所有者および管理機関は、法律または協定の要件に従って、ユーザーとデータを接続して共有する必要があ</a:t>
                      </a:r>
                      <a:r>
                        <a:rPr lang="ja-JP" altLang="en-US" sz="1100" noProof="1">
                          <a:latin typeface="MS PGothic (headings)"/>
                        </a:rPr>
                        <a:t>る</a:t>
                      </a:r>
                      <a:r>
                        <a:rPr lang="en-US" sz="1100" noProof="1">
                          <a:latin typeface="MS PGothic (headings)"/>
                        </a:rPr>
                        <a:t>。</a:t>
                      </a:r>
                    </a:p>
                    <a:p>
                      <a:pPr marL="171450" indent="-171450">
                        <a:spcBef>
                          <a:spcPts val="0"/>
                        </a:spcBef>
                        <a:spcAft>
                          <a:spcPts val="0"/>
                        </a:spcAft>
                        <a:buFont typeface="Courier New" panose="02070309020205020404" pitchFamily="49" charset="0"/>
                        <a:buChar char="o"/>
                      </a:pPr>
                      <a:r>
                        <a:rPr lang="en-US" sz="1100" noProof="1">
                          <a:latin typeface="MS PGothic (headings)"/>
                        </a:rPr>
                        <a:t>国家機関は、社会経済の発展、国防、安全保障、および外交を支援するために、安全で一貫性のある効果的なデータ共有に責任を負い、承認されたエンティティのデータを接続して調整する準備ができている必要があ</a:t>
                      </a:r>
                      <a:r>
                        <a:rPr lang="ja-JP" altLang="en-US" sz="1100" noProof="1">
                          <a:latin typeface="MS PGothic (headings)"/>
                        </a:rPr>
                        <a:t>る。</a:t>
                      </a:r>
                      <a:endParaRPr lang="en-US" sz="1100" noProof="1">
                        <a:latin typeface="MS PGothic (headings)"/>
                      </a:endParaRP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2047458377"/>
                  </a:ext>
                </a:extLst>
              </a:tr>
              <a:tr h="1457464">
                <a:tc>
                  <a:txBody>
                    <a:bodyPr/>
                    <a:lstStyle/>
                    <a:p>
                      <a:r>
                        <a:rPr lang="en-US" sz="1100" noProof="1">
                          <a:latin typeface="MS PGothic (headings)"/>
                        </a:rPr>
                        <a:t>医療データへのアクセスと利用</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spcBef>
                          <a:spcPts val="0"/>
                        </a:spcBef>
                        <a:spcAft>
                          <a:spcPts val="0"/>
                        </a:spcAft>
                        <a:buFont typeface="Courier New" panose="02070309020205020404" pitchFamily="49" charset="0"/>
                        <a:buChar char="o"/>
                      </a:pPr>
                      <a:r>
                        <a:rPr lang="en-US" sz="1100" noProof="1">
                          <a:latin typeface="MS PGothic (headings)"/>
                        </a:rPr>
                        <a:t>以下のエンティティは、そのような機関および組織の機能とタスクに従って医療データを使用している場合、医療データを自由に使用でき</a:t>
                      </a:r>
                      <a:r>
                        <a:rPr lang="ja-JP" altLang="en-US" sz="1100" noProof="1">
                          <a:latin typeface="MS PGothic (headings)"/>
                        </a:rPr>
                        <a:t>る。</a:t>
                      </a:r>
                      <a:endParaRPr lang="en-US" sz="1100" noProof="1">
                        <a:latin typeface="MS PGothic (headings)"/>
                      </a:endParaRPr>
                    </a:p>
                    <a:p>
                      <a:pPr marL="269875" indent="-92075">
                        <a:spcBef>
                          <a:spcPts val="0"/>
                        </a:spcBef>
                        <a:spcAft>
                          <a:spcPts val="0"/>
                        </a:spcAft>
                        <a:buFont typeface="Arial" panose="020B0604020202020204" pitchFamily="34" charset="0"/>
                        <a:buChar char="•"/>
                      </a:pPr>
                      <a:r>
                        <a:rPr lang="en-US" sz="1100" noProof="1">
                          <a:latin typeface="MS PGothic (headings)"/>
                        </a:rPr>
                        <a:t>政党および国家機関</a:t>
                      </a:r>
                    </a:p>
                    <a:p>
                      <a:pPr marL="269875" indent="-92075">
                        <a:spcBef>
                          <a:spcPts val="0"/>
                        </a:spcBef>
                        <a:spcAft>
                          <a:spcPts val="0"/>
                        </a:spcAft>
                        <a:buFont typeface="Arial" panose="020B0604020202020204" pitchFamily="34" charset="0"/>
                        <a:buChar char="•"/>
                      </a:pPr>
                      <a:r>
                        <a:rPr lang="en-US" sz="1100" noProof="1">
                          <a:latin typeface="MS PGothic (headings)"/>
                        </a:rPr>
                        <a:t>ベトナム祖国戦線委員会</a:t>
                      </a:r>
                    </a:p>
                    <a:p>
                      <a:pPr marL="269875" indent="-92075">
                        <a:spcBef>
                          <a:spcPts val="0"/>
                        </a:spcBef>
                        <a:spcAft>
                          <a:spcPts val="0"/>
                        </a:spcAft>
                        <a:buFont typeface="Arial" panose="020B0604020202020204" pitchFamily="34" charset="0"/>
                        <a:buChar char="•"/>
                      </a:pPr>
                      <a:r>
                        <a:rPr lang="en-US" sz="1100" noProof="1">
                          <a:latin typeface="MS PGothic (headings)"/>
                        </a:rPr>
                        <a:t>政治団体および社会政治団体</a:t>
                      </a:r>
                    </a:p>
                    <a:p>
                      <a:pPr marL="171450" indent="-171450">
                        <a:spcBef>
                          <a:spcPts val="0"/>
                        </a:spcBef>
                        <a:spcAft>
                          <a:spcPts val="0"/>
                        </a:spcAft>
                        <a:buFont typeface="Courier New" panose="02070309020205020404" pitchFamily="49" charset="0"/>
                        <a:buChar char="o"/>
                      </a:pPr>
                      <a:r>
                        <a:rPr lang="en-US" sz="1100" noProof="1">
                          <a:latin typeface="MS PGothic (headings)"/>
                        </a:rPr>
                        <a:t>その他の団体は、オープンな医療データに自由にアクセスすることができる。</a:t>
                      </a:r>
                      <a:r>
                        <a:rPr lang="en-US" sz="1100" dirty="0">
                          <a:latin typeface="MS PGothic (headings)"/>
                        </a:rPr>
                        <a:t> </a:t>
                      </a:r>
                      <a:r>
                        <a:rPr lang="en-US" sz="1100" noProof="1">
                          <a:latin typeface="MS PGothic (headings)"/>
                        </a:rPr>
                        <a:t>また、以下を使用することができる。</a:t>
                      </a:r>
                    </a:p>
                    <a:p>
                      <a:pPr marL="266700" indent="-88900">
                        <a:spcBef>
                          <a:spcPts val="0"/>
                        </a:spcBef>
                        <a:spcAft>
                          <a:spcPts val="0"/>
                        </a:spcAft>
                        <a:buFont typeface="Arial" panose="020B0604020202020204" pitchFamily="34" charset="0"/>
                        <a:buChar char="•"/>
                      </a:pPr>
                      <a:r>
                        <a:rPr lang="en-US" sz="1100" noProof="1">
                          <a:latin typeface="MS PGothic (headings)"/>
                        </a:rPr>
                        <a:t>データ管理および保守部門と関係する個人の両方の同意を得た個人データ</a:t>
                      </a:r>
                    </a:p>
                    <a:p>
                      <a:pPr marL="266700" indent="-88900">
                        <a:spcBef>
                          <a:spcPts val="0"/>
                        </a:spcBef>
                        <a:spcAft>
                          <a:spcPts val="0"/>
                        </a:spcAft>
                        <a:buFont typeface="Arial" panose="020B0604020202020204" pitchFamily="34" charset="0"/>
                        <a:buChar char="•"/>
                      </a:pPr>
                      <a:r>
                        <a:rPr lang="en-US" sz="1100" noProof="1">
                          <a:latin typeface="MS PGothic (headings)"/>
                        </a:rPr>
                        <a:t>データ管理および保守部門の同意を得たその他の種類のデータ。</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2748712921"/>
                  </a:ext>
                </a:extLst>
              </a:tr>
              <a:tr h="1260000">
                <a:tc>
                  <a:txBody>
                    <a:bodyPr/>
                    <a:lstStyle/>
                    <a:p>
                      <a:r>
                        <a:rPr lang="en-US" sz="1100" noProof="1">
                          <a:latin typeface="MS PGothic (headings)"/>
                        </a:rPr>
                        <a:t>電子健康記録の実装のための医療データの使用</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7800" indent="-177800">
                        <a:spcBef>
                          <a:spcPts val="0"/>
                        </a:spcBef>
                        <a:spcAft>
                          <a:spcPts val="0"/>
                        </a:spcAft>
                        <a:buFont typeface="Courier New" panose="02070309020205020404" pitchFamily="49" charset="0"/>
                        <a:buChar char="o"/>
                      </a:pPr>
                      <a:r>
                        <a:rPr lang="en-US" sz="1100" noProof="1">
                          <a:latin typeface="MS PGothic (headings)"/>
                        </a:rPr>
                        <a:t>法令は、電子健康記録の実装のための医療データの使用について概説してい</a:t>
                      </a:r>
                      <a:r>
                        <a:rPr lang="ja-JP" altLang="en-US" sz="1100" noProof="1">
                          <a:latin typeface="MS PGothic (headings)"/>
                        </a:rPr>
                        <a:t>る</a:t>
                      </a:r>
                      <a:r>
                        <a:rPr lang="en-US" sz="1100" noProof="1">
                          <a:latin typeface="MS PGothic (headings)"/>
                        </a:rPr>
                        <a:t>。</a:t>
                      </a:r>
                    </a:p>
                    <a:p>
                      <a:pPr marL="271463" indent="-93663">
                        <a:spcBef>
                          <a:spcPts val="0"/>
                        </a:spcBef>
                        <a:spcAft>
                          <a:spcPts val="0"/>
                        </a:spcAft>
                        <a:buFont typeface="Arial" panose="020B0604020202020204" pitchFamily="34" charset="0"/>
                        <a:buChar char="•"/>
                      </a:pPr>
                      <a:r>
                        <a:rPr lang="en-US" sz="1100" noProof="1">
                          <a:latin typeface="MS PGothic (headings)"/>
                        </a:rPr>
                        <a:t>疾病予防、診察と治療、医療サービス、およびその他の関連情報に関連する健康データは、電子健康記録の開発と運用に利用されるものと</a:t>
                      </a:r>
                      <a:r>
                        <a:rPr lang="ja-JP" altLang="en-US" sz="1100" noProof="1">
                          <a:latin typeface="MS PGothic (headings)"/>
                        </a:rPr>
                        <a:t>する。</a:t>
                      </a:r>
                      <a:endParaRPr lang="en-US" sz="1100" noProof="1">
                        <a:latin typeface="MS PGothic (headings)"/>
                      </a:endParaRPr>
                    </a:p>
                    <a:p>
                      <a:pPr marL="271463" indent="-93663">
                        <a:spcBef>
                          <a:spcPts val="0"/>
                        </a:spcBef>
                        <a:spcAft>
                          <a:spcPts val="0"/>
                        </a:spcAft>
                        <a:buFont typeface="Arial" panose="020B0604020202020204" pitchFamily="34" charset="0"/>
                        <a:buChar char="•"/>
                      </a:pPr>
                      <a:r>
                        <a:rPr lang="en-US" sz="1100" noProof="1">
                          <a:latin typeface="MS PGothic (headings)"/>
                        </a:rPr>
                        <a:t>認可された医療施設は、国内アプリケーションの電子健康記録と関連データを接続、共有、統合する責任を負</a:t>
                      </a:r>
                      <a:r>
                        <a:rPr lang="ja-JP" altLang="en-US" sz="1100" noProof="1">
                          <a:latin typeface="MS PGothic (headings)"/>
                        </a:rPr>
                        <a:t>う。</a:t>
                      </a:r>
                      <a:endParaRPr lang="en-US" sz="1100" noProof="1">
                        <a:latin typeface="MS PGothic (headings)"/>
                      </a:endParaRPr>
                    </a:p>
                    <a:p>
                      <a:pPr marL="271463" indent="-93663">
                        <a:spcBef>
                          <a:spcPts val="0"/>
                        </a:spcBef>
                        <a:spcAft>
                          <a:spcPts val="0"/>
                        </a:spcAft>
                        <a:buFont typeface="Arial" panose="020B0604020202020204" pitchFamily="34" charset="0"/>
                        <a:buChar char="•"/>
                      </a:pPr>
                      <a:r>
                        <a:rPr lang="en-US" sz="1100" noProof="1">
                          <a:latin typeface="MS PGothic (headings)"/>
                        </a:rPr>
                        <a:t>電子IDアカウントを持つ医療施設、外国人、およびベトナム国民は、電子健康手帳を使用して、医療および医療サービスの使用に代わるドキュメントを使用でき</a:t>
                      </a:r>
                      <a:r>
                        <a:rPr lang="ja-JP" altLang="en-US" sz="1100" noProof="1">
                          <a:latin typeface="MS PGothic (headings)"/>
                        </a:rPr>
                        <a:t>る</a:t>
                      </a:r>
                      <a:r>
                        <a:rPr lang="en-US" sz="1100" noProof="1">
                          <a:latin typeface="MS PGothic (headings)"/>
                        </a:rPr>
                        <a:t>。</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600938557"/>
                  </a:ext>
                </a:extLst>
              </a:tr>
            </a:tbl>
          </a:graphicData>
        </a:graphic>
      </p:graphicFrame>
      <p:sp>
        <p:nvSpPr>
          <p:cNvPr id="9" name="TextBox 8">
            <a:extLst>
              <a:ext uri="{FF2B5EF4-FFF2-40B4-BE49-F238E27FC236}">
                <a16:creationId xmlns:a16="http://schemas.microsoft.com/office/drawing/2014/main" id="{55A0E998-AA6E-17E0-097E-68683FA4514E}"/>
              </a:ext>
            </a:extLst>
          </p:cNvPr>
          <p:cNvSpPr txBox="1"/>
          <p:nvPr/>
        </p:nvSpPr>
        <p:spPr>
          <a:xfrm>
            <a:off x="219904" y="1750977"/>
            <a:ext cx="5040560" cy="307777"/>
          </a:xfrm>
          <a:prstGeom prst="rect">
            <a:avLst/>
          </a:prstGeom>
          <a:noFill/>
        </p:spPr>
        <p:txBody>
          <a:bodyPr wrap="square" rtlCol="0">
            <a:spAutoFit/>
          </a:bodyPr>
          <a:lstStyle/>
          <a:p>
            <a:r>
              <a:rPr lang="en-US" sz="1400" b="1" u="sng" noProof="1">
                <a:solidFill>
                  <a:schemeClr val="dk1"/>
                </a:solidFill>
                <a:latin typeface="MS PGothic (headings)"/>
              </a:rPr>
              <a:t>医療データの使用に関する規定</a:t>
            </a:r>
          </a:p>
        </p:txBody>
      </p:sp>
    </p:spTree>
    <p:extLst>
      <p:ext uri="{BB962C8B-B14F-4D97-AF65-F5344CB8AC3E}">
        <p14:creationId xmlns:p14="http://schemas.microsoft.com/office/powerpoint/2010/main" val="2689443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A17CB-363E-7D08-2ADE-1AAF13386EF1}"/>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FE98A0B-16B7-F0F3-FD5A-12563094547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4FE98A0B-16B7-F0F3-FD5A-1256309454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56C0E3E-67F3-CCE3-6E3F-36B491DADC80}"/>
              </a:ext>
            </a:extLst>
          </p:cNvPr>
          <p:cNvSpPr>
            <a:spLocks noGrp="1"/>
          </p:cNvSpPr>
          <p:nvPr>
            <p:ph type="title"/>
          </p:nvPr>
        </p:nvSpPr>
        <p:spPr>
          <a:xfrm>
            <a:off x="200471" y="188550"/>
            <a:ext cx="9505055" cy="360050"/>
          </a:xfrm>
        </p:spPr>
        <p:txBody>
          <a:bodyPr vert="horz"/>
          <a:lstStyle/>
          <a:p>
            <a:r>
              <a:rPr lang="ja-JP" altLang="en-US" noProof="1"/>
              <a:t>ベトナム/医療関連/制度</a:t>
            </a:r>
            <a:endParaRPr kumimoji="1" lang="en-US" dirty="0"/>
          </a:p>
        </p:txBody>
      </p:sp>
      <p:sp>
        <p:nvSpPr>
          <p:cNvPr id="3" name="Text Placeholder 2">
            <a:extLst>
              <a:ext uri="{FF2B5EF4-FFF2-40B4-BE49-F238E27FC236}">
                <a16:creationId xmlns:a16="http://schemas.microsoft.com/office/drawing/2014/main" id="{28A2E683-58BA-958F-73CE-5D35852EF657}"/>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9C694000-324E-D9D6-0F3D-42FDB0BAA896}"/>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5E1084A-618D-EFBB-7571-016C08BEB086}"/>
              </a:ext>
            </a:extLst>
          </p:cNvPr>
          <p:cNvSpPr txBox="1"/>
          <p:nvPr/>
        </p:nvSpPr>
        <p:spPr>
          <a:xfrm>
            <a:off x="224004" y="982598"/>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この法律では、医療情報へのアクセスは条件付きであると規定されてい</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。健康状態、遺伝、身体的特徴などの個人データには同意が必要</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となる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が、政府機関は法律で許可されている場合、同意なしにビジネス情報や個人情報を使用でき</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p:txBody>
      </p:sp>
      <p:sp>
        <p:nvSpPr>
          <p:cNvPr id="5" name="テキスト ボックス 14">
            <a:extLst>
              <a:ext uri="{FF2B5EF4-FFF2-40B4-BE49-F238E27FC236}">
                <a16:creationId xmlns:a16="http://schemas.microsoft.com/office/drawing/2014/main" id="{BCCFE30D-EE47-E02E-D05D-390B75123323}"/>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ベトナム法図書館 </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(2026</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年</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3</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月時点</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 </a:t>
            </a:r>
          </a:p>
          <a:p>
            <a:pPr marL="328613" marR="0" lvl="0" indent="-328613"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sp>
        <p:nvSpPr>
          <p:cNvPr id="9" name="TextBox 8">
            <a:extLst>
              <a:ext uri="{FF2B5EF4-FFF2-40B4-BE49-F238E27FC236}">
                <a16:creationId xmlns:a16="http://schemas.microsoft.com/office/drawing/2014/main" id="{B64F082A-5612-780B-F787-6E5E3F9E271B}"/>
              </a:ext>
            </a:extLst>
          </p:cNvPr>
          <p:cNvSpPr txBox="1"/>
          <p:nvPr/>
        </p:nvSpPr>
        <p:spPr>
          <a:xfrm>
            <a:off x="141412" y="1556792"/>
            <a:ext cx="6323756" cy="293350"/>
          </a:xfrm>
          <a:prstGeom prst="rect">
            <a:avLst/>
          </a:prstGeom>
          <a:noFill/>
        </p:spPr>
        <p:txBody>
          <a:bodyPr wrap="square" rtlCol="0">
            <a:spAutoFit/>
          </a:bodyPr>
          <a:lstStyle/>
          <a:p>
            <a:pPr algn="l">
              <a:lnSpc>
                <a:spcPct val="120000"/>
              </a:lnSpc>
            </a:pPr>
            <a:r>
              <a:rPr kumimoji="1" lang="en-US" sz="1200" b="1" u="sng" noProof="1">
                <a:latin typeface="MS PGothic (headings)"/>
              </a:rPr>
              <a:t>健康データの同意要件</a:t>
            </a:r>
          </a:p>
        </p:txBody>
      </p:sp>
      <p:grpSp>
        <p:nvGrpSpPr>
          <p:cNvPr id="10" name="Group 9">
            <a:extLst>
              <a:ext uri="{FF2B5EF4-FFF2-40B4-BE49-F238E27FC236}">
                <a16:creationId xmlns:a16="http://schemas.microsoft.com/office/drawing/2014/main" id="{CDB6BCCC-D7B9-987E-DD4E-D1748A88549C}"/>
              </a:ext>
            </a:extLst>
          </p:cNvPr>
          <p:cNvGrpSpPr/>
          <p:nvPr/>
        </p:nvGrpSpPr>
        <p:grpSpPr>
          <a:xfrm>
            <a:off x="213132" y="1966389"/>
            <a:ext cx="4667572" cy="4102136"/>
            <a:chOff x="210900" y="3933055"/>
            <a:chExt cx="2509852" cy="2663363"/>
          </a:xfrm>
        </p:grpSpPr>
        <p:sp>
          <p:nvSpPr>
            <p:cNvPr id="11" name="Rectangle: Rounded Corners 10">
              <a:extLst>
                <a:ext uri="{FF2B5EF4-FFF2-40B4-BE49-F238E27FC236}">
                  <a16:creationId xmlns:a16="http://schemas.microsoft.com/office/drawing/2014/main" id="{98BB48D1-7AA8-DC0A-FDD1-2FE3ACB1F778}"/>
                </a:ext>
              </a:extLst>
            </p:cNvPr>
            <p:cNvSpPr/>
            <p:nvPr/>
          </p:nvSpPr>
          <p:spPr>
            <a:xfrm>
              <a:off x="210900" y="3933055"/>
              <a:ext cx="2509852" cy="2663363"/>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dirty="0">
                <a:latin typeface="MS PGothic (headings)"/>
              </a:endParaRPr>
            </a:p>
          </p:txBody>
        </p:sp>
        <p:sp>
          <p:nvSpPr>
            <p:cNvPr id="12" name="TextBox 11">
              <a:extLst>
                <a:ext uri="{FF2B5EF4-FFF2-40B4-BE49-F238E27FC236}">
                  <a16:creationId xmlns:a16="http://schemas.microsoft.com/office/drawing/2014/main" id="{AE93F19C-F649-CCBB-70FE-D179D554D969}"/>
                </a:ext>
              </a:extLst>
            </p:cNvPr>
            <p:cNvSpPr txBox="1"/>
            <p:nvPr/>
          </p:nvSpPr>
          <p:spPr>
            <a:xfrm>
              <a:off x="210900" y="3937819"/>
              <a:ext cx="2509852" cy="168730"/>
            </a:xfrm>
            <a:prstGeom prst="rect">
              <a:avLst/>
            </a:prstGeom>
            <a:noFill/>
          </p:spPr>
          <p:txBody>
            <a:bodyPr wrap="square" rtlCol="0">
              <a:spAutoFit/>
            </a:bodyPr>
            <a:lstStyle/>
            <a:p>
              <a:pPr algn="ctr">
                <a:lnSpc>
                  <a:spcPct val="120000"/>
                </a:lnSpc>
              </a:pPr>
              <a:r>
                <a:rPr lang="en-US" sz="1000" b="1" u="sng" noProof="1">
                  <a:latin typeface="MS PGothic (headings)"/>
                </a:rPr>
                <a:t>① </a:t>
              </a:r>
              <a:r>
                <a:rPr kumimoji="1" lang="en-US" sz="1000" b="1" u="sng" noProof="1">
                  <a:latin typeface="MS PGothic (headings)"/>
                </a:rPr>
                <a:t>同意が必要な場合</a:t>
              </a:r>
            </a:p>
          </p:txBody>
        </p:sp>
        <p:sp>
          <p:nvSpPr>
            <p:cNvPr id="13" name="TextBox 12">
              <a:extLst>
                <a:ext uri="{FF2B5EF4-FFF2-40B4-BE49-F238E27FC236}">
                  <a16:creationId xmlns:a16="http://schemas.microsoft.com/office/drawing/2014/main" id="{97575FDA-A003-C3A5-AECE-F14729AD0218}"/>
                </a:ext>
              </a:extLst>
            </p:cNvPr>
            <p:cNvSpPr txBox="1"/>
            <p:nvPr/>
          </p:nvSpPr>
          <p:spPr>
            <a:xfrm>
              <a:off x="210900" y="4221088"/>
              <a:ext cx="2509852" cy="1910562"/>
            </a:xfrm>
            <a:prstGeom prst="rect">
              <a:avLst/>
            </a:prstGeom>
            <a:noFill/>
          </p:spPr>
          <p:txBody>
            <a:bodyPr wrap="square" rtlCol="0">
              <a:spAutoFit/>
            </a:bodyPr>
            <a:lstStyle/>
            <a:p>
              <a:pPr marL="171450" indent="-171450">
                <a:lnSpc>
                  <a:spcPct val="120000"/>
                </a:lnSpc>
                <a:spcBef>
                  <a:spcPts val="200"/>
                </a:spcBef>
                <a:buFont typeface="Courier New" panose="02070309020205020404" pitchFamily="49" charset="0"/>
                <a:buChar char="o"/>
              </a:pPr>
              <a:r>
                <a:rPr kumimoji="1" lang="en-US" sz="1000" noProof="1">
                  <a:latin typeface="MS PGothic (headings)"/>
                </a:rPr>
                <a:t>個人のプライバシー、個人の秘密、健康状態、遺伝的特性、身体的特性、個人の生物学的特性、性的生活、および情報グループ内の個人の性的指向に関する情報: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予防医学に関する情報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診察、治療およびリハビリテーションに関する情報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医学的、法医学的、法医学的精神鑑定に関する情報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伝統医学に関する情報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医薬品情報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人口情報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母子保健・リプロダクティブ・ヘルスに関する情報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健康保険に関する情報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医療分野の科学技術に関する情報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健康診断に関する情報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医療関係者に関する情報</a:t>
              </a:r>
            </a:p>
          </p:txBody>
        </p:sp>
      </p:grpSp>
      <p:grpSp>
        <p:nvGrpSpPr>
          <p:cNvPr id="14" name="Group 13">
            <a:extLst>
              <a:ext uri="{FF2B5EF4-FFF2-40B4-BE49-F238E27FC236}">
                <a16:creationId xmlns:a16="http://schemas.microsoft.com/office/drawing/2014/main" id="{309C85E4-48C8-21D0-BCFA-4499A437B45E}"/>
              </a:ext>
            </a:extLst>
          </p:cNvPr>
          <p:cNvGrpSpPr/>
          <p:nvPr/>
        </p:nvGrpSpPr>
        <p:grpSpPr>
          <a:xfrm>
            <a:off x="5031737" y="1966389"/>
            <a:ext cx="4669200" cy="4168075"/>
            <a:chOff x="210900" y="3933055"/>
            <a:chExt cx="2509852" cy="2663363"/>
          </a:xfrm>
        </p:grpSpPr>
        <p:sp>
          <p:nvSpPr>
            <p:cNvPr id="15" name="Rectangle: Rounded Corners 14">
              <a:extLst>
                <a:ext uri="{FF2B5EF4-FFF2-40B4-BE49-F238E27FC236}">
                  <a16:creationId xmlns:a16="http://schemas.microsoft.com/office/drawing/2014/main" id="{D1F90D22-8B7F-8BF5-83AB-0B2A05FD4892}"/>
                </a:ext>
              </a:extLst>
            </p:cNvPr>
            <p:cNvSpPr/>
            <p:nvPr/>
          </p:nvSpPr>
          <p:spPr>
            <a:xfrm>
              <a:off x="210900" y="3933055"/>
              <a:ext cx="2509852" cy="2663363"/>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dirty="0">
                <a:latin typeface="MS PGothic (headings)"/>
              </a:endParaRPr>
            </a:p>
          </p:txBody>
        </p:sp>
        <p:sp>
          <p:nvSpPr>
            <p:cNvPr id="16" name="TextBox 15">
              <a:extLst>
                <a:ext uri="{FF2B5EF4-FFF2-40B4-BE49-F238E27FC236}">
                  <a16:creationId xmlns:a16="http://schemas.microsoft.com/office/drawing/2014/main" id="{F1EACEB8-3294-D44D-B9BD-AFC4BCB39241}"/>
                </a:ext>
              </a:extLst>
            </p:cNvPr>
            <p:cNvSpPr txBox="1"/>
            <p:nvPr/>
          </p:nvSpPr>
          <p:spPr>
            <a:xfrm>
              <a:off x="210900" y="3937819"/>
              <a:ext cx="2509852" cy="166060"/>
            </a:xfrm>
            <a:prstGeom prst="rect">
              <a:avLst/>
            </a:prstGeom>
            <a:noFill/>
          </p:spPr>
          <p:txBody>
            <a:bodyPr wrap="square" rtlCol="0">
              <a:spAutoFit/>
            </a:bodyPr>
            <a:lstStyle/>
            <a:p>
              <a:pPr algn="ctr">
                <a:lnSpc>
                  <a:spcPct val="120000"/>
                </a:lnSpc>
              </a:pPr>
              <a:r>
                <a:rPr lang="en-US" sz="1000" b="1" u="sng" noProof="1">
                  <a:latin typeface="MS PGothic (headings)"/>
                </a:rPr>
                <a:t>② 同意が不要な場合</a:t>
              </a:r>
            </a:p>
          </p:txBody>
        </p:sp>
        <p:sp>
          <p:nvSpPr>
            <p:cNvPr id="17" name="TextBox 16">
              <a:extLst>
                <a:ext uri="{FF2B5EF4-FFF2-40B4-BE49-F238E27FC236}">
                  <a16:creationId xmlns:a16="http://schemas.microsoft.com/office/drawing/2014/main" id="{1DB4171D-8588-6BFC-35C5-8DC166FD7838}"/>
                </a:ext>
              </a:extLst>
            </p:cNvPr>
            <p:cNvSpPr txBox="1"/>
            <p:nvPr/>
          </p:nvSpPr>
          <p:spPr>
            <a:xfrm>
              <a:off x="210900" y="4221088"/>
              <a:ext cx="2509852" cy="397307"/>
            </a:xfrm>
            <a:prstGeom prst="rect">
              <a:avLst/>
            </a:prstGeom>
            <a:noFill/>
          </p:spPr>
          <p:txBody>
            <a:bodyPr wrap="square" rtlCol="0">
              <a:spAutoFit/>
            </a:bodyPr>
            <a:lstStyle/>
            <a:p>
              <a:pPr marL="171450" indent="-171450">
                <a:lnSpc>
                  <a:spcPct val="120000"/>
                </a:lnSpc>
                <a:spcBef>
                  <a:spcPts val="200"/>
                </a:spcBef>
                <a:buFont typeface="Courier New" panose="02070309020205020404" pitchFamily="49" charset="0"/>
                <a:buChar char="o"/>
              </a:pPr>
              <a:r>
                <a:rPr kumimoji="1" lang="en-US" sz="1000" noProof="1">
                  <a:latin typeface="MS PGothic (headings)"/>
                </a:rPr>
                <a:t>国の機関の長は、法令の定めるところにより、公務の遂行に当たり、公益又は地域社会の健康のため必要な場合には、同意を得ないで業務上、個人又は家族に関する情報を取得することができる。</a:t>
              </a:r>
            </a:p>
          </p:txBody>
        </p:sp>
      </p:grpSp>
    </p:spTree>
    <p:extLst>
      <p:ext uri="{BB962C8B-B14F-4D97-AF65-F5344CB8AC3E}">
        <p14:creationId xmlns:p14="http://schemas.microsoft.com/office/powerpoint/2010/main" val="3982886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ベトナム／一般概況</a:t>
            </a:r>
          </a:p>
        </p:txBody>
      </p:sp>
      <p:sp>
        <p:nvSpPr>
          <p:cNvPr id="8" name="テキスト プレースホルダー 7"/>
          <p:cNvSpPr>
            <a:spLocks noGrp="1"/>
          </p:cNvSpPr>
          <p:nvPr>
            <p:ph type="body" sz="quarter" idx="15"/>
          </p:nvPr>
        </p:nvSpPr>
        <p:spPr>
          <a:xfrm>
            <a:off x="299813" y="527074"/>
            <a:ext cx="9505950" cy="359445"/>
          </a:xfrm>
        </p:spPr>
        <p:txBody>
          <a:bodyPr/>
          <a:lstStyle/>
          <a:p>
            <a:r>
              <a:rPr lang="ja-JP" altLang="en-US" dirty="0"/>
              <a:t>基本情報</a:t>
            </a:r>
          </a:p>
        </p:txBody>
      </p:sp>
      <p:graphicFrame>
        <p:nvGraphicFramePr>
          <p:cNvPr id="3" name="表 2"/>
          <p:cNvGraphicFramePr>
            <a:graphicFrameLocks noGrp="1"/>
          </p:cNvGraphicFramePr>
          <p:nvPr>
            <p:extLst>
              <p:ext uri="{D42A27DB-BD31-4B8C-83A1-F6EECF244321}">
                <p14:modId xmlns:p14="http://schemas.microsoft.com/office/powerpoint/2010/main" val="8895934"/>
              </p:ext>
            </p:extLst>
          </p:nvPr>
        </p:nvGraphicFramePr>
        <p:xfrm>
          <a:off x="776535" y="1052737"/>
          <a:ext cx="8352929" cy="4963945"/>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ハノイ</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ベトナムドン（</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VND</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　</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0.0061</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円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2026</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760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月の各四半期から選択する。</a:t>
                      </a:r>
                      <a:r>
                        <a:rPr lang="ja-JP" altLang="en-US" sz="1200" dirty="0">
                          <a:solidFill>
                            <a:schemeClr val="tx1"/>
                          </a:solidFill>
                        </a:rPr>
                        <a:t>多くの日系企業は</a:t>
                      </a:r>
                      <a:r>
                        <a:rPr lang="en-US" altLang="ja-JP" sz="1200" dirty="0">
                          <a:solidFill>
                            <a:schemeClr val="tx1"/>
                          </a:solidFill>
                        </a:rPr>
                        <a:t>3</a:t>
                      </a:r>
                      <a:r>
                        <a:rPr lang="ja-JP" altLang="en-US" sz="1200" dirty="0">
                          <a:solidFill>
                            <a:schemeClr val="tx1"/>
                          </a:solidFill>
                        </a:rPr>
                        <a:t>月或いは</a:t>
                      </a:r>
                      <a:r>
                        <a:rPr lang="en-US" altLang="ja-JP" sz="1200" dirty="0">
                          <a:solidFill>
                            <a:schemeClr val="tx1"/>
                          </a:solidFill>
                        </a:rPr>
                        <a:t>12</a:t>
                      </a:r>
                      <a:r>
                        <a:rPr lang="ja-JP" altLang="en-US" sz="1200" dirty="0">
                          <a:solidFill>
                            <a:schemeClr val="tx1"/>
                          </a:solidFill>
                        </a:rPr>
                        <a:t>月を決算期にしている。</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仏教（約</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）、カトリック、カオダイ教、ホアハオ教など</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社会主義共和国</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73261">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nSpc>
                          <a:spcPct val="114000"/>
                        </a:lnSpc>
                        <a:spcAft>
                          <a:spcPts val="300"/>
                        </a:spcAft>
                        <a:buClr>
                          <a:srgbClr val="5F8AC3"/>
                        </a:buClr>
                        <a:buFont typeface="Wingdings" panose="05000000000000000000" pitchFamily="2" charset="2"/>
                        <a:buChar char="l"/>
                      </a:pPr>
                      <a:r>
                        <a:rPr lang="ja-JP" altLang="en-US" sz="1200" dirty="0">
                          <a:solidFill>
                            <a:schemeClr val="tx1"/>
                          </a:solidFill>
                        </a:rPr>
                        <a:t>ベトナムでは、憲法の規定に従い共産党が国家と社会を指導する統治構造となっている。</a:t>
                      </a:r>
                      <a:r>
                        <a:rPr lang="en-US" altLang="ja-JP" sz="1200" dirty="0">
                          <a:solidFill>
                            <a:schemeClr val="tx1"/>
                          </a:solidFill>
                        </a:rPr>
                        <a:t>2023</a:t>
                      </a:r>
                      <a:r>
                        <a:rPr lang="ja-JP" altLang="en-US" sz="1200" dirty="0">
                          <a:solidFill>
                            <a:schemeClr val="tx1"/>
                          </a:solidFill>
                        </a:rPr>
                        <a:t>年現在の国家主席にはヴォー・ヴァン・トゥオン氏、首相にはファム・ミン・チン氏が就任している。</a:t>
                      </a:r>
                      <a:endParaRPr lang="en-US" altLang="ja-JP" sz="1200" dirty="0">
                        <a:solidFill>
                          <a:schemeClr val="tx1"/>
                        </a:solidFill>
                      </a:endParaRPr>
                    </a:p>
                    <a:p>
                      <a:pPr marL="171450" marR="0" lvl="0" indent="-171450" algn="l" defTabSz="914400" rtl="0" eaLnBrk="1" fontAlgn="auto"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en-US" altLang="ja-JP" sz="1200" dirty="0">
                          <a:solidFill>
                            <a:schemeClr val="tx1"/>
                          </a:solidFill>
                        </a:rPr>
                        <a:t>2021</a:t>
                      </a:r>
                      <a:r>
                        <a:rPr lang="ja-JP" altLang="en-US" sz="1200" dirty="0">
                          <a:solidFill>
                            <a:schemeClr val="tx1"/>
                          </a:solidFill>
                        </a:rPr>
                        <a:t>年１月には</a:t>
                      </a:r>
                      <a:r>
                        <a:rPr lang="en-US" altLang="ja-JP" sz="1200" dirty="0">
                          <a:solidFill>
                            <a:schemeClr val="tx1"/>
                          </a:solidFill>
                        </a:rPr>
                        <a:t>5</a:t>
                      </a:r>
                      <a:r>
                        <a:rPr lang="ja-JP" altLang="en-US" sz="1200" dirty="0">
                          <a:solidFill>
                            <a:schemeClr val="tx1"/>
                          </a:solidFill>
                        </a:rPr>
                        <a:t>年に</a:t>
                      </a:r>
                      <a:r>
                        <a:rPr lang="en-US" altLang="ja-JP" sz="1200" dirty="0">
                          <a:solidFill>
                            <a:schemeClr val="tx1"/>
                          </a:solidFill>
                        </a:rPr>
                        <a:t>1</a:t>
                      </a:r>
                      <a:r>
                        <a:rPr lang="ja-JP" altLang="en-US" sz="1200" dirty="0">
                          <a:solidFill>
                            <a:schemeClr val="tx1"/>
                          </a:solidFill>
                        </a:rPr>
                        <a:t>度の開催される党大会では、、「社会経済発展</a:t>
                      </a:r>
                      <a:r>
                        <a:rPr lang="en-US" altLang="ja-JP" sz="1200" dirty="0">
                          <a:solidFill>
                            <a:schemeClr val="tx1"/>
                          </a:solidFill>
                        </a:rPr>
                        <a:t>10</a:t>
                      </a:r>
                      <a:r>
                        <a:rPr lang="ja-JP" altLang="en-US" sz="1200" dirty="0">
                          <a:solidFill>
                            <a:schemeClr val="tx1"/>
                          </a:solidFill>
                        </a:rPr>
                        <a:t>ヵ年戦 略（</a:t>
                      </a:r>
                      <a:r>
                        <a:rPr lang="en-US" altLang="ja-JP" sz="1200" dirty="0">
                          <a:solidFill>
                            <a:schemeClr val="tx1"/>
                          </a:solidFill>
                        </a:rPr>
                        <a:t>2021</a:t>
                      </a:r>
                      <a:r>
                        <a:rPr lang="ja-JP" altLang="en-US" sz="1200" dirty="0">
                          <a:solidFill>
                            <a:schemeClr val="tx1"/>
                          </a:solidFill>
                        </a:rPr>
                        <a:t>～</a:t>
                      </a:r>
                      <a:r>
                        <a:rPr lang="en-US" altLang="ja-JP" sz="1200" dirty="0">
                          <a:solidFill>
                            <a:schemeClr val="tx1"/>
                          </a:solidFill>
                        </a:rPr>
                        <a:t>30</a:t>
                      </a:r>
                      <a:r>
                        <a:rPr lang="ja-JP" altLang="en-US" sz="1200" dirty="0">
                          <a:solidFill>
                            <a:schemeClr val="tx1"/>
                          </a:solidFill>
                        </a:rPr>
                        <a:t>年）」が採択され、</a:t>
                      </a:r>
                      <a:r>
                        <a:rPr lang="en-US" altLang="ja-JP" sz="1200" dirty="0">
                          <a:solidFill>
                            <a:schemeClr val="tx1"/>
                          </a:solidFill>
                        </a:rPr>
                        <a:t>2045 </a:t>
                      </a:r>
                      <a:r>
                        <a:rPr lang="ja-JP" altLang="en-US" sz="1200" dirty="0">
                          <a:solidFill>
                            <a:schemeClr val="tx1"/>
                          </a:solidFill>
                        </a:rPr>
                        <a:t>年までに先進国入りを果たすとの目標が掲げられている。また、党として社会主義市場経済の質的改善や高度人材の育成、 交通・エネルギー・デジタル・都市・気候変動対応と いったインフラ整備に注力する方針が示されている。</a:t>
                      </a:r>
                      <a:endParaRPr lang="en-US" altLang="ja-JP" sz="120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9756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0000"/>
                        </a:lnSpc>
                        <a:spcAft>
                          <a:spcPts val="300"/>
                        </a:spcAft>
                      </a:pPr>
                      <a:r>
                        <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現在、外務省より危険情報は出ていない。</a:t>
                      </a:r>
                      <a:endPar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近年、ベトナム国内では、反政府組織によるテロ事件等が発生しているため、ベトナム治安当局は、ベトナム人海外移住者を主体とする反政府活動家の活動に対して警戒を強めている。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ただし、これまでのところ、これら反政府組織は、日本や在留邦人等をターゲットにはしておらず、今後もその可能性は低いと考えられる。しかし、渡航の際は注意が必要。</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144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テキスト ボックス 3"/>
          <p:cNvSpPr txBox="1"/>
          <p:nvPr/>
        </p:nvSpPr>
        <p:spPr>
          <a:xfrm>
            <a:off x="200472" y="6619026"/>
            <a:ext cx="8208912" cy="15973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exchange-rates.org</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23994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8405B-3655-A82E-C8E6-8CC5AF2357FF}"/>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53DBEB7-A7F6-9B94-F936-523F3E697B0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53DBEB7-A7F6-9B94-F936-523F3E697B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0E4B70E-1FAE-1514-93A2-5CAF4FA6A5F4}"/>
              </a:ext>
            </a:extLst>
          </p:cNvPr>
          <p:cNvSpPr>
            <a:spLocks noGrp="1"/>
          </p:cNvSpPr>
          <p:nvPr>
            <p:ph type="title"/>
          </p:nvPr>
        </p:nvSpPr>
        <p:spPr>
          <a:xfrm>
            <a:off x="200471" y="188550"/>
            <a:ext cx="9505055" cy="360050"/>
          </a:xfrm>
        </p:spPr>
        <p:txBody>
          <a:bodyPr vert="horz"/>
          <a:lstStyle/>
          <a:p>
            <a:r>
              <a:rPr lang="ja-JP" altLang="en-US" noProof="1"/>
              <a:t>ベトナム/医療関連/制度</a:t>
            </a:r>
            <a:endParaRPr kumimoji="1" lang="en-US" dirty="0"/>
          </a:p>
        </p:txBody>
      </p:sp>
      <p:sp>
        <p:nvSpPr>
          <p:cNvPr id="3" name="Text Placeholder 2">
            <a:extLst>
              <a:ext uri="{FF2B5EF4-FFF2-40B4-BE49-F238E27FC236}">
                <a16:creationId xmlns:a16="http://schemas.microsoft.com/office/drawing/2014/main" id="{BD10CDD3-D82A-9364-A99C-D085B87B0225}"/>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61B552CA-816B-EBD0-FCB3-E21297465280}"/>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D2FF193-B0B9-4B0C-FA0A-BEDA8503BD41}"/>
              </a:ext>
            </a:extLst>
          </p:cNvPr>
          <p:cNvSpPr txBox="1"/>
          <p:nvPr/>
        </p:nvSpPr>
        <p:spPr>
          <a:xfrm>
            <a:off x="224004" y="1020698"/>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ベトナム保健省が管理する国民健康データベースは、医療データの収集、共有、アクセスを一元化し、政策立案、医療提供、管理の簡素化をサポート</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する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p:txBody>
      </p:sp>
      <p:sp>
        <p:nvSpPr>
          <p:cNvPr id="5" name="テキスト ボックス 14">
            <a:extLst>
              <a:ext uri="{FF2B5EF4-FFF2-40B4-BE49-F238E27FC236}">
                <a16:creationId xmlns:a16="http://schemas.microsoft.com/office/drawing/2014/main" id="{82E9F858-7DFE-43D1-94F2-4D2C96B5D393}"/>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ベトナム法律図書館 </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(2026</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年</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3</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月時点</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 </a:t>
            </a:r>
          </a:p>
          <a:p>
            <a:pPr marL="328613" marR="0" lvl="0" indent="-328613"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aphicFrame>
        <p:nvGraphicFramePr>
          <p:cNvPr id="4" name="Table 3">
            <a:extLst>
              <a:ext uri="{FF2B5EF4-FFF2-40B4-BE49-F238E27FC236}">
                <a16:creationId xmlns:a16="http://schemas.microsoft.com/office/drawing/2014/main" id="{B9BCDD0F-2D5A-4D85-3F25-5D97A00B8ACA}"/>
              </a:ext>
            </a:extLst>
          </p:cNvPr>
          <p:cNvGraphicFramePr>
            <a:graphicFrameLocks noGrp="1"/>
          </p:cNvGraphicFramePr>
          <p:nvPr>
            <p:extLst>
              <p:ext uri="{D42A27DB-BD31-4B8C-83A1-F6EECF244321}">
                <p14:modId xmlns:p14="http://schemas.microsoft.com/office/powerpoint/2010/main" val="596650021"/>
              </p:ext>
            </p:extLst>
          </p:nvPr>
        </p:nvGraphicFramePr>
        <p:xfrm>
          <a:off x="218375" y="1556792"/>
          <a:ext cx="9504000" cy="4286400"/>
        </p:xfrm>
        <a:graphic>
          <a:graphicData uri="http://schemas.openxmlformats.org/drawingml/2006/table">
            <a:tbl>
              <a:tblPr firstRow="1" bandRow="1">
                <a:tableStyleId>{5C22544A-7EE6-4342-B048-85BDC9FD1C3A}</a:tableStyleId>
              </a:tblPr>
              <a:tblGrid>
                <a:gridCol w="2124000">
                  <a:extLst>
                    <a:ext uri="{9D8B030D-6E8A-4147-A177-3AD203B41FA5}">
                      <a16:colId xmlns:a16="http://schemas.microsoft.com/office/drawing/2014/main" val="488903310"/>
                    </a:ext>
                  </a:extLst>
                </a:gridCol>
                <a:gridCol w="7380000">
                  <a:extLst>
                    <a:ext uri="{9D8B030D-6E8A-4147-A177-3AD203B41FA5}">
                      <a16:colId xmlns:a16="http://schemas.microsoft.com/office/drawing/2014/main" val="1925734749"/>
                    </a:ext>
                  </a:extLst>
                </a:gridCol>
              </a:tblGrid>
              <a:tr h="324000">
                <a:tc>
                  <a:txBody>
                    <a:bodyPr/>
                    <a:lstStyle/>
                    <a:p>
                      <a:r>
                        <a:rPr lang="en-US" sz="1000" noProof="1">
                          <a:solidFill>
                            <a:schemeClr val="tx1"/>
                          </a:solidFill>
                          <a:latin typeface="MS PGothic (headings)"/>
                        </a:rPr>
                        <a:t>パラメータ</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tc>
                  <a:txBody>
                    <a:bodyPr/>
                    <a:lstStyle/>
                    <a:p>
                      <a:r>
                        <a:rPr lang="en-US" sz="1000" noProof="1">
                          <a:solidFill>
                            <a:schemeClr val="tx1"/>
                          </a:solidFill>
                          <a:latin typeface="MS PGothic (headings)"/>
                        </a:rPr>
                        <a:t>説明</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0709828"/>
                  </a:ext>
                </a:extLst>
              </a:tr>
              <a:tr h="216000">
                <a:tc>
                  <a:txBody>
                    <a:bodyPr/>
                    <a:lstStyle/>
                    <a:p>
                      <a:r>
                        <a:rPr lang="en-US" sz="1000" noProof="1">
                          <a:solidFill>
                            <a:schemeClr val="tx1"/>
                          </a:solidFill>
                          <a:latin typeface="MS PGothic (headings)"/>
                        </a:rPr>
                        <a:t>規制当局</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solidFill>
                            <a:schemeClr val="tx1"/>
                          </a:solidFill>
                          <a:latin typeface="MS PGothic (headings)"/>
                        </a:rPr>
                        <a:t>保健省</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837319455"/>
                  </a:ext>
                </a:extLst>
              </a:tr>
              <a:tr h="370840">
                <a:tc>
                  <a:txBody>
                    <a:bodyPr/>
                    <a:lstStyle/>
                    <a:p>
                      <a:r>
                        <a:rPr lang="en-US" sz="1000" noProof="1">
                          <a:latin typeface="MS PGothic (headings)"/>
                        </a:rPr>
                        <a:t>国民健康データベース構築の目的</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保健分野の管理と、政策立案や社会経済開発戦略のための関係省庁との情報共有</a:t>
                      </a:r>
                    </a:p>
                    <a:p>
                      <a:pPr marL="171450" indent="-171450">
                        <a:buFont typeface="Courier New" panose="02070309020205020404" pitchFamily="49" charset="0"/>
                        <a:buChar char="o"/>
                      </a:pPr>
                      <a:r>
                        <a:rPr lang="en-US" sz="1000" noProof="1">
                          <a:latin typeface="MS PGothic (headings)"/>
                        </a:rPr>
                        <a:t>人々や企業の行政手続きの簡素化</a:t>
                      </a:r>
                    </a:p>
                    <a:p>
                      <a:pPr marL="171450" indent="-171450">
                        <a:buFont typeface="Courier New" panose="02070309020205020404" pitchFamily="49" charset="0"/>
                        <a:buChar char="o"/>
                      </a:pPr>
                      <a:r>
                        <a:rPr lang="en-US" sz="1000" noProof="1">
                          <a:latin typeface="MS PGothic (headings)"/>
                        </a:rPr>
                        <a:t>組織や個人によるデータ活用と応用のニーズに応える</a:t>
                      </a:r>
                    </a:p>
                    <a:p>
                      <a:pPr marL="171450" indent="-171450">
                        <a:buFont typeface="Courier New" panose="02070309020205020404" pitchFamily="49" charset="0"/>
                        <a:buChar char="o"/>
                      </a:pPr>
                      <a:r>
                        <a:rPr lang="en-US" sz="1000" noProof="1">
                          <a:latin typeface="MS PGothic (headings)"/>
                        </a:rPr>
                        <a:t>人々が自分の健康を管理できるようにする</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920094878"/>
                  </a:ext>
                </a:extLst>
              </a:tr>
              <a:tr h="370840">
                <a:tc>
                  <a:txBody>
                    <a:bodyPr/>
                    <a:lstStyle/>
                    <a:p>
                      <a:r>
                        <a:rPr lang="en-US" sz="1000" noProof="1">
                          <a:latin typeface="MS PGothic (headings)"/>
                        </a:rPr>
                        <a:t>国民健康データベースのデータ範囲</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保健分野において法律の規定に基づいて活動する機関や組織に関する情報</a:t>
                      </a:r>
                    </a:p>
                    <a:p>
                      <a:pPr marL="171450" indent="-171450">
                        <a:buFont typeface="Courier New" panose="02070309020205020404" pitchFamily="49" charset="0"/>
                        <a:buChar char="o"/>
                      </a:pPr>
                      <a:r>
                        <a:rPr kumimoji="1" lang="en-IN" sz="1000" b="0" i="0" kern="1200" noProof="1">
                          <a:solidFill>
                            <a:schemeClr val="dk1"/>
                          </a:solidFill>
                          <a:effectLst/>
                          <a:latin typeface="MS PGothic (headings)"/>
                          <a:ea typeface="+mn-ea"/>
                          <a:cs typeface="+mn-cs"/>
                        </a:rPr>
                        <a:t>医療関係者に関する情報</a:t>
                      </a:r>
                    </a:p>
                    <a:p>
                      <a:pPr marL="171450" indent="-171450">
                        <a:buFont typeface="Courier New" panose="02070309020205020404" pitchFamily="49" charset="0"/>
                        <a:buChar char="o"/>
                      </a:pPr>
                      <a:r>
                        <a:rPr kumimoji="1" lang="en-US" sz="1000" b="0" i="0" kern="1200" noProof="1">
                          <a:solidFill>
                            <a:schemeClr val="dk1"/>
                          </a:solidFill>
                          <a:effectLst/>
                          <a:latin typeface="MS PGothic (headings)"/>
                          <a:ea typeface="+mn-ea"/>
                          <a:cs typeface="+mn-cs"/>
                        </a:rPr>
                        <a:t>医薬品・医療機器に関する基本情報</a:t>
                      </a:r>
                    </a:p>
                    <a:p>
                      <a:pPr marL="171450" indent="-171450">
                        <a:buFont typeface="Courier New" panose="02070309020205020404" pitchFamily="49" charset="0"/>
                        <a:buChar char="o"/>
                      </a:pPr>
                      <a:r>
                        <a:rPr kumimoji="1" lang="en-IN" sz="1000" b="0" i="0" kern="1200" noProof="1">
                          <a:solidFill>
                            <a:schemeClr val="dk1"/>
                          </a:solidFill>
                          <a:effectLst/>
                          <a:latin typeface="MS PGothic (headings)"/>
                          <a:ea typeface="+mn-ea"/>
                          <a:cs typeface="+mn-cs"/>
                        </a:rPr>
                        <a:t>個人の健康情報</a:t>
                      </a:r>
                      <a:endParaRPr lang="en-US" sz="1000" dirty="0">
                        <a:latin typeface="MS PGothic (headings)"/>
                      </a:endParaRP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236480491"/>
                  </a:ext>
                </a:extLst>
              </a:tr>
              <a:tr h="370840">
                <a:tc>
                  <a:txBody>
                    <a:bodyPr/>
                    <a:lstStyle/>
                    <a:p>
                      <a:r>
                        <a:rPr lang="en-US" sz="1000" noProof="1">
                          <a:latin typeface="MS PGothic (headings)"/>
                        </a:rPr>
                        <a:t>国民健康データベースの構築・更新のための情報源</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国民健康データベースは、次のソースから作成、収集、更新、および同期され</a:t>
                      </a:r>
                      <a:r>
                        <a:rPr lang="ja-JP" altLang="en-US" sz="1000" noProof="1">
                          <a:latin typeface="MS PGothic (headings)"/>
                        </a:rPr>
                        <a:t>る。</a:t>
                      </a:r>
                      <a:endParaRPr lang="en-US" sz="1000" noProof="1">
                        <a:latin typeface="MS PGothic (headings)"/>
                      </a:endParaRPr>
                    </a:p>
                    <a:p>
                      <a:pPr marL="271463" indent="-93663">
                        <a:buFont typeface="Arial" panose="020B0604020202020204" pitchFamily="34" charset="0"/>
                        <a:buChar char="•"/>
                      </a:pPr>
                      <a:r>
                        <a:rPr lang="en-US" sz="1000" noProof="1">
                          <a:latin typeface="MS PGothic (headings)"/>
                        </a:rPr>
                        <a:t>MoHおよび関連する州機関。</a:t>
                      </a:r>
                    </a:p>
                    <a:p>
                      <a:pPr marL="271463" indent="-93663">
                        <a:buFont typeface="Arial" panose="020B0604020202020204" pitchFamily="34" charset="0"/>
                        <a:buChar char="•"/>
                      </a:pPr>
                      <a:r>
                        <a:rPr lang="en-US" sz="1000" noProof="1">
                          <a:latin typeface="MS PGothic (headings)"/>
                        </a:rPr>
                        <a:t>MoHによって管理される医療データベース。</a:t>
                      </a:r>
                    </a:p>
                    <a:p>
                      <a:pPr marL="271463" indent="-93663">
                        <a:buFont typeface="Arial" panose="020B0604020202020204" pitchFamily="34" charset="0"/>
                        <a:buChar char="•"/>
                      </a:pPr>
                      <a:r>
                        <a:rPr lang="en-US" sz="1000" noProof="1">
                          <a:latin typeface="MS PGothic (headings)"/>
                        </a:rPr>
                        <a:t>省庁、地方自治体、および政治社会組織のデータベース。</a:t>
                      </a:r>
                    </a:p>
                    <a:p>
                      <a:pPr marL="271463" indent="-93663">
                        <a:buFont typeface="Arial" panose="020B0604020202020204" pitchFamily="34" charset="0"/>
                        <a:buChar char="•"/>
                      </a:pPr>
                      <a:r>
                        <a:rPr lang="en-US" sz="1000" noProof="1">
                          <a:latin typeface="MS PGothic (headings)"/>
                        </a:rPr>
                        <a:t>医療施設からのデータベース。</a:t>
                      </a:r>
                    </a:p>
                    <a:p>
                      <a:pPr marL="271463" indent="-93663">
                        <a:buFont typeface="Arial" panose="020B0604020202020204" pitchFamily="34" charset="0"/>
                        <a:buChar char="•"/>
                      </a:pPr>
                      <a:r>
                        <a:rPr lang="en-US" sz="1000" noProof="1">
                          <a:latin typeface="MS PGothic (headings)"/>
                        </a:rPr>
                        <a:t>個人/組織によって提供されるデジタル化されたデータ。</a:t>
                      </a:r>
                    </a:p>
                    <a:p>
                      <a:pPr marL="171450" indent="-171450">
                        <a:buFont typeface="Courier New" panose="02070309020205020404" pitchFamily="49" charset="0"/>
                        <a:buChar char="o"/>
                      </a:pPr>
                      <a:r>
                        <a:rPr lang="en-US" sz="1000" noProof="1">
                          <a:latin typeface="MS PGothic (headings)"/>
                        </a:rPr>
                        <a:t>権限のある当局および国のデータベース管理機関は、情報の更新と調整に責任を</a:t>
                      </a:r>
                      <a:r>
                        <a:rPr lang="ja-JP" altLang="en-US" sz="1000" noProof="1">
                          <a:latin typeface="MS PGothic (headings)"/>
                        </a:rPr>
                        <a:t>負う</a:t>
                      </a:r>
                      <a:r>
                        <a:rPr lang="en-US" sz="1000" noProof="1">
                          <a:latin typeface="MS PGothic (headings)"/>
                        </a:rPr>
                        <a:t>。</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2235577575"/>
                  </a:ext>
                </a:extLst>
              </a:tr>
              <a:tr h="370840">
                <a:tc>
                  <a:txBody>
                    <a:bodyPr/>
                    <a:lstStyle/>
                    <a:p>
                      <a:r>
                        <a:rPr lang="en-US" sz="1000" noProof="1">
                          <a:latin typeface="MS PGothic (headings)"/>
                        </a:rPr>
                        <a:t>国民健康データベースへのアクセスと使用の方法</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データには、次の方法でアクセスでき</a:t>
                      </a:r>
                      <a:r>
                        <a:rPr lang="ja-JP" altLang="en-US" sz="1000" noProof="1">
                          <a:latin typeface="MS PGothic (headings)"/>
                        </a:rPr>
                        <a:t>る。</a:t>
                      </a:r>
                      <a:endParaRPr lang="en-US" sz="1000" noProof="1">
                        <a:latin typeface="MS PGothic (headings)"/>
                      </a:endParaRPr>
                    </a:p>
                    <a:p>
                      <a:pPr marL="269875" indent="-87313">
                        <a:buFont typeface="Arial" panose="020B0604020202020204" pitchFamily="34" charset="0"/>
                        <a:buChar char="•"/>
                      </a:pPr>
                      <a:r>
                        <a:rPr lang="en-US" sz="1000" noProof="1">
                          <a:latin typeface="MS PGothic (headings)"/>
                        </a:rPr>
                        <a:t>他の国のデータベースとの接続</a:t>
                      </a:r>
                    </a:p>
                    <a:p>
                      <a:pPr marL="269875" indent="-87313">
                        <a:buFont typeface="Arial" panose="020B0604020202020204" pitchFamily="34" charset="0"/>
                        <a:buChar char="•"/>
                      </a:pPr>
                      <a:r>
                        <a:rPr lang="en-US" sz="1000" noProof="1">
                          <a:latin typeface="MS PGothic (headings)"/>
                        </a:rPr>
                        <a:t>国家データポータル、国家公共サービスポータル、MoH電子情報ポータル</a:t>
                      </a:r>
                    </a:p>
                    <a:p>
                      <a:pPr marL="269875" indent="-87313">
                        <a:buFont typeface="Arial" panose="020B0604020202020204" pitchFamily="34" charset="0"/>
                        <a:buChar char="•"/>
                      </a:pPr>
                      <a:r>
                        <a:rPr lang="en-US" sz="1000" noProof="1">
                          <a:latin typeface="MS PGothic (headings)"/>
                        </a:rPr>
                        <a:t>電子識別および認証プラットフォーム</a:t>
                      </a:r>
                    </a:p>
                    <a:p>
                      <a:pPr marL="269875" indent="-87313">
                        <a:buFont typeface="Arial" panose="020B0604020202020204" pitchFamily="34" charset="0"/>
                        <a:buChar char="•"/>
                      </a:pPr>
                      <a:r>
                        <a:rPr lang="en-US" sz="1000" noProof="1">
                          <a:latin typeface="MS PGothic (headings)"/>
                        </a:rPr>
                        <a:t>国家識別アプリケーション</a:t>
                      </a:r>
                    </a:p>
                    <a:p>
                      <a:pPr marL="269875" indent="-87313">
                        <a:buFont typeface="Arial" panose="020B0604020202020204" pitchFamily="34" charset="0"/>
                        <a:buChar char="•"/>
                      </a:pPr>
                      <a:r>
                        <a:rPr lang="en-US" sz="1000" noProof="1">
                          <a:latin typeface="MS PGothic (headings)"/>
                        </a:rPr>
                        <a:t>データ管理およびメンテナンスユニットによって承認されたデバイス/ソフトウェア</a:t>
                      </a:r>
                    </a:p>
                    <a:p>
                      <a:pPr marL="269875" indent="-87313">
                        <a:buFont typeface="Arial" panose="020B0604020202020204" pitchFamily="34" charset="0"/>
                        <a:buChar char="•"/>
                      </a:pPr>
                      <a:r>
                        <a:rPr lang="en-US" sz="1000" noProof="1">
                          <a:latin typeface="MS PGothic (headings)"/>
                        </a:rPr>
                        <a:t>保健省によって承認されたその他の方法</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3119998188"/>
                  </a:ext>
                </a:extLst>
              </a:tr>
            </a:tbl>
          </a:graphicData>
        </a:graphic>
      </p:graphicFrame>
    </p:spTree>
    <p:extLst>
      <p:ext uri="{BB962C8B-B14F-4D97-AF65-F5344CB8AC3E}">
        <p14:creationId xmlns:p14="http://schemas.microsoft.com/office/powerpoint/2010/main" val="2195556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3321661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ベトナム／医療関連／制度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医療現場では、書面及び口頭のコミュニケーションのいずれにおいても、一般的にベトナム語が使用されている。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Law on Medical Examination and Treatment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条では、ベトナム国内で医療行為を行う外国人に対して、原則として「ベトナム語が流暢であること」を求めている。ベトナム語での職務遂行が困難な場合には、通訳者を常駐させる必要がある。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https://thuvienphapluat.vn/van-ban/The-thao-Y-te/Luat-kham-benh-chua-benh-nam-2009-98714.aspx</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角丸四角形 58"/>
          <p:cNvSpPr/>
          <p:nvPr/>
        </p:nvSpPr>
        <p:spPr>
          <a:xfrm>
            <a:off x="272480" y="3789040"/>
            <a:ext cx="5256584" cy="648072"/>
          </a:xfrm>
          <a:prstGeom prst="roundRect">
            <a:avLst>
              <a:gd name="adj" fmla="val 11948"/>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角丸四角形 57"/>
          <p:cNvSpPr/>
          <p:nvPr/>
        </p:nvSpPr>
        <p:spPr>
          <a:xfrm>
            <a:off x="272480" y="4509120"/>
            <a:ext cx="5256584" cy="936104"/>
          </a:xfrm>
          <a:prstGeom prst="roundRect">
            <a:avLst>
              <a:gd name="adj" fmla="val 8421"/>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角丸四角形 56"/>
          <p:cNvSpPr/>
          <p:nvPr/>
        </p:nvSpPr>
        <p:spPr>
          <a:xfrm>
            <a:off x="272480" y="5517232"/>
            <a:ext cx="5256584" cy="936104"/>
          </a:xfrm>
          <a:prstGeom prst="roundRect">
            <a:avLst>
              <a:gd name="adj" fmla="val 8421"/>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角丸四角形 7"/>
          <p:cNvSpPr/>
          <p:nvPr/>
        </p:nvSpPr>
        <p:spPr>
          <a:xfrm>
            <a:off x="272480" y="2348880"/>
            <a:ext cx="5256584" cy="1368152"/>
          </a:xfrm>
          <a:prstGeom prst="roundRect">
            <a:avLst>
              <a:gd name="adj" fmla="val 6065"/>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正方形/長方形 3"/>
          <p:cNvSpPr/>
          <p:nvPr/>
        </p:nvSpPr>
        <p:spPr>
          <a:xfrm>
            <a:off x="344488" y="2401404"/>
            <a:ext cx="1976823" cy="307777"/>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医師資格　　　</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大学教育</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正方形/長方形 5"/>
          <p:cNvSpPr/>
          <p:nvPr/>
        </p:nvSpPr>
        <p:spPr>
          <a:xfrm>
            <a:off x="745344" y="2761444"/>
            <a:ext cx="2304256" cy="360040"/>
          </a:xfrm>
          <a:prstGeom prst="rect">
            <a:avLst/>
          </a:prstGeom>
          <a:solidFill>
            <a:srgbClr val="BFD0E7"/>
          </a:solidFill>
          <a:ln w="9525" cap="flat" cmpd="sng" algn="ctr">
            <a:solidFill>
              <a:srgbClr val="DDE6F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rgbClr val="000000"/>
                </a:solidFill>
                <a:latin typeface="ＭＳ Ｐゴシック" panose="020B0600070205080204" pitchFamily="50" charset="-128"/>
                <a:ea typeface="ＭＳ Ｐゴシック" panose="020B0600070205080204" pitchFamily="50" charset="-128"/>
              </a:rPr>
              <a:t>基礎教育</a:t>
            </a:r>
            <a:br>
              <a:rPr lang="en-US" altLang="ja-JP" sz="1000" b="1" dirty="0">
                <a:solidFill>
                  <a:srgbClr val="000000"/>
                </a:solidFill>
                <a:latin typeface="ＭＳ Ｐゴシック" panose="020B0600070205080204" pitchFamily="50" charset="-128"/>
                <a:ea typeface="ＭＳ Ｐゴシック" panose="020B0600070205080204" pitchFamily="50" charset="-128"/>
              </a:rPr>
            </a:b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 name="正方形/長方形 6"/>
          <p:cNvSpPr/>
          <p:nvPr/>
        </p:nvSpPr>
        <p:spPr>
          <a:xfrm>
            <a:off x="3049600" y="2761444"/>
            <a:ext cx="1152128" cy="360040"/>
          </a:xfrm>
          <a:prstGeom prst="rect">
            <a:avLst/>
          </a:prstGeom>
          <a:solidFill>
            <a:srgbClr val="A2BBDC"/>
          </a:solidFill>
          <a:ln w="9525" cap="flat" cmpd="sng" algn="ctr">
            <a:solidFill>
              <a:srgbClr val="DDE6F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rgbClr val="000000"/>
                </a:solidFill>
                <a:latin typeface="ＭＳ Ｐゴシック" panose="020B0600070205080204" pitchFamily="50" charset="-128"/>
                <a:ea typeface="ＭＳ Ｐゴシック" panose="020B0600070205080204" pitchFamily="50" charset="-128"/>
              </a:rPr>
              <a:t>専門教育</a:t>
            </a:r>
            <a:br>
              <a:rPr lang="en-US" altLang="ja-JP" sz="1000" b="1" dirty="0">
                <a:solidFill>
                  <a:srgbClr val="000000"/>
                </a:solidFill>
                <a:latin typeface="ＭＳ Ｐゴシック" panose="020B0600070205080204" pitchFamily="50" charset="-128"/>
                <a:ea typeface="ＭＳ Ｐゴシック" panose="020B0600070205080204" pitchFamily="50" charset="-128"/>
              </a:rPr>
            </a:b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solidFill>
                  <a:srgbClr val="000000"/>
                </a:solidFill>
                <a:latin typeface="ＭＳ Ｐゴシック" panose="020B0600070205080204" pitchFamily="50" charset="-128"/>
                <a:ea typeface="ＭＳ Ｐゴシック" panose="020B0600070205080204" pitchFamily="50" charset="-128"/>
              </a:rPr>
              <a:t>年間）</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2" name="正方形/長方形 11"/>
          <p:cNvSpPr/>
          <p:nvPr/>
        </p:nvSpPr>
        <p:spPr>
          <a:xfrm>
            <a:off x="344488" y="5569495"/>
            <a:ext cx="4371710" cy="307777"/>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初級看護師・助産師の資格　　　</a:t>
            </a:r>
            <a:r>
              <a:rPr lang="zh-CN"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医療高等学校</a:t>
            </a:r>
            <a:r>
              <a:rPr lang="ja-JP" altLang="en-US" sz="1400" b="1"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での</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教育</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344488" y="4561383"/>
            <a:ext cx="4371710" cy="307777"/>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中級看護師・助産師の資格</a:t>
            </a:r>
            <a:r>
              <a:rPr lang="ja-JP" altLang="en-US" sz="1400" dirty="0">
                <a:solidFill>
                  <a:srgbClr val="000000"/>
                </a:solidFill>
                <a:latin typeface="+mj-ea"/>
                <a:ea typeface="+mj-ea"/>
              </a:rPr>
              <a:t>　　　</a:t>
            </a:r>
            <a:r>
              <a:rPr lang="zh-CN"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専門</a:t>
            </a:r>
            <a:r>
              <a:rPr lang="zh-CN"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学校</a:t>
            </a:r>
            <a:r>
              <a:rPr lang="ja-JP" altLang="en-US" sz="1400" b="1"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での</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教育</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344488" y="3841884"/>
            <a:ext cx="2021707" cy="523220"/>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複雑な業務を担当できる</a:t>
            </a:r>
            <a:b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b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看護師・助産師</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16" name="正方形/長方形 15"/>
          <p:cNvSpPr/>
          <p:nvPr/>
        </p:nvSpPr>
        <p:spPr>
          <a:xfrm>
            <a:off x="344488" y="3265500"/>
            <a:ext cx="5040560" cy="318549"/>
          </a:xfrm>
          <a:prstGeom prst="rect">
            <a:avLst/>
          </a:prstGeom>
        </p:spPr>
        <p:txBody>
          <a:bodyPr wrap="square" lIns="0" tIns="0" rIns="0" bIns="0">
            <a:spAutoFit/>
          </a:bodyPr>
          <a:lstStyle/>
          <a:p>
            <a:pPr marL="114300" indent="-114300" algn="just" defTabSz="863600" fontAlgn="ctr">
              <a:spcBef>
                <a:spcPct val="30000"/>
              </a:spcBef>
              <a:spcAft>
                <a:spcPct val="0"/>
              </a:spcAft>
              <a:buClr>
                <a:srgbClr val="FFFFFF">
                  <a:lumMod val="75000"/>
                </a:srgbClr>
              </a:buClr>
              <a:buFont typeface="Wingdings"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公的セクターの病院に勤務する医師は、高等教育機関に戻り、専門職、医学修士となることが多い。</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14300" indent="-114300" algn="just" defTabSz="863600" fontAlgn="ctr">
              <a:spcBef>
                <a:spcPct val="30000"/>
              </a:spcBef>
              <a:spcAft>
                <a:spcPct val="0"/>
              </a:spcAft>
              <a:buClr>
                <a:srgbClr val="FFFFFF">
                  <a:lumMod val="75000"/>
                </a:srgbClr>
              </a:buClr>
              <a:buFont typeface="Wingdings"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専門職や医学修士の資格を取得することで、医学博士など、より上級の資格取得の機会が与えられる。</a:t>
            </a:r>
          </a:p>
        </p:txBody>
      </p:sp>
      <p:sp>
        <p:nvSpPr>
          <p:cNvPr id="18" name="正方形/長方形 17"/>
          <p:cNvSpPr/>
          <p:nvPr/>
        </p:nvSpPr>
        <p:spPr>
          <a:xfrm>
            <a:off x="1537432" y="5949279"/>
            <a:ext cx="576064" cy="360044"/>
          </a:xfrm>
          <a:prstGeom prst="rect">
            <a:avLst/>
          </a:prstGeom>
          <a:solidFill>
            <a:srgbClr val="A2BBDC"/>
          </a:solidFill>
          <a:ln w="9525" cap="flat" cmpd="sng" algn="ctr">
            <a:solidFill>
              <a:srgbClr val="DDE6F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訓 練</a:t>
            </a:r>
            <a:br>
              <a:rPr kumimoji="1" lang="en-US" altLang="ja-JP"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000" spc="-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a:t>
            </a:r>
            <a:r>
              <a:rPr lang="ja-JP" altLang="en-US" sz="1000" spc="-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か月）</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0" name="正方形/長方形 19"/>
          <p:cNvSpPr/>
          <p:nvPr/>
        </p:nvSpPr>
        <p:spPr>
          <a:xfrm>
            <a:off x="745344" y="5949281"/>
            <a:ext cx="720080" cy="36004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CCDAEC"/>
                </a:solidFill>
              </a14:hiddenFill>
            </a:ex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中学卒業後</a:t>
            </a:r>
          </a:p>
        </p:txBody>
      </p:sp>
      <p:sp>
        <p:nvSpPr>
          <p:cNvPr id="22" name="正方形/長方形 21"/>
          <p:cNvSpPr/>
          <p:nvPr/>
        </p:nvSpPr>
        <p:spPr>
          <a:xfrm>
            <a:off x="1537432" y="4941187"/>
            <a:ext cx="1440160" cy="360000"/>
          </a:xfrm>
          <a:prstGeom prst="rect">
            <a:avLst/>
          </a:prstGeom>
          <a:solidFill>
            <a:srgbClr val="A2BBDC"/>
          </a:solidFill>
          <a:ln w="9525" cap="flat" cmpd="sng" algn="ctr">
            <a:solidFill>
              <a:srgbClr val="DDE6F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訓　練</a:t>
            </a:r>
            <a:br>
              <a:rPr kumimoji="1" lang="en-US" altLang="ja-JP"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年半）</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4" name="正方形/長方形 23"/>
          <p:cNvSpPr/>
          <p:nvPr/>
        </p:nvSpPr>
        <p:spPr>
          <a:xfrm>
            <a:off x="745344" y="4941167"/>
            <a:ext cx="720080" cy="36004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CCDAEC"/>
                </a:solidFill>
              </a14:hiddenFill>
            </a:ex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高校卒業後</a:t>
            </a:r>
          </a:p>
        </p:txBody>
      </p:sp>
      <p:sp>
        <p:nvSpPr>
          <p:cNvPr id="26" name="角丸四角形 25"/>
          <p:cNvSpPr/>
          <p:nvPr/>
        </p:nvSpPr>
        <p:spPr>
          <a:xfrm>
            <a:off x="3944888" y="5877273"/>
            <a:ext cx="1368152" cy="504056"/>
          </a:xfrm>
          <a:prstGeom prst="roundRect">
            <a:avLst>
              <a:gd name="adj" fmla="val 7965"/>
            </a:avLst>
          </a:prstGeom>
          <a:noFill/>
          <a:extLst>
            <a:ext uri="{909E8E84-426E-40DD-AFC4-6F175D3DCCD1}">
              <a14:hiddenFill xmlns:a14="http://schemas.microsoft.com/office/drawing/2010/main">
                <a:solidFill>
                  <a:srgbClr val="3D6AA7"/>
                </a:solidFill>
              </a14:hiddenFill>
            </a:ext>
          </a:extLst>
        </p:spPr>
        <p:txBody>
          <a:bodyPr wrap="none" anchor="ctr" anchorCtr="0">
            <a:noAutofit/>
          </a:bodyPr>
          <a:lstStyle/>
          <a:p>
            <a:r>
              <a:rPr lang="ja-JP" altLang="en-US" sz="1200" b="1" dirty="0">
                <a:latin typeface="+mn-ea"/>
              </a:rPr>
              <a:t>地域の</a:t>
            </a:r>
            <a:r>
              <a:rPr lang="ja-JP" altLang="en-US" sz="1200" b="1" spc="-100" dirty="0">
                <a:latin typeface="+mn-ea"/>
              </a:rPr>
              <a:t>ヘルス</a:t>
            </a:r>
            <a:br>
              <a:rPr lang="en-US" altLang="ja-JP" sz="1200" b="1" spc="-100" dirty="0">
                <a:latin typeface="+mn-ea"/>
              </a:rPr>
            </a:br>
            <a:r>
              <a:rPr lang="ja-JP" altLang="en-US" sz="1200" b="1" spc="-100" dirty="0">
                <a:latin typeface="+mn-ea"/>
              </a:rPr>
              <a:t>センター</a:t>
            </a:r>
            <a:r>
              <a:rPr lang="ja-JP" altLang="en-US" sz="1200" b="1" dirty="0">
                <a:latin typeface="+mn-ea"/>
              </a:rPr>
              <a:t>勤務</a:t>
            </a:r>
            <a:endParaRPr lang="ja-JP" altLang="en-US" sz="1200" b="1" dirty="0"/>
          </a:p>
        </p:txBody>
      </p:sp>
      <p:cxnSp>
        <p:nvCxnSpPr>
          <p:cNvPr id="29" name="直線コネクタ 28"/>
          <p:cNvCxnSpPr/>
          <p:nvPr/>
        </p:nvCxnSpPr>
        <p:spPr>
          <a:xfrm>
            <a:off x="745344" y="2689436"/>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2836146" y="3959478"/>
            <a:ext cx="707886" cy="288032"/>
          </a:xfrm>
          <a:prstGeom prst="rect">
            <a:avLst/>
          </a:prstGeom>
        </p:spPr>
        <p:txBody>
          <a:bodyPr wrap="none" lIns="0" anchor="ctr" anchorCtr="0">
            <a:noAutofit/>
          </a:bodyPr>
          <a:lstStyle/>
          <a:p>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看護大学</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二等辺三角形 42"/>
          <p:cNvSpPr/>
          <p:nvPr/>
        </p:nvSpPr>
        <p:spPr bwMode="auto">
          <a:xfrm rot="5400000">
            <a:off x="3523623" y="5033583"/>
            <a:ext cx="504058" cy="175208"/>
          </a:xfrm>
          <a:prstGeom prst="triangle">
            <a:avLst/>
          </a:prstGeom>
          <a:gradFill flip="none" rotWithShape="1">
            <a:gsLst>
              <a:gs pos="14000">
                <a:srgbClr val="6A6A6A"/>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二等辺三角形 44"/>
          <p:cNvSpPr/>
          <p:nvPr/>
        </p:nvSpPr>
        <p:spPr bwMode="auto">
          <a:xfrm rot="5400000">
            <a:off x="3523623" y="4015890"/>
            <a:ext cx="504058" cy="175208"/>
          </a:xfrm>
          <a:prstGeom prst="triangle">
            <a:avLst/>
          </a:prstGeom>
          <a:gradFill flip="none" rotWithShape="1">
            <a:gsLst>
              <a:gs pos="14000">
                <a:srgbClr val="6A6A6A"/>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角丸四角形 108"/>
          <p:cNvSpPr/>
          <p:nvPr/>
        </p:nvSpPr>
        <p:spPr>
          <a:xfrm>
            <a:off x="3944888" y="4869159"/>
            <a:ext cx="1368152" cy="504056"/>
          </a:xfrm>
          <a:prstGeom prst="roundRect">
            <a:avLst>
              <a:gd name="adj" fmla="val 7965"/>
            </a:avLst>
          </a:prstGeom>
          <a:noFill/>
          <a:extLst>
            <a:ext uri="{909E8E84-426E-40DD-AFC4-6F175D3DCCD1}">
              <a14:hiddenFill xmlns:a14="http://schemas.microsoft.com/office/drawing/2010/main">
                <a:solidFill>
                  <a:srgbClr val="3D6AA7"/>
                </a:solidFill>
              </a14:hiddenFill>
            </a:ext>
          </a:extLst>
        </p:spPr>
        <p:txBody>
          <a:bodyPr wrap="none" anchor="ctr" anchorCtr="0">
            <a:noAutofit/>
          </a:bodyPr>
          <a:lstStyle/>
          <a:p>
            <a:pPr lvl="0"/>
            <a:r>
              <a:rPr lang="ja-JP" altLang="en-US" sz="1400" b="1" dirty="0">
                <a:latin typeface="ＭＳ Ｐゴシック"/>
              </a:rPr>
              <a:t>病院勤務</a:t>
            </a:r>
            <a:endParaRPr lang="ja-JP" altLang="en-US" sz="1400" b="1" dirty="0"/>
          </a:p>
        </p:txBody>
      </p:sp>
      <p:sp>
        <p:nvSpPr>
          <p:cNvPr id="110" name="角丸四角形 109"/>
          <p:cNvSpPr/>
          <p:nvPr/>
        </p:nvSpPr>
        <p:spPr>
          <a:xfrm>
            <a:off x="3944888" y="3851466"/>
            <a:ext cx="1368152" cy="504056"/>
          </a:xfrm>
          <a:prstGeom prst="roundRect">
            <a:avLst>
              <a:gd name="adj" fmla="val 7965"/>
            </a:avLst>
          </a:prstGeom>
          <a:noFill/>
          <a:extLst>
            <a:ext uri="{909E8E84-426E-40DD-AFC4-6F175D3DCCD1}">
              <a14:hiddenFill xmlns:a14="http://schemas.microsoft.com/office/drawing/2010/main">
                <a:solidFill>
                  <a:srgbClr val="3D6AA7"/>
                </a:solidFill>
              </a14:hiddenFill>
            </a:ext>
          </a:extLst>
        </p:spPr>
        <p:txBody>
          <a:bodyPr wrap="none" anchor="ctr" anchorCtr="0">
            <a:noAutofit/>
          </a:bodyPr>
          <a:lstStyle/>
          <a:p>
            <a:pPr lvl="0"/>
            <a:r>
              <a:rPr lang="ja-JP" altLang="en-US" sz="1400" b="1" dirty="0">
                <a:latin typeface="ＭＳ Ｐゴシック"/>
              </a:rPr>
              <a:t>病院勤務</a:t>
            </a:r>
            <a:endParaRPr lang="ja-JP" altLang="en-US" sz="1400" b="1" dirty="0"/>
          </a:p>
        </p:txBody>
      </p:sp>
      <p:sp>
        <p:nvSpPr>
          <p:cNvPr id="111" name="二等辺三角形 110"/>
          <p:cNvSpPr/>
          <p:nvPr/>
        </p:nvSpPr>
        <p:spPr bwMode="auto">
          <a:xfrm rot="5400000">
            <a:off x="3523623" y="6041697"/>
            <a:ext cx="504058" cy="175208"/>
          </a:xfrm>
          <a:prstGeom prst="triangle">
            <a:avLst/>
          </a:prstGeom>
          <a:gradFill flip="none" rotWithShape="1">
            <a:gsLst>
              <a:gs pos="14000">
                <a:srgbClr val="6A6A6A"/>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角丸四角形 116"/>
          <p:cNvSpPr/>
          <p:nvPr/>
        </p:nvSpPr>
        <p:spPr>
          <a:xfrm>
            <a:off x="5889104" y="5733256"/>
            <a:ext cx="3672408" cy="720080"/>
          </a:xfrm>
          <a:prstGeom prst="roundRect">
            <a:avLst>
              <a:gd name="adj" fmla="val 8278"/>
            </a:avLst>
          </a:prstGeom>
          <a:solidFill>
            <a:srgbClr val="F1DB9D"/>
          </a:solidFill>
        </p:spPr>
        <p:txBody>
          <a:bodyPr wrap="square" lIns="108000" rIns="108000" anchor="ctr">
            <a:noAutofit/>
          </a:bodyPr>
          <a:lstStyle/>
          <a:p>
            <a:pPr algn="just">
              <a:spcAft>
                <a:spcPts val="400"/>
              </a:spcAft>
            </a:pPr>
            <a:r>
              <a:rPr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上位病院の専門家が下位病院の医療従事者の指導・研修をローテーションで実施する法案（「保健省決定</a:t>
            </a:r>
            <a:r>
              <a:rPr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1816</a:t>
            </a:r>
            <a:r>
              <a:rPr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a:t>
            </a:r>
            <a:r>
              <a:rPr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2008</a:t>
            </a:r>
            <a:r>
              <a:rPr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年に公布。</a:t>
            </a:r>
            <a:endParaRPr lang="ja-JP" altLang="en-US" sz="1300" b="1" spc="-4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テキスト ボックス 118"/>
          <p:cNvSpPr txBox="1"/>
          <p:nvPr/>
        </p:nvSpPr>
        <p:spPr>
          <a:xfrm>
            <a:off x="200472" y="6525344"/>
            <a:ext cx="5616624" cy="144016"/>
          </a:xfrm>
          <a:prstGeom prst="rect">
            <a:avLst/>
          </a:prstGeom>
          <a:noFill/>
        </p:spPr>
        <p:txBody>
          <a:bodyPr wrap="square" lIns="0" tIns="0" rIns="0" bIns="0" rtlCol="0">
            <a:noAutofit/>
          </a:bodyPr>
          <a:lstStyle/>
          <a:p>
            <a:pPr lvl="0" indent="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国立国際医療研究センター「ベトナム国における保健医療の現状」（</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cxnSp>
        <p:nvCxnSpPr>
          <p:cNvPr id="50" name="直線コネクタ 49"/>
          <p:cNvCxnSpPr/>
          <p:nvPr/>
        </p:nvCxnSpPr>
        <p:spPr>
          <a:xfrm>
            <a:off x="1537432" y="5877273"/>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1537432" y="4869159"/>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sp>
        <p:nvSpPr>
          <p:cNvPr id="52" name="二等辺三角形 51"/>
          <p:cNvSpPr/>
          <p:nvPr/>
        </p:nvSpPr>
        <p:spPr bwMode="auto">
          <a:xfrm rot="5400000">
            <a:off x="1228992" y="2474768"/>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二等辺三角形 52"/>
          <p:cNvSpPr/>
          <p:nvPr/>
        </p:nvSpPr>
        <p:spPr bwMode="auto">
          <a:xfrm rot="5400000">
            <a:off x="2556328" y="5641179"/>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二等辺三角形 53"/>
          <p:cNvSpPr/>
          <p:nvPr/>
        </p:nvSpPr>
        <p:spPr bwMode="auto">
          <a:xfrm rot="5400000">
            <a:off x="2569028" y="4638797"/>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二等辺三角形 54"/>
          <p:cNvSpPr/>
          <p:nvPr/>
        </p:nvSpPr>
        <p:spPr bwMode="auto">
          <a:xfrm rot="5400000">
            <a:off x="2556328" y="4015890"/>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4" name="グループ化 7"/>
          <p:cNvGrpSpPr/>
          <p:nvPr/>
        </p:nvGrpSpPr>
        <p:grpSpPr>
          <a:xfrm>
            <a:off x="272478" y="1916832"/>
            <a:ext cx="5256586" cy="288032"/>
            <a:chOff x="4803500" y="2113806"/>
            <a:chExt cx="3423042" cy="288032"/>
          </a:xfrm>
        </p:grpSpPr>
        <p:cxnSp>
          <p:nvCxnSpPr>
            <p:cNvPr id="46" name="直線コネクタ 45"/>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ライセンス取得までのプロセス</a:t>
              </a:r>
              <a:endParaRPr lang="en-US" altLang="ko-KR" sz="1400" dirty="0">
                <a:solidFill>
                  <a:srgbClr val="000000"/>
                </a:solidFill>
                <a:latin typeface="Arial Black" pitchFamily="34" charset="0"/>
                <a:ea typeface="HGP創英角ｺﾞｼｯｸUB" pitchFamily="50" charset="-128"/>
              </a:endParaRPr>
            </a:p>
          </p:txBody>
        </p:sp>
      </p:grpSp>
      <p:grpSp>
        <p:nvGrpSpPr>
          <p:cNvPr id="49" name="グループ化 7"/>
          <p:cNvGrpSpPr/>
          <p:nvPr/>
        </p:nvGrpSpPr>
        <p:grpSpPr>
          <a:xfrm>
            <a:off x="5889104" y="1916832"/>
            <a:ext cx="3672408" cy="288032"/>
            <a:chOff x="4803500" y="2113806"/>
            <a:chExt cx="3186607" cy="288032"/>
          </a:xfrm>
        </p:grpSpPr>
        <p:cxnSp>
          <p:nvCxnSpPr>
            <p:cNvPr id="56" name="直線コネクタ 55"/>
            <p:cNvCxnSpPr/>
            <p:nvPr/>
          </p:nvCxnSpPr>
          <p:spPr>
            <a:xfrm>
              <a:off x="4808984" y="2401838"/>
              <a:ext cx="318112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Rectangle 6"/>
            <p:cNvSpPr>
              <a:spLocks noChangeArrowheads="1"/>
            </p:cNvSpPr>
            <p:nvPr/>
          </p:nvSpPr>
          <p:spPr bwMode="auto">
            <a:xfrm>
              <a:off x="4803500" y="2113806"/>
              <a:ext cx="3124124"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医療従事者の質・量に関する問題</a:t>
              </a:r>
              <a:endParaRPr lang="en-US" altLang="ko-KR" sz="1400" dirty="0">
                <a:solidFill>
                  <a:srgbClr val="000000"/>
                </a:solidFill>
                <a:latin typeface="Arial Black" pitchFamily="34" charset="0"/>
                <a:ea typeface="HGP創英角ｺﾞｼｯｸUB" pitchFamily="50" charset="-128"/>
              </a:endParaRPr>
            </a:p>
          </p:txBody>
        </p:sp>
      </p:grpSp>
      <p:sp>
        <p:nvSpPr>
          <p:cNvPr id="48" name="角丸四角形 47"/>
          <p:cNvSpPr/>
          <p:nvPr/>
        </p:nvSpPr>
        <p:spPr>
          <a:xfrm>
            <a:off x="5889104" y="2348880"/>
            <a:ext cx="3672408" cy="864096"/>
          </a:xfrm>
          <a:prstGeom prst="roundRect">
            <a:avLst>
              <a:gd name="adj" fmla="val 5209"/>
            </a:avLst>
          </a:prstGeom>
          <a:solidFill>
            <a:srgbClr val="DDE6F3"/>
          </a:solidFill>
        </p:spPr>
        <p:txBody>
          <a:bodyPr wrap="square" lIns="144000" rIns="144000" anchor="ctr" anchorCtr="0">
            <a:noAutofit/>
          </a:bodyPr>
          <a:lstStyle/>
          <a:p>
            <a:pPr lvl="0" algn="just" fontAlgn="ctr">
              <a:spcAft>
                <a:spcPts val="400"/>
              </a:spcAft>
            </a:pPr>
            <a:r>
              <a:rPr lang="ja-JP" altLang="en-US" sz="1300" dirty="0"/>
              <a:t>医療従事者の深刻な人材不足を背景に、</a:t>
            </a:r>
            <a:r>
              <a:rPr lang="ja-JP" altLang="en-US" sz="1300" dirty="0">
                <a:latin typeface="HGP創英角ｺﾞｼｯｸUB" panose="020B0900000000000000" pitchFamily="50" charset="-128"/>
                <a:ea typeface="HGP創英角ｺﾞｼｯｸUB" panose="020B0900000000000000" pitchFamily="50" charset="-128"/>
              </a:rPr>
              <a:t>教育・訓練を受けるだけで資格を取得できる制度</a:t>
            </a:r>
            <a:r>
              <a:rPr lang="ja-JP" altLang="en-US" sz="1300" dirty="0"/>
              <a:t>を</a:t>
            </a:r>
            <a:r>
              <a:rPr lang="en-US" altLang="ja-JP" sz="1300" dirty="0"/>
              <a:t>1940</a:t>
            </a:r>
            <a:r>
              <a:rPr lang="ja-JP" altLang="en-US" sz="1300" dirty="0"/>
              <a:t>年に導入（</a:t>
            </a:r>
            <a:r>
              <a:rPr lang="en-US" altLang="ja-JP" sz="1300" dirty="0"/>
              <a:t>2010</a:t>
            </a:r>
            <a:r>
              <a:rPr lang="ja-JP" altLang="en-US" sz="1300" dirty="0"/>
              <a:t>年時点で不変）。</a:t>
            </a:r>
          </a:p>
        </p:txBody>
      </p:sp>
      <p:sp>
        <p:nvSpPr>
          <p:cNvPr id="10" name="二等辺三角形 9"/>
          <p:cNvSpPr/>
          <p:nvPr/>
        </p:nvSpPr>
        <p:spPr>
          <a:xfrm rot="10800000">
            <a:off x="5889104" y="3212976"/>
            <a:ext cx="1728192" cy="288032"/>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itchFamily="50" charset="-128"/>
              <a:cs typeface="Arial" panose="020B0604020202020204" pitchFamily="34" charset="0"/>
            </a:endParaRPr>
          </a:p>
        </p:txBody>
      </p:sp>
      <p:sp>
        <p:nvSpPr>
          <p:cNvPr id="62" name="テキスト ボックス 61"/>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医師免許は、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年間の基礎教育と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年間の専門教育、合計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年間の大学教育で取得できる。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医療従事者の人材不足を是正するために、教育・訓練を受けるだけで資格を取得できる制度が導入されたものの、問題解決には至っていない。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二等辺三角形 63"/>
          <p:cNvSpPr/>
          <p:nvPr/>
        </p:nvSpPr>
        <p:spPr>
          <a:xfrm rot="10800000">
            <a:off x="7833320" y="3212976"/>
            <a:ext cx="1728192" cy="288032"/>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itchFamily="50" charset="-128"/>
              <a:cs typeface="Arial" panose="020B0604020202020204" pitchFamily="34" charset="0"/>
            </a:endParaRPr>
          </a:p>
        </p:txBody>
      </p:sp>
      <p:sp>
        <p:nvSpPr>
          <p:cNvPr id="65" name="片側の 2 つの角を丸めた四角形 64"/>
          <p:cNvSpPr/>
          <p:nvPr/>
        </p:nvSpPr>
        <p:spPr>
          <a:xfrm>
            <a:off x="5889104" y="3789039"/>
            <a:ext cx="1728192" cy="1584177"/>
          </a:xfrm>
          <a:prstGeom prst="round2SameRect">
            <a:avLst>
              <a:gd name="adj1" fmla="val 0"/>
              <a:gd name="adj2" fmla="val 4147"/>
            </a:avLst>
          </a:prstGeom>
          <a:solidFill>
            <a:srgbClr val="E8E8E8"/>
          </a:solidFill>
        </p:spPr>
        <p:txBody>
          <a:bodyPr wrap="square" lIns="108000" tIns="72000" rIns="108000" anchor="t" anchorCtr="0">
            <a:noAutofit/>
          </a:bodyPr>
          <a:lstStyle/>
          <a:p>
            <a:pPr lvl="0" algn="just" fontAlgn="ctr">
              <a:spcAft>
                <a:spcPts val="400"/>
              </a:spcAft>
            </a:pPr>
            <a:r>
              <a:rPr lang="ja-JP" altLang="en-US" sz="1300" dirty="0"/>
              <a:t>医療行為の複雑化が進んだこともあり、医師・</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看護師・助産師の</a:t>
            </a:r>
            <a:r>
              <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rPr>
              <a:t>質のばらつきが広がる</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（地方では研修受講の機会が限られることも一因）。</a:t>
            </a:r>
            <a:endParaRPr lang="ja-JP" altLang="en-US" sz="1300" dirty="0"/>
          </a:p>
        </p:txBody>
      </p:sp>
      <p:sp>
        <p:nvSpPr>
          <p:cNvPr id="67" name="片側の 2 つの角を丸めた四角形 66"/>
          <p:cNvSpPr/>
          <p:nvPr/>
        </p:nvSpPr>
        <p:spPr bwMode="auto">
          <a:xfrm>
            <a:off x="5889104" y="3501008"/>
            <a:ext cx="1728192" cy="288032"/>
          </a:xfrm>
          <a:prstGeom prst="round2SameRect">
            <a:avLst>
              <a:gd name="adj1" fmla="val 14683"/>
              <a:gd name="adj2" fmla="val 0"/>
            </a:avLst>
          </a:prstGeom>
          <a:solidFill>
            <a:srgbClr val="868686"/>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質的問題</a:t>
            </a:r>
          </a:p>
        </p:txBody>
      </p:sp>
      <p:sp>
        <p:nvSpPr>
          <p:cNvPr id="68" name="片側の 2 つの角を丸めた四角形 67"/>
          <p:cNvSpPr/>
          <p:nvPr/>
        </p:nvSpPr>
        <p:spPr>
          <a:xfrm>
            <a:off x="7833320" y="3789039"/>
            <a:ext cx="1728192" cy="648072"/>
          </a:xfrm>
          <a:prstGeom prst="round2SameRect">
            <a:avLst>
              <a:gd name="adj1" fmla="val 0"/>
              <a:gd name="adj2" fmla="val 7711"/>
            </a:avLst>
          </a:prstGeom>
          <a:solidFill>
            <a:srgbClr val="E8E8E8"/>
          </a:solidFill>
        </p:spPr>
        <p:txBody>
          <a:bodyPr wrap="square" lIns="108000" tIns="72000" rIns="108000" anchor="t" anchorCtr="0">
            <a:noAutofit/>
          </a:bodyPr>
          <a:lstStyle/>
          <a:p>
            <a:pPr lvl="0" algn="just" fontAlgn="ctr">
              <a:spcAft>
                <a:spcPts val="400"/>
              </a:spcAft>
            </a:pPr>
            <a:r>
              <a:rPr lang="ja-JP" altLang="en-US" sz="1300" dirty="0"/>
              <a:t>依然として</a:t>
            </a:r>
            <a:r>
              <a:rPr lang="ja-JP" altLang="en-US" sz="1300" dirty="0">
                <a:latin typeface="HGP創英角ｺﾞｼｯｸUB" panose="020B0900000000000000" pitchFamily="50" charset="-128"/>
                <a:ea typeface="HGP創英角ｺﾞｼｯｸUB" panose="020B0900000000000000" pitchFamily="50" charset="-128"/>
              </a:rPr>
              <a:t>人材不足は解消されず。</a:t>
            </a:r>
          </a:p>
        </p:txBody>
      </p:sp>
      <p:sp>
        <p:nvSpPr>
          <p:cNvPr id="69" name="片側の 2 つの角を丸めた四角形 68"/>
          <p:cNvSpPr/>
          <p:nvPr/>
        </p:nvSpPr>
        <p:spPr bwMode="auto">
          <a:xfrm>
            <a:off x="7833320" y="3501008"/>
            <a:ext cx="1728192" cy="288032"/>
          </a:xfrm>
          <a:prstGeom prst="round2SameRect">
            <a:avLst>
              <a:gd name="adj1" fmla="val 14683"/>
              <a:gd name="adj2" fmla="val 0"/>
            </a:avLst>
          </a:prstGeom>
          <a:solidFill>
            <a:srgbClr val="868686"/>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量的問題</a:t>
            </a:r>
          </a:p>
        </p:txBody>
      </p:sp>
      <p:sp>
        <p:nvSpPr>
          <p:cNvPr id="70" name="二等辺三角形 69"/>
          <p:cNvSpPr/>
          <p:nvPr/>
        </p:nvSpPr>
        <p:spPr>
          <a:xfrm rot="10800000">
            <a:off x="5889104" y="5445224"/>
            <a:ext cx="1728192" cy="288032"/>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itchFamily="50" charset="-128"/>
              <a:cs typeface="Arial" panose="020B0604020202020204" pitchFamily="34" charset="0"/>
            </a:endParaRPr>
          </a:p>
        </p:txBody>
      </p:sp>
    </p:spTree>
    <p:extLst>
      <p:ext uri="{BB962C8B-B14F-4D97-AF65-F5344CB8AC3E}">
        <p14:creationId xmlns:p14="http://schemas.microsoft.com/office/powerpoint/2010/main" val="16144796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graphicFrame>
        <p:nvGraphicFramePr>
          <p:cNvPr id="4" name="グラフ 3"/>
          <p:cNvGraphicFramePr/>
          <p:nvPr>
            <p:extLst>
              <p:ext uri="{D42A27DB-BD31-4B8C-83A1-F6EECF244321}">
                <p14:modId xmlns:p14="http://schemas.microsoft.com/office/powerpoint/2010/main" val="653068935"/>
              </p:ext>
            </p:extLst>
          </p:nvPr>
        </p:nvGraphicFramePr>
        <p:xfrm>
          <a:off x="632520" y="2564904"/>
          <a:ext cx="3888432" cy="2940558"/>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公的医療機関の給与の低さや、より高度な医療技術の獲得を背景に、公的医療機関で勤務する医師の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割が民間医療機関等で副業を行っている。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Text Box 8"/>
          <p:cNvSpPr txBox="1">
            <a:spLocks noChangeAspect="1" noChangeArrowheads="1"/>
          </p:cNvSpPr>
          <p:nvPr/>
        </p:nvSpPr>
        <p:spPr bwMode="auto">
          <a:xfrm>
            <a:off x="1856656" y="4221088"/>
            <a:ext cx="1440160"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82.8</a:t>
            </a:r>
            <a:r>
              <a:rPr kumimoji="0" lang="en-US" altLang="ja-JP"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a:t>
            </a:r>
          </a:p>
        </p:txBody>
      </p:sp>
      <p:sp>
        <p:nvSpPr>
          <p:cNvPr id="22" name="テキスト ボックス 21"/>
          <p:cNvSpPr txBox="1"/>
          <p:nvPr/>
        </p:nvSpPr>
        <p:spPr>
          <a:xfrm>
            <a:off x="200472" y="6525344"/>
            <a:ext cx="5616624" cy="144016"/>
          </a:xfrm>
          <a:prstGeom prst="rect">
            <a:avLst/>
          </a:prstGeom>
          <a:noFill/>
        </p:spPr>
        <p:txBody>
          <a:bodyPr wrap="square" lIns="0" tIns="0" rIns="0" bIns="0" rtlCol="0">
            <a:noAutofit/>
          </a:bodyPr>
          <a:lstStyle/>
          <a:p>
            <a:pPr lvl="0" indent="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国立国際医療研究センター「ベトナム国における保健医療の現状」（</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3" name="テキスト ボックス 22"/>
          <p:cNvSpPr txBox="1"/>
          <p:nvPr/>
        </p:nvSpPr>
        <p:spPr>
          <a:xfrm>
            <a:off x="1352600" y="5877272"/>
            <a:ext cx="1872208"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1998</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年の保健省推計データによる</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二等辺三角形 5"/>
          <p:cNvSpPr/>
          <p:nvPr/>
        </p:nvSpPr>
        <p:spPr>
          <a:xfrm rot="16200000">
            <a:off x="3011638" y="2999805"/>
            <a:ext cx="2658589" cy="2088231"/>
          </a:xfrm>
          <a:prstGeom prst="triangle">
            <a:avLst/>
          </a:prstGeom>
          <a:gradFill flip="none" rotWithShape="1">
            <a:gsLst>
              <a:gs pos="0">
                <a:srgbClr val="868686"/>
              </a:gs>
              <a:gs pos="100000">
                <a:srgbClr val="DADADA"/>
              </a:gs>
            </a:gsLst>
            <a:lin ang="5400000" scaled="1"/>
            <a:tileRect/>
          </a:gradFill>
        </p:spPr>
        <p:txBody>
          <a:bodyPr rtlCol="0" anchor="ct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片側の 2 つの角を丸めた四角形 19"/>
          <p:cNvSpPr/>
          <p:nvPr/>
        </p:nvSpPr>
        <p:spPr>
          <a:xfrm>
            <a:off x="5313040" y="3284984"/>
            <a:ext cx="4032448" cy="2081758"/>
          </a:xfrm>
          <a:prstGeom prst="round2SameRect">
            <a:avLst>
              <a:gd name="adj1" fmla="val 0"/>
              <a:gd name="adj2" fmla="val 3307"/>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bwMode="auto">
          <a:xfrm>
            <a:off x="5313040" y="2707779"/>
            <a:ext cx="4032448" cy="576064"/>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1800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副業等</a:t>
            </a:r>
            <a:r>
              <a:rPr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（民間医療機関でのアルバイトや開業など）</a:t>
            </a:r>
            <a:br>
              <a:rPr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によって報酬を得る理由</a:t>
            </a:r>
          </a:p>
        </p:txBody>
      </p:sp>
      <p:sp>
        <p:nvSpPr>
          <p:cNvPr id="12" name="角丸四角形 11"/>
          <p:cNvSpPr/>
          <p:nvPr/>
        </p:nvSpPr>
        <p:spPr>
          <a:xfrm>
            <a:off x="5601072" y="3501008"/>
            <a:ext cx="3456384" cy="720080"/>
          </a:xfrm>
          <a:prstGeom prst="roundRect">
            <a:avLst>
              <a:gd name="adj" fmla="val 10053"/>
            </a:avLst>
          </a:prstGeom>
          <a:solidFill>
            <a:srgbClr val="A2BBDC"/>
          </a:solidFill>
        </p:spPr>
        <p:txBody>
          <a:bodyPr wrap="none" anchor="ctr" anchorCtr="0">
            <a:noAutofit/>
          </a:bodyPr>
          <a:lstStyle/>
          <a:p>
            <a:pPr algn="ctr">
              <a:lnSpc>
                <a:spcPct val="113000"/>
              </a:lnSpc>
            </a:pP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政府の財政難から</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公的医療機関の給与が低いため。</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5601072" y="4365104"/>
            <a:ext cx="3456384" cy="720080"/>
          </a:xfrm>
          <a:prstGeom prst="roundRect">
            <a:avLst>
              <a:gd name="adj" fmla="val 7849"/>
            </a:avLst>
          </a:prstGeom>
          <a:solidFill>
            <a:srgbClr val="A2BBDC"/>
          </a:solidFill>
        </p:spPr>
        <p:txBody>
          <a:bodyPr wrap="none" anchor="ctr" anchorCtr="0">
            <a:noAutofit/>
          </a:bodyPr>
          <a:lstStyle/>
          <a:p>
            <a:pPr algn="ctr">
              <a:lnSpc>
                <a:spcPct val="113000"/>
              </a:lnSpc>
            </a:pP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公的医療機関では学べないような、</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より高度な医療技術の獲得。</a:t>
            </a:r>
          </a:p>
        </p:txBody>
      </p:sp>
      <p:grpSp>
        <p:nvGrpSpPr>
          <p:cNvPr id="15" name="グループ化 7"/>
          <p:cNvGrpSpPr/>
          <p:nvPr/>
        </p:nvGrpSpPr>
        <p:grpSpPr>
          <a:xfrm>
            <a:off x="416496" y="1988840"/>
            <a:ext cx="8928992" cy="288032"/>
            <a:chOff x="4803500" y="2113806"/>
            <a:chExt cx="3423042" cy="288032"/>
          </a:xfrm>
        </p:grpSpPr>
        <p:cxnSp>
          <p:nvCxnSpPr>
            <p:cNvPr id="17" name="直線コネクタ 16"/>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lnSpc>
                  <a:spcPct val="114000"/>
                </a:lnSpc>
                <a:buSzPct val="120000"/>
              </a:pPr>
              <a:r>
                <a:rPr lang="ja-JP" altLang="en-US" sz="1400" dirty="0">
                  <a:solidFill>
                    <a:srgbClr val="000000"/>
                  </a:solidFill>
                  <a:latin typeface="Arial Black" pitchFamily="34" charset="0"/>
                  <a:ea typeface="HGP創英角ｺﾞｼｯｸUB" pitchFamily="50" charset="-128"/>
                </a:rPr>
                <a:t>公的医療機関に勤務する医師のうち、副業を行う者の割合</a:t>
              </a:r>
            </a:p>
          </p:txBody>
        </p:sp>
      </p:grpSp>
    </p:spTree>
    <p:extLst>
      <p:ext uri="{BB962C8B-B14F-4D97-AF65-F5344CB8AC3E}">
        <p14:creationId xmlns:p14="http://schemas.microsoft.com/office/powerpoint/2010/main" val="39375236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5FD5911-9A37-4602-830F-9F96EE0CDE86}"/>
              </a:ext>
            </a:extLst>
          </p:cNvPr>
          <p:cNvGraphicFramePr>
            <a:graphicFrameLocks noChangeAspect="1"/>
          </p:cNvGraphicFramePr>
          <p:nvPr>
            <p:custDataLst>
              <p:tags r:id="rId1"/>
            </p:custDataLst>
            <p:extLst>
              <p:ext uri="{D42A27DB-BD31-4B8C-83A1-F6EECF244321}">
                <p14:modId xmlns:p14="http://schemas.microsoft.com/office/powerpoint/2010/main" val="1049648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E5FD5911-9A37-4602-830F-9F96EE0CDE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正方形/長方形 13">
            <a:extLst>
              <a:ext uri="{FF2B5EF4-FFF2-40B4-BE49-F238E27FC236}">
                <a16:creationId xmlns:a16="http://schemas.microsoft.com/office/drawing/2014/main" id="{3245E459-BB8F-4316-8475-06D23621D109}"/>
              </a:ext>
            </a:extLst>
          </p:cNvPr>
          <p:cNvSpPr/>
          <p:nvPr/>
        </p:nvSpPr>
        <p:spPr>
          <a:xfrm>
            <a:off x="5889104" y="2420888"/>
            <a:ext cx="1584176"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犯罪経歴の</a:t>
            </a:r>
            <a:endParaRPr kumimoji="1"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証明書</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vert="horz"/>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外国人が医療行為を行う際は、医療行為証明書を取得する必要がある。</a:t>
            </a:r>
          </a:p>
        </p:txBody>
      </p:sp>
      <p:sp>
        <p:nvSpPr>
          <p:cNvPr id="7" name="正方形/長方形 6"/>
          <p:cNvSpPr/>
          <p:nvPr/>
        </p:nvSpPr>
        <p:spPr>
          <a:xfrm>
            <a:off x="2360712" y="2060848"/>
            <a:ext cx="5184576" cy="276999"/>
          </a:xfrm>
          <a:prstGeom prst="rect">
            <a:avLst/>
          </a:prstGeom>
        </p:spPr>
        <p:txBody>
          <a:bodyPr wrap="none" anchor="ctr" anchorCtr="0">
            <a:noAutofit/>
          </a:bodyPr>
          <a:lstStyle/>
          <a:p>
            <a:pPr algn="ct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月</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日付</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Decree No. 109/2016/NĐ-CP</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に基づき、以下の書類などを用意する必要がある。</a:t>
            </a:r>
          </a:p>
        </p:txBody>
      </p:sp>
      <p:sp>
        <p:nvSpPr>
          <p:cNvPr id="10" name="正方形/長方形 9"/>
          <p:cNvSpPr/>
          <p:nvPr/>
        </p:nvSpPr>
        <p:spPr>
          <a:xfrm>
            <a:off x="704528" y="2420888"/>
            <a:ext cx="1512168"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専門学位の</a:t>
            </a: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コピー</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nvSpPr>
        <p:spPr>
          <a:xfrm>
            <a:off x="2360712" y="2420888"/>
            <a:ext cx="1584176"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医療行為の</a:t>
            </a: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経歴証明書</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正方形/長方形 11"/>
          <p:cNvSpPr/>
          <p:nvPr/>
        </p:nvSpPr>
        <p:spPr>
          <a:xfrm>
            <a:off x="4088904" y="2420888"/>
            <a:ext cx="1656184"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ベトナム語が</a:t>
            </a: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堪能であることの証明書</a:t>
            </a: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（医療行為に際して</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ベトナム語を</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使用する場合）</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7617296" y="2420888"/>
            <a:ext cx="1584176"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健康診断書</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円/楕円 14"/>
          <p:cNvSpPr/>
          <p:nvPr/>
        </p:nvSpPr>
        <p:spPr>
          <a:xfrm>
            <a:off x="776536"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15"/>
          <p:cNvSpPr/>
          <p:nvPr/>
        </p:nvSpPr>
        <p:spPr>
          <a:xfrm>
            <a:off x="2504728"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円/楕円 16"/>
          <p:cNvSpPr/>
          <p:nvPr/>
        </p:nvSpPr>
        <p:spPr>
          <a:xfrm>
            <a:off x="4160912"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961112"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7689304"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25"/>
          <p:cNvSpPr txBox="1"/>
          <p:nvPr/>
        </p:nvSpPr>
        <p:spPr>
          <a:xfrm>
            <a:off x="200472" y="6525344"/>
            <a:ext cx="5616624" cy="144016"/>
          </a:xfrm>
          <a:prstGeom prst="rect">
            <a:avLst/>
          </a:prstGeom>
          <a:noFill/>
        </p:spPr>
        <p:txBody>
          <a:bodyPr wrap="square" lIns="0" tIns="0" rIns="0" bIns="0" rtlCol="0">
            <a:noAutofit/>
          </a:bodyPr>
          <a:lstStyle/>
          <a:p>
            <a:pPr lvl="0" indent="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政府政令</a:t>
            </a:r>
          </a:p>
        </p:txBody>
      </p:sp>
      <p:grpSp>
        <p:nvGrpSpPr>
          <p:cNvPr id="28" name="グループ化 7"/>
          <p:cNvGrpSpPr/>
          <p:nvPr/>
        </p:nvGrpSpPr>
        <p:grpSpPr>
          <a:xfrm>
            <a:off x="416496" y="1628800"/>
            <a:ext cx="9001000" cy="288032"/>
            <a:chOff x="4944173" y="2113806"/>
            <a:chExt cx="5861371" cy="288032"/>
          </a:xfrm>
        </p:grpSpPr>
        <p:cxnSp>
          <p:nvCxnSpPr>
            <p:cNvPr id="29" name="直線コネクタ 2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医療行為証明書の取得に必要な書類</a:t>
              </a:r>
            </a:p>
          </p:txBody>
        </p:sp>
      </p:grpSp>
      <p:sp>
        <p:nvSpPr>
          <p:cNvPr id="31" name="正方形/長方形 12">
            <a:extLst>
              <a:ext uri="{FF2B5EF4-FFF2-40B4-BE49-F238E27FC236}">
                <a16:creationId xmlns:a16="http://schemas.microsoft.com/office/drawing/2014/main" id="{72FBDA68-86CE-4836-8D52-CE815F655A08}"/>
              </a:ext>
            </a:extLst>
          </p:cNvPr>
          <p:cNvSpPr/>
          <p:nvPr/>
        </p:nvSpPr>
        <p:spPr>
          <a:xfrm>
            <a:off x="3080792" y="4869160"/>
            <a:ext cx="1584176" cy="1584176"/>
          </a:xfrm>
          <a:prstGeom prst="rect">
            <a:avLst/>
          </a:prstGeom>
          <a:solidFill>
            <a:srgbClr val="DDE6F3"/>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通訳者の</a:t>
            </a:r>
            <a:endPar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資格証明書</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円/楕円 18">
            <a:extLst>
              <a:ext uri="{FF2B5EF4-FFF2-40B4-BE49-F238E27FC236}">
                <a16:creationId xmlns:a16="http://schemas.microsoft.com/office/drawing/2014/main" id="{567A7909-BCAB-4121-A979-FE9FF0EE4B88}"/>
              </a:ext>
            </a:extLst>
          </p:cNvPr>
          <p:cNvSpPr/>
          <p:nvPr/>
        </p:nvSpPr>
        <p:spPr>
          <a:xfrm>
            <a:off x="3368824" y="4930135"/>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13">
            <a:extLst>
              <a:ext uri="{FF2B5EF4-FFF2-40B4-BE49-F238E27FC236}">
                <a16:creationId xmlns:a16="http://schemas.microsoft.com/office/drawing/2014/main" id="{5241C4CA-E8B0-48B6-BA3E-3F6E8B7DCBD4}"/>
              </a:ext>
            </a:extLst>
          </p:cNvPr>
          <p:cNvSpPr/>
          <p:nvPr/>
        </p:nvSpPr>
        <p:spPr>
          <a:xfrm>
            <a:off x="5241032" y="4868114"/>
            <a:ext cx="1584176"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通訳者の</a:t>
            </a:r>
          </a:p>
          <a:p>
            <a:pPr algn="ctr"/>
            <a:r>
              <a:rPr kumimoji="1"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労働契約書</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（当該医師が勤務する</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医療機関との契約書）</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円/楕円 18">
            <a:extLst>
              <a:ext uri="{FF2B5EF4-FFF2-40B4-BE49-F238E27FC236}">
                <a16:creationId xmlns:a16="http://schemas.microsoft.com/office/drawing/2014/main" id="{390B429C-2D63-45D3-A4DE-1901C60CB72C}"/>
              </a:ext>
            </a:extLst>
          </p:cNvPr>
          <p:cNvSpPr/>
          <p:nvPr/>
        </p:nvSpPr>
        <p:spPr>
          <a:xfrm>
            <a:off x="5313040" y="4930135"/>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8" name="Straight Arrow Connector 37">
            <a:extLst>
              <a:ext uri="{FF2B5EF4-FFF2-40B4-BE49-F238E27FC236}">
                <a16:creationId xmlns:a16="http://schemas.microsoft.com/office/drawing/2014/main" id="{8CD3B34B-B6F2-4E35-911D-FAE2C886424E}"/>
              </a:ext>
            </a:extLst>
          </p:cNvPr>
          <p:cNvCxnSpPr>
            <a:stCxn id="12" idx="2"/>
            <a:endCxn id="31" idx="0"/>
          </p:cNvCxnSpPr>
          <p:nvPr/>
        </p:nvCxnSpPr>
        <p:spPr>
          <a:xfrm flipH="1">
            <a:off x="3872880" y="4005064"/>
            <a:ext cx="1044116" cy="86409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DE08D43-81DE-4655-BC5F-DC1FD3896014}"/>
              </a:ext>
            </a:extLst>
          </p:cNvPr>
          <p:cNvCxnSpPr>
            <a:cxnSpLocks/>
            <a:stCxn id="12" idx="2"/>
            <a:endCxn id="36" idx="0"/>
          </p:cNvCxnSpPr>
          <p:nvPr/>
        </p:nvCxnSpPr>
        <p:spPr>
          <a:xfrm>
            <a:off x="4916996" y="4005064"/>
            <a:ext cx="1116124" cy="86305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13">
            <a:extLst>
              <a:ext uri="{FF2B5EF4-FFF2-40B4-BE49-F238E27FC236}">
                <a16:creationId xmlns:a16="http://schemas.microsoft.com/office/drawing/2014/main" id="{E9D4737F-85ED-4E61-89BF-5B6E891E9D23}"/>
              </a:ext>
            </a:extLst>
          </p:cNvPr>
          <p:cNvSpPr/>
          <p:nvPr/>
        </p:nvSpPr>
        <p:spPr>
          <a:xfrm>
            <a:off x="4124908" y="4282063"/>
            <a:ext cx="1584176" cy="586051"/>
          </a:xfrm>
          <a:prstGeom prst="rect">
            <a:avLst/>
          </a:prstGeom>
          <a:noFill/>
          <a:ln w="9525" cap="flat" cmpd="sng"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ベトナム語以外を</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使用する場合</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51610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C186C876-B858-7822-D3F4-02B7D649EBC3}"/>
              </a:ext>
            </a:extLst>
          </p:cNvPr>
          <p:cNvSpPr/>
          <p:nvPr/>
        </p:nvSpPr>
        <p:spPr>
          <a:xfrm>
            <a:off x="5412346" y="2295525"/>
            <a:ext cx="4209771" cy="4155321"/>
          </a:xfrm>
          <a:prstGeom prst="rect">
            <a:avLst/>
          </a:prstGeom>
          <a:solidFill>
            <a:schemeClr val="accent3">
              <a:lumMod val="40000"/>
              <a:lumOff val="6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正方形/長方形 28">
            <a:extLst>
              <a:ext uri="{FF2B5EF4-FFF2-40B4-BE49-F238E27FC236}">
                <a16:creationId xmlns:a16="http://schemas.microsoft.com/office/drawing/2014/main" id="{536A200A-D3CB-7981-E513-4340439D341F}"/>
              </a:ext>
            </a:extLst>
          </p:cNvPr>
          <p:cNvSpPr/>
          <p:nvPr/>
        </p:nvSpPr>
        <p:spPr>
          <a:xfrm>
            <a:off x="211951" y="2295525"/>
            <a:ext cx="5002927" cy="4085801"/>
          </a:xfrm>
          <a:prstGeom prst="rect">
            <a:avLst/>
          </a:prstGeom>
          <a:solidFill>
            <a:schemeClr val="accent3">
              <a:lumMod val="40000"/>
              <a:lumOff val="6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83912"/>
            <a:ext cx="9505055" cy="264688"/>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ベトナム</a:t>
            </a:r>
            <a:r>
              <a:rPr lang="ja-JP" altLang="en-US" noProof="1"/>
              <a:t>／</a:t>
            </a:r>
            <a:r>
              <a:rPr lang="en-US" altLang="ja-JP" noProof="1"/>
              <a:t>医療</a:t>
            </a:r>
            <a:r>
              <a:rPr lang="ja-JP" altLang="en-US" noProof="1"/>
              <a:t>関連／</a:t>
            </a:r>
            <a:r>
              <a:rPr lang="en-US" altLang="ja-JP" noProof="1"/>
              <a:t>制度</a:t>
            </a:r>
            <a:endParaRPr lang="ja-JP" altLang="en-US" noProof="1"/>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医療調達</a:t>
            </a:r>
            <a:r>
              <a:rPr lang="ja-JP" altLang="en-US" noProof="1"/>
              <a:t>制度</a:t>
            </a:r>
            <a:r>
              <a:rPr lang="en-US" altLang="ja-JP" noProof="1"/>
              <a:t>の概要</a:t>
            </a:r>
            <a:r>
              <a:rPr lang="ja-JP" altLang="en-US" noProof="1"/>
              <a:t>（</a:t>
            </a:r>
            <a:r>
              <a:rPr lang="en-US" altLang="ja-JP" noProof="1"/>
              <a:t>1</a:t>
            </a:r>
            <a:r>
              <a:rPr lang="ja-JP" altLang="en-US" noProof="1"/>
              <a:t>／</a:t>
            </a:r>
            <a:r>
              <a:rPr lang="en-US" altLang="ja-JP" noProof="1"/>
              <a:t>2</a:t>
            </a:r>
            <a:r>
              <a:rPr lang="ja-JP" altLang="en-US" noProof="1"/>
              <a:t>）</a:t>
            </a:r>
            <a:endParaRPr kumimoji="1" lang="ja-JP" altLang="en-US" noProof="1"/>
          </a:p>
        </p:txBody>
      </p:sp>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640" dirty="0"/>
              <a:t>（出所） </a:t>
            </a:r>
            <a:r>
              <a:rPr lang="en-US" altLang="ja-JP" sz="640" dirty="0"/>
              <a:t>Netherlands Enterprise Agency</a:t>
            </a:r>
            <a:r>
              <a:rPr lang="ja-JP" altLang="en-US" sz="640" dirty="0"/>
              <a:t>「</a:t>
            </a:r>
            <a:r>
              <a:rPr lang="en-US" altLang="ja-JP" sz="640" dirty="0"/>
              <a:t>Market Study: Opportunities for the Dutch Life Sciences &amp; Health sector in Vietnam</a:t>
            </a:r>
            <a:r>
              <a:rPr lang="ja-JP" altLang="en-US" sz="640" dirty="0"/>
              <a:t>」、</a:t>
            </a:r>
            <a:r>
              <a:rPr lang="en-US" altLang="ja-JP" sz="640" dirty="0"/>
              <a:t>Switzerland Global Enterprise</a:t>
            </a:r>
            <a:r>
              <a:rPr lang="ja-JP" altLang="en-US" sz="640" dirty="0"/>
              <a:t>「</a:t>
            </a:r>
            <a:r>
              <a:rPr lang="en-US" altLang="ja-JP" sz="640" dirty="0"/>
              <a:t>Public Procurement in Vietnam</a:t>
            </a:r>
            <a:r>
              <a:rPr lang="ja-JP" altLang="en-US" sz="640" dirty="0"/>
              <a:t>」、</a:t>
            </a:r>
            <a:r>
              <a:rPr lang="en-US" altLang="ja-JP" sz="640" dirty="0"/>
              <a:t>PATH</a:t>
            </a:r>
            <a:r>
              <a:rPr lang="ja-JP" altLang="en-US" sz="640" dirty="0"/>
              <a:t>「</a:t>
            </a:r>
            <a:r>
              <a:rPr lang="en-US" altLang="ja-JP" sz="640" dirty="0"/>
              <a:t>Description of the Procurement and Management Systems for Medical Equipment, Supplies, Medical Oxygen at Health Facilities in Vietnam</a:t>
            </a:r>
            <a:r>
              <a:rPr lang="ja-JP" altLang="en-US" sz="640" dirty="0"/>
              <a:t>」</a:t>
            </a:r>
            <a:endParaRPr lang="en-US" altLang="ja-JP" sz="640" dirty="0"/>
          </a:p>
        </p:txBody>
      </p:sp>
      <p:sp>
        <p:nvSpPr>
          <p:cNvPr id="9" name="TextBox 8">
            <a:extLst>
              <a:ext uri="{FF2B5EF4-FFF2-40B4-BE49-F238E27FC236}">
                <a16:creationId xmlns:a16="http://schemas.microsoft.com/office/drawing/2014/main" id="{FD6D2AE7-C622-502D-1082-B5DA6FA4AAC7}"/>
              </a:ext>
            </a:extLst>
          </p:cNvPr>
          <p:cNvSpPr txBox="1"/>
          <p:nvPr/>
        </p:nvSpPr>
        <p:spPr>
          <a:xfrm>
            <a:off x="804409" y="2373696"/>
            <a:ext cx="3799954" cy="276999"/>
          </a:xfrm>
          <a:prstGeom prst="rect">
            <a:avLst/>
          </a:prstGeom>
          <a:noFill/>
        </p:spPr>
        <p:txBody>
          <a:bodyPr wrap="square">
            <a:spAutoFit/>
          </a:bodyPr>
          <a:lstStyle/>
          <a:p>
            <a:pPr algn="ctr"/>
            <a:r>
              <a:rPr lang="en-US" sz="1200" b="1" noProof="1">
                <a:solidFill>
                  <a:schemeClr val="accent1"/>
                </a:solidFill>
                <a:latin typeface="MS PGothic" panose="020B0600070205080204" pitchFamily="34" charset="-128"/>
                <a:ea typeface="MS PGothic" panose="020B0600070205080204" pitchFamily="34" charset="-128"/>
              </a:rPr>
              <a:t>仕入先</a:t>
            </a:r>
          </a:p>
        </p:txBody>
      </p:sp>
      <p:sp>
        <p:nvSpPr>
          <p:cNvPr id="11" name="TextBox 10">
            <a:extLst>
              <a:ext uri="{FF2B5EF4-FFF2-40B4-BE49-F238E27FC236}">
                <a16:creationId xmlns:a16="http://schemas.microsoft.com/office/drawing/2014/main" id="{6B2783EF-801B-C7FD-E643-69E26ECEAF2F}"/>
              </a:ext>
            </a:extLst>
          </p:cNvPr>
          <p:cNvSpPr txBox="1"/>
          <p:nvPr/>
        </p:nvSpPr>
        <p:spPr>
          <a:xfrm>
            <a:off x="67859" y="4426274"/>
            <a:ext cx="1440160" cy="461665"/>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公立病院、</a:t>
            </a:r>
          </a:p>
          <a:p>
            <a:pPr algn="ctr"/>
            <a:r>
              <a:rPr lang="en-US" sz="1200" b="1" i="0" noProof="1">
                <a:solidFill>
                  <a:srgbClr val="3A3A3A"/>
                </a:solidFill>
                <a:effectLst/>
                <a:latin typeface="MS PGothic" panose="020B0600070205080204" pitchFamily="34" charset="-128"/>
                <a:ea typeface="MS PGothic" panose="020B0600070205080204" pitchFamily="34" charset="-128"/>
              </a:rPr>
              <a:t>診療所、保健所</a:t>
            </a:r>
            <a:endParaRPr lang="en-US" sz="1200" dirty="0">
              <a:latin typeface="MS PGothic" panose="020B0600070205080204" pitchFamily="34" charset="-128"/>
              <a:ea typeface="MS PGothic" panose="020B0600070205080204" pitchFamily="34" charset="-128"/>
            </a:endParaRPr>
          </a:p>
        </p:txBody>
      </p:sp>
      <p:sp>
        <p:nvSpPr>
          <p:cNvPr id="15" name="TextBox 14">
            <a:extLst>
              <a:ext uri="{FF2B5EF4-FFF2-40B4-BE49-F238E27FC236}">
                <a16:creationId xmlns:a16="http://schemas.microsoft.com/office/drawing/2014/main" id="{8E00E86C-3A4C-399A-6495-5BE44917B1C6}"/>
              </a:ext>
            </a:extLst>
          </p:cNvPr>
          <p:cNvSpPr txBox="1"/>
          <p:nvPr/>
        </p:nvSpPr>
        <p:spPr>
          <a:xfrm>
            <a:off x="211951" y="5538331"/>
            <a:ext cx="1296068" cy="307777"/>
          </a:xfrm>
          <a:prstGeom prst="rect">
            <a:avLst/>
          </a:prstGeom>
          <a:noFill/>
        </p:spPr>
        <p:txBody>
          <a:bodyPr wrap="square">
            <a:spAutoFit/>
          </a:bodyPr>
          <a:lstStyle/>
          <a:p>
            <a:pPr algn="ctr"/>
            <a:r>
              <a:rPr lang="en-US" sz="1200" b="1" noProof="1">
                <a:solidFill>
                  <a:srgbClr val="3A3A3A"/>
                </a:solidFill>
                <a:latin typeface="MS PGothic" panose="020B0600070205080204" pitchFamily="34" charset="-128"/>
                <a:ea typeface="MS PGothic" panose="020B0600070205080204" pitchFamily="34" charset="-128"/>
              </a:rPr>
              <a:t>市場の</a:t>
            </a:r>
            <a:r>
              <a:rPr lang="en-US" sz="1400" b="1" noProof="1">
                <a:solidFill>
                  <a:srgbClr val="3A3A3A"/>
                </a:solidFill>
                <a:latin typeface="MS PGothic" panose="020B0600070205080204" pitchFamily="34" charset="-128"/>
                <a:ea typeface="MS PGothic" panose="020B0600070205080204" pitchFamily="34" charset="-128"/>
              </a:rPr>
              <a:t>80%</a:t>
            </a:r>
            <a:endParaRPr lang="en-US" sz="1200" b="1" dirty="0">
              <a:latin typeface="MS PGothic" panose="020B0600070205080204" pitchFamily="34" charset="-128"/>
              <a:ea typeface="MS PGothic" panose="020B0600070205080204" pitchFamily="34" charset="-128"/>
            </a:endParaRPr>
          </a:p>
        </p:txBody>
      </p:sp>
      <p:cxnSp>
        <p:nvCxnSpPr>
          <p:cNvPr id="19" name="Straight Connector 18">
            <a:extLst>
              <a:ext uri="{FF2B5EF4-FFF2-40B4-BE49-F238E27FC236}">
                <a16:creationId xmlns:a16="http://schemas.microsoft.com/office/drawing/2014/main" id="{4D80B199-C73A-F046-EA00-9E1705D54B63}"/>
              </a:ext>
            </a:extLst>
          </p:cNvPr>
          <p:cNvCxnSpPr>
            <a:cxnSpLocks/>
          </p:cNvCxnSpPr>
          <p:nvPr/>
        </p:nvCxnSpPr>
        <p:spPr>
          <a:xfrm>
            <a:off x="2704386" y="2687628"/>
            <a:ext cx="0" cy="49797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2EDE6-58BC-0A36-B26A-7A81E090916F}"/>
              </a:ext>
            </a:extLst>
          </p:cNvPr>
          <p:cNvCxnSpPr>
            <a:cxnSpLocks/>
          </p:cNvCxnSpPr>
          <p:nvPr/>
        </p:nvCxnSpPr>
        <p:spPr>
          <a:xfrm flipH="1">
            <a:off x="716005" y="4005240"/>
            <a:ext cx="38163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05BCF08-0089-BB3D-15EF-BBC6C7B9D0A0}"/>
              </a:ext>
            </a:extLst>
          </p:cNvPr>
          <p:cNvCxnSpPr>
            <a:cxnSpLocks/>
          </p:cNvCxnSpPr>
          <p:nvPr/>
        </p:nvCxnSpPr>
        <p:spPr>
          <a:xfrm>
            <a:off x="716005" y="4005240"/>
            <a:ext cx="1" cy="36012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3C15B47-46D7-0735-7A53-92736AC97A24}"/>
              </a:ext>
            </a:extLst>
          </p:cNvPr>
          <p:cNvCxnSpPr/>
          <p:nvPr/>
        </p:nvCxnSpPr>
        <p:spPr>
          <a:xfrm>
            <a:off x="2012075" y="4005240"/>
            <a:ext cx="1" cy="36012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8DF810B-CEDC-A742-CDDD-118AA93FB74A}"/>
              </a:ext>
            </a:extLst>
          </p:cNvPr>
          <p:cNvCxnSpPr>
            <a:cxnSpLocks/>
          </p:cNvCxnSpPr>
          <p:nvPr/>
        </p:nvCxnSpPr>
        <p:spPr>
          <a:xfrm>
            <a:off x="2702170" y="3506041"/>
            <a:ext cx="0" cy="499199"/>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36DF6D2-BA20-9165-06DD-03566491399F}"/>
              </a:ext>
            </a:extLst>
          </p:cNvPr>
          <p:cNvSpPr txBox="1"/>
          <p:nvPr/>
        </p:nvSpPr>
        <p:spPr>
          <a:xfrm>
            <a:off x="1418666" y="4407946"/>
            <a:ext cx="1296067" cy="830997"/>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外資系または</a:t>
            </a:r>
            <a:r>
              <a:rPr lang="en-IN" sz="1200" b="1" noProof="1">
                <a:solidFill>
                  <a:srgbClr val="3A3A3A"/>
                </a:solidFill>
                <a:latin typeface="MS PGothic" panose="020B0600070205080204" pitchFamily="34" charset="-128"/>
                <a:ea typeface="MS PGothic" panose="020B0600070205080204" pitchFamily="34" charset="-128"/>
              </a:rPr>
              <a:t>ジョイント</a:t>
            </a:r>
            <a:r>
              <a:rPr lang="en-US" sz="1200" b="1" i="0" noProof="1">
                <a:solidFill>
                  <a:srgbClr val="3A3A3A"/>
                </a:solidFill>
                <a:effectLst/>
                <a:latin typeface="MS PGothic" panose="020B0600070205080204" pitchFamily="34" charset="-128"/>
                <a:ea typeface="MS PGothic" panose="020B0600070205080204" pitchFamily="34" charset="-128"/>
              </a:rPr>
              <a:t>ベンチャーの病院、診療所、保健所</a:t>
            </a:r>
            <a:endParaRPr lang="en-US" sz="1200" dirty="0">
              <a:latin typeface="MS PGothic" panose="020B0600070205080204" pitchFamily="34" charset="-128"/>
              <a:ea typeface="MS PGothic" panose="020B0600070205080204" pitchFamily="34" charset="-128"/>
            </a:endParaRPr>
          </a:p>
        </p:txBody>
      </p:sp>
      <p:sp>
        <p:nvSpPr>
          <p:cNvPr id="8" name="TextBox 7">
            <a:extLst>
              <a:ext uri="{FF2B5EF4-FFF2-40B4-BE49-F238E27FC236}">
                <a16:creationId xmlns:a16="http://schemas.microsoft.com/office/drawing/2014/main" id="{D299C028-0D8E-238D-9A2E-7EE142362EAA}"/>
              </a:ext>
            </a:extLst>
          </p:cNvPr>
          <p:cNvSpPr txBox="1"/>
          <p:nvPr/>
        </p:nvSpPr>
        <p:spPr>
          <a:xfrm>
            <a:off x="2588139" y="4426274"/>
            <a:ext cx="1440160" cy="276999"/>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民間の</a:t>
            </a:r>
            <a:r>
              <a:rPr lang="en-IN" sz="1200" b="1" noProof="1">
                <a:solidFill>
                  <a:srgbClr val="3A3A3A"/>
                </a:solidFill>
                <a:latin typeface="MS PGothic" panose="020B0600070205080204" pitchFamily="34" charset="-128"/>
                <a:ea typeface="MS PGothic" panose="020B0600070205080204" pitchFamily="34" charset="-128"/>
              </a:rPr>
              <a:t>病院</a:t>
            </a:r>
            <a:endParaRPr lang="en-US" sz="1200" dirty="0">
              <a:latin typeface="MS PGothic" panose="020B0600070205080204" pitchFamily="34" charset="-128"/>
              <a:ea typeface="MS PGothic" panose="020B0600070205080204" pitchFamily="34" charset="-128"/>
            </a:endParaRPr>
          </a:p>
        </p:txBody>
      </p:sp>
      <p:cxnSp>
        <p:nvCxnSpPr>
          <p:cNvPr id="10" name="Straight Arrow Connector 9">
            <a:extLst>
              <a:ext uri="{FF2B5EF4-FFF2-40B4-BE49-F238E27FC236}">
                <a16:creationId xmlns:a16="http://schemas.microsoft.com/office/drawing/2014/main" id="{20513985-FAD0-CD5A-0505-E04EC10B4D5B}"/>
              </a:ext>
            </a:extLst>
          </p:cNvPr>
          <p:cNvCxnSpPr/>
          <p:nvPr/>
        </p:nvCxnSpPr>
        <p:spPr>
          <a:xfrm>
            <a:off x="3308219" y="4005240"/>
            <a:ext cx="1" cy="36012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2718628-CDD2-20B5-5810-2607E44995E0}"/>
              </a:ext>
            </a:extLst>
          </p:cNvPr>
          <p:cNvCxnSpPr>
            <a:cxnSpLocks/>
          </p:cNvCxnSpPr>
          <p:nvPr/>
        </p:nvCxnSpPr>
        <p:spPr>
          <a:xfrm>
            <a:off x="4532649" y="4005240"/>
            <a:ext cx="0" cy="29416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D49D94B-9A43-7F75-773D-00B283C32DEE}"/>
              </a:ext>
            </a:extLst>
          </p:cNvPr>
          <p:cNvSpPr txBox="1"/>
          <p:nvPr/>
        </p:nvSpPr>
        <p:spPr>
          <a:xfrm>
            <a:off x="3812275" y="4426274"/>
            <a:ext cx="1440160" cy="461665"/>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医学教育・</a:t>
            </a:r>
          </a:p>
          <a:p>
            <a:pPr algn="ctr"/>
            <a:r>
              <a:rPr lang="en-US" sz="1200" b="1" i="0" noProof="1">
                <a:solidFill>
                  <a:srgbClr val="3A3A3A"/>
                </a:solidFill>
                <a:effectLst/>
                <a:latin typeface="MS PGothic" panose="020B0600070205080204" pitchFamily="34" charset="-128"/>
                <a:ea typeface="MS PGothic" panose="020B0600070205080204" pitchFamily="34" charset="-128"/>
              </a:rPr>
              <a:t>研究機関</a:t>
            </a:r>
            <a:endParaRPr lang="en-US" sz="1200" dirty="0">
              <a:latin typeface="MS PGothic" panose="020B0600070205080204" pitchFamily="34" charset="-128"/>
              <a:ea typeface="MS PGothic" panose="020B0600070205080204" pitchFamily="34" charset="-128"/>
            </a:endParaRPr>
          </a:p>
        </p:txBody>
      </p:sp>
      <p:sp>
        <p:nvSpPr>
          <p:cNvPr id="28" name="Right Brace 27">
            <a:extLst>
              <a:ext uri="{FF2B5EF4-FFF2-40B4-BE49-F238E27FC236}">
                <a16:creationId xmlns:a16="http://schemas.microsoft.com/office/drawing/2014/main" id="{4E3CEEBC-CF27-BAFC-1600-40E7C0DD21B5}"/>
              </a:ext>
            </a:extLst>
          </p:cNvPr>
          <p:cNvSpPr/>
          <p:nvPr/>
        </p:nvSpPr>
        <p:spPr>
          <a:xfrm rot="5400000" flipV="1">
            <a:off x="704850" y="4834561"/>
            <a:ext cx="238112" cy="1080046"/>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0" name="Right Brace 29">
            <a:extLst>
              <a:ext uri="{FF2B5EF4-FFF2-40B4-BE49-F238E27FC236}">
                <a16:creationId xmlns:a16="http://schemas.microsoft.com/office/drawing/2014/main" id="{ABD1CA0C-2283-86CA-1089-1C3CA0D4753C}"/>
              </a:ext>
            </a:extLst>
          </p:cNvPr>
          <p:cNvSpPr/>
          <p:nvPr/>
        </p:nvSpPr>
        <p:spPr>
          <a:xfrm rot="5400000" flipV="1">
            <a:off x="3045149" y="3646391"/>
            <a:ext cx="238110" cy="3456384"/>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1" name="TextBox 30">
            <a:extLst>
              <a:ext uri="{FF2B5EF4-FFF2-40B4-BE49-F238E27FC236}">
                <a16:creationId xmlns:a16="http://schemas.microsoft.com/office/drawing/2014/main" id="{52B538BF-299D-D9B2-9541-42F5A44EEDFF}"/>
              </a:ext>
            </a:extLst>
          </p:cNvPr>
          <p:cNvSpPr txBox="1"/>
          <p:nvPr/>
        </p:nvSpPr>
        <p:spPr>
          <a:xfrm>
            <a:off x="2516131" y="5538331"/>
            <a:ext cx="1296068" cy="307777"/>
          </a:xfrm>
          <a:prstGeom prst="rect">
            <a:avLst/>
          </a:prstGeom>
          <a:noFill/>
        </p:spPr>
        <p:txBody>
          <a:bodyPr wrap="square">
            <a:spAutoFit/>
          </a:bodyPr>
          <a:lstStyle/>
          <a:p>
            <a:pPr algn="ctr"/>
            <a:r>
              <a:rPr lang="en-US" sz="1200" b="1" noProof="1">
                <a:solidFill>
                  <a:srgbClr val="3A3A3A"/>
                </a:solidFill>
                <a:latin typeface="MS PGothic" panose="020B0600070205080204" pitchFamily="34" charset="-128"/>
                <a:ea typeface="MS PGothic" panose="020B0600070205080204" pitchFamily="34" charset="-128"/>
              </a:rPr>
              <a:t>市場の</a:t>
            </a:r>
            <a:r>
              <a:rPr lang="en-US" sz="1400" b="1" noProof="1">
                <a:solidFill>
                  <a:srgbClr val="3A3A3A"/>
                </a:solidFill>
                <a:latin typeface="MS PGothic" panose="020B0600070205080204" pitchFamily="34" charset="-128"/>
                <a:ea typeface="MS PGothic" panose="020B0600070205080204" pitchFamily="34" charset="-128"/>
              </a:rPr>
              <a:t>20%</a:t>
            </a:r>
            <a:endParaRPr lang="en-US" sz="1200" b="1" dirty="0">
              <a:latin typeface="MS PGothic" panose="020B0600070205080204" pitchFamily="34" charset="-128"/>
              <a:ea typeface="MS PGothic" panose="020B0600070205080204" pitchFamily="34" charset="-128"/>
            </a:endParaRPr>
          </a:p>
        </p:txBody>
      </p:sp>
      <p:sp>
        <p:nvSpPr>
          <p:cNvPr id="32" name="TextBox 31">
            <a:extLst>
              <a:ext uri="{FF2B5EF4-FFF2-40B4-BE49-F238E27FC236}">
                <a16:creationId xmlns:a16="http://schemas.microsoft.com/office/drawing/2014/main" id="{7C69C293-5D06-6CBF-B78D-4EBF4113DBFD}"/>
              </a:ext>
            </a:extLst>
          </p:cNvPr>
          <p:cNvSpPr txBox="1"/>
          <p:nvPr/>
        </p:nvSpPr>
        <p:spPr>
          <a:xfrm>
            <a:off x="1912298" y="3191684"/>
            <a:ext cx="1611945" cy="276999"/>
          </a:xfrm>
          <a:prstGeom prst="rect">
            <a:avLst/>
          </a:prstGeom>
          <a:noFill/>
        </p:spPr>
        <p:txBody>
          <a:bodyPr wrap="square">
            <a:spAutoFit/>
          </a:bodyPr>
          <a:lstStyle/>
          <a:p>
            <a:pPr algn="ctr"/>
            <a:r>
              <a:rPr lang="en-US" sz="1200" b="1" noProof="1">
                <a:solidFill>
                  <a:schemeClr val="accent1"/>
                </a:solidFill>
                <a:latin typeface="MS PGothic" panose="020B0600070205080204" pitchFamily="34" charset="-128"/>
                <a:ea typeface="MS PGothic" panose="020B0600070205080204" pitchFamily="34" charset="-128"/>
              </a:rPr>
              <a:t>現地販売代理店</a:t>
            </a:r>
          </a:p>
        </p:txBody>
      </p:sp>
      <p:sp>
        <p:nvSpPr>
          <p:cNvPr id="12" name="TextBox 10">
            <a:extLst>
              <a:ext uri="{FF2B5EF4-FFF2-40B4-BE49-F238E27FC236}">
                <a16:creationId xmlns:a16="http://schemas.microsoft.com/office/drawing/2014/main" id="{8C376C89-E890-F365-2FE3-EE40E001AEE3}"/>
              </a:ext>
            </a:extLst>
          </p:cNvPr>
          <p:cNvSpPr txBox="1"/>
          <p:nvPr/>
        </p:nvSpPr>
        <p:spPr>
          <a:xfrm>
            <a:off x="5504220" y="2789591"/>
            <a:ext cx="1621558" cy="276999"/>
          </a:xfrm>
          <a:prstGeom prst="rect">
            <a:avLst/>
          </a:prstGeom>
          <a:noFill/>
        </p:spPr>
        <p:txBody>
          <a:bodyPr wrap="square">
            <a:spAutoFit/>
          </a:bodyPr>
          <a:lstStyle/>
          <a:p>
            <a:pPr marL="228600" indent="-228600" algn="ctr">
              <a:buFont typeface="+mj-lt"/>
              <a:buAutoNum type="arabicPeriod"/>
            </a:pPr>
            <a:r>
              <a:rPr lang="en-US" sz="1200" b="1" i="0" u="sng" noProof="1">
                <a:solidFill>
                  <a:srgbClr val="3A3A3A"/>
                </a:solidFill>
                <a:effectLst/>
                <a:latin typeface="MS PGothic" panose="020B0600070205080204" pitchFamily="34" charset="-128"/>
                <a:ea typeface="MS PGothic" panose="020B0600070205080204" pitchFamily="34" charset="-128"/>
              </a:rPr>
              <a:t>分散</a:t>
            </a:r>
            <a:r>
              <a:rPr lang="ja-JP" altLang="en-US" sz="1200" b="1" i="0" u="sng" noProof="1">
                <a:solidFill>
                  <a:srgbClr val="3A3A3A"/>
                </a:solidFill>
                <a:effectLst/>
                <a:latin typeface="MS PGothic" panose="020B0600070205080204" pitchFamily="34" charset="-128"/>
                <a:ea typeface="MS PGothic" panose="020B0600070205080204" pitchFamily="34" charset="-128"/>
              </a:rPr>
              <a:t>型</a:t>
            </a:r>
            <a:r>
              <a:rPr lang="en-US" sz="1200" b="1" i="0" u="sng" noProof="1">
                <a:solidFill>
                  <a:srgbClr val="3A3A3A"/>
                </a:solidFill>
                <a:effectLst/>
                <a:latin typeface="MS PGothic" panose="020B0600070205080204" pitchFamily="34" charset="-128"/>
                <a:ea typeface="MS PGothic" panose="020B0600070205080204" pitchFamily="34" charset="-128"/>
              </a:rPr>
              <a:t>調達モデル</a:t>
            </a:r>
          </a:p>
        </p:txBody>
      </p:sp>
      <p:sp>
        <p:nvSpPr>
          <p:cNvPr id="14" name="TextBox 11">
            <a:extLst>
              <a:ext uri="{FF2B5EF4-FFF2-40B4-BE49-F238E27FC236}">
                <a16:creationId xmlns:a16="http://schemas.microsoft.com/office/drawing/2014/main" id="{38900929-13D7-37E7-8E76-EE1F2C9FD278}"/>
              </a:ext>
            </a:extLst>
          </p:cNvPr>
          <p:cNvSpPr txBox="1"/>
          <p:nvPr/>
        </p:nvSpPr>
        <p:spPr>
          <a:xfrm>
            <a:off x="5474276" y="4138133"/>
            <a:ext cx="1862904" cy="276999"/>
          </a:xfrm>
          <a:prstGeom prst="rect">
            <a:avLst/>
          </a:prstGeom>
          <a:noFill/>
        </p:spPr>
        <p:txBody>
          <a:bodyPr wrap="square">
            <a:spAutoFit/>
          </a:bodyPr>
          <a:lstStyle/>
          <a:p>
            <a:pPr marL="228600" indent="-228600" algn="ctr">
              <a:buFont typeface="+mj-lt"/>
              <a:buAutoNum type="arabicPeriod" startAt="2"/>
            </a:pPr>
            <a:r>
              <a:rPr lang="ja-JP" altLang="en-US" sz="1200" b="1" i="0" u="sng" noProof="1">
                <a:solidFill>
                  <a:srgbClr val="3A3A3A"/>
                </a:solidFill>
                <a:effectLst/>
                <a:latin typeface="MS PGothic" panose="020B0600070205080204" pitchFamily="34" charset="-128"/>
                <a:ea typeface="MS PGothic" panose="020B0600070205080204" pitchFamily="34" charset="-128"/>
              </a:rPr>
              <a:t>一元的な</a:t>
            </a:r>
            <a:r>
              <a:rPr lang="en-US" sz="1200" b="1" i="0" u="sng" noProof="1">
                <a:solidFill>
                  <a:srgbClr val="3A3A3A"/>
                </a:solidFill>
                <a:effectLst/>
                <a:latin typeface="MS PGothic" panose="020B0600070205080204" pitchFamily="34" charset="-128"/>
                <a:ea typeface="MS PGothic" panose="020B0600070205080204" pitchFamily="34" charset="-128"/>
              </a:rPr>
              <a:t>調達モデル</a:t>
            </a:r>
            <a:endParaRPr lang="en-US" sz="1200" u="sng" dirty="0">
              <a:latin typeface="MS PGothic" panose="020B0600070205080204" pitchFamily="34" charset="-128"/>
              <a:ea typeface="MS PGothic" panose="020B0600070205080204" pitchFamily="34" charset="-128"/>
            </a:endParaRPr>
          </a:p>
        </p:txBody>
      </p:sp>
      <p:sp>
        <p:nvSpPr>
          <p:cNvPr id="16" name="TextBox 14">
            <a:extLst>
              <a:ext uri="{FF2B5EF4-FFF2-40B4-BE49-F238E27FC236}">
                <a16:creationId xmlns:a16="http://schemas.microsoft.com/office/drawing/2014/main" id="{37E8FF13-3B58-7973-79BB-9BBDF0443418}"/>
              </a:ext>
            </a:extLst>
          </p:cNvPr>
          <p:cNvSpPr txBox="1"/>
          <p:nvPr/>
        </p:nvSpPr>
        <p:spPr>
          <a:xfrm>
            <a:off x="5728212" y="3279196"/>
            <a:ext cx="3521804" cy="646331"/>
          </a:xfrm>
          <a:prstGeom prst="rect">
            <a:avLst/>
          </a:prstGeom>
          <a:noFill/>
        </p:spPr>
        <p:txBody>
          <a:bodyPr wrap="square">
            <a:spAutoFit/>
          </a:bodyPr>
          <a:lstStyle/>
          <a:p>
            <a:pPr marL="171450" indent="-171450">
              <a:buFont typeface="Arial" panose="020B0604020202020204" pitchFamily="34" charset="0"/>
              <a:buChar char="•"/>
            </a:pPr>
            <a:r>
              <a:rPr lang="ja-JP" altLang="en-US" sz="1200" noProof="1">
                <a:solidFill>
                  <a:srgbClr val="3A3A3A"/>
                </a:solidFill>
                <a:latin typeface="MS PGothic" panose="020B0600070205080204" pitchFamily="34" charset="-128"/>
                <a:ea typeface="MS PGothic" panose="020B0600070205080204" pitchFamily="34" charset="-128"/>
              </a:rPr>
              <a:t>ベトナムの調達モデルとしては</a:t>
            </a:r>
            <a:r>
              <a:rPr lang="ja-JP" altLang="en-US" sz="1200" b="0" i="0" noProof="1">
                <a:solidFill>
                  <a:srgbClr val="3A3A3A"/>
                </a:solidFill>
                <a:effectLst/>
                <a:latin typeface="MS PGothic" panose="020B0600070205080204" pitchFamily="34" charset="-128"/>
                <a:ea typeface="MS PGothic" panose="020B0600070205080204" pitchFamily="34" charset="-128"/>
              </a:rPr>
              <a:t>主流である</a:t>
            </a:r>
            <a:endParaRPr lang="en-US" sz="1200" b="0" i="0" noProof="1">
              <a:solidFill>
                <a:srgbClr val="3A3A3A"/>
              </a:solidFill>
              <a:effectLst/>
              <a:latin typeface="MS PGothic" panose="020B0600070205080204" pitchFamily="34" charset="-128"/>
              <a:ea typeface="MS PGothic" panose="020B0600070205080204" pitchFamily="34" charset="-128"/>
            </a:endParaRPr>
          </a:p>
          <a:p>
            <a:pPr marL="171450" indent="-171450">
              <a:buFont typeface="Arial" panose="020B0604020202020204" pitchFamily="34" charset="0"/>
              <a:buChar char="•"/>
            </a:pPr>
            <a:r>
              <a:rPr lang="en-US" sz="1200" b="0" i="0" noProof="1">
                <a:solidFill>
                  <a:srgbClr val="3A3A3A"/>
                </a:solidFill>
                <a:effectLst/>
                <a:latin typeface="MS PGothic" panose="020B0600070205080204" pitchFamily="34" charset="-128"/>
                <a:ea typeface="MS PGothic" panose="020B0600070205080204" pitchFamily="34" charset="-128"/>
              </a:rPr>
              <a:t>機関</a:t>
            </a:r>
            <a:r>
              <a:rPr lang="ja-JP" altLang="en-US" sz="1200" b="0" i="0" noProof="1">
                <a:solidFill>
                  <a:srgbClr val="3A3A3A"/>
                </a:solidFill>
                <a:effectLst/>
                <a:latin typeface="MS PGothic" panose="020B0600070205080204" pitchFamily="34" charset="-128"/>
                <a:ea typeface="MS PGothic" panose="020B0600070205080204" pitchFamily="34" charset="-128"/>
              </a:rPr>
              <a:t>・</a:t>
            </a:r>
            <a:r>
              <a:rPr lang="en-US" sz="1200" b="0" i="0" noProof="1">
                <a:solidFill>
                  <a:srgbClr val="3A3A3A"/>
                </a:solidFill>
                <a:effectLst/>
                <a:latin typeface="MS PGothic" panose="020B0600070205080204" pitchFamily="34" charset="-128"/>
                <a:ea typeface="MS PGothic" panose="020B0600070205080204" pitchFamily="34" charset="-128"/>
              </a:rPr>
              <a:t>組織は、</a:t>
            </a:r>
            <a:r>
              <a:rPr lang="ja-JP" altLang="en-US" sz="1200" b="0" i="0" noProof="1">
                <a:solidFill>
                  <a:srgbClr val="3A3A3A"/>
                </a:solidFill>
                <a:effectLst/>
                <a:latin typeface="MS PGothic" panose="020B0600070205080204" pitchFamily="34" charset="-128"/>
                <a:ea typeface="MS PGothic" panose="020B0600070205080204" pitchFamily="34" charset="-128"/>
              </a:rPr>
              <a:t>それぞれのニーズに応じて</a:t>
            </a:r>
            <a:r>
              <a:rPr lang="en-US" sz="1200" b="0" i="0" noProof="1">
                <a:solidFill>
                  <a:srgbClr val="3A3A3A"/>
                </a:solidFill>
                <a:effectLst/>
                <a:latin typeface="MS PGothic" panose="020B0600070205080204" pitchFamily="34" charset="-128"/>
                <a:ea typeface="MS PGothic" panose="020B0600070205080204" pitchFamily="34" charset="-128"/>
              </a:rPr>
              <a:t>直接調達を行う</a:t>
            </a:r>
            <a:endParaRPr lang="en-US" sz="1200" dirty="0">
              <a:latin typeface="MS PGothic" panose="020B0600070205080204" pitchFamily="34" charset="-128"/>
              <a:ea typeface="MS PGothic" panose="020B0600070205080204" pitchFamily="34" charset="-128"/>
            </a:endParaRPr>
          </a:p>
        </p:txBody>
      </p:sp>
      <p:sp>
        <p:nvSpPr>
          <p:cNvPr id="17" name="TextBox 16">
            <a:extLst>
              <a:ext uri="{FF2B5EF4-FFF2-40B4-BE49-F238E27FC236}">
                <a16:creationId xmlns:a16="http://schemas.microsoft.com/office/drawing/2014/main" id="{B679F53F-E53A-1405-EB7F-523D3195BB7A}"/>
              </a:ext>
            </a:extLst>
          </p:cNvPr>
          <p:cNvSpPr txBox="1"/>
          <p:nvPr/>
        </p:nvSpPr>
        <p:spPr>
          <a:xfrm>
            <a:off x="5718932" y="4665761"/>
            <a:ext cx="3688302" cy="1354217"/>
          </a:xfrm>
          <a:prstGeom prst="rect">
            <a:avLst/>
          </a:prstGeom>
          <a:noFill/>
        </p:spPr>
        <p:txBody>
          <a:bodyPr wrap="square">
            <a:spAutoFit/>
          </a:bodyPr>
          <a:lstStyle/>
          <a:p>
            <a:pPr marL="171450" indent="-171450">
              <a:spcBef>
                <a:spcPts val="300"/>
              </a:spcBef>
              <a:spcAft>
                <a:spcPts val="300"/>
              </a:spcAft>
              <a:buFont typeface="Arial" panose="020B0604020202020204" pitchFamily="34" charset="0"/>
              <a:buChar char="•"/>
            </a:pPr>
            <a:r>
              <a:rPr lang="en-US" sz="1200" b="0" i="0" noProof="1">
                <a:effectLst/>
                <a:latin typeface="MS PGothic" panose="020B0600070205080204" pitchFamily="34" charset="-128"/>
                <a:ea typeface="MS PGothic" panose="020B0600070205080204" pitchFamily="34" charset="-128"/>
              </a:rPr>
              <a:t>国レベルの</a:t>
            </a:r>
            <a:r>
              <a:rPr lang="ja-JP" altLang="en-US" sz="1200" b="0" i="0" noProof="1">
                <a:effectLst/>
                <a:latin typeface="MS PGothic" panose="020B0600070205080204" pitchFamily="34" charset="-128"/>
                <a:ea typeface="MS PGothic" panose="020B0600070205080204" pitchFamily="34" charset="-128"/>
              </a:rPr>
              <a:t>一元的な</a:t>
            </a:r>
            <a:r>
              <a:rPr lang="en-US" sz="1200" b="0" i="0" noProof="1">
                <a:effectLst/>
                <a:latin typeface="MS PGothic" panose="020B0600070205080204" pitchFamily="34" charset="-128"/>
                <a:ea typeface="MS PGothic" panose="020B0600070205080204" pitchFamily="34" charset="-128"/>
              </a:rPr>
              <a:t>調達</a:t>
            </a:r>
            <a:r>
              <a:rPr lang="ja-JP" altLang="en-US" sz="1200" b="0" i="0" noProof="1">
                <a:effectLst/>
                <a:latin typeface="MS PGothic" panose="020B0600070205080204" pitchFamily="34" charset="-128"/>
                <a:ea typeface="MS PGothic" panose="020B0600070205080204" pitchFamily="34" charset="-128"/>
              </a:rPr>
              <a:t>部門</a:t>
            </a:r>
            <a:r>
              <a:rPr lang="en-US" sz="1200" b="0" i="0" noProof="1">
                <a:effectLst/>
                <a:latin typeface="MS PGothic" panose="020B0600070205080204" pitchFamily="34" charset="-128"/>
                <a:ea typeface="MS PGothic" panose="020B0600070205080204" pitchFamily="34" charset="-128"/>
              </a:rPr>
              <a:t>と、</a:t>
            </a:r>
            <a:r>
              <a:rPr lang="ja-JP" altLang="en-US" sz="1200" b="0" i="0" noProof="1">
                <a:effectLst/>
                <a:latin typeface="MS PGothic" panose="020B0600070205080204" pitchFamily="34" charset="-128"/>
                <a:ea typeface="MS PGothic" panose="020B0600070205080204" pitchFamily="34" charset="-128"/>
              </a:rPr>
              <a:t>大臣レベル</a:t>
            </a:r>
            <a:r>
              <a:rPr lang="en-US" sz="1200" b="0" i="0" noProof="1">
                <a:effectLst/>
                <a:latin typeface="MS PGothic" panose="020B0600070205080204" pitchFamily="34" charset="-128"/>
                <a:ea typeface="MS PGothic" panose="020B0600070205080204" pitchFamily="34" charset="-128"/>
              </a:rPr>
              <a:t>、</a:t>
            </a:r>
            <a:r>
              <a:rPr lang="ja-JP" altLang="en-US" sz="1200" b="0" i="0" noProof="1">
                <a:effectLst/>
                <a:latin typeface="MS PGothic" panose="020B0600070205080204" pitchFamily="34" charset="-128"/>
                <a:ea typeface="MS PGothic" panose="020B0600070205080204" pitchFamily="34" charset="-128"/>
              </a:rPr>
              <a:t>支部レベル、または</a:t>
            </a:r>
            <a:r>
              <a:rPr lang="en-US" sz="1200" b="0" i="0" noProof="1">
                <a:effectLst/>
                <a:latin typeface="MS PGothic" panose="020B0600070205080204" pitchFamily="34" charset="-128"/>
                <a:ea typeface="MS PGothic" panose="020B0600070205080204" pitchFamily="34" charset="-128"/>
              </a:rPr>
              <a:t>地方レベルの調達</a:t>
            </a:r>
            <a:r>
              <a:rPr lang="ja-JP" altLang="en-US" sz="1200" b="0" i="0" noProof="1">
                <a:effectLst/>
                <a:latin typeface="MS PGothic" panose="020B0600070205080204" pitchFamily="34" charset="-128"/>
                <a:ea typeface="MS PGothic" panose="020B0600070205080204" pitchFamily="34" charset="-128"/>
              </a:rPr>
              <a:t>部門がある</a:t>
            </a:r>
            <a:endParaRPr lang="en-US" sz="1200" b="0" i="0" noProof="1">
              <a:effectLst/>
              <a:latin typeface="MS PGothic" panose="020B0600070205080204" pitchFamily="34" charset="-128"/>
              <a:ea typeface="MS PGothic" panose="020B0600070205080204" pitchFamily="34" charset="-128"/>
            </a:endParaRPr>
          </a:p>
          <a:p>
            <a:pPr marL="171450" indent="-171450">
              <a:spcBef>
                <a:spcPts val="300"/>
              </a:spcBef>
              <a:spcAft>
                <a:spcPts val="300"/>
              </a:spcAft>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公共投資事業の調達は、 (公共投資法第6条に基づく) グループA、グループB、グループCに分類される</a:t>
            </a:r>
          </a:p>
          <a:p>
            <a:pPr marL="171450" indent="-171450">
              <a:spcBef>
                <a:spcPts val="300"/>
              </a:spcBef>
              <a:spcAft>
                <a:spcPts val="300"/>
              </a:spcAft>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分類基準は、緊急性</a:t>
            </a:r>
            <a:r>
              <a:rPr lang="ja-JP" altLang="en-US" sz="1200" noProof="1">
                <a:latin typeface="MS PGothic" panose="020B0600070205080204" pitchFamily="34" charset="-128"/>
                <a:ea typeface="MS PGothic" panose="020B0600070205080204" pitchFamily="34" charset="-128"/>
              </a:rPr>
              <a:t>・</a:t>
            </a:r>
            <a:r>
              <a:rPr lang="en-US" sz="1200" noProof="1">
                <a:latin typeface="MS PGothic" panose="020B0600070205080204" pitchFamily="34" charset="-128"/>
                <a:ea typeface="MS PGothic" panose="020B0600070205080204" pitchFamily="34" charset="-128"/>
              </a:rPr>
              <a:t>重要性、地域</a:t>
            </a:r>
            <a:r>
              <a:rPr lang="ja-JP" altLang="en-US" sz="1200" noProof="1">
                <a:latin typeface="MS PGothic" panose="020B0600070205080204" pitchFamily="34" charset="-128"/>
                <a:ea typeface="MS PGothic" panose="020B0600070205080204" pitchFamily="34" charset="-128"/>
              </a:rPr>
              <a:t>・</a:t>
            </a:r>
            <a:r>
              <a:rPr lang="en-US" sz="1200" noProof="1">
                <a:latin typeface="MS PGothic" panose="020B0600070205080204" pitchFamily="34" charset="-128"/>
                <a:ea typeface="MS PGothic" panose="020B0600070205080204" pitchFamily="34" charset="-128"/>
              </a:rPr>
              <a:t>場所、セクター、投資要素または</a:t>
            </a:r>
            <a:r>
              <a:rPr lang="ja-JP" altLang="en-US" sz="1200" noProof="1">
                <a:latin typeface="MS PGothic" panose="020B0600070205080204" pitchFamily="34" charset="-128"/>
                <a:ea typeface="MS PGothic" panose="020B0600070205080204" pitchFamily="34" charset="-128"/>
              </a:rPr>
              <a:t>必要</a:t>
            </a:r>
            <a:r>
              <a:rPr lang="en-US" sz="1200" noProof="1">
                <a:latin typeface="MS PGothic" panose="020B0600070205080204" pitchFamily="34" charset="-128"/>
                <a:ea typeface="MS PGothic" panose="020B0600070205080204" pitchFamily="34" charset="-128"/>
              </a:rPr>
              <a:t>資本で構成される</a:t>
            </a:r>
          </a:p>
        </p:txBody>
      </p:sp>
      <p:sp>
        <p:nvSpPr>
          <p:cNvPr id="23" name="テキスト プレースホルダー 1">
            <a:extLst>
              <a:ext uri="{FF2B5EF4-FFF2-40B4-BE49-F238E27FC236}">
                <a16:creationId xmlns:a16="http://schemas.microsoft.com/office/drawing/2014/main" id="{344DAF29-DD41-D673-639E-F0E973C8E3F3}"/>
              </a:ext>
            </a:extLst>
          </p:cNvPr>
          <p:cNvSpPr txBox="1">
            <a:spLocks/>
          </p:cNvSpPr>
          <p:nvPr/>
        </p:nvSpPr>
        <p:spPr>
          <a:xfrm>
            <a:off x="199576" y="1072626"/>
            <a:ext cx="9505950" cy="1407565"/>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b="1" noProof="1">
                <a:latin typeface="+mn-ea"/>
                <a:ea typeface="+mn-ea"/>
              </a:rPr>
              <a:t>ベトナムにおける医療調達制度</a:t>
            </a:r>
            <a:r>
              <a:rPr lang="en-US" altLang="ja-JP" sz="1400" b="1" noProof="1">
                <a:latin typeface="+mn-ea"/>
                <a:ea typeface="+mn-ea"/>
              </a:rPr>
              <a:t>の概要</a:t>
            </a:r>
          </a:p>
          <a:p>
            <a:pPr marL="742950" lvl="1" indent="-285750">
              <a:buFont typeface="Wingdings" panose="05000000000000000000" pitchFamily="2" charset="2"/>
              <a:buChar char="ü"/>
            </a:pPr>
            <a:r>
              <a:rPr lang="en-US" altLang="ja-JP" sz="1200" noProof="1">
                <a:latin typeface="+mn-ea"/>
                <a:cs typeface="Arial" panose="020B0604020202020204" pitchFamily="34" charset="0"/>
              </a:rPr>
              <a:t>ベトナムでは、</a:t>
            </a:r>
            <a:r>
              <a:rPr lang="ja-JP" altLang="en-US" sz="1200" b="1" noProof="1">
                <a:solidFill>
                  <a:srgbClr val="40647F"/>
                </a:solidFill>
                <a:latin typeface="+mn-ea"/>
                <a:cs typeface="Arial" panose="020B0604020202020204" pitchFamily="34" charset="0"/>
              </a:rPr>
              <a:t>保健省が</a:t>
            </a:r>
            <a:r>
              <a:rPr lang="en-US" altLang="ja-JP" sz="1200" b="1" noProof="1">
                <a:solidFill>
                  <a:srgbClr val="40647F"/>
                </a:solidFill>
                <a:latin typeface="+mn-ea"/>
                <a:cs typeface="Arial" panose="020B0604020202020204" pitchFamily="34" charset="0"/>
              </a:rPr>
              <a:t>すべての医療施設を規制し</a:t>
            </a:r>
            <a:r>
              <a:rPr lang="ja-JP" altLang="en-US" sz="1200" b="1" noProof="1">
                <a:solidFill>
                  <a:srgbClr val="40647F"/>
                </a:solidFill>
                <a:latin typeface="+mn-ea"/>
                <a:cs typeface="Arial" panose="020B0604020202020204" pitchFamily="34" charset="0"/>
              </a:rPr>
              <a:t>ているものの</a:t>
            </a:r>
            <a:r>
              <a:rPr lang="en-US" altLang="ja-JP" sz="1200" b="1" noProof="1">
                <a:solidFill>
                  <a:srgbClr val="40647F"/>
                </a:solidFill>
                <a:latin typeface="+mn-ea"/>
                <a:cs typeface="Arial" panose="020B0604020202020204" pitchFamily="34" charset="0"/>
              </a:rPr>
              <a:t>、ほとんどの施設が独自</a:t>
            </a:r>
            <a:r>
              <a:rPr lang="ja-JP" altLang="en-US" sz="1200" b="1" noProof="1">
                <a:solidFill>
                  <a:srgbClr val="40647F"/>
                </a:solidFill>
                <a:latin typeface="+mn-ea"/>
                <a:cs typeface="Arial" panose="020B0604020202020204" pitchFamily="34" charset="0"/>
              </a:rPr>
              <a:t>で</a:t>
            </a:r>
            <a:r>
              <a:rPr lang="en-US" altLang="ja-JP" sz="1200" b="1" noProof="1">
                <a:solidFill>
                  <a:srgbClr val="40647F"/>
                </a:solidFill>
                <a:latin typeface="+mn-ea"/>
                <a:cs typeface="Arial" panose="020B0604020202020204" pitchFamily="34" charset="0"/>
              </a:rPr>
              <a:t>調達を行ってい</a:t>
            </a:r>
            <a:r>
              <a:rPr lang="ja-JP" altLang="en-US" sz="1200" b="1" noProof="1">
                <a:solidFill>
                  <a:srgbClr val="40647F"/>
                </a:solidFill>
                <a:latin typeface="+mn-ea"/>
                <a:cs typeface="Arial" panose="020B0604020202020204" pitchFamily="34" charset="0"/>
              </a:rPr>
              <a:t>る</a:t>
            </a:r>
            <a:endParaRPr lang="en-US" altLang="ja-JP" sz="1200" dirty="0">
              <a:latin typeface="+mn-ea"/>
              <a:cs typeface="Arial" panose="020B0604020202020204" pitchFamily="34" charset="0"/>
            </a:endParaRPr>
          </a:p>
          <a:p>
            <a:pPr marL="742950" lvl="1" indent="-285750">
              <a:buFont typeface="Wingdings" panose="05000000000000000000" pitchFamily="2" charset="2"/>
              <a:buChar char="ü"/>
            </a:pPr>
            <a:r>
              <a:rPr lang="en-US" altLang="ja-JP" sz="1200" noProof="1">
                <a:latin typeface="+mn-ea"/>
                <a:cs typeface="Arial" panose="020B0604020202020204" pitchFamily="34" charset="0"/>
              </a:rPr>
              <a:t>一部の州では、</a:t>
            </a:r>
            <a:r>
              <a:rPr lang="ja-JP" altLang="en-US" sz="1200" noProof="1">
                <a:latin typeface="+mn-ea"/>
                <a:cs typeface="Arial" panose="020B0604020202020204" pitchFamily="34" charset="0"/>
              </a:rPr>
              <a:t>州人民委員会（</a:t>
            </a:r>
            <a:r>
              <a:rPr lang="en-US" altLang="ja-JP" sz="1200" noProof="1">
                <a:latin typeface="+mn-ea"/>
                <a:cs typeface="Arial" panose="020B0604020202020204" pitchFamily="34" charset="0"/>
              </a:rPr>
              <a:t>PPC</a:t>
            </a:r>
            <a:r>
              <a:rPr lang="ja-JP" altLang="en-US" sz="1200" noProof="1">
                <a:latin typeface="+mn-ea"/>
                <a:cs typeface="Arial" panose="020B0604020202020204" pitchFamily="34" charset="0"/>
              </a:rPr>
              <a:t>）</a:t>
            </a:r>
            <a:r>
              <a:rPr lang="en-US" altLang="ja-JP" sz="1200" noProof="1">
                <a:latin typeface="+mn-ea"/>
                <a:cs typeface="Arial" panose="020B0604020202020204" pitchFamily="34" charset="0"/>
              </a:rPr>
              <a:t>または</a:t>
            </a:r>
            <a:r>
              <a:rPr lang="ja-JP" altLang="en-US" sz="1200" noProof="1">
                <a:latin typeface="+mn-ea"/>
                <a:cs typeface="Arial" panose="020B0604020202020204" pitchFamily="34" charset="0"/>
              </a:rPr>
              <a:t>州保健局（</a:t>
            </a:r>
            <a:r>
              <a:rPr lang="en-US" altLang="ja-JP" sz="1200" noProof="1">
                <a:latin typeface="+mn-ea"/>
                <a:cs typeface="Arial" panose="020B0604020202020204" pitchFamily="34" charset="0"/>
              </a:rPr>
              <a:t>PHD</a:t>
            </a:r>
            <a:r>
              <a:rPr lang="ja-JP" altLang="en-US" sz="1200" noProof="1">
                <a:latin typeface="+mn-ea"/>
                <a:cs typeface="Arial" panose="020B0604020202020204" pitchFamily="34" charset="0"/>
              </a:rPr>
              <a:t>）</a:t>
            </a:r>
            <a:r>
              <a:rPr lang="en-US" altLang="ja-JP" sz="1200" noProof="1">
                <a:latin typeface="+mn-ea"/>
                <a:cs typeface="Arial" panose="020B0604020202020204" pitchFamily="34" charset="0"/>
              </a:rPr>
              <a:t>が調達を一元化</a:t>
            </a:r>
            <a:r>
              <a:rPr lang="ja-JP" altLang="en-US" sz="1200" noProof="1">
                <a:latin typeface="+mn-ea"/>
                <a:cs typeface="Arial" panose="020B0604020202020204" pitchFamily="34" charset="0"/>
              </a:rPr>
              <a:t>している場合がある</a:t>
            </a:r>
            <a:endParaRPr lang="en-US" altLang="ja-JP" sz="1200" noProof="1">
              <a:latin typeface="+mn-ea"/>
              <a:cs typeface="Arial" panose="020B0604020202020204" pitchFamily="34" charset="0"/>
            </a:endParaRPr>
          </a:p>
          <a:p>
            <a:pPr marL="742950" lvl="1" indent="-285750">
              <a:buFont typeface="Wingdings" panose="05000000000000000000" pitchFamily="2" charset="2"/>
              <a:buChar char="ü"/>
            </a:pPr>
            <a:r>
              <a:rPr lang="en-US" altLang="ja-JP" sz="1200" noProof="1">
                <a:latin typeface="+mn-ea"/>
                <a:cs typeface="Arial" panose="020B0604020202020204" pitchFamily="34" charset="0"/>
              </a:rPr>
              <a:t>地方分権化の</a:t>
            </a:r>
            <a:r>
              <a:rPr lang="ja-JP" altLang="en-US" sz="1200" noProof="1">
                <a:latin typeface="+mn-ea"/>
                <a:cs typeface="Arial" panose="020B0604020202020204" pitchFamily="34" charset="0"/>
              </a:rPr>
              <a:t>影響</a:t>
            </a:r>
            <a:r>
              <a:rPr lang="en-US" altLang="ja-JP" sz="1200" noProof="1">
                <a:latin typeface="+mn-ea"/>
                <a:cs typeface="Arial" panose="020B0604020202020204" pitchFamily="34" charset="0"/>
              </a:rPr>
              <a:t>により、民間病院を含む購入者は、調達</a:t>
            </a:r>
            <a:r>
              <a:rPr lang="ja-JP" altLang="en-US" sz="1200" noProof="1">
                <a:latin typeface="+mn-ea"/>
                <a:cs typeface="Arial" panose="020B0604020202020204" pitchFamily="34" charset="0"/>
              </a:rPr>
              <a:t>の調整を行う際にこれまでより</a:t>
            </a:r>
            <a:r>
              <a:rPr lang="en-US" altLang="ja-JP" sz="1200" noProof="1">
                <a:latin typeface="+mn-ea"/>
                <a:cs typeface="Arial" panose="020B0604020202020204" pitchFamily="34" charset="0"/>
              </a:rPr>
              <a:t>大きな自主性を持</a:t>
            </a:r>
            <a:r>
              <a:rPr lang="ja-JP" altLang="en-US" sz="1200" noProof="1">
                <a:latin typeface="+mn-ea"/>
                <a:cs typeface="Arial" panose="020B0604020202020204" pitchFamily="34" charset="0"/>
              </a:rPr>
              <a:t>てる</a:t>
            </a:r>
            <a:r>
              <a:rPr lang="en-US" altLang="ja-JP" sz="1200" noProof="1">
                <a:latin typeface="+mn-ea"/>
                <a:cs typeface="Arial" panose="020B0604020202020204" pitchFamily="34" charset="0"/>
              </a:rPr>
              <a:t>ようになった</a:t>
            </a:r>
          </a:p>
          <a:p>
            <a:pPr marL="742950" lvl="1" indent="-285750">
              <a:buFont typeface="Wingdings" panose="05000000000000000000" pitchFamily="2" charset="2"/>
              <a:buChar char="ü"/>
            </a:pPr>
            <a:r>
              <a:rPr lang="ja-JP" altLang="en-US" sz="1200" noProof="1">
                <a:latin typeface="+mn-ea"/>
                <a:cs typeface="Arial" panose="020B0604020202020204" pitchFamily="34" charset="0"/>
              </a:rPr>
              <a:t>例えば、ホーチミン</a:t>
            </a:r>
            <a:r>
              <a:rPr lang="en-US" altLang="ja-JP" sz="1200" noProof="1">
                <a:latin typeface="+mn-ea"/>
                <a:cs typeface="Arial" panose="020B0604020202020204" pitchFamily="34" charset="0"/>
              </a:rPr>
              <a:t>市の公共資産調達センター</a:t>
            </a:r>
            <a:r>
              <a:rPr lang="ja-JP" altLang="en-US" sz="1200" noProof="1">
                <a:latin typeface="+mn-ea"/>
                <a:cs typeface="Arial" panose="020B0604020202020204" pitchFamily="34" charset="0"/>
              </a:rPr>
              <a:t>解散の動きに見られるように</a:t>
            </a:r>
            <a:r>
              <a:rPr lang="en-US" altLang="ja-JP" sz="1200" noProof="1">
                <a:latin typeface="+mn-ea"/>
                <a:cs typeface="Arial" panose="020B0604020202020204" pitchFamily="34" charset="0"/>
              </a:rPr>
              <a:t>、同国の保健システムにおける調達</a:t>
            </a:r>
            <a:r>
              <a:rPr lang="ja-JP" altLang="en-US" sz="1200" noProof="1">
                <a:latin typeface="+mn-ea"/>
                <a:cs typeface="Arial" panose="020B0604020202020204" pitchFamily="34" charset="0"/>
              </a:rPr>
              <a:t>制度は</a:t>
            </a:r>
            <a:r>
              <a:rPr lang="en-US" altLang="ja-JP" sz="1200" noProof="1">
                <a:latin typeface="+mn-ea"/>
                <a:cs typeface="Arial" panose="020B0604020202020204" pitchFamily="34" charset="0"/>
              </a:rPr>
              <a:t>重要な</a:t>
            </a:r>
            <a:r>
              <a:rPr lang="ja-JP" altLang="en-US" sz="1200" noProof="1">
                <a:latin typeface="+mn-ea"/>
                <a:cs typeface="Arial" panose="020B0604020202020204" pitchFamily="34" charset="0"/>
              </a:rPr>
              <a:t>変化の</a:t>
            </a:r>
            <a:r>
              <a:rPr lang="en-US" altLang="ja-JP" sz="1200" noProof="1">
                <a:latin typeface="+mn-ea"/>
                <a:cs typeface="Arial" panose="020B0604020202020204" pitchFamily="34" charset="0"/>
              </a:rPr>
              <a:t>節目</a:t>
            </a:r>
            <a:r>
              <a:rPr lang="ja-JP" altLang="en-US" sz="1200" noProof="1">
                <a:latin typeface="+mn-ea"/>
                <a:cs typeface="Arial" panose="020B0604020202020204" pitchFamily="34" charset="0"/>
              </a:rPr>
              <a:t>を迎えている</a:t>
            </a:r>
            <a:endParaRPr lang="en-US" altLang="ja-JP" sz="1200" dirty="0">
              <a:latin typeface="+mn-ea"/>
              <a:cs typeface="Arial" panose="020B0604020202020204" pitchFamily="34" charset="0"/>
            </a:endParaRPr>
          </a:p>
          <a:p>
            <a:pPr lvl="1"/>
            <a:endParaRPr lang="ja-JP" altLang="en-US" dirty="0">
              <a:latin typeface="+mn-ea"/>
            </a:endParaRPr>
          </a:p>
        </p:txBody>
      </p:sp>
      <p:sp>
        <p:nvSpPr>
          <p:cNvPr id="39" name="TextBox 8">
            <a:extLst>
              <a:ext uri="{FF2B5EF4-FFF2-40B4-BE49-F238E27FC236}">
                <a16:creationId xmlns:a16="http://schemas.microsoft.com/office/drawing/2014/main" id="{0BE0F77A-9042-3D95-89B1-31FBE2E70F92}"/>
              </a:ext>
            </a:extLst>
          </p:cNvPr>
          <p:cNvSpPr txBox="1"/>
          <p:nvPr/>
        </p:nvSpPr>
        <p:spPr>
          <a:xfrm>
            <a:off x="211951" y="2276872"/>
            <a:ext cx="1440159" cy="307777"/>
          </a:xfrm>
          <a:prstGeom prst="rect">
            <a:avLst/>
          </a:prstGeom>
          <a:solidFill>
            <a:srgbClr val="40647F"/>
          </a:solidFill>
        </p:spPr>
        <p:txBody>
          <a:bodyPr wrap="square">
            <a:spAutoFit/>
          </a:bodyPr>
          <a:lstStyle/>
          <a:p>
            <a:pPr>
              <a:spcBef>
                <a:spcPts val="300"/>
              </a:spcBef>
              <a:spcAft>
                <a:spcPts val="300"/>
              </a:spcAft>
            </a:pPr>
            <a:r>
              <a:rPr lang="ja-JP" altLang="en-US" sz="1400" b="1" noProof="1">
                <a:solidFill>
                  <a:schemeClr val="bg1"/>
                </a:solidFill>
                <a:latin typeface="MS PGothic" panose="020B0600070205080204" pitchFamily="34" charset="-128"/>
                <a:ea typeface="MS PGothic" panose="020B0600070205080204" pitchFamily="34" charset="-128"/>
              </a:rPr>
              <a:t>調達市場の割合</a:t>
            </a:r>
            <a:endParaRPr lang="en-US" sz="1400" b="1" noProof="1">
              <a:solidFill>
                <a:schemeClr val="bg1"/>
              </a:solidFill>
              <a:latin typeface="MS PGothic" panose="020B0600070205080204" pitchFamily="34" charset="-128"/>
              <a:ea typeface="MS PGothic" panose="020B0600070205080204" pitchFamily="34" charset="-128"/>
            </a:endParaRPr>
          </a:p>
        </p:txBody>
      </p:sp>
      <p:sp>
        <p:nvSpPr>
          <p:cNvPr id="40" name="TextBox 8">
            <a:extLst>
              <a:ext uri="{FF2B5EF4-FFF2-40B4-BE49-F238E27FC236}">
                <a16:creationId xmlns:a16="http://schemas.microsoft.com/office/drawing/2014/main" id="{2DC12A72-7FDE-6E11-C5AC-096FD27B1349}"/>
              </a:ext>
            </a:extLst>
          </p:cNvPr>
          <p:cNvSpPr txBox="1"/>
          <p:nvPr/>
        </p:nvSpPr>
        <p:spPr>
          <a:xfrm>
            <a:off x="5412345" y="2293410"/>
            <a:ext cx="1938345" cy="307777"/>
          </a:xfrm>
          <a:prstGeom prst="rect">
            <a:avLst/>
          </a:prstGeom>
          <a:solidFill>
            <a:srgbClr val="40647F"/>
          </a:solidFill>
        </p:spPr>
        <p:txBody>
          <a:bodyPr wrap="square">
            <a:spAutoFit/>
          </a:bodyPr>
          <a:lstStyle/>
          <a:p>
            <a:pPr>
              <a:spcBef>
                <a:spcPts val="300"/>
              </a:spcBef>
              <a:spcAft>
                <a:spcPts val="300"/>
              </a:spcAft>
            </a:pPr>
            <a:r>
              <a:rPr lang="en-US" altLang="ja-JP" sz="1400" b="1" noProof="1">
                <a:solidFill>
                  <a:schemeClr val="bg1"/>
                </a:solidFill>
                <a:latin typeface="MS PGothic" panose="020B0600070205080204" pitchFamily="34" charset="-128"/>
                <a:ea typeface="MS PGothic" panose="020B0600070205080204" pitchFamily="34" charset="-128"/>
              </a:rPr>
              <a:t>2</a:t>
            </a:r>
            <a:r>
              <a:rPr lang="ja-JP" altLang="en-US" sz="1400" b="1" noProof="1">
                <a:solidFill>
                  <a:schemeClr val="bg1"/>
                </a:solidFill>
                <a:latin typeface="MS PGothic" panose="020B0600070205080204" pitchFamily="34" charset="-128"/>
                <a:ea typeface="MS PGothic" panose="020B0600070205080204" pitchFamily="34" charset="-128"/>
              </a:rPr>
              <a:t>つの公共調達モデル</a:t>
            </a:r>
          </a:p>
        </p:txBody>
      </p:sp>
    </p:spTree>
    <p:extLst>
      <p:ext uri="{BB962C8B-B14F-4D97-AF65-F5344CB8AC3E}">
        <p14:creationId xmlns:p14="http://schemas.microsoft.com/office/powerpoint/2010/main" val="2400993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83912"/>
            <a:ext cx="9505055" cy="264688"/>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ベトナム</a:t>
            </a:r>
            <a:r>
              <a:rPr lang="ja-JP" altLang="en-US" noProof="1"/>
              <a:t>／</a:t>
            </a:r>
            <a:r>
              <a:rPr lang="en-US" altLang="ja-JP" noProof="1"/>
              <a:t>医療</a:t>
            </a:r>
            <a:r>
              <a:rPr lang="ja-JP" altLang="en-US" noProof="1"/>
              <a:t>関連／</a:t>
            </a:r>
            <a:r>
              <a:rPr lang="en-US" altLang="ja-JP" noProof="1"/>
              <a:t>制度</a:t>
            </a:r>
            <a:endParaRPr lang="ja-JP" altLang="en-US" noProof="1"/>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医療調達</a:t>
            </a:r>
            <a:r>
              <a:rPr lang="ja-JP" altLang="en-US" noProof="1"/>
              <a:t>制度</a:t>
            </a:r>
            <a:r>
              <a:rPr lang="en-US" altLang="ja-JP" noProof="1"/>
              <a:t>の概要</a:t>
            </a:r>
            <a:r>
              <a:rPr lang="ja-JP" altLang="en-US" noProof="1"/>
              <a:t>（</a:t>
            </a:r>
            <a:r>
              <a:rPr lang="en-US" altLang="ja-JP" noProof="1"/>
              <a:t>2</a:t>
            </a:r>
            <a:r>
              <a:rPr lang="ja-JP" altLang="en-US" noProof="1"/>
              <a:t>／</a:t>
            </a:r>
            <a:r>
              <a:rPr lang="en-US" altLang="ja-JP" noProof="1"/>
              <a:t>2</a:t>
            </a:r>
            <a:r>
              <a:rPr lang="ja-JP" altLang="en-US" noProof="1"/>
              <a:t>）</a:t>
            </a:r>
            <a:endParaRPr kumimoji="1" lang="ja-JP" altLang="en-US" noProof="1"/>
          </a:p>
        </p:txBody>
      </p:sp>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640" dirty="0"/>
              <a:t>（出所） </a:t>
            </a:r>
            <a:r>
              <a:rPr lang="en-US" altLang="ja-JP" sz="640" dirty="0"/>
              <a:t>Switzerland Global Enterprise</a:t>
            </a:r>
            <a:r>
              <a:rPr lang="ja-JP" altLang="en-US" sz="640" dirty="0"/>
              <a:t>「</a:t>
            </a:r>
            <a:r>
              <a:rPr lang="en-US" altLang="ja-JP" sz="640" dirty="0"/>
              <a:t>Public Procurement in Vietnam</a:t>
            </a:r>
            <a:r>
              <a:rPr lang="ja-JP" altLang="en-US" sz="640" dirty="0"/>
              <a:t>」 、</a:t>
            </a:r>
            <a:r>
              <a:rPr lang="en-US" altLang="ja-JP" sz="640" dirty="0"/>
              <a:t>PATH</a:t>
            </a:r>
            <a:r>
              <a:rPr lang="ja-JP" altLang="en-US" sz="640" dirty="0"/>
              <a:t>「</a:t>
            </a:r>
            <a:r>
              <a:rPr lang="en-US" altLang="ja-JP" sz="640" dirty="0"/>
              <a:t>Description of the Procurement and Management Systems for Medical Equipment, Supplies, Medical Oxygen at Health Facilities in Vietnam</a:t>
            </a:r>
            <a:r>
              <a:rPr lang="ja-JP" altLang="en-US" sz="640" dirty="0"/>
              <a:t>」、</a:t>
            </a:r>
            <a:r>
              <a:rPr lang="en-US" altLang="ja-JP" sz="640" dirty="0"/>
              <a:t>International Trade Administration, U.S. Department of Commerce</a:t>
            </a:r>
            <a:r>
              <a:rPr lang="ja-JP" altLang="en-US" sz="640" dirty="0"/>
              <a:t>「</a:t>
            </a:r>
            <a:r>
              <a:rPr lang="en-US" altLang="ja-JP" sz="640" dirty="0"/>
              <a:t>Vietnam – Country Commercial Guide</a:t>
            </a:r>
            <a:r>
              <a:rPr lang="ja-JP" altLang="en-US" sz="640" dirty="0"/>
              <a:t>」</a:t>
            </a:r>
            <a:endParaRPr lang="en-US" altLang="ja-JP" sz="640" dirty="0"/>
          </a:p>
        </p:txBody>
      </p:sp>
      <p:sp>
        <p:nvSpPr>
          <p:cNvPr id="5" name="TextBox 4">
            <a:extLst>
              <a:ext uri="{FF2B5EF4-FFF2-40B4-BE49-F238E27FC236}">
                <a16:creationId xmlns:a16="http://schemas.microsoft.com/office/drawing/2014/main" id="{D801F31E-A158-4D71-22ED-37FA51696EC8}"/>
              </a:ext>
            </a:extLst>
          </p:cNvPr>
          <p:cNvSpPr txBox="1"/>
          <p:nvPr/>
        </p:nvSpPr>
        <p:spPr>
          <a:xfrm>
            <a:off x="344488" y="1359639"/>
            <a:ext cx="4320480" cy="1277273"/>
          </a:xfrm>
          <a:prstGeom prst="rect">
            <a:avLst/>
          </a:prstGeom>
          <a:solidFill>
            <a:schemeClr val="accent1">
              <a:lumMod val="20000"/>
              <a:lumOff val="80000"/>
            </a:schemeClr>
          </a:solidFill>
        </p:spPr>
        <p:txBody>
          <a:bodyPr wrap="square">
            <a:spAutoFit/>
          </a:bodyPr>
          <a:lstStyle/>
          <a:p>
            <a:pPr>
              <a:spcBef>
                <a:spcPts val="300"/>
              </a:spcBef>
              <a:spcAft>
                <a:spcPts val="300"/>
              </a:spcAft>
            </a:pPr>
            <a:r>
              <a:rPr lang="en-US" sz="1200" b="1" noProof="1">
                <a:solidFill>
                  <a:schemeClr val="accent1">
                    <a:lumMod val="75000"/>
                  </a:schemeClr>
                </a:solidFill>
                <a:latin typeface="MS PGothic" panose="020B0600070205080204" pitchFamily="34" charset="-128"/>
                <a:ea typeface="MS PGothic" panose="020B0600070205080204" pitchFamily="34" charset="-128"/>
              </a:rPr>
              <a:t>公共調達法43/2013/QH13</a:t>
            </a:r>
          </a:p>
          <a:p>
            <a:pPr marL="285750" indent="-285750">
              <a:spcBef>
                <a:spcPts val="300"/>
              </a:spcBef>
              <a:spcAft>
                <a:spcPts val="300"/>
              </a:spcAft>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政府調達を管理する規制枠組みは、43/2013/QH13の公共調達法に概説されている。</a:t>
            </a:r>
            <a:r>
              <a:rPr lang="en-US" sz="1200" dirty="0">
                <a:latin typeface="MS PGothic" panose="020B0600070205080204" pitchFamily="34" charset="-128"/>
                <a:ea typeface="MS PGothic" panose="020B0600070205080204" pitchFamily="34" charset="-128"/>
              </a:rPr>
              <a:t> </a:t>
            </a:r>
            <a:r>
              <a:rPr lang="en-US" sz="1200" noProof="1">
                <a:latin typeface="MS PGothic" panose="020B0600070205080204" pitchFamily="34" charset="-128"/>
                <a:ea typeface="MS PGothic" panose="020B0600070205080204" pitchFamily="34" charset="-128"/>
              </a:rPr>
              <a:t>2013年10月26日に承認。</a:t>
            </a:r>
            <a:r>
              <a:rPr lang="en-US" sz="1200" dirty="0">
                <a:latin typeface="MS PGothic" panose="020B0600070205080204" pitchFamily="34" charset="-128"/>
                <a:ea typeface="MS PGothic" panose="020B0600070205080204" pitchFamily="34" charset="-128"/>
              </a:rPr>
              <a:t> </a:t>
            </a:r>
            <a:r>
              <a:rPr lang="en-US" sz="1200" noProof="1">
                <a:latin typeface="MS PGothic" panose="020B0600070205080204" pitchFamily="34" charset="-128"/>
                <a:ea typeface="MS PGothic" panose="020B0600070205080204" pitchFamily="34" charset="-128"/>
              </a:rPr>
              <a:t>これを補完するものとして、2014年8月15日に公布された法令第63/2014号/ND-CPは、請負業者の選定に関する規定を定めている。</a:t>
            </a:r>
          </a:p>
        </p:txBody>
      </p:sp>
      <p:sp>
        <p:nvSpPr>
          <p:cNvPr id="7" name="TextBox 6">
            <a:extLst>
              <a:ext uri="{FF2B5EF4-FFF2-40B4-BE49-F238E27FC236}">
                <a16:creationId xmlns:a16="http://schemas.microsoft.com/office/drawing/2014/main" id="{B7D0A868-5690-992E-260D-A7149510CAA5}"/>
              </a:ext>
            </a:extLst>
          </p:cNvPr>
          <p:cNvSpPr txBox="1"/>
          <p:nvPr/>
        </p:nvSpPr>
        <p:spPr>
          <a:xfrm>
            <a:off x="344488" y="5092390"/>
            <a:ext cx="4282913" cy="1423467"/>
          </a:xfrm>
          <a:prstGeom prst="rect">
            <a:avLst/>
          </a:prstGeom>
          <a:solidFill>
            <a:schemeClr val="accent1">
              <a:lumMod val="20000"/>
              <a:lumOff val="80000"/>
            </a:schemeClr>
          </a:solidFill>
        </p:spPr>
        <p:txBody>
          <a:bodyPr wrap="square">
            <a:spAutoFit/>
          </a:bodyPr>
          <a:lstStyle/>
          <a:p>
            <a:pPr>
              <a:spcBef>
                <a:spcPts val="300"/>
              </a:spcBef>
              <a:spcAft>
                <a:spcPts val="300"/>
              </a:spcAft>
            </a:pPr>
            <a:r>
              <a:rPr lang="en-US" sz="1200" b="1" noProof="1">
                <a:solidFill>
                  <a:schemeClr val="accent1">
                    <a:lumMod val="75000"/>
                  </a:schemeClr>
                </a:solidFill>
                <a:latin typeface="MS PGothic" panose="020B0600070205080204" pitchFamily="34" charset="-128"/>
                <a:ea typeface="MS PGothic" panose="020B0600070205080204" pitchFamily="34" charset="-128"/>
              </a:rPr>
              <a:t>第3条 サーキュラーNo.58/2016/TT-BTCの</a:t>
            </a:r>
          </a:p>
          <a:p>
            <a:pPr marL="285750" indent="-285750">
              <a:buFont typeface="Arial" panose="020B0604020202020204" pitchFamily="34" charset="0"/>
              <a:buChar char="•"/>
            </a:pPr>
            <a:r>
              <a:rPr lang="en-US" sz="1200" b="0" i="0" noProof="1">
                <a:effectLst/>
                <a:latin typeface="MS PGothic" panose="020B0600070205080204" pitchFamily="34" charset="-128"/>
                <a:ea typeface="MS PGothic" panose="020B0600070205080204" pitchFamily="34" charset="-128"/>
              </a:rPr>
              <a:t>軍隊や公的機関を含む様々な国家機関や組織の活動を維持するための調達のための国家資本の配分</a:t>
            </a:r>
            <a:r>
              <a:rPr lang="en-US" sz="1200" noProof="1">
                <a:latin typeface="MS PGothic" panose="020B0600070205080204" pitchFamily="34" charset="-128"/>
                <a:ea typeface="MS PGothic" panose="020B0600070205080204" pitchFamily="34" charset="-128"/>
              </a:rPr>
              <a:t>について詳述している。</a:t>
            </a:r>
          </a:p>
          <a:p>
            <a:pPr marL="285750" indent="-285750">
              <a:buFont typeface="Arial" panose="020B0604020202020204" pitchFamily="34" charset="0"/>
              <a:buChar char="•"/>
            </a:pPr>
            <a:r>
              <a:rPr lang="en-US" sz="1200" b="0" i="0" noProof="1">
                <a:effectLst/>
                <a:latin typeface="MS PGothic" panose="020B0600070205080204" pitchFamily="34" charset="-128"/>
                <a:ea typeface="MS PGothic" panose="020B0600070205080204" pitchFamily="34" charset="-128"/>
              </a:rPr>
              <a:t>契約者の選定方法には、一般競争入札、限定入札、直接指名、直接調達、競争見積、自己執行があり、特定の契約者の選定</a:t>
            </a:r>
            <a:r>
              <a:rPr lang="ja-JP" altLang="en-US" sz="1200" b="0" i="0" noProof="1">
                <a:effectLst/>
                <a:latin typeface="MS PGothic" panose="020B0600070205080204" pitchFamily="34" charset="-128"/>
                <a:ea typeface="MS PGothic" panose="020B0600070205080204" pitchFamily="34" charset="-128"/>
              </a:rPr>
              <a:t>を</a:t>
            </a:r>
            <a:r>
              <a:rPr lang="en-US" sz="1200" b="0" i="0" noProof="1">
                <a:effectLst/>
                <a:latin typeface="MS PGothic" panose="020B0600070205080204" pitchFamily="34" charset="-128"/>
                <a:ea typeface="MS PGothic" panose="020B0600070205080204" pitchFamily="34" charset="-128"/>
              </a:rPr>
              <a:t>必要</a:t>
            </a:r>
            <a:r>
              <a:rPr lang="ja-JP" altLang="en-US" sz="1200" b="0" i="0" noProof="1">
                <a:effectLst/>
                <a:latin typeface="MS PGothic" panose="020B0600070205080204" pitchFamily="34" charset="-128"/>
                <a:ea typeface="MS PGothic" panose="020B0600070205080204" pitchFamily="34" charset="-128"/>
              </a:rPr>
              <a:t>とする</a:t>
            </a:r>
            <a:r>
              <a:rPr lang="en-US" sz="1200" b="0" i="0" noProof="1">
                <a:effectLst/>
                <a:latin typeface="MS PGothic" panose="020B0600070205080204" pitchFamily="34" charset="-128"/>
                <a:ea typeface="MS PGothic" panose="020B0600070205080204" pitchFamily="34" charset="-128"/>
              </a:rPr>
              <a:t>場合</a:t>
            </a:r>
            <a:r>
              <a:rPr lang="ja-JP" altLang="en-US" sz="1200" b="0" i="0" noProof="1">
                <a:effectLst/>
                <a:latin typeface="MS PGothic" panose="020B0600070205080204" pitchFamily="34" charset="-128"/>
                <a:ea typeface="MS PGothic" panose="020B0600070205080204" pitchFamily="34" charset="-128"/>
              </a:rPr>
              <a:t>もある。</a:t>
            </a:r>
            <a:endParaRPr lang="en-US" sz="1200" b="0" i="0" noProof="1">
              <a:effectLst/>
              <a:latin typeface="MS PGothic" panose="020B0600070205080204" pitchFamily="34" charset="-128"/>
              <a:ea typeface="MS PGothic" panose="020B0600070205080204" pitchFamily="34" charset="-128"/>
            </a:endParaRPr>
          </a:p>
        </p:txBody>
      </p:sp>
      <p:sp>
        <p:nvSpPr>
          <p:cNvPr id="8" name="TextBox 7">
            <a:extLst>
              <a:ext uri="{FF2B5EF4-FFF2-40B4-BE49-F238E27FC236}">
                <a16:creationId xmlns:a16="http://schemas.microsoft.com/office/drawing/2014/main" id="{E8C6FD8D-161E-39EA-D27C-B906D2AEE855}"/>
              </a:ext>
            </a:extLst>
          </p:cNvPr>
          <p:cNvSpPr txBox="1"/>
          <p:nvPr/>
        </p:nvSpPr>
        <p:spPr>
          <a:xfrm>
            <a:off x="344488" y="3834746"/>
            <a:ext cx="4320480" cy="1092607"/>
          </a:xfrm>
          <a:prstGeom prst="rect">
            <a:avLst/>
          </a:prstGeom>
          <a:solidFill>
            <a:schemeClr val="accent1">
              <a:lumMod val="20000"/>
              <a:lumOff val="80000"/>
            </a:schemeClr>
          </a:solidFill>
        </p:spPr>
        <p:txBody>
          <a:bodyPr wrap="square">
            <a:spAutoFit/>
          </a:bodyPr>
          <a:lstStyle/>
          <a:p>
            <a:pPr>
              <a:spcBef>
                <a:spcPts val="300"/>
              </a:spcBef>
              <a:spcAft>
                <a:spcPts val="300"/>
              </a:spcAft>
            </a:pPr>
            <a:r>
              <a:rPr lang="en-US" sz="1200" b="1" noProof="1">
                <a:solidFill>
                  <a:schemeClr val="accent1">
                    <a:lumMod val="75000"/>
                  </a:schemeClr>
                </a:solidFill>
                <a:latin typeface="MS PGothic" panose="020B0600070205080204" pitchFamily="34" charset="-128"/>
                <a:ea typeface="MS PGothic" panose="020B0600070205080204" pitchFamily="34" charset="-128"/>
              </a:rPr>
              <a:t>法令第15/2015号/ND-CP</a:t>
            </a:r>
          </a:p>
          <a:p>
            <a:pPr marL="285750" indent="-285750">
              <a:spcBef>
                <a:spcPts val="300"/>
              </a:spcBef>
              <a:spcAft>
                <a:spcPts val="300"/>
              </a:spcAft>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政令によると、プロジェクト提案が承認された場合、省庁、</a:t>
            </a:r>
            <a:r>
              <a:rPr lang="ja-JP" altLang="en-US" sz="1200" noProof="1">
                <a:latin typeface="MS PGothic" panose="020B0600070205080204" pitchFamily="34" charset="-128"/>
                <a:ea typeface="MS PGothic" panose="020B0600070205080204" pitchFamily="34" charset="-128"/>
              </a:rPr>
              <a:t>州</a:t>
            </a:r>
            <a:r>
              <a:rPr lang="en-US" sz="1200" noProof="1">
                <a:latin typeface="MS PGothic" panose="020B0600070205080204" pitchFamily="34" charset="-128"/>
                <a:ea typeface="MS PGothic" panose="020B0600070205080204" pitchFamily="34" charset="-128"/>
              </a:rPr>
              <a:t>人民委員会、規制機関は、入札規則に従って、7営業日以内に単一のプロジェクトまたはプロジェクトポートフォリオを国家電子調達システムに発表する必要があ</a:t>
            </a:r>
            <a:r>
              <a:rPr lang="ja-JP" altLang="en-US" sz="1200" noProof="1">
                <a:latin typeface="MS PGothic" panose="020B0600070205080204" pitchFamily="34" charset="-128"/>
                <a:ea typeface="MS PGothic" panose="020B0600070205080204" pitchFamily="34" charset="-128"/>
              </a:rPr>
              <a:t>る</a:t>
            </a:r>
            <a:r>
              <a:rPr lang="en-US" sz="1200" noProof="1">
                <a:latin typeface="MS PGothic" panose="020B0600070205080204" pitchFamily="34" charset="-128"/>
                <a:ea typeface="MS PGothic" panose="020B0600070205080204" pitchFamily="34" charset="-128"/>
              </a:rPr>
              <a:t>。</a:t>
            </a:r>
            <a:endParaRPr lang="en-US" sz="1200" b="0" i="0" dirty="0">
              <a:solidFill>
                <a:schemeClr val="accent5"/>
              </a:solidFill>
              <a:effectLst/>
              <a:latin typeface="MS PGothic" panose="020B0600070205080204" pitchFamily="34" charset="-128"/>
              <a:ea typeface="MS PGothic" panose="020B0600070205080204" pitchFamily="34" charset="-128"/>
            </a:endParaRPr>
          </a:p>
        </p:txBody>
      </p:sp>
      <p:sp>
        <p:nvSpPr>
          <p:cNvPr id="9" name="TextBox 8">
            <a:extLst>
              <a:ext uri="{FF2B5EF4-FFF2-40B4-BE49-F238E27FC236}">
                <a16:creationId xmlns:a16="http://schemas.microsoft.com/office/drawing/2014/main" id="{7F99055F-0A68-BB6A-B8CE-6929B8B955CE}"/>
              </a:ext>
            </a:extLst>
          </p:cNvPr>
          <p:cNvSpPr txBox="1"/>
          <p:nvPr/>
        </p:nvSpPr>
        <p:spPr>
          <a:xfrm>
            <a:off x="344488" y="2761767"/>
            <a:ext cx="4320480" cy="907941"/>
          </a:xfrm>
          <a:prstGeom prst="rect">
            <a:avLst/>
          </a:prstGeom>
          <a:solidFill>
            <a:schemeClr val="accent1">
              <a:lumMod val="20000"/>
              <a:lumOff val="80000"/>
            </a:schemeClr>
          </a:solidFill>
        </p:spPr>
        <p:txBody>
          <a:bodyPr wrap="square">
            <a:spAutoFit/>
          </a:bodyPr>
          <a:lstStyle/>
          <a:p>
            <a:pPr>
              <a:spcBef>
                <a:spcPts val="300"/>
              </a:spcBef>
              <a:spcAft>
                <a:spcPts val="300"/>
              </a:spcAft>
            </a:pPr>
            <a:r>
              <a:rPr lang="en-US" sz="1200" b="1" noProof="1">
                <a:solidFill>
                  <a:schemeClr val="accent1">
                    <a:lumMod val="75000"/>
                  </a:schemeClr>
                </a:solidFill>
                <a:latin typeface="MS PGothic" panose="020B0600070205080204" pitchFamily="34" charset="-128"/>
                <a:ea typeface="MS PGothic" panose="020B0600070205080204" pitchFamily="34" charset="-128"/>
              </a:rPr>
              <a:t>法令第63/2014号/ND-CP</a:t>
            </a:r>
          </a:p>
          <a:p>
            <a:pPr marL="285750" indent="-285750">
              <a:spcBef>
                <a:spcPts val="300"/>
              </a:spcBef>
              <a:spcAft>
                <a:spcPts val="300"/>
              </a:spcAft>
              <a:buFont typeface="Arial" panose="020B0604020202020204" pitchFamily="34" charset="0"/>
              <a:buChar char="•"/>
            </a:pPr>
            <a:r>
              <a:rPr lang="ja-JP" altLang="en-US" sz="1200" noProof="1">
                <a:latin typeface="MS PGothic" panose="020B0600070205080204" pitchFamily="34" charset="-128"/>
                <a:ea typeface="MS PGothic" panose="020B0600070205080204" pitchFamily="34" charset="-128"/>
              </a:rPr>
              <a:t>政令は、入札法第</a:t>
            </a:r>
            <a:r>
              <a:rPr lang="en-US" altLang="ja-JP" sz="1200" noProof="1">
                <a:latin typeface="MS PGothic" panose="020B0600070205080204" pitchFamily="34" charset="-128"/>
                <a:ea typeface="MS PGothic" panose="020B0600070205080204" pitchFamily="34" charset="-128"/>
              </a:rPr>
              <a:t>1</a:t>
            </a:r>
            <a:r>
              <a:rPr lang="ja-JP" altLang="en-US" sz="1200" noProof="1">
                <a:latin typeface="MS PGothic" panose="020B0600070205080204" pitchFamily="34" charset="-128"/>
                <a:ea typeface="MS PGothic" panose="020B0600070205080204" pitchFamily="34" charset="-128"/>
              </a:rPr>
              <a:t>条第</a:t>
            </a:r>
            <a:r>
              <a:rPr lang="en-US" altLang="ja-JP" sz="1200" noProof="1">
                <a:latin typeface="MS PGothic" panose="020B0600070205080204" pitchFamily="34" charset="-128"/>
                <a:ea typeface="MS PGothic" panose="020B0600070205080204" pitchFamily="34" charset="-128"/>
              </a:rPr>
              <a:t>1</a:t>
            </a:r>
            <a:r>
              <a:rPr lang="ja-JP" altLang="en-US" sz="1200" noProof="1">
                <a:latin typeface="MS PGothic" panose="020B0600070205080204" pitchFamily="34" charset="-128"/>
                <a:ea typeface="MS PGothic" panose="020B0600070205080204" pitchFamily="34" charset="-128"/>
              </a:rPr>
              <a:t>項および第</a:t>
            </a:r>
            <a:r>
              <a:rPr lang="en-US" altLang="ja-JP" sz="1200" noProof="1">
                <a:latin typeface="MS PGothic" panose="020B0600070205080204" pitchFamily="34" charset="-128"/>
                <a:ea typeface="MS PGothic" panose="020B0600070205080204" pitchFamily="34" charset="-128"/>
              </a:rPr>
              <a:t>2</a:t>
            </a:r>
            <a:r>
              <a:rPr lang="ja-JP" altLang="en-US" sz="1200" noProof="1">
                <a:latin typeface="MS PGothic" panose="020B0600070205080204" pitchFamily="34" charset="-128"/>
                <a:ea typeface="MS PGothic" panose="020B0600070205080204" pitchFamily="34" charset="-128"/>
              </a:rPr>
              <a:t>条第</a:t>
            </a:r>
            <a:r>
              <a:rPr lang="en-US" altLang="ja-JP" sz="1200" noProof="1">
                <a:latin typeface="MS PGothic" panose="020B0600070205080204" pitchFamily="34" charset="-128"/>
                <a:ea typeface="MS PGothic" panose="020B0600070205080204" pitchFamily="34" charset="-128"/>
              </a:rPr>
              <a:t>1</a:t>
            </a:r>
            <a:r>
              <a:rPr lang="ja-JP" altLang="en-US" sz="1200" noProof="1">
                <a:latin typeface="MS PGothic" panose="020B0600070205080204" pitchFamily="34" charset="-128"/>
                <a:ea typeface="MS PGothic" panose="020B0600070205080204" pitchFamily="34" charset="-128"/>
              </a:rPr>
              <a:t>項に記載された規則に準拠する適格な請負業者の選定に関する入札法の規定の実施について明確化する。</a:t>
            </a:r>
            <a:endParaRPr lang="en-US" sz="1200" noProof="1">
              <a:latin typeface="MS PGothic" panose="020B0600070205080204" pitchFamily="34" charset="-128"/>
              <a:ea typeface="MS PGothic" panose="020B0600070205080204" pitchFamily="34" charset="-128"/>
            </a:endParaRPr>
          </a:p>
        </p:txBody>
      </p:sp>
      <p:graphicFrame>
        <p:nvGraphicFramePr>
          <p:cNvPr id="10" name="Table 7">
            <a:extLst>
              <a:ext uri="{FF2B5EF4-FFF2-40B4-BE49-F238E27FC236}">
                <a16:creationId xmlns:a16="http://schemas.microsoft.com/office/drawing/2014/main" id="{A31FA4C6-EB8D-A9A7-0600-0EEAB4E2B546}"/>
              </a:ext>
            </a:extLst>
          </p:cNvPr>
          <p:cNvGraphicFramePr>
            <a:graphicFrameLocks noGrp="1"/>
          </p:cNvGraphicFramePr>
          <p:nvPr/>
        </p:nvGraphicFramePr>
        <p:xfrm>
          <a:off x="5025008" y="1400951"/>
          <a:ext cx="4680520" cy="5073817"/>
        </p:xfrm>
        <a:graphic>
          <a:graphicData uri="http://schemas.openxmlformats.org/drawingml/2006/table">
            <a:tbl>
              <a:tblPr firstRow="1" bandRow="1">
                <a:tableStyleId>{5C22544A-7EE6-4342-B048-85BDC9FD1C3A}</a:tableStyleId>
              </a:tblPr>
              <a:tblGrid>
                <a:gridCol w="936106">
                  <a:extLst>
                    <a:ext uri="{9D8B030D-6E8A-4147-A177-3AD203B41FA5}">
                      <a16:colId xmlns:a16="http://schemas.microsoft.com/office/drawing/2014/main" val="4139622767"/>
                    </a:ext>
                  </a:extLst>
                </a:gridCol>
                <a:gridCol w="1296142">
                  <a:extLst>
                    <a:ext uri="{9D8B030D-6E8A-4147-A177-3AD203B41FA5}">
                      <a16:colId xmlns:a16="http://schemas.microsoft.com/office/drawing/2014/main" val="2644547032"/>
                    </a:ext>
                  </a:extLst>
                </a:gridCol>
                <a:gridCol w="2448272">
                  <a:extLst>
                    <a:ext uri="{9D8B030D-6E8A-4147-A177-3AD203B41FA5}">
                      <a16:colId xmlns:a16="http://schemas.microsoft.com/office/drawing/2014/main" val="3702994216"/>
                    </a:ext>
                  </a:extLst>
                </a:gridCol>
              </a:tblGrid>
              <a:tr h="282615">
                <a:tc>
                  <a:txBody>
                    <a:bodyPr/>
                    <a:lstStyle/>
                    <a:p>
                      <a:endParaRPr lang="en-US" sz="1200" noProof="1"/>
                    </a:p>
                  </a:txBody>
                  <a:tcPr anchor="ctr">
                    <a:noFill/>
                  </a:tcPr>
                </a:tc>
                <a:tc>
                  <a:txBody>
                    <a:bodyPr/>
                    <a:lstStyle/>
                    <a:p>
                      <a:r>
                        <a:rPr lang="en-US" sz="1200" noProof="1"/>
                        <a:t>部門</a:t>
                      </a:r>
                    </a:p>
                  </a:txBody>
                  <a:tcPr anchor="ctr"/>
                </a:tc>
                <a:tc>
                  <a:txBody>
                    <a:bodyPr/>
                    <a:lstStyle/>
                    <a:p>
                      <a:r>
                        <a:rPr lang="ja-JP" altLang="en-US" sz="1200" noProof="1"/>
                        <a:t>役割</a:t>
                      </a:r>
                      <a:endParaRPr lang="en-US" sz="1200" dirty="0"/>
                    </a:p>
                  </a:txBody>
                  <a:tcPr anchor="ctr"/>
                </a:tc>
                <a:extLst>
                  <a:ext uri="{0D108BD9-81ED-4DB2-BD59-A6C34878D82A}">
                    <a16:rowId xmlns:a16="http://schemas.microsoft.com/office/drawing/2014/main" val="3669073727"/>
                  </a:ext>
                </a:extLst>
              </a:tr>
              <a:tr h="1224666">
                <a:tc>
                  <a:txBody>
                    <a:bodyPr/>
                    <a:lstStyle/>
                    <a:p>
                      <a:pPr algn="ctr"/>
                      <a:r>
                        <a:rPr lang="en-US" sz="1200" b="1" noProof="1">
                          <a:solidFill>
                            <a:schemeClr val="bg1"/>
                          </a:solidFill>
                          <a:latin typeface="MS PGothic" panose="020B0600070205080204" pitchFamily="34" charset="-128"/>
                          <a:ea typeface="MS PGothic" panose="020B0600070205080204" pitchFamily="34" charset="-128"/>
                        </a:rPr>
                        <a:t>保健省</a:t>
                      </a:r>
                    </a:p>
                    <a:p>
                      <a:pPr algn="ctr"/>
                      <a:r>
                        <a:rPr lang="en-US" sz="1200" b="1" noProof="1">
                          <a:solidFill>
                            <a:schemeClr val="bg1"/>
                          </a:solidFill>
                          <a:latin typeface="MS PGothic" panose="020B0600070205080204" pitchFamily="34" charset="-128"/>
                          <a:ea typeface="MS PGothic" panose="020B0600070205080204" pitchFamily="34" charset="-128"/>
                        </a:rPr>
                        <a:t>(MOH)</a:t>
                      </a:r>
                    </a:p>
                    <a:p>
                      <a:pPr algn="ctr"/>
                      <a:endParaRPr lang="en-US" sz="1200" b="1" dirty="0">
                        <a:solidFill>
                          <a:schemeClr val="bg1"/>
                        </a:solidFill>
                        <a:latin typeface="MS PGothic" panose="020B0600070205080204" pitchFamily="34" charset="-128"/>
                        <a:ea typeface="MS PGothic" panose="020B0600070205080204" pitchFamily="34" charset="-128"/>
                      </a:endParaRPr>
                    </a:p>
                  </a:txBody>
                  <a:tcPr anchor="ctr">
                    <a:solidFill>
                      <a:schemeClr val="accent2">
                        <a:lumMod val="50000"/>
                      </a:schemeClr>
                    </a:solidFill>
                  </a:tcPr>
                </a:tc>
                <a:tc>
                  <a:txBody>
                    <a:bodyPr/>
                    <a:lstStyle/>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企画財政部</a:t>
                      </a:r>
                      <a:endParaRPr lang="en-US" sz="1200" dirty="0">
                        <a:latin typeface="MS PGothic" panose="020B0600070205080204" pitchFamily="34" charset="-128"/>
                        <a:ea typeface="MS PGothic" panose="020B0600070205080204" pitchFamily="34" charset="-128"/>
                      </a:endParaRPr>
                    </a:p>
                  </a:txBody>
                  <a:tcPr anchor="ctr"/>
                </a:tc>
                <a:tc>
                  <a:txBody>
                    <a:bodyPr/>
                    <a:lstStyle/>
                    <a:p>
                      <a:pPr marL="285750" indent="-2857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州レベルの保健戦略、政策管理、保健セクターの計画、資金調達、会計、官民パートナーシップ、助成金管理を担当</a:t>
                      </a:r>
                    </a:p>
                    <a:p>
                      <a:pPr marL="285750" indent="-2857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保健セクター内の公共財を監督</a:t>
                      </a:r>
                      <a:r>
                        <a:rPr lang="ja-JP" altLang="en-US" sz="1200" noProof="1">
                          <a:latin typeface="MS PGothic" panose="020B0600070205080204" pitchFamily="34" charset="-128"/>
                          <a:ea typeface="MS PGothic" panose="020B0600070205080204" pitchFamily="34" charset="-128"/>
                        </a:rPr>
                        <a:t>している</a:t>
                      </a:r>
                      <a:endParaRPr lang="en-US" sz="120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2117380636"/>
                  </a:ext>
                </a:extLst>
              </a:tr>
              <a:tr h="1224666">
                <a:tc rowSpan="3">
                  <a:txBody>
                    <a:bodyPr/>
                    <a:lstStyle/>
                    <a:p>
                      <a:pPr algn="ctr"/>
                      <a:r>
                        <a:rPr lang="en-US" sz="1200" b="1" noProof="1">
                          <a:solidFill>
                            <a:schemeClr val="bg1"/>
                          </a:solidFill>
                          <a:latin typeface="MS PGothic" panose="020B0600070205080204" pitchFamily="34" charset="-128"/>
                          <a:ea typeface="MS PGothic" panose="020B0600070205080204" pitchFamily="34" charset="-128"/>
                        </a:rPr>
                        <a:t>病院</a:t>
                      </a:r>
                      <a:r>
                        <a:rPr lang="ja-JP" altLang="en-US" sz="1200" b="1" noProof="1">
                          <a:solidFill>
                            <a:schemeClr val="bg1"/>
                          </a:solidFill>
                          <a:latin typeface="MS PGothic" panose="020B0600070205080204" pitchFamily="34" charset="-128"/>
                          <a:ea typeface="MS PGothic" panose="020B0600070205080204" pitchFamily="34" charset="-128"/>
                        </a:rPr>
                        <a:t>・</a:t>
                      </a:r>
                      <a:endParaRPr lang="en-US" sz="1200" b="1" noProof="1">
                        <a:solidFill>
                          <a:schemeClr val="bg1"/>
                        </a:solidFill>
                        <a:latin typeface="MS PGothic" panose="020B0600070205080204" pitchFamily="34" charset="-128"/>
                        <a:ea typeface="MS PGothic" panose="020B0600070205080204" pitchFamily="34" charset="-128"/>
                      </a:endParaRPr>
                    </a:p>
                    <a:p>
                      <a:pPr algn="ctr"/>
                      <a:r>
                        <a:rPr lang="en-US" sz="1200" b="1" noProof="1">
                          <a:solidFill>
                            <a:schemeClr val="bg1"/>
                          </a:solidFill>
                          <a:latin typeface="MS PGothic" panose="020B0600070205080204" pitchFamily="34" charset="-128"/>
                          <a:ea typeface="MS PGothic" panose="020B0600070205080204" pitchFamily="34" charset="-128"/>
                        </a:rPr>
                        <a:t>州保健局 (PHD)</a:t>
                      </a:r>
                      <a:endParaRPr lang="en-US" sz="1200" b="1" dirty="0">
                        <a:solidFill>
                          <a:schemeClr val="bg1"/>
                        </a:solidFill>
                        <a:latin typeface="MS PGothic" panose="020B0600070205080204" pitchFamily="34" charset="-128"/>
                        <a:ea typeface="MS PGothic" panose="020B0600070205080204" pitchFamily="34" charset="-128"/>
                      </a:endParaRPr>
                    </a:p>
                  </a:txBody>
                  <a:tcPr anchor="ctr">
                    <a:solidFill>
                      <a:schemeClr val="accent2">
                        <a:lumMod val="50000"/>
                      </a:schemeClr>
                    </a:solidFill>
                  </a:tcPr>
                </a:tc>
                <a:tc>
                  <a:txBody>
                    <a:bodyPr/>
                    <a:lstStyle/>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州保健局</a:t>
                      </a:r>
                      <a:endParaRPr lang="en-US" sz="1200" dirty="0">
                        <a:latin typeface="MS PGothic" panose="020B0600070205080204" pitchFamily="34" charset="-128"/>
                        <a:ea typeface="MS PGothic" panose="020B0600070205080204" pitchFamily="34" charset="-128"/>
                      </a:endParaRPr>
                    </a:p>
                  </a:txBody>
                  <a:tcPr anchor="ctr"/>
                </a:tc>
                <a:tc>
                  <a:txBody>
                    <a:bodyPr/>
                    <a:lstStyle/>
                    <a:p>
                      <a:pPr marL="285750" indent="-2857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州レベルで健康関連の問題を管理し、州法の遵守を確保する責任を負う。</a:t>
                      </a:r>
                      <a:r>
                        <a:rPr lang="en-US" sz="1200" dirty="0">
                          <a:latin typeface="MS PGothic" panose="020B0600070205080204" pitchFamily="34" charset="-128"/>
                          <a:ea typeface="MS PGothic" panose="020B0600070205080204" pitchFamily="34" charset="-128"/>
                        </a:rPr>
                        <a:t> </a:t>
                      </a:r>
                      <a:r>
                        <a:rPr lang="en-US" sz="1200" noProof="1">
                          <a:latin typeface="MS PGothic" panose="020B0600070205080204" pitchFamily="34" charset="-128"/>
                          <a:ea typeface="MS PGothic" panose="020B0600070205080204" pitchFamily="34" charset="-128"/>
                        </a:rPr>
                        <a:t>省人民委員会が</a:t>
                      </a:r>
                      <a:r>
                        <a:rPr lang="en-US" altLang="ja-JP" sz="1200" noProof="1">
                          <a:latin typeface="MS PGothic" panose="020B0600070205080204" pitchFamily="34" charset="-128"/>
                          <a:ea typeface="MS PGothic" panose="020B0600070205080204" pitchFamily="34" charset="-128"/>
                        </a:rPr>
                        <a:t>PHD</a:t>
                      </a:r>
                      <a:r>
                        <a:rPr lang="en-US" sz="1200" noProof="1">
                          <a:latin typeface="MS PGothic" panose="020B0600070205080204" pitchFamily="34" charset="-128"/>
                          <a:ea typeface="MS PGothic" panose="020B0600070205080204" pitchFamily="34" charset="-128"/>
                        </a:rPr>
                        <a:t>の組織と運営を管理し、</a:t>
                      </a:r>
                      <a:r>
                        <a:rPr lang="en-US" altLang="ja-JP" sz="1200" noProof="1">
                          <a:latin typeface="MS PGothic" panose="020B0600070205080204" pitchFamily="34" charset="-128"/>
                          <a:ea typeface="MS PGothic" panose="020B0600070205080204" pitchFamily="34" charset="-128"/>
                        </a:rPr>
                        <a:t>MOH</a:t>
                      </a:r>
                      <a:r>
                        <a:rPr lang="en-US" sz="1200" noProof="1">
                          <a:latin typeface="MS PGothic" panose="020B0600070205080204" pitchFamily="34" charset="-128"/>
                          <a:ea typeface="MS PGothic" panose="020B0600070205080204" pitchFamily="34" charset="-128"/>
                        </a:rPr>
                        <a:t>が専門家の監督を行っている</a:t>
                      </a:r>
                      <a:endParaRPr lang="en-US" sz="120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3700453766"/>
                  </a:ext>
                </a:extLst>
              </a:tr>
              <a:tr h="1494024">
                <a:tc vMerge="1">
                  <a:txBody>
                    <a:bodyPr/>
                    <a:lstStyle/>
                    <a:p>
                      <a:pPr algn="ct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中央/全国レベルの</a:t>
                      </a:r>
                      <a:r>
                        <a:rPr lang="ja-JP" altLang="en-US" sz="1200" noProof="1">
                          <a:latin typeface="MS PGothic" panose="020B0600070205080204" pitchFamily="34" charset="-128"/>
                          <a:ea typeface="MS PGothic" panose="020B0600070205080204" pitchFamily="34" charset="-128"/>
                        </a:rPr>
                        <a:t>リファラる</a:t>
                      </a:r>
                      <a:r>
                        <a:rPr lang="en-US" sz="1200" noProof="1">
                          <a:latin typeface="MS PGothic" panose="020B0600070205080204" pitchFamily="34" charset="-128"/>
                          <a:ea typeface="MS PGothic" panose="020B0600070205080204" pitchFamily="34" charset="-128"/>
                        </a:rPr>
                        <a:t>病院 (南部に1つの総合病院、北部に1つの熱帯病専門病院)</a:t>
                      </a:r>
                      <a:endParaRPr lang="en-US" sz="1200" dirty="0">
                        <a:latin typeface="MS PGothic" panose="020B0600070205080204" pitchFamily="34" charset="-128"/>
                        <a:ea typeface="MS PGothic" panose="020B0600070205080204" pitchFamily="34" charset="-128"/>
                      </a:endParaRPr>
                    </a:p>
                  </a:txBody>
                  <a:tcPr anchor="ctr"/>
                </a:tc>
                <a:tc>
                  <a:txBody>
                    <a:bodyPr/>
                    <a:lstStyle/>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全国レベルの一次紹介病院として医療サービスを提供することを任務とする。</a:t>
                      </a:r>
                      <a:r>
                        <a:rPr lang="en-US" sz="1200" dirty="0">
                          <a:latin typeface="MS PGothic" panose="020B0600070205080204" pitchFamily="34" charset="-128"/>
                          <a:ea typeface="MS PGothic" panose="020B0600070205080204" pitchFamily="34" charset="-128"/>
                        </a:rPr>
                        <a:t> </a:t>
                      </a:r>
                      <a:r>
                        <a:rPr lang="en-US" sz="1200" noProof="1">
                          <a:latin typeface="MS PGothic" panose="020B0600070205080204" pitchFamily="34" charset="-128"/>
                          <a:ea typeface="MS PGothic" panose="020B0600070205080204" pitchFamily="34" charset="-128"/>
                        </a:rPr>
                        <a:t>MOHの直接監督の下で運営され、組織、資金調達、サービス品質の側面を監督する</a:t>
                      </a:r>
                      <a:endParaRPr lang="en-US" sz="120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416507693"/>
                  </a:ext>
                </a:extLst>
              </a:tr>
              <a:tr h="847846">
                <a:tc vMerge="1">
                  <a:txBody>
                    <a:bodyPr/>
                    <a:lstStyle/>
                    <a:p>
                      <a:pPr algn="ct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地方総合病院</a:t>
                      </a:r>
                    </a:p>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地方総合病院</a:t>
                      </a:r>
                      <a:endParaRPr lang="en-US" sz="1200" dirty="0">
                        <a:latin typeface="MS PGothic" panose="020B0600070205080204" pitchFamily="34" charset="-128"/>
                        <a:ea typeface="MS PGothic" panose="020B0600070205080204" pitchFamily="34" charset="-128"/>
                      </a:endParaRPr>
                    </a:p>
                  </a:txBody>
                  <a:tcPr anchor="ctr"/>
                </a:tc>
                <a:tc>
                  <a:txBody>
                    <a:bodyPr/>
                    <a:lstStyle/>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PHDの下</a:t>
                      </a:r>
                      <a:r>
                        <a:rPr lang="ja-JP" altLang="en-US" sz="1200" noProof="1">
                          <a:latin typeface="MS PGothic" panose="020B0600070205080204" pitchFamily="34" charset="-128"/>
                          <a:ea typeface="MS PGothic" panose="020B0600070205080204" pitchFamily="34" charset="-128"/>
                        </a:rPr>
                        <a:t>、</a:t>
                      </a:r>
                      <a:r>
                        <a:rPr lang="en-US" sz="1200" noProof="1">
                          <a:latin typeface="MS PGothic" panose="020B0600070205080204" pitchFamily="34" charset="-128"/>
                          <a:ea typeface="MS PGothic" panose="020B0600070205080204" pitchFamily="34" charset="-128"/>
                        </a:rPr>
                        <a:t>各州で医療サービスを提供する責任を負う</a:t>
                      </a:r>
                    </a:p>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また、各地区で医療サービスを提供してい</a:t>
                      </a:r>
                      <a:r>
                        <a:rPr lang="ja-JP" altLang="en-US" sz="1200" noProof="1">
                          <a:latin typeface="MS PGothic" panose="020B0600070205080204" pitchFamily="34" charset="-128"/>
                          <a:ea typeface="MS PGothic" panose="020B0600070205080204" pitchFamily="34" charset="-128"/>
                        </a:rPr>
                        <a:t>る</a:t>
                      </a:r>
                      <a:endParaRPr lang="en-US" sz="1200" noProof="1">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474704909"/>
                  </a:ext>
                </a:extLst>
              </a:tr>
            </a:tbl>
          </a:graphicData>
        </a:graphic>
      </p:graphicFrame>
      <p:sp>
        <p:nvSpPr>
          <p:cNvPr id="3" name="テキスト プレースホルダー 1">
            <a:extLst>
              <a:ext uri="{FF2B5EF4-FFF2-40B4-BE49-F238E27FC236}">
                <a16:creationId xmlns:a16="http://schemas.microsoft.com/office/drawing/2014/main" id="{FA90B25A-60C3-D6C2-34BF-5E976A008A05}"/>
              </a:ext>
            </a:extLst>
          </p:cNvPr>
          <p:cNvSpPr txBox="1">
            <a:spLocks/>
          </p:cNvSpPr>
          <p:nvPr/>
        </p:nvSpPr>
        <p:spPr>
          <a:xfrm>
            <a:off x="344488" y="1102794"/>
            <a:ext cx="2808312"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b="1" noProof="1"/>
              <a:t>調達プロセスに関する法規制</a:t>
            </a:r>
          </a:p>
        </p:txBody>
      </p:sp>
      <p:sp>
        <p:nvSpPr>
          <p:cNvPr id="11" name="テキスト プレースホルダー 1">
            <a:extLst>
              <a:ext uri="{FF2B5EF4-FFF2-40B4-BE49-F238E27FC236}">
                <a16:creationId xmlns:a16="http://schemas.microsoft.com/office/drawing/2014/main" id="{DEA3A8BB-20BF-4CA2-234A-0053FF81A536}"/>
              </a:ext>
            </a:extLst>
          </p:cNvPr>
          <p:cNvSpPr txBox="1">
            <a:spLocks/>
          </p:cNvSpPr>
          <p:nvPr/>
        </p:nvSpPr>
        <p:spPr>
          <a:xfrm>
            <a:off x="5025008" y="1052736"/>
            <a:ext cx="2808312"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b="1" noProof="1"/>
              <a:t>公共調達の規制に関与する機関</a:t>
            </a:r>
          </a:p>
        </p:txBody>
      </p:sp>
    </p:spTree>
    <p:extLst>
      <p:ext uri="{BB962C8B-B14F-4D97-AF65-F5344CB8AC3E}">
        <p14:creationId xmlns:p14="http://schemas.microsoft.com/office/powerpoint/2010/main" val="1873250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8">
            <a:extLst>
              <a:ext uri="{FF2B5EF4-FFF2-40B4-BE49-F238E27FC236}">
                <a16:creationId xmlns:a16="http://schemas.microsoft.com/office/drawing/2014/main" id="{3D1A52E9-DCD8-1145-D785-5ACDCDF76883}"/>
              </a:ext>
            </a:extLst>
          </p:cNvPr>
          <p:cNvSpPr txBox="1"/>
          <p:nvPr/>
        </p:nvSpPr>
        <p:spPr>
          <a:xfrm>
            <a:off x="261283" y="3272377"/>
            <a:ext cx="9331188" cy="461665"/>
          </a:xfrm>
          <a:prstGeom prst="rect">
            <a:avLst/>
          </a:prstGeom>
          <a:noFill/>
          <a:ln w="19050">
            <a:solidFill>
              <a:schemeClr val="accent1"/>
            </a:solidFill>
            <a:prstDash val="dash"/>
          </a:ln>
        </p:spPr>
        <p:txBody>
          <a:bodyPr wrap="square">
            <a:spAutoFit/>
          </a:bodyPr>
          <a:lstStyle/>
          <a:p>
            <a:r>
              <a:rPr lang="en-US" sz="1200" b="1" noProof="1">
                <a:solidFill>
                  <a:srgbClr val="3A3A3A"/>
                </a:solidFill>
                <a:latin typeface="MS PGothic" panose="020B0600070205080204" pitchFamily="34" charset="-128"/>
                <a:ea typeface="MS PGothic" panose="020B0600070205080204" pitchFamily="34" charset="-128"/>
              </a:rPr>
              <a:t>中央/国家レベル</a:t>
            </a:r>
          </a:p>
          <a:p>
            <a:r>
              <a:rPr lang="en-US" sz="1200" b="1" noProof="1">
                <a:solidFill>
                  <a:srgbClr val="3A3A3A"/>
                </a:solidFill>
                <a:latin typeface="MS PGothic" panose="020B0600070205080204" pitchFamily="34" charset="-128"/>
                <a:ea typeface="MS PGothic" panose="020B0600070205080204" pitchFamily="34" charset="-128"/>
              </a:rPr>
              <a:t>の医療施設</a:t>
            </a:r>
            <a:endParaRPr lang="en-US" sz="1200" dirty="0">
              <a:latin typeface="MS PGothic" panose="020B0600070205080204" pitchFamily="34" charset="-128"/>
              <a:ea typeface="MS PGothic" panose="020B0600070205080204" pitchFamily="34" charset="-128"/>
            </a:endParaRPr>
          </a:p>
        </p:txBody>
      </p:sp>
      <p:sp>
        <p:nvSpPr>
          <p:cNvPr id="9" name="TextBox 47">
            <a:extLst>
              <a:ext uri="{FF2B5EF4-FFF2-40B4-BE49-F238E27FC236}">
                <a16:creationId xmlns:a16="http://schemas.microsoft.com/office/drawing/2014/main" id="{A6F24F68-4BC4-1126-95E7-63EA863221D8}"/>
              </a:ext>
            </a:extLst>
          </p:cNvPr>
          <p:cNvSpPr txBox="1"/>
          <p:nvPr/>
        </p:nvSpPr>
        <p:spPr>
          <a:xfrm>
            <a:off x="287406" y="4930391"/>
            <a:ext cx="9331188" cy="646331"/>
          </a:xfrm>
          <a:prstGeom prst="rect">
            <a:avLst/>
          </a:prstGeom>
          <a:noFill/>
          <a:ln w="19050">
            <a:solidFill>
              <a:schemeClr val="accent1"/>
            </a:solidFill>
            <a:prstDash val="dash"/>
          </a:ln>
        </p:spPr>
        <p:txBody>
          <a:bodyPr wrap="square">
            <a:spAutoFit/>
          </a:bodyPr>
          <a:lstStyle/>
          <a:p>
            <a:r>
              <a:rPr lang="en-US" sz="1200" b="1" noProof="1">
                <a:solidFill>
                  <a:srgbClr val="3A3A3A"/>
                </a:solidFill>
                <a:latin typeface="MS PGothic" panose="020B0600070205080204" pitchFamily="34" charset="-128"/>
                <a:ea typeface="MS PGothic" panose="020B0600070205080204" pitchFamily="34" charset="-128"/>
              </a:rPr>
              <a:t>地区および</a:t>
            </a:r>
          </a:p>
          <a:p>
            <a:r>
              <a:rPr lang="en-US" sz="1200" b="1" noProof="1">
                <a:solidFill>
                  <a:srgbClr val="3A3A3A"/>
                </a:solidFill>
                <a:latin typeface="MS PGothic" panose="020B0600070205080204" pitchFamily="34" charset="-128"/>
                <a:ea typeface="MS PGothic" panose="020B0600070205080204" pitchFamily="34" charset="-128"/>
              </a:rPr>
              <a:t>州・地方レベル</a:t>
            </a:r>
          </a:p>
          <a:p>
            <a:r>
              <a:rPr lang="en-US" sz="1200" b="1" noProof="1">
                <a:solidFill>
                  <a:srgbClr val="3A3A3A"/>
                </a:solidFill>
                <a:latin typeface="MS PGothic" panose="020B0600070205080204" pitchFamily="34" charset="-128"/>
                <a:ea typeface="MS PGothic" panose="020B0600070205080204" pitchFamily="34" charset="-128"/>
              </a:rPr>
              <a:t>の保健施設</a:t>
            </a:r>
            <a:endParaRPr lang="en-US" sz="1200" dirty="0">
              <a:latin typeface="MS PGothic" panose="020B0600070205080204" pitchFamily="34" charset="-128"/>
              <a:ea typeface="MS PGothic" panose="020B0600070205080204" pitchFamily="34" charset="-128"/>
            </a:endParaRPr>
          </a:p>
        </p:txBody>
      </p:sp>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305478"/>
            <a:ext cx="9505055" cy="264688"/>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ベトナム／医療関連／制度</a:t>
            </a:r>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公立病院</a:t>
            </a:r>
            <a:r>
              <a:rPr lang="ja-JP" altLang="en-US" noProof="1"/>
              <a:t>における</a:t>
            </a:r>
            <a:r>
              <a:rPr lang="en-US" altLang="ja-JP" noProof="1"/>
              <a:t>購買・調達プロセス</a:t>
            </a:r>
            <a:r>
              <a:rPr lang="ja-JP" altLang="en-US" noProof="1"/>
              <a:t>（医療機器・医療備品）</a:t>
            </a:r>
            <a:endParaRPr kumimoji="1" lang="ja-JP" altLang="en-US" noProof="1"/>
          </a:p>
        </p:txBody>
      </p:sp>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640" dirty="0"/>
              <a:t>（出所）</a:t>
            </a:r>
            <a:r>
              <a:rPr lang="en-US" altLang="ja-JP" sz="640" dirty="0"/>
              <a:t>PATH</a:t>
            </a:r>
            <a:r>
              <a:rPr lang="ja-JP" altLang="en-US" sz="640" dirty="0"/>
              <a:t>「</a:t>
            </a:r>
            <a:r>
              <a:rPr lang="en-US" altLang="ja-JP" sz="640" dirty="0"/>
              <a:t>Description of the Procurement and Management Systems for Medical Equipment, Supplies, Medical Oxygen at Health Facilities in Vietnam</a:t>
            </a:r>
            <a:r>
              <a:rPr lang="ja-JP" altLang="en-US" sz="640" dirty="0"/>
              <a:t>」</a:t>
            </a:r>
            <a:endParaRPr lang="en-US" altLang="ja-JP" sz="640" b="1" dirty="0"/>
          </a:p>
        </p:txBody>
      </p:sp>
      <p:sp>
        <p:nvSpPr>
          <p:cNvPr id="11" name="TextBox 10">
            <a:extLst>
              <a:ext uri="{FF2B5EF4-FFF2-40B4-BE49-F238E27FC236}">
                <a16:creationId xmlns:a16="http://schemas.microsoft.com/office/drawing/2014/main" id="{D667DED1-76DA-F3A2-ABAB-CA9531604DED}"/>
              </a:ext>
            </a:extLst>
          </p:cNvPr>
          <p:cNvSpPr txBox="1"/>
          <p:nvPr/>
        </p:nvSpPr>
        <p:spPr>
          <a:xfrm>
            <a:off x="287406" y="4124787"/>
            <a:ext cx="1656184" cy="461665"/>
          </a:xfrm>
          <a:prstGeom prst="rect">
            <a:avLst/>
          </a:prstGeom>
          <a:noFill/>
        </p:spPr>
        <p:txBody>
          <a:bodyPr wrap="square">
            <a:spAutoFit/>
          </a:bodyPr>
          <a:lstStyle/>
          <a:p>
            <a:pPr algn="ctr"/>
            <a:r>
              <a:rPr lang="ja-JP" altLang="en-US" sz="1200" b="1" noProof="1">
                <a:solidFill>
                  <a:srgbClr val="3A3A3A"/>
                </a:solidFill>
                <a:latin typeface="MS PGothic" panose="020B0600070205080204" pitchFamily="34" charset="-128"/>
                <a:ea typeface="MS PGothic" panose="020B0600070205080204" pitchFamily="34" charset="-128"/>
              </a:rPr>
              <a:t>ニーズの決定と資金の利用可能性の確認</a:t>
            </a:r>
            <a:endParaRPr lang="en-US" sz="1200" dirty="0">
              <a:latin typeface="MS PGothic" panose="020B0600070205080204" pitchFamily="34" charset="-128"/>
              <a:ea typeface="MS PGothic" panose="020B0600070205080204" pitchFamily="34" charset="-128"/>
            </a:endParaRPr>
          </a:p>
        </p:txBody>
      </p:sp>
      <p:sp>
        <p:nvSpPr>
          <p:cNvPr id="12" name="TextBox 11">
            <a:extLst>
              <a:ext uri="{FF2B5EF4-FFF2-40B4-BE49-F238E27FC236}">
                <a16:creationId xmlns:a16="http://schemas.microsoft.com/office/drawing/2014/main" id="{39BE9D1B-5521-C3F1-D979-D2846674ED62}"/>
              </a:ext>
            </a:extLst>
          </p:cNvPr>
          <p:cNvSpPr txBox="1"/>
          <p:nvPr/>
        </p:nvSpPr>
        <p:spPr>
          <a:xfrm>
            <a:off x="2323794" y="4213592"/>
            <a:ext cx="1275979" cy="276999"/>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契約者選定計画</a:t>
            </a:r>
            <a:endParaRPr lang="en-US" sz="1200" dirty="0">
              <a:latin typeface="MS PGothic" panose="020B0600070205080204" pitchFamily="34" charset="-128"/>
              <a:ea typeface="MS PGothic" panose="020B0600070205080204" pitchFamily="34" charset="-128"/>
            </a:endParaRPr>
          </a:p>
        </p:txBody>
      </p:sp>
      <p:sp>
        <p:nvSpPr>
          <p:cNvPr id="14" name="TextBox 13">
            <a:extLst>
              <a:ext uri="{FF2B5EF4-FFF2-40B4-BE49-F238E27FC236}">
                <a16:creationId xmlns:a16="http://schemas.microsoft.com/office/drawing/2014/main" id="{250DEA1E-B1B1-C581-15F3-3697AC12DCEC}"/>
              </a:ext>
            </a:extLst>
          </p:cNvPr>
          <p:cNvSpPr txBox="1"/>
          <p:nvPr/>
        </p:nvSpPr>
        <p:spPr>
          <a:xfrm>
            <a:off x="4055500" y="4213591"/>
            <a:ext cx="1416481" cy="461665"/>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入札書類の作成</a:t>
            </a:r>
            <a:endParaRPr lang="en-US" sz="1200" dirty="0">
              <a:latin typeface="MS PGothic" panose="020B0600070205080204" pitchFamily="34" charset="-128"/>
              <a:ea typeface="MS PGothic" panose="020B0600070205080204" pitchFamily="34" charset="-128"/>
            </a:endParaRPr>
          </a:p>
        </p:txBody>
      </p:sp>
      <p:sp>
        <p:nvSpPr>
          <p:cNvPr id="15" name="TextBox 14">
            <a:extLst>
              <a:ext uri="{FF2B5EF4-FFF2-40B4-BE49-F238E27FC236}">
                <a16:creationId xmlns:a16="http://schemas.microsoft.com/office/drawing/2014/main" id="{DDF86E13-05A8-5BCA-D88E-7F83FF3CCC51}"/>
              </a:ext>
            </a:extLst>
          </p:cNvPr>
          <p:cNvSpPr txBox="1"/>
          <p:nvPr/>
        </p:nvSpPr>
        <p:spPr>
          <a:xfrm>
            <a:off x="5711684" y="4213592"/>
            <a:ext cx="1416481" cy="461665"/>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入札組織</a:t>
            </a:r>
            <a:endParaRPr lang="en-US" sz="1200" dirty="0">
              <a:latin typeface="MS PGothic" panose="020B0600070205080204" pitchFamily="34" charset="-128"/>
              <a:ea typeface="MS PGothic" panose="020B0600070205080204" pitchFamily="34" charset="-128"/>
            </a:endParaRPr>
          </a:p>
        </p:txBody>
      </p:sp>
      <p:sp>
        <p:nvSpPr>
          <p:cNvPr id="16" name="TextBox 15">
            <a:extLst>
              <a:ext uri="{FF2B5EF4-FFF2-40B4-BE49-F238E27FC236}">
                <a16:creationId xmlns:a16="http://schemas.microsoft.com/office/drawing/2014/main" id="{54708466-577E-7DE2-5535-72F73583F37E}"/>
              </a:ext>
            </a:extLst>
          </p:cNvPr>
          <p:cNvSpPr txBox="1"/>
          <p:nvPr/>
        </p:nvSpPr>
        <p:spPr>
          <a:xfrm>
            <a:off x="7151844" y="4213592"/>
            <a:ext cx="1416481" cy="461665"/>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契約者選定</a:t>
            </a:r>
            <a:endParaRPr lang="en-US" sz="1200" dirty="0">
              <a:latin typeface="MS PGothic" panose="020B0600070205080204" pitchFamily="34" charset="-128"/>
              <a:ea typeface="MS PGothic" panose="020B0600070205080204" pitchFamily="34" charset="-128"/>
            </a:endParaRPr>
          </a:p>
        </p:txBody>
      </p:sp>
      <p:sp>
        <p:nvSpPr>
          <p:cNvPr id="17" name="TextBox 16">
            <a:extLst>
              <a:ext uri="{FF2B5EF4-FFF2-40B4-BE49-F238E27FC236}">
                <a16:creationId xmlns:a16="http://schemas.microsoft.com/office/drawing/2014/main" id="{739D5159-FA80-0D69-C6CA-442F84EB2A81}"/>
              </a:ext>
            </a:extLst>
          </p:cNvPr>
          <p:cNvSpPr txBox="1"/>
          <p:nvPr/>
        </p:nvSpPr>
        <p:spPr>
          <a:xfrm>
            <a:off x="8616456" y="4186725"/>
            <a:ext cx="1416481" cy="276999"/>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設備の受入</a:t>
            </a:r>
            <a:endParaRPr lang="en-US" sz="1200" dirty="0">
              <a:latin typeface="MS PGothic" panose="020B0600070205080204" pitchFamily="34" charset="-128"/>
              <a:ea typeface="MS PGothic" panose="020B0600070205080204" pitchFamily="34" charset="-128"/>
            </a:endParaRPr>
          </a:p>
        </p:txBody>
      </p:sp>
      <p:cxnSp>
        <p:nvCxnSpPr>
          <p:cNvPr id="22" name="Straight Arrow Connector 21">
            <a:extLst>
              <a:ext uri="{FF2B5EF4-FFF2-40B4-BE49-F238E27FC236}">
                <a16:creationId xmlns:a16="http://schemas.microsoft.com/office/drawing/2014/main" id="{F50E92C4-91C1-6FDC-3112-B349519A174E}"/>
              </a:ext>
            </a:extLst>
          </p:cNvPr>
          <p:cNvCxnSpPr>
            <a:cxnSpLocks/>
          </p:cNvCxnSpPr>
          <p:nvPr/>
        </p:nvCxnSpPr>
        <p:spPr>
          <a:xfrm flipV="1">
            <a:off x="1911511" y="4346527"/>
            <a:ext cx="392118" cy="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88845F8-8B45-0763-05CF-CE331D70FD55}"/>
              </a:ext>
            </a:extLst>
          </p:cNvPr>
          <p:cNvCxnSpPr>
            <a:cxnSpLocks/>
          </p:cNvCxnSpPr>
          <p:nvPr/>
        </p:nvCxnSpPr>
        <p:spPr>
          <a:xfrm>
            <a:off x="3671781" y="4333094"/>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30B0A08-561C-5C86-1C15-786C71EDE856}"/>
              </a:ext>
            </a:extLst>
          </p:cNvPr>
          <p:cNvCxnSpPr>
            <a:cxnSpLocks/>
          </p:cNvCxnSpPr>
          <p:nvPr/>
        </p:nvCxnSpPr>
        <p:spPr>
          <a:xfrm>
            <a:off x="5511911" y="4333094"/>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2129E9-F75C-2DDE-4E2F-77E17D590681}"/>
              </a:ext>
            </a:extLst>
          </p:cNvPr>
          <p:cNvCxnSpPr>
            <a:cxnSpLocks/>
          </p:cNvCxnSpPr>
          <p:nvPr/>
        </p:nvCxnSpPr>
        <p:spPr>
          <a:xfrm>
            <a:off x="6912141" y="4333094"/>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CEA7910-F365-7EA4-6BDA-23068AC92210}"/>
              </a:ext>
            </a:extLst>
          </p:cNvPr>
          <p:cNvCxnSpPr>
            <a:cxnSpLocks/>
          </p:cNvCxnSpPr>
          <p:nvPr/>
        </p:nvCxnSpPr>
        <p:spPr>
          <a:xfrm>
            <a:off x="8392231" y="4333094"/>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9A78476-B9A4-6572-FEF5-63D2011D3150}"/>
              </a:ext>
            </a:extLst>
          </p:cNvPr>
          <p:cNvSpPr txBox="1"/>
          <p:nvPr/>
        </p:nvSpPr>
        <p:spPr>
          <a:xfrm>
            <a:off x="738224" y="3401295"/>
            <a:ext cx="3077573" cy="261610"/>
          </a:xfrm>
          <a:prstGeom prst="rect">
            <a:avLst/>
          </a:prstGeom>
          <a:noFill/>
        </p:spPr>
        <p:txBody>
          <a:bodyPr wrap="square">
            <a:spAutoFit/>
          </a:bodyPr>
          <a:lstStyle/>
          <a:p>
            <a:pPr algn="ctr"/>
            <a:r>
              <a:rPr lang="en-US" sz="1100" noProof="1">
                <a:solidFill>
                  <a:srgbClr val="3A3A3A"/>
                </a:solidFill>
                <a:latin typeface="MS PGothic" panose="020B0600070205080204" pitchFamily="34" charset="-128"/>
                <a:ea typeface="MS PGothic" panose="020B0600070205080204" pitchFamily="34" charset="-128"/>
              </a:rPr>
              <a:t>州保健局 (PHD) </a:t>
            </a:r>
            <a:r>
              <a:rPr lang="ja-JP" altLang="en-US" sz="1100" noProof="1">
                <a:solidFill>
                  <a:srgbClr val="3A3A3A"/>
                </a:solidFill>
                <a:latin typeface="MS PGothic" panose="020B0600070205080204" pitchFamily="34" charset="-128"/>
                <a:ea typeface="MS PGothic" panose="020B0600070205080204" pitchFamily="34" charset="-128"/>
              </a:rPr>
              <a:t>が承認</a:t>
            </a:r>
            <a:endParaRPr lang="en-US" sz="1100" dirty="0">
              <a:latin typeface="MS PGothic" panose="020B0600070205080204" pitchFamily="34" charset="-128"/>
              <a:ea typeface="MS PGothic" panose="020B0600070205080204" pitchFamily="34" charset="-128"/>
            </a:endParaRPr>
          </a:p>
        </p:txBody>
      </p:sp>
      <p:sp>
        <p:nvSpPr>
          <p:cNvPr id="28" name="TextBox 27">
            <a:extLst>
              <a:ext uri="{FF2B5EF4-FFF2-40B4-BE49-F238E27FC236}">
                <a16:creationId xmlns:a16="http://schemas.microsoft.com/office/drawing/2014/main" id="{EF62C73C-5A7A-59E2-7E18-F08E2C841754}"/>
              </a:ext>
            </a:extLst>
          </p:cNvPr>
          <p:cNvSpPr txBox="1"/>
          <p:nvPr/>
        </p:nvSpPr>
        <p:spPr>
          <a:xfrm>
            <a:off x="1364006" y="4956578"/>
            <a:ext cx="1656184" cy="261610"/>
          </a:xfrm>
          <a:prstGeom prst="rect">
            <a:avLst/>
          </a:prstGeom>
          <a:noFill/>
        </p:spPr>
        <p:txBody>
          <a:bodyPr wrap="square">
            <a:spAutoFit/>
          </a:bodyPr>
          <a:lstStyle/>
          <a:p>
            <a:pPr algn="ctr"/>
            <a:r>
              <a:rPr lang="ja-JP" altLang="en-US" sz="1100" noProof="1">
                <a:solidFill>
                  <a:srgbClr val="3A3A3A"/>
                </a:solidFill>
                <a:latin typeface="MS PGothic" panose="020B0600070205080204" pitchFamily="34" charset="-128"/>
                <a:ea typeface="MS PGothic" panose="020B0600070205080204" pitchFamily="34" charset="-128"/>
              </a:rPr>
              <a:t>保健</a:t>
            </a:r>
            <a:r>
              <a:rPr lang="en-US" sz="1100" noProof="1">
                <a:solidFill>
                  <a:srgbClr val="3A3A3A"/>
                </a:solidFill>
                <a:latin typeface="MS PGothic" panose="020B0600070205080204" pitchFamily="34" charset="-128"/>
                <a:ea typeface="MS PGothic" panose="020B0600070205080204" pitchFamily="34" charset="-128"/>
              </a:rPr>
              <a:t>省 (MOH) </a:t>
            </a:r>
            <a:r>
              <a:rPr lang="ja-JP" altLang="en-US" sz="1100" noProof="1">
                <a:solidFill>
                  <a:srgbClr val="3A3A3A"/>
                </a:solidFill>
                <a:latin typeface="MS PGothic" panose="020B0600070205080204" pitchFamily="34" charset="-128"/>
                <a:ea typeface="MS PGothic" panose="020B0600070205080204" pitchFamily="34" charset="-128"/>
              </a:rPr>
              <a:t>が承認</a:t>
            </a:r>
            <a:endParaRPr lang="en-US" sz="1100" dirty="0">
              <a:latin typeface="MS PGothic" panose="020B0600070205080204" pitchFamily="34" charset="-128"/>
              <a:ea typeface="MS PGothic" panose="020B0600070205080204" pitchFamily="34" charset="-128"/>
            </a:endParaRPr>
          </a:p>
        </p:txBody>
      </p:sp>
      <p:sp>
        <p:nvSpPr>
          <p:cNvPr id="29" name="TextBox 28">
            <a:extLst>
              <a:ext uri="{FF2B5EF4-FFF2-40B4-BE49-F238E27FC236}">
                <a16:creationId xmlns:a16="http://schemas.microsoft.com/office/drawing/2014/main" id="{FCF3C7BE-B4EF-A5A7-52F2-3B386108160B}"/>
              </a:ext>
            </a:extLst>
          </p:cNvPr>
          <p:cNvSpPr txBox="1"/>
          <p:nvPr/>
        </p:nvSpPr>
        <p:spPr>
          <a:xfrm>
            <a:off x="5497086" y="3295604"/>
            <a:ext cx="3071239" cy="430887"/>
          </a:xfrm>
          <a:prstGeom prst="rect">
            <a:avLst/>
          </a:prstGeom>
          <a:noFill/>
        </p:spPr>
        <p:txBody>
          <a:bodyPr wrap="square">
            <a:spAutoFit/>
          </a:bodyPr>
          <a:lstStyle/>
          <a:p>
            <a:pPr algn="ctr"/>
            <a:r>
              <a:rPr lang="en-US" sz="1100" noProof="1">
                <a:solidFill>
                  <a:srgbClr val="3A3A3A"/>
                </a:solidFill>
                <a:latin typeface="MS PGothic" panose="020B0600070205080204" pitchFamily="34" charset="-128"/>
                <a:ea typeface="MS PGothic" panose="020B0600070205080204" pitchFamily="34" charset="-128"/>
              </a:rPr>
              <a:t>保健施設によって実施され、PHDに報告される、または一部の州でPHDによって実施される</a:t>
            </a:r>
            <a:endParaRPr lang="en-US" sz="1100" dirty="0">
              <a:latin typeface="MS PGothic" panose="020B0600070205080204" pitchFamily="34" charset="-128"/>
              <a:ea typeface="MS PGothic" panose="020B0600070205080204" pitchFamily="34" charset="-128"/>
            </a:endParaRPr>
          </a:p>
        </p:txBody>
      </p:sp>
      <p:sp>
        <p:nvSpPr>
          <p:cNvPr id="30" name="TextBox 29">
            <a:extLst>
              <a:ext uri="{FF2B5EF4-FFF2-40B4-BE49-F238E27FC236}">
                <a16:creationId xmlns:a16="http://schemas.microsoft.com/office/drawing/2014/main" id="{01891B19-5565-BCAC-0D51-6534F3370099}"/>
              </a:ext>
            </a:extLst>
          </p:cNvPr>
          <p:cNvSpPr txBox="1"/>
          <p:nvPr/>
        </p:nvSpPr>
        <p:spPr>
          <a:xfrm>
            <a:off x="5488015" y="4917768"/>
            <a:ext cx="2860153" cy="261610"/>
          </a:xfrm>
          <a:prstGeom prst="rect">
            <a:avLst/>
          </a:prstGeom>
          <a:noFill/>
        </p:spPr>
        <p:txBody>
          <a:bodyPr wrap="square">
            <a:spAutoFit/>
          </a:bodyPr>
          <a:lstStyle/>
          <a:p>
            <a:pPr algn="ctr"/>
            <a:r>
              <a:rPr lang="en-US" sz="1100" noProof="1">
                <a:solidFill>
                  <a:srgbClr val="3A3A3A"/>
                </a:solidFill>
                <a:latin typeface="MS PGothic" panose="020B0600070205080204" pitchFamily="34" charset="-128"/>
                <a:ea typeface="MS PGothic" panose="020B0600070205080204" pitchFamily="34" charset="-128"/>
              </a:rPr>
              <a:t>保健施設が</a:t>
            </a:r>
            <a:r>
              <a:rPr lang="ja-JP" altLang="en-US" sz="1100" noProof="1">
                <a:solidFill>
                  <a:srgbClr val="3A3A3A"/>
                </a:solidFill>
                <a:latin typeface="MS PGothic" panose="020B0600070205080204" pitchFamily="34" charset="-128"/>
                <a:ea typeface="MS PGothic" panose="020B0600070205080204" pitchFamily="34" charset="-128"/>
              </a:rPr>
              <a:t>実施</a:t>
            </a:r>
            <a:r>
              <a:rPr lang="en-US" sz="1100" noProof="1">
                <a:solidFill>
                  <a:srgbClr val="3A3A3A"/>
                </a:solidFill>
                <a:latin typeface="MS PGothic" panose="020B0600070205080204" pitchFamily="34" charset="-128"/>
                <a:ea typeface="MS PGothic" panose="020B0600070205080204" pitchFamily="34" charset="-128"/>
              </a:rPr>
              <a:t>し、 MOHに報告</a:t>
            </a:r>
            <a:endParaRPr lang="en-US" sz="1100" dirty="0">
              <a:latin typeface="MS PGothic" panose="020B0600070205080204" pitchFamily="34" charset="-128"/>
              <a:ea typeface="MS PGothic" panose="020B0600070205080204" pitchFamily="34" charset="-128"/>
            </a:endParaRPr>
          </a:p>
        </p:txBody>
      </p:sp>
      <p:sp>
        <p:nvSpPr>
          <p:cNvPr id="31" name="Right Brace 30">
            <a:extLst>
              <a:ext uri="{FF2B5EF4-FFF2-40B4-BE49-F238E27FC236}">
                <a16:creationId xmlns:a16="http://schemas.microsoft.com/office/drawing/2014/main" id="{3E1F21F2-E479-9714-689A-BD2EE84B1F3D}"/>
              </a:ext>
            </a:extLst>
          </p:cNvPr>
          <p:cNvSpPr/>
          <p:nvPr/>
        </p:nvSpPr>
        <p:spPr>
          <a:xfrm rot="16200000">
            <a:off x="1911150" y="2522474"/>
            <a:ext cx="225018" cy="2752427"/>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e 31">
            <a:extLst>
              <a:ext uri="{FF2B5EF4-FFF2-40B4-BE49-F238E27FC236}">
                <a16:creationId xmlns:a16="http://schemas.microsoft.com/office/drawing/2014/main" id="{87C3BD5E-0D1E-4AC7-2B03-8AD2BDFA5989}"/>
              </a:ext>
            </a:extLst>
          </p:cNvPr>
          <p:cNvSpPr/>
          <p:nvPr/>
        </p:nvSpPr>
        <p:spPr>
          <a:xfrm rot="5400000" flipV="1">
            <a:off x="1911150" y="3337960"/>
            <a:ext cx="225019" cy="2752426"/>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e 32">
            <a:extLst>
              <a:ext uri="{FF2B5EF4-FFF2-40B4-BE49-F238E27FC236}">
                <a16:creationId xmlns:a16="http://schemas.microsoft.com/office/drawing/2014/main" id="{501222C9-2AA6-CBFA-443B-435323B94D49}"/>
              </a:ext>
            </a:extLst>
          </p:cNvPr>
          <p:cNvSpPr/>
          <p:nvPr/>
        </p:nvSpPr>
        <p:spPr>
          <a:xfrm rot="16200000">
            <a:off x="6820239" y="1382926"/>
            <a:ext cx="163635" cy="5037361"/>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a:extLst>
              <a:ext uri="{FF2B5EF4-FFF2-40B4-BE49-F238E27FC236}">
                <a16:creationId xmlns:a16="http://schemas.microsoft.com/office/drawing/2014/main" id="{56E7AD3B-4F75-70C9-CC3E-41259D2AA3C4}"/>
              </a:ext>
            </a:extLst>
          </p:cNvPr>
          <p:cNvSpPr/>
          <p:nvPr/>
        </p:nvSpPr>
        <p:spPr>
          <a:xfrm rot="5400000" flipV="1">
            <a:off x="6820239" y="2170062"/>
            <a:ext cx="163635" cy="5037361"/>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63AC1CF9-9A9C-861A-5688-AC63EB7CC40D}"/>
              </a:ext>
            </a:extLst>
          </p:cNvPr>
          <p:cNvSpPr txBox="1"/>
          <p:nvPr/>
        </p:nvSpPr>
        <p:spPr>
          <a:xfrm>
            <a:off x="538221" y="1504651"/>
            <a:ext cx="8663252" cy="1323439"/>
          </a:xfrm>
          <a:prstGeom prst="rect">
            <a:avLst/>
          </a:prstGeom>
          <a:noFill/>
        </p:spPr>
        <p:txBody>
          <a:bodyPr wrap="square">
            <a:spAutoFit/>
          </a:bodyPr>
          <a:lstStyle/>
          <a:p>
            <a:pPr marL="171450" indent="-171450">
              <a:spcBef>
                <a:spcPts val="600"/>
              </a:spcBef>
              <a:spcAft>
                <a:spcPts val="600"/>
              </a:spcAft>
              <a:buFont typeface="Wingdings" panose="05000000000000000000" pitchFamily="2" charset="2"/>
              <a:buChar char="ü"/>
            </a:pPr>
            <a:r>
              <a:rPr lang="en-US" sz="1200" noProof="1">
                <a:latin typeface="MS PGothic" panose="020B0600070205080204" pitchFamily="34" charset="-128"/>
                <a:ea typeface="MS PGothic" panose="020B0600070205080204" pitchFamily="34" charset="-128"/>
              </a:rPr>
              <a:t>PHDによって調達が</a:t>
            </a:r>
            <a:r>
              <a:rPr lang="ja-JP" altLang="en-US" sz="1200" noProof="1">
                <a:latin typeface="MS PGothic" panose="020B0600070205080204" pitchFamily="34" charset="-128"/>
                <a:ea typeface="MS PGothic" panose="020B0600070205080204" pitchFamily="34" charset="-128"/>
              </a:rPr>
              <a:t>一元化され</a:t>
            </a:r>
            <a:r>
              <a:rPr lang="en-US" sz="1200" noProof="1">
                <a:latin typeface="MS PGothic" panose="020B0600070205080204" pitchFamily="34" charset="-128"/>
                <a:ea typeface="MS PGothic" panose="020B0600070205080204" pitchFamily="34" charset="-128"/>
              </a:rPr>
              <a:t>ている州では、計画財務</a:t>
            </a:r>
            <a:r>
              <a:rPr lang="ja-JP" altLang="en-US" sz="1200" noProof="1">
                <a:latin typeface="MS PGothic" panose="020B0600070205080204" pitchFamily="34" charset="-128"/>
                <a:ea typeface="MS PGothic" panose="020B0600070205080204" pitchFamily="34" charset="-128"/>
              </a:rPr>
              <a:t>部</a:t>
            </a:r>
            <a:r>
              <a:rPr lang="en-US" sz="1200" noProof="1">
                <a:latin typeface="MS PGothic" panose="020B0600070205080204" pitchFamily="34" charset="-128"/>
                <a:ea typeface="MS PGothic" panose="020B0600070205080204" pitchFamily="34" charset="-128"/>
              </a:rPr>
              <a:t>が中心</a:t>
            </a:r>
            <a:r>
              <a:rPr lang="ja-JP" altLang="en-US" sz="1200" noProof="1">
                <a:latin typeface="MS PGothic" panose="020B0600070205080204" pitchFamily="34" charset="-128"/>
                <a:ea typeface="MS PGothic" panose="020B0600070205080204" pitchFamily="34" charset="-128"/>
              </a:rPr>
              <a:t>的な役割を果たしており、</a:t>
            </a:r>
            <a:r>
              <a:rPr lang="en-US" sz="1200" dirty="0">
                <a:latin typeface="MS PGothic" panose="020B0600070205080204" pitchFamily="34" charset="-128"/>
                <a:ea typeface="MS PGothic" panose="020B0600070205080204" pitchFamily="34" charset="-128"/>
              </a:rPr>
              <a:t> </a:t>
            </a:r>
            <a:r>
              <a:rPr lang="en-US" sz="1200" noProof="1">
                <a:latin typeface="MS PGothic" panose="020B0600070205080204" pitchFamily="34" charset="-128"/>
                <a:ea typeface="MS PGothic" panose="020B0600070205080204" pitchFamily="34" charset="-128"/>
              </a:rPr>
              <a:t>機能部門や関係機関と連携し、設備や備品の調達を</a:t>
            </a:r>
            <a:r>
              <a:rPr lang="ja-JP" altLang="en-US" sz="1200" noProof="1">
                <a:latin typeface="MS PGothic" panose="020B0600070205080204" pitchFamily="34" charset="-128"/>
                <a:ea typeface="MS PGothic" panose="020B0600070205080204" pitchFamily="34" charset="-128"/>
              </a:rPr>
              <a:t>調整している</a:t>
            </a:r>
            <a:endParaRPr lang="en-US" sz="1200" noProof="1">
              <a:latin typeface="MS PGothic" panose="020B0600070205080204" pitchFamily="34" charset="-128"/>
              <a:ea typeface="MS PGothic" panose="020B0600070205080204" pitchFamily="34" charset="-128"/>
            </a:endParaRPr>
          </a:p>
          <a:p>
            <a:pPr marL="171450" indent="-171450">
              <a:spcBef>
                <a:spcPts val="600"/>
              </a:spcBef>
              <a:spcAft>
                <a:spcPts val="600"/>
              </a:spcAft>
              <a:buFont typeface="Wingdings" panose="05000000000000000000" pitchFamily="2" charset="2"/>
              <a:buChar char="ü"/>
            </a:pPr>
            <a:r>
              <a:rPr lang="en-US" sz="1200" noProof="1">
                <a:latin typeface="MS PGothic" panose="020B0600070205080204" pitchFamily="34" charset="-128"/>
                <a:ea typeface="MS PGothic" panose="020B0600070205080204" pitchFamily="34" charset="-128"/>
              </a:rPr>
              <a:t>調達を直接行う</a:t>
            </a:r>
            <a:r>
              <a:rPr lang="ja-JP" altLang="en-US" sz="1200" noProof="1">
                <a:latin typeface="MS PGothic" panose="020B0600070205080204" pitchFamily="34" charset="-128"/>
                <a:ea typeface="MS PGothic" panose="020B0600070205080204" pitchFamily="34" charset="-128"/>
              </a:rPr>
              <a:t>保健施設</a:t>
            </a:r>
            <a:r>
              <a:rPr lang="en-US" sz="1200" noProof="1">
                <a:latin typeface="MS PGothic" panose="020B0600070205080204" pitchFamily="34" charset="-128"/>
                <a:ea typeface="MS PGothic" panose="020B0600070205080204" pitchFamily="34" charset="-128"/>
              </a:rPr>
              <a:t>では、財務経理部が中心</a:t>
            </a:r>
            <a:r>
              <a:rPr lang="ja-JP" altLang="en-US" sz="1200" noProof="1">
                <a:latin typeface="MS PGothic" panose="020B0600070205080204" pitchFamily="34" charset="-128"/>
                <a:ea typeface="MS PGothic" panose="020B0600070205080204" pitchFamily="34" charset="-128"/>
              </a:rPr>
              <a:t>的な役割を果たしている</a:t>
            </a:r>
            <a:endParaRPr lang="en-US" altLang="ja-JP" sz="1200" noProof="1">
              <a:latin typeface="MS PGothic" panose="020B0600070205080204" pitchFamily="34" charset="-128"/>
              <a:ea typeface="MS PGothic" panose="020B0600070205080204" pitchFamily="34" charset="-128"/>
            </a:endParaRPr>
          </a:p>
          <a:p>
            <a:pPr marL="628650" lvl="1" indent="-171450">
              <a:spcBef>
                <a:spcPts val="600"/>
              </a:spcBef>
              <a:spcAft>
                <a:spcPts val="600"/>
              </a:spcAft>
              <a:buFont typeface="Wingdings" panose="05000000000000000000" pitchFamily="2" charset="2"/>
              <a:buChar char="ü"/>
            </a:pPr>
            <a:r>
              <a:rPr lang="en-US" sz="1200" noProof="1">
                <a:latin typeface="MS PGothic" panose="020B0600070205080204" pitchFamily="34" charset="-128"/>
                <a:ea typeface="MS PGothic" panose="020B0600070205080204" pitchFamily="34" charset="-128"/>
              </a:rPr>
              <a:t>契約締結、受入試験、費用支払いについては、医療機器・</a:t>
            </a:r>
            <a:r>
              <a:rPr lang="ja-JP" altLang="en-US" sz="1200" noProof="1">
                <a:latin typeface="MS PGothic" panose="020B0600070205080204" pitchFamily="34" charset="-128"/>
                <a:ea typeface="MS PGothic" panose="020B0600070205080204" pitchFamily="34" charset="-128"/>
              </a:rPr>
              <a:t>備品部</a:t>
            </a:r>
            <a:r>
              <a:rPr lang="en-US" sz="1200" noProof="1">
                <a:latin typeface="MS PGothic" panose="020B0600070205080204" pitchFamily="34" charset="-128"/>
                <a:ea typeface="MS PGothic" panose="020B0600070205080204" pitchFamily="34" charset="-128"/>
              </a:rPr>
              <a:t>と</a:t>
            </a:r>
            <a:r>
              <a:rPr lang="ja-JP" altLang="en-US" sz="1200" noProof="1">
                <a:latin typeface="MS PGothic" panose="020B0600070205080204" pitchFamily="34" charset="-128"/>
                <a:ea typeface="MS PGothic" panose="020B0600070205080204" pitchFamily="34" charset="-128"/>
              </a:rPr>
              <a:t>連携し、</a:t>
            </a:r>
            <a:r>
              <a:rPr lang="en-US" sz="1200" noProof="1">
                <a:latin typeface="MS PGothic" panose="020B0600070205080204" pitchFamily="34" charset="-128"/>
                <a:ea typeface="MS PGothic" panose="020B0600070205080204" pitchFamily="34" charset="-128"/>
              </a:rPr>
              <a:t>見積もり、入札書類、契約承認</a:t>
            </a:r>
            <a:r>
              <a:rPr lang="ja-JP" altLang="en-US" sz="1200" noProof="1">
                <a:latin typeface="MS PGothic" panose="020B0600070205080204" pitchFamily="34" charset="-128"/>
                <a:ea typeface="MS PGothic" panose="020B0600070205080204" pitchFamily="34" charset="-128"/>
              </a:rPr>
              <a:t>については</a:t>
            </a:r>
            <a:r>
              <a:rPr lang="en-US" sz="1200" noProof="1">
                <a:latin typeface="MS PGothic" panose="020B0600070205080204" pitchFamily="34" charset="-128"/>
                <a:ea typeface="MS PGothic" panose="020B0600070205080204" pitchFamily="34" charset="-128"/>
              </a:rPr>
              <a:t>臨床部門と連携</a:t>
            </a:r>
            <a:r>
              <a:rPr lang="ja-JP" altLang="en-US" sz="1200" noProof="1">
                <a:latin typeface="MS PGothic" panose="020B0600070205080204" pitchFamily="34" charset="-128"/>
                <a:ea typeface="MS PGothic" panose="020B0600070205080204" pitchFamily="34" charset="-128"/>
              </a:rPr>
              <a:t>している</a:t>
            </a:r>
            <a:endParaRPr lang="en-US" sz="1200" noProof="1">
              <a:latin typeface="MS PGothic" panose="020B0600070205080204" pitchFamily="34" charset="-128"/>
              <a:ea typeface="MS PGothic" panose="020B0600070205080204" pitchFamily="34" charset="-128"/>
            </a:endParaRPr>
          </a:p>
        </p:txBody>
      </p:sp>
      <p:sp>
        <p:nvSpPr>
          <p:cNvPr id="5" name="テキスト プレースホルダー 1">
            <a:extLst>
              <a:ext uri="{FF2B5EF4-FFF2-40B4-BE49-F238E27FC236}">
                <a16:creationId xmlns:a16="http://schemas.microsoft.com/office/drawing/2014/main" id="{924F3C02-E66A-18EA-3608-DF7BEF1D0B5D}"/>
              </a:ext>
            </a:extLst>
          </p:cNvPr>
          <p:cNvSpPr txBox="1">
            <a:spLocks/>
          </p:cNvSpPr>
          <p:nvPr/>
        </p:nvSpPr>
        <p:spPr>
          <a:xfrm>
            <a:off x="344488" y="1102794"/>
            <a:ext cx="468052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b="1" noProof="1"/>
              <a:t>ベトナムにおける医療機器及び医療備品の調達プロセス</a:t>
            </a:r>
          </a:p>
        </p:txBody>
      </p:sp>
    </p:spTree>
    <p:extLst>
      <p:ext uri="{BB962C8B-B14F-4D97-AF65-F5344CB8AC3E}">
        <p14:creationId xmlns:p14="http://schemas.microsoft.com/office/powerpoint/2010/main" val="12891791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83912"/>
            <a:ext cx="9505055" cy="264688"/>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ベトナム／医療関連／制度</a:t>
            </a:r>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公立・民間</a:t>
            </a:r>
            <a:r>
              <a:rPr lang="en-US" altLang="ja-JP" noProof="1"/>
              <a:t>病院</a:t>
            </a:r>
            <a:r>
              <a:rPr lang="ja-JP" altLang="en-US" noProof="1"/>
              <a:t>における</a:t>
            </a:r>
            <a:r>
              <a:rPr lang="en-US" altLang="ja-JP" noProof="1"/>
              <a:t>購買・調達プロセス</a:t>
            </a:r>
            <a:r>
              <a:rPr lang="ja-JP" altLang="en-US" noProof="1"/>
              <a:t>（医薬品）</a:t>
            </a:r>
            <a:endParaRPr kumimoji="1" lang="ja-JP" altLang="en-US" noProof="1"/>
          </a:p>
        </p:txBody>
      </p:sp>
      <p:sp>
        <p:nvSpPr>
          <p:cNvPr id="13" name="テキスト ボックス 12"/>
          <p:cNvSpPr txBox="1"/>
          <p:nvPr/>
        </p:nvSpPr>
        <p:spPr>
          <a:xfrm>
            <a:off x="200472" y="6597351"/>
            <a:ext cx="8784976" cy="260649"/>
          </a:xfrm>
          <a:prstGeom prst="rect">
            <a:avLst/>
          </a:prstGeom>
          <a:noFill/>
        </p:spPr>
        <p:txBody>
          <a:bodyPr wrap="square" lIns="0" tIns="0" rIns="0" bIns="0" rtlCol="0">
            <a:noAutofit/>
          </a:bodyPr>
          <a:lstStyle/>
          <a:p>
            <a:r>
              <a:rPr kumimoji="1"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Viet Nam News</a:t>
            </a:r>
            <a:r>
              <a:rPr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Health Ministry Announces National Centralized Drug Procurement Centre</a:t>
            </a:r>
            <a:r>
              <a:rPr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LinkedIn</a:t>
            </a:r>
            <a:r>
              <a:rPr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Vietnam’s Drug Procurement and Pricing System: Under Vietnamese Regulations and the EVFTA</a:t>
            </a:r>
            <a:r>
              <a:rPr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Ministry of Health, Social Republic of Vietnam</a:t>
            </a:r>
            <a:r>
              <a:rPr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Circular on Bidding for Supply of Drugs for Public Health Facilities</a:t>
            </a:r>
            <a:r>
              <a:rPr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640" dirty="0">
              <a:solidFill>
                <a:srgbClr val="000000"/>
              </a:solidFill>
            </a:endParaRPr>
          </a:p>
          <a:p>
            <a:endParaRPr lang="en-US" altLang="ja-JP" sz="640" b="1" dirty="0"/>
          </a:p>
        </p:txBody>
      </p:sp>
      <p:sp>
        <p:nvSpPr>
          <p:cNvPr id="8" name="TextBox 7">
            <a:extLst>
              <a:ext uri="{FF2B5EF4-FFF2-40B4-BE49-F238E27FC236}">
                <a16:creationId xmlns:a16="http://schemas.microsoft.com/office/drawing/2014/main" id="{2570153C-2962-9702-451A-5F70785CBE95}"/>
              </a:ext>
            </a:extLst>
          </p:cNvPr>
          <p:cNvSpPr txBox="1"/>
          <p:nvPr/>
        </p:nvSpPr>
        <p:spPr>
          <a:xfrm>
            <a:off x="1933569" y="1118007"/>
            <a:ext cx="8158506" cy="2616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100" noProof="1">
                <a:latin typeface="MS PGothic" panose="020B0600070205080204" pitchFamily="34" charset="-128"/>
                <a:ea typeface="MS PGothic" panose="020B0600070205080204" pitchFamily="34" charset="-128"/>
                <a:cs typeface="Arial" panose="020B0604020202020204" pitchFamily="34" charset="0"/>
              </a:rPr>
              <a:t>保健省は2017年に国家中央医薬品調達センター (NCDPC) を設立した</a:t>
            </a:r>
            <a:endParaRPr lang="en-US" altLang="ja-JP" sz="1100" dirty="0">
              <a:latin typeface="MS PGothic" panose="020B0600070205080204" pitchFamily="34" charset="-128"/>
              <a:ea typeface="MS PGothic" panose="020B0600070205080204" pitchFamily="34" charset="-128"/>
              <a:cs typeface="Arial" panose="020B0604020202020204" pitchFamily="34" charset="0"/>
            </a:endParaRPr>
          </a:p>
        </p:txBody>
      </p:sp>
      <p:sp>
        <p:nvSpPr>
          <p:cNvPr id="10" name="TextBox 9">
            <a:extLst>
              <a:ext uri="{FF2B5EF4-FFF2-40B4-BE49-F238E27FC236}">
                <a16:creationId xmlns:a16="http://schemas.microsoft.com/office/drawing/2014/main" id="{B9D24A13-FFD1-0442-7C6E-E699F62ED8E9}"/>
              </a:ext>
            </a:extLst>
          </p:cNvPr>
          <p:cNvSpPr txBox="1"/>
          <p:nvPr/>
        </p:nvSpPr>
        <p:spPr>
          <a:xfrm>
            <a:off x="1933569" y="1484784"/>
            <a:ext cx="7499632" cy="118494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100" noProof="1">
                <a:latin typeface="MS PGothic" panose="020B0600070205080204" pitchFamily="34" charset="-128"/>
                <a:ea typeface="MS PGothic" panose="020B0600070205080204" pitchFamily="34" charset="-128"/>
                <a:cs typeface="Arial" panose="020B0604020202020204" pitchFamily="34" charset="0"/>
              </a:rPr>
              <a:t>保健省は、公的医療施設に適用される医薬品入札に関する規制を規定する通達15/2019/TT-BYT ( 「通達15」 ) を発行</a:t>
            </a:r>
            <a:r>
              <a:rPr lang="ja-JP" altLang="en-US" sz="1100" noProof="1">
                <a:latin typeface="MS PGothic" panose="020B0600070205080204" pitchFamily="34" charset="-128"/>
                <a:ea typeface="MS PGothic" panose="020B0600070205080204" pitchFamily="34" charset="-128"/>
                <a:cs typeface="Arial" panose="020B0604020202020204" pitchFamily="34" charset="0"/>
              </a:rPr>
              <a:t>した。具体的な対象は以下の通りである</a:t>
            </a:r>
            <a:endParaRPr lang="en-US" altLang="ja-JP" sz="1100" noProof="1">
              <a:latin typeface="MS PGothic" panose="020B0600070205080204" pitchFamily="34" charset="-128"/>
              <a:ea typeface="MS PGothic" panose="020B0600070205080204" pitchFamily="34" charset="-128"/>
              <a:cs typeface="Arial" panose="020B0604020202020204" pitchFamily="34" charset="0"/>
            </a:endParaRPr>
          </a:p>
          <a:p>
            <a:pPr lvl="1">
              <a:spcBef>
                <a:spcPts val="200"/>
              </a:spcBef>
              <a:buFont typeface="Courier New" panose="02070309020205020404" pitchFamily="49" charset="0"/>
              <a:buChar char="o"/>
            </a:pPr>
            <a:r>
              <a:rPr lang="en-US" altLang="ja-JP" sz="1100" noProof="1">
                <a:latin typeface="MS PGothic" panose="020B0600070205080204" pitchFamily="34" charset="-128"/>
                <a:ea typeface="MS PGothic" panose="020B0600070205080204" pitchFamily="34" charset="-128"/>
                <a:cs typeface="Arial" panose="020B0604020202020204" pitchFamily="34" charset="0"/>
              </a:rPr>
              <a:t>医薬品供給のための入札に参加または関与する組織および個人</a:t>
            </a:r>
          </a:p>
          <a:p>
            <a:pPr lvl="1">
              <a:spcBef>
                <a:spcPts val="200"/>
              </a:spcBef>
              <a:buFont typeface="Courier New" panose="02070309020205020404" pitchFamily="49" charset="0"/>
              <a:buChar char="o"/>
            </a:pPr>
            <a:r>
              <a:rPr lang="en-US" altLang="ja-JP" sz="1100" noProof="1">
                <a:latin typeface="MS PGothic" panose="020B0600070205080204" pitchFamily="34" charset="-128"/>
                <a:ea typeface="MS PGothic" panose="020B0600070205080204" pitchFamily="34" charset="-128"/>
                <a:cs typeface="Arial" panose="020B0604020202020204" pitchFamily="34" charset="0"/>
              </a:rPr>
              <a:t>企業に関する法律に基づいて運営される国営の医療施設は、本通達の規定に従わなければならない</a:t>
            </a:r>
          </a:p>
          <a:p>
            <a:pPr lvl="1">
              <a:spcBef>
                <a:spcPts val="200"/>
              </a:spcBef>
              <a:buFont typeface="Courier New" panose="02070309020205020404" pitchFamily="49" charset="0"/>
              <a:buChar char="o"/>
            </a:pPr>
            <a:r>
              <a:rPr lang="en-US" altLang="ja-JP" sz="1100" noProof="1">
                <a:latin typeface="MS PGothic" panose="020B0600070205080204" pitchFamily="34" charset="-128"/>
                <a:ea typeface="MS PGothic" panose="020B0600070205080204" pitchFamily="34" charset="-128"/>
                <a:cs typeface="Arial" panose="020B0604020202020204" pitchFamily="34" charset="0"/>
              </a:rPr>
              <a:t>健康保険の対象となる健診・治療サービスの提供に参加している民間医療機関(入札に関する法律第52条及び本通達第50条第7項の規定に従う)</a:t>
            </a:r>
          </a:p>
        </p:txBody>
      </p:sp>
      <p:sp>
        <p:nvSpPr>
          <p:cNvPr id="12" name="TextBox 11">
            <a:extLst>
              <a:ext uri="{FF2B5EF4-FFF2-40B4-BE49-F238E27FC236}">
                <a16:creationId xmlns:a16="http://schemas.microsoft.com/office/drawing/2014/main" id="{BAD0C47A-9411-4084-D14B-77A4D91344FF}"/>
              </a:ext>
            </a:extLst>
          </p:cNvPr>
          <p:cNvSpPr txBox="1"/>
          <p:nvPr/>
        </p:nvSpPr>
        <p:spPr>
          <a:xfrm>
            <a:off x="1933569" y="2730248"/>
            <a:ext cx="7499632" cy="2616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100" noProof="1">
                <a:latin typeface="MS PGothic" panose="020B0600070205080204" pitchFamily="34" charset="-128"/>
                <a:ea typeface="MS PGothic" panose="020B0600070205080204" pitchFamily="34" charset="-128"/>
                <a:cs typeface="Arial" panose="020B0604020202020204" pitchFamily="34" charset="0"/>
              </a:rPr>
              <a:t>公共調達プロセスは、</a:t>
            </a:r>
            <a:r>
              <a:rPr lang="ja-JP" altLang="en-US" sz="1100" noProof="1">
                <a:latin typeface="MS PGothic" panose="020B0600070205080204" pitchFamily="34" charset="-128"/>
                <a:ea typeface="MS PGothic" panose="020B0600070205080204" pitchFamily="34" charset="-128"/>
                <a:cs typeface="Arial" panose="020B0604020202020204" pitchFamily="34" charset="0"/>
              </a:rPr>
              <a:t>中央、州レベル、国営施設</a:t>
            </a:r>
            <a:r>
              <a:rPr lang="en-US" altLang="ja-JP" sz="1100" noProof="1">
                <a:latin typeface="MS PGothic" panose="020B0600070205080204" pitchFamily="34" charset="-128"/>
                <a:ea typeface="MS PGothic" panose="020B0600070205080204" pitchFamily="34" charset="-128"/>
                <a:cs typeface="Arial" panose="020B0604020202020204" pitchFamily="34" charset="0"/>
              </a:rPr>
              <a:t>の3つのレベルで行われ</a:t>
            </a:r>
            <a:r>
              <a:rPr lang="ja-JP" altLang="en-US" sz="1100" noProof="1">
                <a:latin typeface="MS PGothic" panose="020B0600070205080204" pitchFamily="34" charset="-128"/>
                <a:ea typeface="MS PGothic" panose="020B0600070205080204" pitchFamily="34" charset="-128"/>
                <a:cs typeface="Arial" panose="020B0604020202020204" pitchFamily="34" charset="0"/>
              </a:rPr>
              <a:t>る</a:t>
            </a:r>
            <a:endParaRPr lang="en-US" altLang="ja-JP" sz="1100" noProof="1">
              <a:latin typeface="MS PGothic" panose="020B0600070205080204" pitchFamily="34" charset="-128"/>
              <a:ea typeface="MS PGothic" panose="020B0600070205080204" pitchFamily="34" charset="-128"/>
              <a:cs typeface="Arial" panose="020B0604020202020204" pitchFamily="34" charset="0"/>
            </a:endParaRPr>
          </a:p>
        </p:txBody>
      </p:sp>
      <p:sp>
        <p:nvSpPr>
          <p:cNvPr id="26" name="TextBox 25">
            <a:extLst>
              <a:ext uri="{FF2B5EF4-FFF2-40B4-BE49-F238E27FC236}">
                <a16:creationId xmlns:a16="http://schemas.microsoft.com/office/drawing/2014/main" id="{B95DC0E8-322F-E5AB-FF9E-2621500BB57A}"/>
              </a:ext>
            </a:extLst>
          </p:cNvPr>
          <p:cNvSpPr txBox="1"/>
          <p:nvPr/>
        </p:nvSpPr>
        <p:spPr>
          <a:xfrm>
            <a:off x="1933569" y="3180803"/>
            <a:ext cx="7499632" cy="104028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100" noProof="1">
                <a:latin typeface="MS PGothic" panose="020B0600070205080204" pitchFamily="34" charset="-128"/>
                <a:ea typeface="MS PGothic" panose="020B0600070205080204" pitchFamily="34" charset="-128"/>
                <a:cs typeface="Arial" panose="020B0604020202020204" pitchFamily="34" charset="0"/>
              </a:rPr>
              <a:t>ジェネリック医薬品の契約パッケージは5つあり、パッケージ1と2が最も</a:t>
            </a:r>
            <a:r>
              <a:rPr lang="ja-JP" altLang="en-US" sz="1100" noProof="1">
                <a:latin typeface="MS PGothic" panose="020B0600070205080204" pitchFamily="34" charset="-128"/>
                <a:ea typeface="MS PGothic" panose="020B0600070205080204" pitchFamily="34" charset="-128"/>
                <a:cs typeface="Arial" panose="020B0604020202020204" pitchFamily="34" charset="0"/>
              </a:rPr>
              <a:t>主流である</a:t>
            </a:r>
            <a:endParaRPr lang="en-US" altLang="ja-JP" sz="1100" noProof="1">
              <a:latin typeface="MS PGothic" panose="020B0600070205080204" pitchFamily="34" charset="-128"/>
              <a:ea typeface="MS PGothic" panose="020B0600070205080204" pitchFamily="34" charset="-128"/>
              <a:cs typeface="Arial" panose="020B0604020202020204" pitchFamily="34" charset="0"/>
            </a:endParaRPr>
          </a:p>
          <a:p>
            <a:pPr lvl="1">
              <a:buFont typeface="Courier New" panose="02070309020205020404" pitchFamily="49" charset="0"/>
              <a:buChar char="o"/>
            </a:pPr>
            <a:r>
              <a:rPr lang="ja-JP" altLang="en-US" sz="1100" noProof="1">
                <a:latin typeface="MS PGothic" panose="020B0600070205080204" pitchFamily="34" charset="-128"/>
                <a:ea typeface="MS PGothic" panose="020B0600070205080204" pitchFamily="34" charset="-128"/>
                <a:cs typeface="Arial" panose="020B0604020202020204" pitchFamily="34" charset="0"/>
              </a:rPr>
              <a:t>パッケージ①：</a:t>
            </a:r>
            <a:r>
              <a:rPr lang="en-US" altLang="ja-JP" sz="1100" noProof="1">
                <a:latin typeface="MS PGothic" panose="020B0600070205080204" pitchFamily="34" charset="-128"/>
                <a:ea typeface="MS PGothic" panose="020B0600070205080204" pitchFamily="34" charset="-128"/>
                <a:cs typeface="Arial" panose="020B0604020202020204" pitchFamily="34" charset="0"/>
              </a:rPr>
              <a:t>SRA (厳格な規制当局) とみなされる国においてEU-GMP要件または同等の要件を満たす製造ラインのみで製造される医薬品</a:t>
            </a:r>
          </a:p>
          <a:p>
            <a:pPr lvl="1">
              <a:buFont typeface="Courier New" panose="02070309020205020404" pitchFamily="49" charset="0"/>
              <a:buChar char="o"/>
            </a:pPr>
            <a:r>
              <a:rPr lang="ja-JP" altLang="en-US" sz="1100" noProof="1">
                <a:latin typeface="MS PGothic" panose="020B0600070205080204" pitchFamily="34" charset="-128"/>
                <a:ea typeface="MS PGothic" panose="020B0600070205080204" pitchFamily="34" charset="-128"/>
                <a:cs typeface="Arial" panose="020B0604020202020204" pitchFamily="34" charset="0"/>
              </a:rPr>
              <a:t>パッケージ②：</a:t>
            </a:r>
            <a:r>
              <a:rPr lang="en-US" altLang="ja-JP" sz="1100" noProof="1">
                <a:latin typeface="MS PGothic" panose="020B0600070205080204" pitchFamily="34" charset="-128"/>
                <a:ea typeface="MS PGothic" panose="020B0600070205080204" pitchFamily="34" charset="-128"/>
                <a:cs typeface="Arial" panose="020B0604020202020204" pitchFamily="34" charset="0"/>
              </a:rPr>
              <a:t>EU-GMP要件または同等の要件を満たす製造ラインで完全に製造され、ベトナムの医薬品当局によって証明書が付与された医薬品</a:t>
            </a:r>
          </a:p>
        </p:txBody>
      </p:sp>
      <p:sp>
        <p:nvSpPr>
          <p:cNvPr id="11" name="TextBox 10">
            <a:extLst>
              <a:ext uri="{FF2B5EF4-FFF2-40B4-BE49-F238E27FC236}">
                <a16:creationId xmlns:a16="http://schemas.microsoft.com/office/drawing/2014/main" id="{DC7CB1E8-F040-D3B9-0D45-4EC92AE634BF}"/>
              </a:ext>
            </a:extLst>
          </p:cNvPr>
          <p:cNvSpPr txBox="1"/>
          <p:nvPr/>
        </p:nvSpPr>
        <p:spPr>
          <a:xfrm>
            <a:off x="648115" y="5866940"/>
            <a:ext cx="1376626" cy="430887"/>
          </a:xfrm>
          <a:prstGeom prst="rect">
            <a:avLst/>
          </a:prstGeom>
          <a:noFill/>
        </p:spPr>
        <p:txBody>
          <a:bodyPr wrap="square">
            <a:spAutoFit/>
          </a:bodyPr>
          <a:lstStyle/>
          <a:p>
            <a:pPr algn="ctr"/>
            <a:r>
              <a:rPr lang="en-US" altLang="ja-JP" sz="1100" b="1" i="0" noProof="1">
                <a:solidFill>
                  <a:srgbClr val="3A3A3A"/>
                </a:solidFill>
                <a:effectLst/>
                <a:latin typeface="MS PGothic" panose="020B0600070205080204" pitchFamily="34" charset="-128"/>
                <a:ea typeface="MS PGothic" panose="020B0600070205080204" pitchFamily="34" charset="-128"/>
              </a:rPr>
              <a:t>契約者選定計画</a:t>
            </a:r>
          </a:p>
          <a:p>
            <a:pPr algn="ctr"/>
            <a:r>
              <a:rPr lang="ja-JP" altLang="en-US" sz="1100" b="1" i="0" noProof="1">
                <a:solidFill>
                  <a:srgbClr val="3A3A3A"/>
                </a:solidFill>
                <a:effectLst/>
                <a:latin typeface="MS PGothic" panose="020B0600070205080204" pitchFamily="34" charset="-128"/>
                <a:ea typeface="MS PGothic" panose="020B0600070205080204" pitchFamily="34" charset="-128"/>
              </a:rPr>
              <a:t>の作成</a:t>
            </a:r>
            <a:endParaRPr lang="en-US" altLang="ja-JP" sz="1100" dirty="0">
              <a:latin typeface="MS PGothic" panose="020B0600070205080204" pitchFamily="34" charset="-128"/>
              <a:ea typeface="MS PGothic" panose="020B0600070205080204" pitchFamily="34" charset="-128"/>
            </a:endParaRPr>
          </a:p>
        </p:txBody>
      </p:sp>
      <p:sp>
        <p:nvSpPr>
          <p:cNvPr id="14" name="TextBox 11">
            <a:extLst>
              <a:ext uri="{FF2B5EF4-FFF2-40B4-BE49-F238E27FC236}">
                <a16:creationId xmlns:a16="http://schemas.microsoft.com/office/drawing/2014/main" id="{49AE35B9-F691-4D4B-DF8A-4DA978E6B7DD}"/>
              </a:ext>
            </a:extLst>
          </p:cNvPr>
          <p:cNvSpPr txBox="1"/>
          <p:nvPr/>
        </p:nvSpPr>
        <p:spPr>
          <a:xfrm>
            <a:off x="2452885" y="5658633"/>
            <a:ext cx="1275979" cy="938719"/>
          </a:xfrm>
          <a:prstGeom prst="rect">
            <a:avLst/>
          </a:prstGeom>
          <a:noFill/>
        </p:spPr>
        <p:txBody>
          <a:bodyPr wrap="square">
            <a:spAutoFit/>
          </a:bodyPr>
          <a:lstStyle/>
          <a:p>
            <a:pPr algn="ctr"/>
            <a:r>
              <a:rPr lang="ja-JP" altLang="en-US" sz="1100" b="1" i="0" noProof="1">
                <a:solidFill>
                  <a:srgbClr val="3A3A3A"/>
                </a:solidFill>
                <a:effectLst/>
                <a:latin typeface="MS PGothic" panose="020B0600070205080204" pitchFamily="34" charset="-128"/>
                <a:ea typeface="MS PGothic" panose="020B0600070205080204" pitchFamily="34" charset="-128"/>
              </a:rPr>
              <a:t>契約者の選択</a:t>
            </a:r>
            <a:r>
              <a:rPr lang="en-US" altLang="ja-JP" sz="1100" b="1" i="0" noProof="1">
                <a:solidFill>
                  <a:srgbClr val="3A3A3A"/>
                </a:solidFill>
                <a:effectLst/>
                <a:latin typeface="MS PGothic" panose="020B0600070205080204" pitchFamily="34" charset="-128"/>
                <a:ea typeface="MS PGothic" panose="020B0600070205080204" pitchFamily="34" charset="-128"/>
              </a:rPr>
              <a:t>:</a:t>
            </a:r>
          </a:p>
          <a:p>
            <a:pPr marL="171450" indent="-171450" algn="ctr">
              <a:buFont typeface="Arial" panose="020B0604020202020204" pitchFamily="34" charset="0"/>
              <a:buChar char="•"/>
            </a:pPr>
            <a:r>
              <a:rPr lang="ja-JP" altLang="en-US" sz="1100" b="1" i="0" noProof="1">
                <a:solidFill>
                  <a:srgbClr val="3A3A3A"/>
                </a:solidFill>
                <a:effectLst/>
                <a:latin typeface="MS PGothic" panose="020B0600070205080204" pitchFamily="34" charset="-128"/>
                <a:ea typeface="MS PGothic" panose="020B0600070205080204" pitchFamily="34" charset="-128"/>
              </a:rPr>
              <a:t>指名入札</a:t>
            </a:r>
          </a:p>
          <a:p>
            <a:pPr marL="171450" indent="-171450" algn="ctr">
              <a:buFont typeface="Arial" panose="020B0604020202020204" pitchFamily="34" charset="0"/>
              <a:buChar char="•"/>
            </a:pPr>
            <a:r>
              <a:rPr lang="ja-JP" altLang="en-US" sz="1100" b="1" i="0" noProof="1">
                <a:solidFill>
                  <a:srgbClr val="3A3A3A"/>
                </a:solidFill>
                <a:effectLst/>
                <a:latin typeface="MS PGothic" panose="020B0600070205080204" pitchFamily="34" charset="-128"/>
                <a:ea typeface="MS PGothic" panose="020B0600070205080204" pitchFamily="34" charset="-128"/>
              </a:rPr>
              <a:t>直接契約</a:t>
            </a:r>
          </a:p>
          <a:p>
            <a:pPr marL="171450" indent="-171450" algn="ctr">
              <a:buFont typeface="Arial" panose="020B0604020202020204" pitchFamily="34" charset="0"/>
              <a:buChar char="•"/>
            </a:pPr>
            <a:r>
              <a:rPr lang="ja-JP" altLang="en-US" sz="1100" b="1" i="0" noProof="1">
                <a:solidFill>
                  <a:srgbClr val="3A3A3A"/>
                </a:solidFill>
                <a:effectLst/>
                <a:latin typeface="MS PGothic" panose="020B0600070205080204" pitchFamily="34" charset="-128"/>
                <a:ea typeface="MS PGothic" panose="020B0600070205080204" pitchFamily="34" charset="-128"/>
              </a:rPr>
              <a:t>競合製品</a:t>
            </a:r>
          </a:p>
          <a:p>
            <a:pPr marL="171450" indent="-171450" algn="ctr">
              <a:buFont typeface="Arial" panose="020B0604020202020204" pitchFamily="34" charset="0"/>
              <a:buChar char="•"/>
            </a:pPr>
            <a:r>
              <a:rPr lang="ja-JP" altLang="en-US" sz="1100" b="1" i="0" noProof="1">
                <a:solidFill>
                  <a:srgbClr val="3A3A3A"/>
                </a:solidFill>
                <a:effectLst/>
                <a:latin typeface="MS PGothic" panose="020B0600070205080204" pitchFamily="34" charset="-128"/>
                <a:ea typeface="MS PGothic" panose="020B0600070205080204" pitchFamily="34" charset="-128"/>
              </a:rPr>
              <a:t>自己適用</a:t>
            </a:r>
          </a:p>
        </p:txBody>
      </p:sp>
      <p:sp>
        <p:nvSpPr>
          <p:cNvPr id="15" name="TextBox 13">
            <a:extLst>
              <a:ext uri="{FF2B5EF4-FFF2-40B4-BE49-F238E27FC236}">
                <a16:creationId xmlns:a16="http://schemas.microsoft.com/office/drawing/2014/main" id="{11B37565-4F03-AE7B-0F5A-D66BB3E4BD97}"/>
              </a:ext>
            </a:extLst>
          </p:cNvPr>
          <p:cNvSpPr txBox="1"/>
          <p:nvPr/>
        </p:nvSpPr>
        <p:spPr>
          <a:xfrm>
            <a:off x="3825489" y="5748445"/>
            <a:ext cx="936105" cy="667875"/>
          </a:xfrm>
          <a:prstGeom prst="rect">
            <a:avLst/>
          </a:prstGeom>
          <a:noFill/>
        </p:spPr>
        <p:txBody>
          <a:bodyPr wrap="square">
            <a:spAutoFit/>
          </a:bodyPr>
          <a:lstStyle/>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rPr>
              <a:t>入札書・</a:t>
            </a:r>
          </a:p>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rPr>
              <a:t>提案依頼書</a:t>
            </a:r>
          </a:p>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rPr>
              <a:t>の作成</a:t>
            </a:r>
          </a:p>
        </p:txBody>
      </p:sp>
      <p:sp>
        <p:nvSpPr>
          <p:cNvPr id="16" name="TextBox 14">
            <a:extLst>
              <a:ext uri="{FF2B5EF4-FFF2-40B4-BE49-F238E27FC236}">
                <a16:creationId xmlns:a16="http://schemas.microsoft.com/office/drawing/2014/main" id="{ADCCFD42-6879-50AB-83D4-8CC03DD5B184}"/>
              </a:ext>
            </a:extLst>
          </p:cNvPr>
          <p:cNvSpPr txBox="1"/>
          <p:nvPr/>
        </p:nvSpPr>
        <p:spPr>
          <a:xfrm>
            <a:off x="4937612" y="5879879"/>
            <a:ext cx="1032762" cy="456279"/>
          </a:xfrm>
          <a:prstGeom prst="rect">
            <a:avLst/>
          </a:prstGeom>
          <a:noFill/>
        </p:spPr>
        <p:txBody>
          <a:bodyPr wrap="square">
            <a:spAutoFit/>
          </a:bodyPr>
          <a:lstStyle/>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契約者</a:t>
            </a:r>
          </a:p>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選定</a:t>
            </a:r>
            <a:endParaRPr lang="en-US" altLang="ja-JP" sz="1100" kern="1200" dirty="0"/>
          </a:p>
        </p:txBody>
      </p:sp>
      <p:sp>
        <p:nvSpPr>
          <p:cNvPr id="17" name="TextBox 15">
            <a:extLst>
              <a:ext uri="{FF2B5EF4-FFF2-40B4-BE49-F238E27FC236}">
                <a16:creationId xmlns:a16="http://schemas.microsoft.com/office/drawing/2014/main" id="{72213B70-6A6C-56DB-7CEE-96B6B214B59D}"/>
              </a:ext>
            </a:extLst>
          </p:cNvPr>
          <p:cNvSpPr txBox="1"/>
          <p:nvPr/>
        </p:nvSpPr>
        <p:spPr>
          <a:xfrm>
            <a:off x="6249220" y="5907737"/>
            <a:ext cx="904026" cy="456279"/>
          </a:xfrm>
          <a:prstGeom prst="rect">
            <a:avLst/>
          </a:prstGeom>
          <a:noFill/>
        </p:spPr>
        <p:txBody>
          <a:bodyPr wrap="square">
            <a:spAutoFit/>
          </a:bodyPr>
          <a:lstStyle/>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医薬品調達</a:t>
            </a:r>
          </a:p>
          <a:p>
            <a:pPr marL="0" lvl="0" indent="0" algn="ctr" defTabSz="444500">
              <a:lnSpc>
                <a:spcPct val="90000"/>
              </a:lnSpc>
              <a:spcBef>
                <a:spcPct val="0"/>
              </a:spcBef>
              <a:spcAft>
                <a:spcPct val="35000"/>
              </a:spcAft>
              <a:buFont typeface="Arial" panose="020B0604020202020204" pitchFamily="34" charset="0"/>
              <a:buNone/>
            </a:pPr>
            <a:r>
              <a:rPr lang="ja-JP" altLang="en-US" sz="1100" b="1" kern="1200" noProof="1">
                <a:latin typeface="MS PGothic" panose="020B0600070205080204" pitchFamily="34" charset="-128"/>
                <a:ea typeface="MS PGothic" panose="020B0600070205080204" pitchFamily="34" charset="-128"/>
                <a:cs typeface="Arial" panose="020B0604020202020204" pitchFamily="34" charset="0"/>
              </a:rPr>
              <a:t>の一元化</a:t>
            </a:r>
            <a:endParaRPr lang="en-US" altLang="ja-JP" sz="1100" kern="1200" dirty="0"/>
          </a:p>
        </p:txBody>
      </p:sp>
      <p:sp>
        <p:nvSpPr>
          <p:cNvPr id="18" name="TextBox 16">
            <a:extLst>
              <a:ext uri="{FF2B5EF4-FFF2-40B4-BE49-F238E27FC236}">
                <a16:creationId xmlns:a16="http://schemas.microsoft.com/office/drawing/2014/main" id="{8925434B-EC06-31A1-6E5C-5D6B57B86065}"/>
              </a:ext>
            </a:extLst>
          </p:cNvPr>
          <p:cNvSpPr txBox="1"/>
          <p:nvPr/>
        </p:nvSpPr>
        <p:spPr>
          <a:xfrm>
            <a:off x="7329264" y="5889109"/>
            <a:ext cx="936104" cy="456279"/>
          </a:xfrm>
          <a:prstGeom prst="rect">
            <a:avLst/>
          </a:prstGeom>
          <a:noFill/>
        </p:spPr>
        <p:txBody>
          <a:bodyPr wrap="square">
            <a:spAutoFit/>
          </a:bodyPr>
          <a:lstStyle/>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価格</a:t>
            </a:r>
          </a:p>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交渉</a:t>
            </a:r>
            <a:endParaRPr lang="en-US" altLang="ja-JP" sz="1100" kern="1200" dirty="0"/>
          </a:p>
        </p:txBody>
      </p:sp>
      <p:cxnSp>
        <p:nvCxnSpPr>
          <p:cNvPr id="19" name="Straight Arrow Connector 21">
            <a:extLst>
              <a:ext uri="{FF2B5EF4-FFF2-40B4-BE49-F238E27FC236}">
                <a16:creationId xmlns:a16="http://schemas.microsoft.com/office/drawing/2014/main" id="{E1549A13-F5C4-586D-34C2-EEA3B9AAD9BD}"/>
              </a:ext>
            </a:extLst>
          </p:cNvPr>
          <p:cNvCxnSpPr>
            <a:cxnSpLocks/>
          </p:cNvCxnSpPr>
          <p:nvPr/>
        </p:nvCxnSpPr>
        <p:spPr>
          <a:xfrm flipV="1">
            <a:off x="2112610" y="6130681"/>
            <a:ext cx="392118" cy="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22">
            <a:extLst>
              <a:ext uri="{FF2B5EF4-FFF2-40B4-BE49-F238E27FC236}">
                <a16:creationId xmlns:a16="http://schemas.microsoft.com/office/drawing/2014/main" id="{64DE49DA-6D76-F73D-D95E-204B5A4BA9DE}"/>
              </a:ext>
            </a:extLst>
          </p:cNvPr>
          <p:cNvCxnSpPr>
            <a:cxnSpLocks/>
          </p:cNvCxnSpPr>
          <p:nvPr/>
        </p:nvCxnSpPr>
        <p:spPr>
          <a:xfrm>
            <a:off x="3520692" y="6117248"/>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3">
            <a:extLst>
              <a:ext uri="{FF2B5EF4-FFF2-40B4-BE49-F238E27FC236}">
                <a16:creationId xmlns:a16="http://schemas.microsoft.com/office/drawing/2014/main" id="{8D197420-F3A0-CC3A-6D5E-250C7D98E98B}"/>
              </a:ext>
            </a:extLst>
          </p:cNvPr>
          <p:cNvCxnSpPr>
            <a:cxnSpLocks/>
          </p:cNvCxnSpPr>
          <p:nvPr/>
        </p:nvCxnSpPr>
        <p:spPr>
          <a:xfrm>
            <a:off x="4672820" y="6117248"/>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4">
            <a:extLst>
              <a:ext uri="{FF2B5EF4-FFF2-40B4-BE49-F238E27FC236}">
                <a16:creationId xmlns:a16="http://schemas.microsoft.com/office/drawing/2014/main" id="{14F64BE6-81B5-D441-8846-547635E92F6D}"/>
              </a:ext>
            </a:extLst>
          </p:cNvPr>
          <p:cNvCxnSpPr>
            <a:cxnSpLocks/>
          </p:cNvCxnSpPr>
          <p:nvPr/>
        </p:nvCxnSpPr>
        <p:spPr>
          <a:xfrm>
            <a:off x="5785018" y="6117248"/>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5">
            <a:extLst>
              <a:ext uri="{FF2B5EF4-FFF2-40B4-BE49-F238E27FC236}">
                <a16:creationId xmlns:a16="http://schemas.microsoft.com/office/drawing/2014/main" id="{9CCE3B55-FCF8-A460-5B8C-548DDAC75DF0}"/>
              </a:ext>
            </a:extLst>
          </p:cNvPr>
          <p:cNvCxnSpPr>
            <a:cxnSpLocks/>
          </p:cNvCxnSpPr>
          <p:nvPr/>
        </p:nvCxnSpPr>
        <p:spPr>
          <a:xfrm>
            <a:off x="7121092" y="6117248"/>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16">
            <a:extLst>
              <a:ext uri="{FF2B5EF4-FFF2-40B4-BE49-F238E27FC236}">
                <a16:creationId xmlns:a16="http://schemas.microsoft.com/office/drawing/2014/main" id="{0E10AD50-D24C-CA4D-C63C-81B63622E110}"/>
              </a:ext>
            </a:extLst>
          </p:cNvPr>
          <p:cNvSpPr txBox="1"/>
          <p:nvPr/>
        </p:nvSpPr>
        <p:spPr>
          <a:xfrm>
            <a:off x="8409384" y="5833329"/>
            <a:ext cx="1416481" cy="549381"/>
          </a:xfrm>
          <a:prstGeom prst="rect">
            <a:avLst/>
          </a:prstGeom>
          <a:noFill/>
        </p:spPr>
        <p:txBody>
          <a:bodyPr wrap="square">
            <a:spAutoFit/>
          </a:bodyPr>
          <a:lstStyle/>
          <a:p>
            <a:pPr marL="0" lvl="0" indent="0" algn="ctr" defTabSz="444500">
              <a:lnSpc>
                <a:spcPct val="90000"/>
              </a:lnSpc>
              <a:spcBef>
                <a:spcPct val="0"/>
              </a:spcBef>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価格交渉結果</a:t>
            </a:r>
          </a:p>
          <a:p>
            <a:pPr marL="0" lvl="0" indent="0" algn="ctr" defTabSz="444500">
              <a:lnSpc>
                <a:spcPct val="90000"/>
              </a:lnSpc>
              <a:spcBef>
                <a:spcPct val="0"/>
              </a:spcBef>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および評価を</a:t>
            </a:r>
          </a:p>
          <a:p>
            <a:pPr marL="0" lvl="0" indent="0" algn="ctr" defTabSz="444500">
              <a:lnSpc>
                <a:spcPct val="90000"/>
              </a:lnSpc>
              <a:spcBef>
                <a:spcPct val="0"/>
              </a:spcBef>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企画財務部に提出</a:t>
            </a:r>
            <a:endParaRPr lang="en-US" altLang="ja-JP" sz="1100" kern="1200" dirty="0"/>
          </a:p>
        </p:txBody>
      </p:sp>
      <p:cxnSp>
        <p:nvCxnSpPr>
          <p:cNvPr id="30" name="Straight Arrow Connector 25">
            <a:extLst>
              <a:ext uri="{FF2B5EF4-FFF2-40B4-BE49-F238E27FC236}">
                <a16:creationId xmlns:a16="http://schemas.microsoft.com/office/drawing/2014/main" id="{F5E30800-39E0-BF42-0414-837D5B9849F4}"/>
              </a:ext>
            </a:extLst>
          </p:cNvPr>
          <p:cNvCxnSpPr>
            <a:cxnSpLocks/>
          </p:cNvCxnSpPr>
          <p:nvPr/>
        </p:nvCxnSpPr>
        <p:spPr>
          <a:xfrm>
            <a:off x="8017266" y="6117248"/>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D3B0FB65-4E7C-F3F0-6D8D-F2377C13CC1F}"/>
              </a:ext>
            </a:extLst>
          </p:cNvPr>
          <p:cNvSpPr/>
          <p:nvPr/>
        </p:nvSpPr>
        <p:spPr>
          <a:xfrm>
            <a:off x="200471" y="1124032"/>
            <a:ext cx="1733097" cy="338553"/>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b="1" dirty="0"/>
              <a:t>調達機関</a:t>
            </a:r>
          </a:p>
        </p:txBody>
      </p:sp>
      <p:sp>
        <p:nvSpPr>
          <p:cNvPr id="32" name="正方形/長方形 31">
            <a:extLst>
              <a:ext uri="{FF2B5EF4-FFF2-40B4-BE49-F238E27FC236}">
                <a16:creationId xmlns:a16="http://schemas.microsoft.com/office/drawing/2014/main" id="{088EFBE9-11EA-4D65-AFAD-7762A0F02E60}"/>
              </a:ext>
            </a:extLst>
          </p:cNvPr>
          <p:cNvSpPr/>
          <p:nvPr/>
        </p:nvSpPr>
        <p:spPr>
          <a:xfrm>
            <a:off x="200471" y="1555691"/>
            <a:ext cx="1733097" cy="1024024"/>
          </a:xfrm>
          <a:prstGeom prst="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S PGothic" panose="020B0600070205080204" pitchFamily="34" charset="-128"/>
                <a:ea typeface="MS PGothic" panose="020B0600070205080204" pitchFamily="34" charset="-128"/>
                <a:cs typeface="Arial" panose="020B0604020202020204" pitchFamily="34" charset="0"/>
              </a:rPr>
              <a:t>公共調達法</a:t>
            </a:r>
            <a:endParaRPr lang="en-US" altLang="ja-JP" sz="1200" b="1" dirty="0">
              <a:latin typeface="MS PGothic" panose="020B0600070205080204" pitchFamily="34" charset="-128"/>
              <a:ea typeface="MS PGothic" panose="020B0600070205080204" pitchFamily="34" charset="-128"/>
              <a:cs typeface="Arial" panose="020B0604020202020204" pitchFamily="34" charset="0"/>
            </a:endParaRPr>
          </a:p>
        </p:txBody>
      </p:sp>
      <p:sp>
        <p:nvSpPr>
          <p:cNvPr id="33" name="正方形/長方形 32">
            <a:extLst>
              <a:ext uri="{FF2B5EF4-FFF2-40B4-BE49-F238E27FC236}">
                <a16:creationId xmlns:a16="http://schemas.microsoft.com/office/drawing/2014/main" id="{9A1A7DF7-1135-C026-62F9-E8DA118EBB4C}"/>
              </a:ext>
            </a:extLst>
          </p:cNvPr>
          <p:cNvSpPr/>
          <p:nvPr/>
        </p:nvSpPr>
        <p:spPr>
          <a:xfrm>
            <a:off x="200471" y="2708920"/>
            <a:ext cx="1733097" cy="338553"/>
          </a:xfrm>
          <a:prstGeom prst="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S PGothic" panose="020B0600070205080204" pitchFamily="34" charset="-128"/>
                <a:ea typeface="MS PGothic" panose="020B0600070205080204" pitchFamily="34" charset="-128"/>
                <a:cs typeface="Arial" panose="020B0604020202020204" pitchFamily="34" charset="0"/>
              </a:rPr>
              <a:t>医薬品入札の水準</a:t>
            </a:r>
            <a:endParaRPr lang="en-US" altLang="ja-JP" sz="1200" b="1" dirty="0">
              <a:latin typeface="MS PGothic" panose="020B0600070205080204" pitchFamily="34" charset="-128"/>
              <a:ea typeface="MS PGothic" panose="020B0600070205080204" pitchFamily="34" charset="-128"/>
              <a:cs typeface="Arial" panose="020B0604020202020204" pitchFamily="34" charset="0"/>
            </a:endParaRPr>
          </a:p>
        </p:txBody>
      </p:sp>
      <p:sp>
        <p:nvSpPr>
          <p:cNvPr id="34" name="正方形/長方形 33">
            <a:extLst>
              <a:ext uri="{FF2B5EF4-FFF2-40B4-BE49-F238E27FC236}">
                <a16:creationId xmlns:a16="http://schemas.microsoft.com/office/drawing/2014/main" id="{EB16CF9E-9A20-4F82-206E-7FC67862BD9C}"/>
              </a:ext>
            </a:extLst>
          </p:cNvPr>
          <p:cNvSpPr/>
          <p:nvPr/>
        </p:nvSpPr>
        <p:spPr>
          <a:xfrm>
            <a:off x="200471" y="3162948"/>
            <a:ext cx="1733097" cy="1002044"/>
          </a:xfrm>
          <a:prstGeom prst="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S PGothic" panose="020B0600070205080204" pitchFamily="34" charset="-128"/>
                <a:ea typeface="MS PGothic" panose="020B0600070205080204" pitchFamily="34" charset="-128"/>
                <a:cs typeface="Arial" panose="020B0604020202020204" pitchFamily="34" charset="0"/>
              </a:rPr>
              <a:t>ジェネリック医薬品契約パッケージの分類</a:t>
            </a:r>
            <a:endParaRPr lang="en-US" altLang="ja-JP" sz="1200" b="1" dirty="0">
              <a:latin typeface="MS PGothic" panose="020B0600070205080204" pitchFamily="34" charset="-128"/>
              <a:ea typeface="MS PGothic" panose="020B0600070205080204" pitchFamily="34" charset="-128"/>
              <a:cs typeface="Arial" panose="020B0604020202020204" pitchFamily="34" charset="0"/>
            </a:endParaRPr>
          </a:p>
        </p:txBody>
      </p:sp>
      <p:sp>
        <p:nvSpPr>
          <p:cNvPr id="36" name="正方形/長方形 35">
            <a:extLst>
              <a:ext uri="{FF2B5EF4-FFF2-40B4-BE49-F238E27FC236}">
                <a16:creationId xmlns:a16="http://schemas.microsoft.com/office/drawing/2014/main" id="{046382ED-728D-C973-40CE-09A986C4517B}"/>
              </a:ext>
            </a:extLst>
          </p:cNvPr>
          <p:cNvSpPr/>
          <p:nvPr/>
        </p:nvSpPr>
        <p:spPr>
          <a:xfrm>
            <a:off x="200471" y="5358928"/>
            <a:ext cx="1733097" cy="278218"/>
          </a:xfrm>
          <a:prstGeom prst="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S PGothic" panose="020B0600070205080204" pitchFamily="34" charset="-128"/>
                <a:ea typeface="MS PGothic" panose="020B0600070205080204" pitchFamily="34" charset="-128"/>
                <a:cs typeface="Arial" panose="020B0604020202020204" pitchFamily="34" charset="0"/>
              </a:rPr>
              <a:t>調達プロセス</a:t>
            </a:r>
            <a:endParaRPr lang="en-US" altLang="ja-JP" sz="1200" b="1" dirty="0">
              <a:latin typeface="MS PGothic" panose="020B0600070205080204" pitchFamily="34" charset="-128"/>
              <a:ea typeface="MS PGothic" panose="020B0600070205080204" pitchFamily="34" charset="-128"/>
              <a:cs typeface="Arial" panose="020B0604020202020204" pitchFamily="34" charset="0"/>
            </a:endParaRPr>
          </a:p>
        </p:txBody>
      </p:sp>
      <p:sp>
        <p:nvSpPr>
          <p:cNvPr id="38" name="TextBox 29">
            <a:extLst>
              <a:ext uri="{FF2B5EF4-FFF2-40B4-BE49-F238E27FC236}">
                <a16:creationId xmlns:a16="http://schemas.microsoft.com/office/drawing/2014/main" id="{E57334B7-CB0F-4C46-AE8A-AC7F42E1472D}"/>
              </a:ext>
            </a:extLst>
          </p:cNvPr>
          <p:cNvSpPr txBox="1"/>
          <p:nvPr/>
        </p:nvSpPr>
        <p:spPr>
          <a:xfrm>
            <a:off x="1957893" y="4221088"/>
            <a:ext cx="7499632" cy="104028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00" noProof="1">
                <a:latin typeface="MS PGothic" panose="020B0600070205080204" pitchFamily="34" charset="-128"/>
                <a:ea typeface="MS PGothic" panose="020B0600070205080204" pitchFamily="34" charset="-128"/>
                <a:cs typeface="Arial" panose="020B0604020202020204" pitchFamily="34" charset="0"/>
              </a:rPr>
              <a:t>一元的な</a:t>
            </a:r>
            <a:r>
              <a:rPr lang="en-US" altLang="ja-JP" sz="1100" noProof="1">
                <a:latin typeface="MS PGothic" panose="020B0600070205080204" pitchFamily="34" charset="-128"/>
                <a:ea typeface="MS PGothic" panose="020B0600070205080204" pitchFamily="34" charset="-128"/>
                <a:cs typeface="Arial" panose="020B0604020202020204" pitchFamily="34" charset="0"/>
              </a:rPr>
              <a:t>調達</a:t>
            </a:r>
            <a:r>
              <a:rPr lang="ja-JP" altLang="en-US" sz="1100" noProof="1">
                <a:latin typeface="MS PGothic" panose="020B0600070205080204" pitchFamily="34" charset="-128"/>
                <a:ea typeface="MS PGothic" panose="020B0600070205080204" pitchFamily="34" charset="-128"/>
                <a:cs typeface="Arial" panose="020B0604020202020204" pitchFamily="34" charset="0"/>
              </a:rPr>
              <a:t>：</a:t>
            </a:r>
            <a:r>
              <a:rPr lang="en-US" altLang="ja-JP" sz="1100" noProof="1">
                <a:latin typeface="MS PGothic" panose="020B0600070205080204" pitchFamily="34" charset="-128"/>
                <a:ea typeface="MS PGothic" panose="020B0600070205080204" pitchFamily="34" charset="-128"/>
                <a:cs typeface="Arial" panose="020B0604020202020204" pitchFamily="34" charset="0"/>
              </a:rPr>
              <a:t>それぞれの州では、民間の医療施設が</a:t>
            </a:r>
            <a:r>
              <a:rPr lang="ja-JP" altLang="en-US" sz="1100" noProof="1">
                <a:latin typeface="MS PGothic" panose="020B0600070205080204" pitchFamily="34" charset="-128"/>
                <a:ea typeface="MS PGothic" panose="020B0600070205080204" pitchFamily="34" charset="-128"/>
                <a:cs typeface="Arial" panose="020B0604020202020204" pitchFamily="34" charset="0"/>
              </a:rPr>
              <a:t>一元的な</a:t>
            </a:r>
            <a:r>
              <a:rPr lang="en-US" altLang="ja-JP" sz="1100" noProof="1">
                <a:latin typeface="MS PGothic" panose="020B0600070205080204" pitchFamily="34" charset="-128"/>
                <a:ea typeface="MS PGothic" panose="020B0600070205080204" pitchFamily="34" charset="-128"/>
                <a:cs typeface="Arial" panose="020B0604020202020204" pitchFamily="34" charset="0"/>
              </a:rPr>
              <a:t>調達に参加することが認められている</a:t>
            </a:r>
          </a:p>
          <a:p>
            <a:pPr lvl="1">
              <a:buFont typeface="Courier New" panose="02070309020205020404" pitchFamily="49" charset="0"/>
              <a:buChar char="o"/>
            </a:pPr>
            <a:r>
              <a:rPr lang="en-US" altLang="ja-JP" sz="1100" noProof="1">
                <a:latin typeface="MS PGothic" panose="020B0600070205080204" pitchFamily="34" charset="-128"/>
                <a:ea typeface="MS PGothic" panose="020B0600070205080204" pitchFamily="34" charset="-128"/>
                <a:cs typeface="Arial" panose="020B0604020202020204" pitchFamily="34" charset="0"/>
              </a:rPr>
              <a:t>これらの民間医療機関は、地方自治体が運営する公的医療機関と同様に、薬物使用ポリシーを策定し、地域の集中入札ルールに従わなければならない</a:t>
            </a:r>
          </a:p>
          <a:p>
            <a:pPr>
              <a:buFont typeface="Arial" panose="020B0604020202020204" pitchFamily="34" charset="0"/>
              <a:buChar char="•"/>
            </a:pPr>
            <a:r>
              <a:rPr lang="ja-JP" altLang="en-US" sz="1100" noProof="1">
                <a:latin typeface="MS PGothic" panose="020B0600070205080204" pitchFamily="34" charset="-128"/>
                <a:ea typeface="MS PGothic" panose="020B0600070205080204" pitchFamily="34" charset="-128"/>
                <a:cs typeface="Arial" panose="020B0604020202020204" pitchFamily="34" charset="0"/>
              </a:rPr>
              <a:t>分散型</a:t>
            </a:r>
            <a:r>
              <a:rPr lang="en-US" altLang="ja-JP" sz="1100" noProof="1">
                <a:latin typeface="MS PGothic" panose="020B0600070205080204" pitchFamily="34" charset="-128"/>
                <a:ea typeface="MS PGothic" panose="020B0600070205080204" pitchFamily="34" charset="-128"/>
                <a:cs typeface="Arial" panose="020B0604020202020204" pitchFamily="34" charset="0"/>
              </a:rPr>
              <a:t>調達</a:t>
            </a:r>
            <a:r>
              <a:rPr lang="ja-JP" altLang="en-US" sz="1100" noProof="1">
                <a:latin typeface="MS PGothic" panose="020B0600070205080204" pitchFamily="34" charset="-128"/>
                <a:ea typeface="MS PGothic" panose="020B0600070205080204" pitchFamily="34" charset="-128"/>
                <a:cs typeface="Arial" panose="020B0604020202020204" pitchFamily="34" charset="0"/>
              </a:rPr>
              <a:t>：</a:t>
            </a:r>
            <a:r>
              <a:rPr lang="en-US" altLang="ja-JP" sz="1100" noProof="1">
                <a:latin typeface="MS PGothic" panose="020B0600070205080204" pitchFamily="34" charset="-128"/>
                <a:ea typeface="MS PGothic" panose="020B0600070205080204" pitchFamily="34" charset="-128"/>
                <a:cs typeface="Arial" panose="020B0604020202020204" pitchFamily="34" charset="0"/>
              </a:rPr>
              <a:t>民間医療機関は、</a:t>
            </a:r>
            <a:r>
              <a:rPr lang="ja-JP" altLang="en-US" sz="1100" noProof="1">
                <a:latin typeface="MS PGothic" panose="020B0600070205080204" pitchFamily="34" charset="-128"/>
                <a:ea typeface="MS PGothic" panose="020B0600070205080204" pitchFamily="34" charset="-128"/>
                <a:cs typeface="Arial" panose="020B0604020202020204" pitchFamily="34" charset="0"/>
              </a:rPr>
              <a:t>一元</a:t>
            </a:r>
            <a:r>
              <a:rPr lang="en-US" altLang="ja-JP" sz="1100" noProof="1">
                <a:latin typeface="MS PGothic" panose="020B0600070205080204" pitchFamily="34" charset="-128"/>
                <a:ea typeface="MS PGothic" panose="020B0600070205080204" pitchFamily="34" charset="-128"/>
                <a:cs typeface="Arial" panose="020B0604020202020204" pitchFamily="34" charset="0"/>
              </a:rPr>
              <a:t>的な調達に参加しない場合には、入札に関する法律、指示文書及び本通達に従って、</a:t>
            </a:r>
            <a:r>
              <a:rPr lang="ja-JP" altLang="en-US" sz="1100" noProof="1">
                <a:latin typeface="MS PGothic" panose="020B0600070205080204" pitchFamily="34" charset="-128"/>
                <a:ea typeface="MS PGothic" panose="020B0600070205080204" pitchFamily="34" charset="-128"/>
                <a:cs typeface="Arial" panose="020B0604020202020204" pitchFamily="34" charset="0"/>
              </a:rPr>
              <a:t>独自</a:t>
            </a:r>
            <a:r>
              <a:rPr lang="en-US" altLang="ja-JP" sz="1100" noProof="1">
                <a:latin typeface="MS PGothic" panose="020B0600070205080204" pitchFamily="34" charset="-128"/>
                <a:ea typeface="MS PGothic" panose="020B0600070205080204" pitchFamily="34" charset="-128"/>
                <a:cs typeface="Arial" panose="020B0604020202020204" pitchFamily="34" charset="0"/>
              </a:rPr>
              <a:t>の契約者を選択することができる</a:t>
            </a:r>
          </a:p>
        </p:txBody>
      </p:sp>
      <p:sp>
        <p:nvSpPr>
          <p:cNvPr id="39" name="正方形/長方形 38">
            <a:extLst>
              <a:ext uri="{FF2B5EF4-FFF2-40B4-BE49-F238E27FC236}">
                <a16:creationId xmlns:a16="http://schemas.microsoft.com/office/drawing/2014/main" id="{EAA0DB0A-BDA0-0F67-A57E-92293DE94B29}"/>
              </a:ext>
            </a:extLst>
          </p:cNvPr>
          <p:cNvSpPr/>
          <p:nvPr/>
        </p:nvSpPr>
        <p:spPr>
          <a:xfrm>
            <a:off x="195201" y="4303257"/>
            <a:ext cx="1733097" cy="925943"/>
          </a:xfrm>
          <a:prstGeom prst="rect">
            <a:avLst/>
          </a:prstGeom>
          <a:solidFill>
            <a:srgbClr val="A2BBDC"/>
          </a:solidFill>
        </p:spPr>
        <p:txBody>
          <a:bodyPr wrap="square" rtlCol="0" anchor="ctr">
            <a:noAutofit/>
          </a:bodyPr>
          <a:lstStyle/>
          <a:p>
            <a:pPr marL="0" algn="ctr" fontAlgn="ctr">
              <a:lnSpc>
                <a:spcPct val="114000"/>
              </a:lnSpc>
              <a:spcAft>
                <a:spcPts val="400"/>
              </a:spcAft>
            </a:pPr>
            <a:r>
              <a:rPr lang="en-US" altLang="ja-JP" sz="1100" b="1" noProof="1">
                <a:latin typeface="MS PGothic" panose="020B0600070205080204" pitchFamily="34" charset="-128"/>
                <a:ea typeface="MS PGothic" panose="020B0600070205080204" pitchFamily="34" charset="-128"/>
                <a:cs typeface="Arial" panose="020B0604020202020204" pitchFamily="34" charset="0"/>
              </a:rPr>
              <a:t>民間</a:t>
            </a:r>
            <a:r>
              <a:rPr lang="ja-JP" altLang="en-US" sz="1100" b="1" noProof="1">
                <a:latin typeface="MS PGothic" panose="020B0600070205080204" pitchFamily="34" charset="-128"/>
                <a:ea typeface="MS PGothic" panose="020B0600070205080204" pitchFamily="34" charset="-128"/>
                <a:cs typeface="Arial" panose="020B0604020202020204" pitchFamily="34" charset="0"/>
              </a:rPr>
              <a:t>医療施設</a:t>
            </a:r>
            <a:r>
              <a:rPr lang="en-US" altLang="ja-JP" sz="1100" b="1" noProof="1">
                <a:latin typeface="MS PGothic" panose="020B0600070205080204" pitchFamily="34" charset="-128"/>
                <a:ea typeface="MS PGothic" panose="020B0600070205080204" pitchFamily="34" charset="-128"/>
                <a:cs typeface="Arial" panose="020B0604020202020204" pitchFamily="34" charset="0"/>
              </a:rPr>
              <a:t>による</a:t>
            </a:r>
          </a:p>
          <a:p>
            <a:pPr marL="0" algn="ctr" fontAlgn="ctr">
              <a:lnSpc>
                <a:spcPct val="114000"/>
              </a:lnSpc>
              <a:spcAft>
                <a:spcPts val="400"/>
              </a:spcAft>
            </a:pPr>
            <a:r>
              <a:rPr lang="en-US" altLang="ja-JP" sz="1100" b="1" noProof="1">
                <a:latin typeface="MS PGothic" panose="020B0600070205080204" pitchFamily="34" charset="-128"/>
                <a:ea typeface="MS PGothic" panose="020B0600070205080204" pitchFamily="34" charset="-128"/>
                <a:cs typeface="Arial" panose="020B0604020202020204" pitchFamily="34" charset="0"/>
              </a:rPr>
              <a:t>保険医療用医薬品の調達</a:t>
            </a:r>
            <a:endParaRPr lang="en-US" altLang="ja-JP" sz="1100" b="1" dirty="0">
              <a:latin typeface="MS PGothic" panose="020B0600070205080204" pitchFamily="34" charset="-128"/>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18090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83912"/>
            <a:ext cx="9505055" cy="264688"/>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ベトナム／医療関連／制度</a:t>
            </a:r>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外国企業の公共調達参入</a:t>
            </a:r>
            <a:r>
              <a:rPr lang="ja-JP" altLang="en-US" noProof="1"/>
              <a:t>における</a:t>
            </a:r>
            <a:r>
              <a:rPr lang="en-US" altLang="ja-JP" noProof="1"/>
              <a:t>障壁</a:t>
            </a:r>
            <a:endParaRPr kumimoji="1" lang="ja-JP" altLang="en-US" noProof="1"/>
          </a:p>
        </p:txBody>
      </p:sp>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640" noProof="1">
                <a:ea typeface="ＭＳ Ｐゴシック" panose="020B0600070205080204" pitchFamily="50" charset="-128"/>
                <a:cs typeface="Arial" panose="020B0604020202020204" pitchFamily="34" charset="0"/>
              </a:rPr>
              <a:t>（出所）</a:t>
            </a:r>
            <a:r>
              <a:rPr lang="en-US" altLang="ja-JP" sz="640" noProof="1">
                <a:ea typeface="ＭＳ Ｐゴシック" panose="020B0600070205080204" pitchFamily="50" charset="-128"/>
                <a:cs typeface="Arial" panose="020B0604020202020204" pitchFamily="34" charset="0"/>
              </a:rPr>
              <a:t>Embassy of the Republic of Belarus in Socialist Republic of Vietnam</a:t>
            </a:r>
            <a:r>
              <a:rPr lang="ja-JP" altLang="en-US" sz="640" noProof="1">
                <a:ea typeface="ＭＳ Ｐゴシック" panose="020B0600070205080204" pitchFamily="50" charset="-128"/>
                <a:cs typeface="Arial" panose="020B0604020202020204" pitchFamily="34" charset="0"/>
              </a:rPr>
              <a:t>「</a:t>
            </a:r>
            <a:r>
              <a:rPr lang="en-US" altLang="ja-JP" sz="640" noProof="1">
                <a:ea typeface="ＭＳ Ｐゴシック" panose="020B0600070205080204" pitchFamily="50" charset="-128"/>
                <a:cs typeface="Arial" panose="020B0604020202020204" pitchFamily="34" charset="0"/>
              </a:rPr>
              <a:t>Participation in Tenders and Procurement</a:t>
            </a:r>
            <a:r>
              <a:rPr lang="ja-JP" altLang="en-US" sz="640" noProof="1">
                <a:ea typeface="ＭＳ Ｐゴシック" panose="020B0600070205080204" pitchFamily="50" charset="-128"/>
                <a:cs typeface="Arial" panose="020B0604020202020204" pitchFamily="34" charset="0"/>
              </a:rPr>
              <a:t>」、</a:t>
            </a:r>
            <a:r>
              <a:rPr lang="en-US" altLang="ja-JP" sz="640" noProof="1">
                <a:ea typeface="ＭＳ Ｐゴシック" panose="020B0600070205080204" pitchFamily="50" charset="-128"/>
                <a:cs typeface="Arial" panose="020B0604020202020204" pitchFamily="34" charset="0"/>
              </a:rPr>
              <a:t>GOOSE</a:t>
            </a:r>
            <a:r>
              <a:rPr lang="ja-JP" altLang="en-US" sz="640" noProof="1">
                <a:ea typeface="ＭＳ Ｐゴシック" panose="020B0600070205080204" pitchFamily="50" charset="-128"/>
                <a:cs typeface="Arial" panose="020B0604020202020204" pitchFamily="34" charset="0"/>
              </a:rPr>
              <a:t>「</a:t>
            </a:r>
            <a:r>
              <a:rPr lang="en-US" altLang="ja-JP" sz="640" noProof="1">
                <a:ea typeface="ＭＳ Ｐゴシック" panose="020B0600070205080204" pitchFamily="50" charset="-128"/>
                <a:cs typeface="Arial" panose="020B0604020202020204" pitchFamily="34" charset="0"/>
              </a:rPr>
              <a:t>Public Procurement in Vietnam</a:t>
            </a:r>
            <a:r>
              <a:rPr lang="ja-JP" altLang="en-US" sz="640" noProof="1">
                <a:ea typeface="ＭＳ Ｐゴシック" panose="020B0600070205080204" pitchFamily="50" charset="-128"/>
                <a:cs typeface="Arial" panose="020B0604020202020204" pitchFamily="34" charset="0"/>
              </a:rPr>
              <a:t>」、</a:t>
            </a:r>
            <a:r>
              <a:rPr lang="en-US" altLang="ja-JP" sz="640" noProof="1">
                <a:ea typeface="ＭＳ Ｐゴシック" panose="020B0600070205080204" pitchFamily="50" charset="-128"/>
                <a:cs typeface="Arial" panose="020B0604020202020204" pitchFamily="34" charset="0"/>
              </a:rPr>
              <a:t>National Assembly of Vietnam</a:t>
            </a:r>
            <a:r>
              <a:rPr lang="ja-JP" altLang="en-US" sz="640" noProof="1">
                <a:ea typeface="ＭＳ Ｐゴシック" panose="020B0600070205080204" pitchFamily="50" charset="-128"/>
                <a:cs typeface="Arial" panose="020B0604020202020204" pitchFamily="34" charset="0"/>
              </a:rPr>
              <a:t>「</a:t>
            </a:r>
            <a:r>
              <a:rPr lang="en-US" altLang="ja-JP" sz="640" noProof="1">
                <a:ea typeface="ＭＳ Ｐゴシック" panose="020B0600070205080204" pitchFamily="50" charset="-128"/>
                <a:cs typeface="Arial" panose="020B0604020202020204" pitchFamily="34" charset="0"/>
              </a:rPr>
              <a:t>Law No. 43/2013/QH13 dated November 26, 2013 of the National Assembly on bidding</a:t>
            </a:r>
            <a:r>
              <a:rPr lang="ja-JP" altLang="en-US" sz="640" noProof="1">
                <a:ea typeface="ＭＳ Ｐゴシック" panose="020B0600070205080204" pitchFamily="50" charset="-128"/>
                <a:cs typeface="Arial" panose="020B0604020202020204" pitchFamily="34" charset="0"/>
              </a:rPr>
              <a:t>」</a:t>
            </a:r>
            <a:endParaRPr lang="en-US" altLang="ja-JP" sz="640" b="1" dirty="0"/>
          </a:p>
        </p:txBody>
      </p:sp>
      <p:sp>
        <p:nvSpPr>
          <p:cNvPr id="12" name="Rectangle 11">
            <a:extLst>
              <a:ext uri="{FF2B5EF4-FFF2-40B4-BE49-F238E27FC236}">
                <a16:creationId xmlns:a16="http://schemas.microsoft.com/office/drawing/2014/main" id="{FA91D697-913E-8B78-91AB-7EA4AF317DD7}"/>
              </a:ext>
            </a:extLst>
          </p:cNvPr>
          <p:cNvSpPr/>
          <p:nvPr/>
        </p:nvSpPr>
        <p:spPr>
          <a:xfrm>
            <a:off x="488504" y="1303647"/>
            <a:ext cx="9000998" cy="1063269"/>
          </a:xfrm>
          <a:prstGeom prst="rect">
            <a:avLst/>
          </a:prstGeom>
          <a:noFill/>
        </p:spPr>
        <p:txBody>
          <a:bodyPr wrap="square" rtlCol="0" anchor="ctr">
            <a:noAutofit/>
          </a:bodyPr>
          <a:lstStyle/>
          <a:p>
            <a:pPr marL="228600" indent="-228600" fontAlgn="ctr">
              <a:lnSpc>
                <a:spcPct val="114000"/>
              </a:lnSpc>
              <a:spcAft>
                <a:spcPts val="400"/>
              </a:spcAft>
              <a:buFont typeface="+mj-lt"/>
              <a:buAutoNum type="arabicPeriod"/>
            </a:pPr>
            <a:r>
              <a:rPr lang="en-US" sz="1200" i="0" noProof="1">
                <a:solidFill>
                  <a:srgbClr val="000000"/>
                </a:solidFill>
                <a:effectLst/>
                <a:latin typeface="Calibri Light" panose="020F0302020204030204" pitchFamily="34" charset="0"/>
                <a:cs typeface="Calibri Light" panose="020F0302020204030204" pitchFamily="34" charset="0"/>
              </a:rPr>
              <a:t>主たる業務が行われる国で登録され</a:t>
            </a:r>
            <a:r>
              <a:rPr lang="ja-JP" altLang="en-US" sz="1200" i="0" noProof="1">
                <a:solidFill>
                  <a:srgbClr val="000000"/>
                </a:solidFill>
                <a:effectLst/>
                <a:latin typeface="Calibri Light" panose="020F0302020204030204" pitchFamily="34" charset="0"/>
                <a:cs typeface="Calibri Light" panose="020F0302020204030204" pitchFamily="34" charset="0"/>
              </a:rPr>
              <a:t>てい</a:t>
            </a:r>
            <a:r>
              <a:rPr lang="en-US" sz="1200" i="0" noProof="1">
                <a:solidFill>
                  <a:srgbClr val="000000"/>
                </a:solidFill>
                <a:effectLst/>
                <a:latin typeface="Calibri Light" panose="020F0302020204030204" pitchFamily="34" charset="0"/>
                <a:cs typeface="Calibri Light" panose="020F0302020204030204" pitchFamily="34" charset="0"/>
              </a:rPr>
              <a:t>る</a:t>
            </a:r>
            <a:r>
              <a:rPr lang="ja-JP" altLang="en-US" sz="1200" i="0" noProof="1">
                <a:solidFill>
                  <a:srgbClr val="000000"/>
                </a:solidFill>
                <a:effectLst/>
                <a:latin typeface="Calibri Light" panose="020F0302020204030204" pitchFamily="34" charset="0"/>
                <a:cs typeface="Calibri Light" panose="020F0302020204030204" pitchFamily="34" charset="0"/>
              </a:rPr>
              <a:t>こと</a:t>
            </a:r>
            <a:endParaRPr lang="en-US" altLang="ja-JP" sz="1200" i="0" noProof="1">
              <a:solidFill>
                <a:srgbClr val="000000"/>
              </a:solidFill>
              <a:effectLst/>
              <a:latin typeface="Calibri Light" panose="020F0302020204030204" pitchFamily="34" charset="0"/>
              <a:cs typeface="Calibri Light" panose="020F0302020204030204" pitchFamily="34" charset="0"/>
            </a:endParaRPr>
          </a:p>
          <a:p>
            <a:pPr marL="228600" indent="-228600" fontAlgn="ctr">
              <a:lnSpc>
                <a:spcPct val="114000"/>
              </a:lnSpc>
              <a:spcAft>
                <a:spcPts val="400"/>
              </a:spcAft>
              <a:buFont typeface="+mj-lt"/>
              <a:buAutoNum type="arabicPeriod"/>
            </a:pPr>
            <a:r>
              <a:rPr lang="en-US" altLang="ja-JP" sz="1200" noProof="1">
                <a:solidFill>
                  <a:srgbClr val="000000"/>
                </a:solidFill>
                <a:latin typeface="Calibri Light" panose="020F0302020204030204" pitchFamily="34" charset="0"/>
                <a:cs typeface="Calibri Light" panose="020F0302020204030204" pitchFamily="34" charset="0"/>
              </a:rPr>
              <a:t>契約者または投資家は、独立した財務諸表を維持し</a:t>
            </a:r>
            <a:r>
              <a:rPr lang="ja-JP" altLang="en-US" sz="1200" noProof="1">
                <a:solidFill>
                  <a:srgbClr val="000000"/>
                </a:solidFill>
                <a:latin typeface="Calibri Light" panose="020F0302020204030204" pitchFamily="34" charset="0"/>
                <a:cs typeface="Calibri Light" panose="020F0302020204030204" pitchFamily="34" charset="0"/>
              </a:rPr>
              <a:t>ていること</a:t>
            </a:r>
            <a:endParaRPr kumimoji="1" lang="en-US" altLang="ja-JP" sz="1200" dirty="0">
              <a:latin typeface="Calibri Light" panose="020F0302020204030204" pitchFamily="34" charset="0"/>
              <a:cs typeface="Calibri Light" panose="020F0302020204030204" pitchFamily="34" charset="0"/>
            </a:endParaRPr>
          </a:p>
          <a:p>
            <a:pPr marL="228600" indent="-228600" fontAlgn="ctr">
              <a:lnSpc>
                <a:spcPct val="114000"/>
              </a:lnSpc>
              <a:spcAft>
                <a:spcPts val="400"/>
              </a:spcAft>
              <a:buFont typeface="+mj-lt"/>
              <a:buAutoNum type="arabicPeriod"/>
            </a:pPr>
            <a:r>
              <a:rPr lang="en-US" altLang="ja-JP" sz="1200" noProof="1">
                <a:solidFill>
                  <a:srgbClr val="000000"/>
                </a:solidFill>
                <a:latin typeface="Calibri Light" panose="020F0302020204030204" pitchFamily="34" charset="0"/>
                <a:cs typeface="Calibri Light" panose="020F0302020204030204" pitchFamily="34" charset="0"/>
              </a:rPr>
              <a:t>請負人又は投資家</a:t>
            </a:r>
            <a:r>
              <a:rPr lang="ja-JP" altLang="en-US" sz="1200" noProof="1">
                <a:solidFill>
                  <a:srgbClr val="000000"/>
                </a:solidFill>
                <a:latin typeface="Calibri Light" panose="020F0302020204030204" pitchFamily="34" charset="0"/>
                <a:cs typeface="Calibri Light" panose="020F0302020204030204" pitchFamily="34" charset="0"/>
              </a:rPr>
              <a:t>が</a:t>
            </a:r>
            <a:r>
              <a:rPr lang="en-US" altLang="ja-JP" sz="1200" noProof="1">
                <a:solidFill>
                  <a:srgbClr val="000000"/>
                </a:solidFill>
                <a:latin typeface="Calibri Light" panose="020F0302020204030204" pitchFamily="34" charset="0"/>
                <a:cs typeface="Calibri Light" panose="020F0302020204030204" pitchFamily="34" charset="0"/>
              </a:rPr>
              <a:t>清算過程に</a:t>
            </a:r>
            <a:r>
              <a:rPr lang="ja-JP" altLang="en-US" sz="1200" noProof="1">
                <a:solidFill>
                  <a:srgbClr val="000000"/>
                </a:solidFill>
                <a:latin typeface="Calibri Light" panose="020F0302020204030204" pitchFamily="34" charset="0"/>
                <a:cs typeface="Calibri Light" panose="020F0302020204030204" pitchFamily="34" charset="0"/>
              </a:rPr>
              <a:t>ないこと</a:t>
            </a:r>
            <a:endParaRPr lang="en-US" altLang="ja-JP" sz="1200" noProof="1">
              <a:solidFill>
                <a:srgbClr val="000000"/>
              </a:solidFill>
              <a:latin typeface="Calibri Light" panose="020F0302020204030204" pitchFamily="34" charset="0"/>
              <a:cs typeface="Calibri Light" panose="020F0302020204030204" pitchFamily="34" charset="0"/>
            </a:endParaRPr>
          </a:p>
          <a:p>
            <a:pPr marL="228600" indent="-228600" fontAlgn="ctr">
              <a:lnSpc>
                <a:spcPct val="114000"/>
              </a:lnSpc>
              <a:spcAft>
                <a:spcPts val="400"/>
              </a:spcAft>
              <a:buFont typeface="+mj-lt"/>
              <a:buAutoNum type="arabicPeriod"/>
            </a:pPr>
            <a:r>
              <a:rPr lang="en-US" altLang="ja-JP" sz="1200" noProof="1">
                <a:solidFill>
                  <a:srgbClr val="000000"/>
                </a:solidFill>
                <a:latin typeface="Calibri Light" panose="020F0302020204030204" pitchFamily="34" charset="0"/>
                <a:cs typeface="Calibri Light" panose="020F0302020204030204" pitchFamily="34" charset="0"/>
              </a:rPr>
              <a:t>国家入札制度に公共調達の参加者として登録され</a:t>
            </a:r>
            <a:r>
              <a:rPr lang="ja-JP" altLang="en-US" sz="1200" noProof="1">
                <a:solidFill>
                  <a:srgbClr val="000000"/>
                </a:solidFill>
                <a:latin typeface="Calibri Light" panose="020F0302020204030204" pitchFamily="34" charset="0"/>
                <a:cs typeface="Calibri Light" panose="020F0302020204030204" pitchFamily="34" charset="0"/>
              </a:rPr>
              <a:t>ていること</a:t>
            </a:r>
            <a:endParaRPr kumimoji="1" lang="en-US" altLang="ja-JP" sz="1200" dirty="0">
              <a:latin typeface="Calibri Light" panose="020F0302020204030204" pitchFamily="34" charset="0"/>
              <a:cs typeface="Calibri Light" panose="020F0302020204030204" pitchFamily="34" charset="0"/>
            </a:endParaRPr>
          </a:p>
        </p:txBody>
      </p:sp>
      <p:sp>
        <p:nvSpPr>
          <p:cNvPr id="47" name="Rectangle 46">
            <a:extLst>
              <a:ext uri="{FF2B5EF4-FFF2-40B4-BE49-F238E27FC236}">
                <a16:creationId xmlns:a16="http://schemas.microsoft.com/office/drawing/2014/main" id="{93A73542-6359-3FA1-203E-D4BF0F113D6C}"/>
              </a:ext>
            </a:extLst>
          </p:cNvPr>
          <p:cNvSpPr/>
          <p:nvPr/>
        </p:nvSpPr>
        <p:spPr>
          <a:xfrm>
            <a:off x="272480" y="2872972"/>
            <a:ext cx="2232248" cy="778416"/>
          </a:xfrm>
          <a:prstGeom prst="rect">
            <a:avLst/>
          </a:prstGeom>
          <a:solidFill>
            <a:schemeClr val="accent3"/>
          </a:solidFill>
        </p:spPr>
        <p:txBody>
          <a:bodyPr wrap="square" rtlCol="0" anchor="ctr">
            <a:noAutofit/>
          </a:bodyPr>
          <a:lstStyle/>
          <a:p>
            <a:pPr marL="0" algn="ctr" fontAlgn="ctr">
              <a:lnSpc>
                <a:spcPct val="114000"/>
              </a:lnSpc>
              <a:spcAft>
                <a:spcPts val="400"/>
              </a:spcAft>
            </a:pPr>
            <a:r>
              <a:rPr lang="en-US" sz="1200" noProof="1">
                <a:solidFill>
                  <a:srgbClr val="000000"/>
                </a:solidFill>
                <a:latin typeface="Calibri Light" panose="020F0302020204030204" pitchFamily="34" charset="0"/>
                <a:cs typeface="Calibri Light" panose="020F0302020204030204" pitchFamily="34" charset="0"/>
              </a:rPr>
              <a:t>規制要件</a:t>
            </a:r>
            <a:endParaRPr kumimoji="1" lang="en-US" sz="1200" dirty="0">
              <a:latin typeface="Calibri Light" panose="020F0302020204030204" pitchFamily="34" charset="0"/>
              <a:cs typeface="Calibri Light" panose="020F0302020204030204" pitchFamily="34" charset="0"/>
            </a:endParaRPr>
          </a:p>
        </p:txBody>
      </p:sp>
      <p:sp>
        <p:nvSpPr>
          <p:cNvPr id="49" name="Rectangle 48">
            <a:extLst>
              <a:ext uri="{FF2B5EF4-FFF2-40B4-BE49-F238E27FC236}">
                <a16:creationId xmlns:a16="http://schemas.microsoft.com/office/drawing/2014/main" id="{BC68DD4C-D1CC-8B26-E263-75ED223195DF}"/>
              </a:ext>
            </a:extLst>
          </p:cNvPr>
          <p:cNvSpPr/>
          <p:nvPr/>
        </p:nvSpPr>
        <p:spPr>
          <a:xfrm>
            <a:off x="272480" y="3758949"/>
            <a:ext cx="2232248" cy="778416"/>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sz="1200" noProof="1">
                <a:solidFill>
                  <a:srgbClr val="000000"/>
                </a:solidFill>
                <a:latin typeface="Calibri Light" panose="020F0302020204030204" pitchFamily="34" charset="0"/>
                <a:cs typeface="Calibri Light" panose="020F0302020204030204" pitchFamily="34" charset="0"/>
              </a:rPr>
              <a:t>プロセスの非効率性</a:t>
            </a:r>
            <a:endParaRPr kumimoji="1" lang="en-US" sz="1200" dirty="0">
              <a:latin typeface="Calibri Light" panose="020F0302020204030204" pitchFamily="34" charset="0"/>
              <a:cs typeface="Calibri Light" panose="020F0302020204030204" pitchFamily="34" charset="0"/>
            </a:endParaRPr>
          </a:p>
        </p:txBody>
      </p:sp>
      <p:sp>
        <p:nvSpPr>
          <p:cNvPr id="51" name="Rectangle 50">
            <a:extLst>
              <a:ext uri="{FF2B5EF4-FFF2-40B4-BE49-F238E27FC236}">
                <a16:creationId xmlns:a16="http://schemas.microsoft.com/office/drawing/2014/main" id="{4C609C5B-9C42-609B-D7FF-D3C28C14864F}"/>
              </a:ext>
            </a:extLst>
          </p:cNvPr>
          <p:cNvSpPr/>
          <p:nvPr/>
        </p:nvSpPr>
        <p:spPr>
          <a:xfrm>
            <a:off x="272480" y="4644926"/>
            <a:ext cx="2232248" cy="778416"/>
          </a:xfrm>
          <a:prstGeom prst="rect">
            <a:avLst/>
          </a:prstGeom>
          <a:solidFill>
            <a:schemeClr val="accent3"/>
          </a:solidFill>
        </p:spPr>
        <p:txBody>
          <a:bodyPr wrap="square" rtlCol="0" anchor="ctr">
            <a:noAutofit/>
          </a:bodyPr>
          <a:lstStyle/>
          <a:p>
            <a:pPr marL="0" algn="ctr" fontAlgn="ctr">
              <a:lnSpc>
                <a:spcPct val="114000"/>
              </a:lnSpc>
              <a:spcAft>
                <a:spcPts val="400"/>
              </a:spcAft>
            </a:pPr>
            <a:r>
              <a:rPr lang="en-US" sz="1200" noProof="1">
                <a:solidFill>
                  <a:srgbClr val="000000"/>
                </a:solidFill>
                <a:latin typeface="Calibri Light" panose="020F0302020204030204" pitchFamily="34" charset="0"/>
                <a:cs typeface="Calibri Light" panose="020F0302020204030204" pitchFamily="34" charset="0"/>
              </a:rPr>
              <a:t>優遇措置</a:t>
            </a:r>
            <a:endParaRPr kumimoji="1" lang="en-US" sz="1200" dirty="0">
              <a:latin typeface="Calibri Light" panose="020F0302020204030204" pitchFamily="34" charset="0"/>
              <a:cs typeface="Calibri Light" panose="020F0302020204030204" pitchFamily="34" charset="0"/>
            </a:endParaRPr>
          </a:p>
        </p:txBody>
      </p:sp>
      <p:sp>
        <p:nvSpPr>
          <p:cNvPr id="54" name="Rectangle 53">
            <a:extLst>
              <a:ext uri="{FF2B5EF4-FFF2-40B4-BE49-F238E27FC236}">
                <a16:creationId xmlns:a16="http://schemas.microsoft.com/office/drawing/2014/main" id="{3607CE11-B29C-232A-4CDC-037BD6873549}"/>
              </a:ext>
            </a:extLst>
          </p:cNvPr>
          <p:cNvSpPr/>
          <p:nvPr/>
        </p:nvSpPr>
        <p:spPr>
          <a:xfrm>
            <a:off x="272480" y="5530904"/>
            <a:ext cx="2232248" cy="778416"/>
          </a:xfrm>
          <a:prstGeom prst="rect">
            <a:avLst/>
          </a:prstGeom>
          <a:solidFill>
            <a:schemeClr val="accent3"/>
          </a:solidFill>
        </p:spPr>
        <p:txBody>
          <a:bodyPr wrap="square" rtlCol="0" anchor="ctr">
            <a:noAutofit/>
          </a:bodyPr>
          <a:lstStyle/>
          <a:p>
            <a:pPr marL="0" algn="ctr" fontAlgn="ctr">
              <a:lnSpc>
                <a:spcPct val="114000"/>
              </a:lnSpc>
              <a:spcAft>
                <a:spcPts val="400"/>
              </a:spcAft>
            </a:pPr>
            <a:r>
              <a:rPr lang="en-US" sz="1200" noProof="1">
                <a:solidFill>
                  <a:srgbClr val="000000"/>
                </a:solidFill>
                <a:latin typeface="Calibri Light" panose="020F0302020204030204" pitchFamily="34" charset="0"/>
                <a:cs typeface="Calibri Light" panose="020F0302020204030204" pitchFamily="34" charset="0"/>
              </a:rPr>
              <a:t>言語の壁</a:t>
            </a:r>
            <a:endParaRPr kumimoji="1" lang="en-US" sz="1200" dirty="0">
              <a:latin typeface="Calibri Light" panose="020F0302020204030204" pitchFamily="34" charset="0"/>
              <a:cs typeface="Calibri Light" panose="020F0302020204030204" pitchFamily="34" charset="0"/>
            </a:endParaRPr>
          </a:p>
        </p:txBody>
      </p:sp>
      <p:sp>
        <p:nvSpPr>
          <p:cNvPr id="3" name="テキスト ボックス 2">
            <a:extLst>
              <a:ext uri="{FF2B5EF4-FFF2-40B4-BE49-F238E27FC236}">
                <a16:creationId xmlns:a16="http://schemas.microsoft.com/office/drawing/2014/main" id="{D1F56D09-19C9-926D-069B-8F7318C9BBBA}"/>
              </a:ext>
            </a:extLst>
          </p:cNvPr>
          <p:cNvSpPr txBox="1"/>
          <p:nvPr/>
        </p:nvSpPr>
        <p:spPr>
          <a:xfrm>
            <a:off x="200024" y="1051084"/>
            <a:ext cx="7993335" cy="276999"/>
          </a:xfrm>
          <a:prstGeom prst="rect">
            <a:avLst/>
          </a:prstGeom>
          <a:noFill/>
        </p:spPr>
        <p:txBody>
          <a:bodyPr wrap="square">
            <a:spAutoFit/>
          </a:bodyPr>
          <a:lstStyle/>
          <a:p>
            <a:pPr marL="285750" indent="-285750">
              <a:buFont typeface="Wingdings" panose="05000000000000000000" pitchFamily="2" charset="2"/>
              <a:buChar char="n"/>
            </a:pPr>
            <a:r>
              <a:rPr lang="ja-JP" altLang="en-US" sz="1200" noProof="1"/>
              <a:t>公共調達の対象となる請負業者および投資家が満たすべき要件としては、以下の</a:t>
            </a:r>
            <a:r>
              <a:rPr lang="en-US" altLang="ja-JP" sz="1200" noProof="1"/>
              <a:t>4</a:t>
            </a:r>
            <a:r>
              <a:rPr lang="ja-JP" altLang="en-US" sz="1200" noProof="1"/>
              <a:t>点が挙げられる。</a:t>
            </a:r>
          </a:p>
        </p:txBody>
      </p:sp>
      <p:sp>
        <p:nvSpPr>
          <p:cNvPr id="5" name="テキスト ボックス 4">
            <a:extLst>
              <a:ext uri="{FF2B5EF4-FFF2-40B4-BE49-F238E27FC236}">
                <a16:creationId xmlns:a16="http://schemas.microsoft.com/office/drawing/2014/main" id="{7B4CDC51-54F4-1218-9DF5-4947310320B1}"/>
              </a:ext>
            </a:extLst>
          </p:cNvPr>
          <p:cNvSpPr txBox="1"/>
          <p:nvPr/>
        </p:nvSpPr>
        <p:spPr>
          <a:xfrm>
            <a:off x="195057" y="2575937"/>
            <a:ext cx="4856730" cy="276999"/>
          </a:xfrm>
          <a:prstGeom prst="rect">
            <a:avLst/>
          </a:prstGeom>
          <a:noFill/>
        </p:spPr>
        <p:txBody>
          <a:bodyPr wrap="square">
            <a:spAutoFit/>
          </a:bodyPr>
          <a:lstStyle/>
          <a:p>
            <a:pPr marL="285750" indent="-285750">
              <a:buFont typeface="Wingdings" panose="05000000000000000000" pitchFamily="2" charset="2"/>
              <a:buChar char="n"/>
            </a:pPr>
            <a:r>
              <a:rPr lang="ja-JP" altLang="en-US" sz="1200" noProof="1"/>
              <a:t>海外サプライヤーにとって想定される障壁の例</a:t>
            </a:r>
          </a:p>
        </p:txBody>
      </p:sp>
      <p:sp>
        <p:nvSpPr>
          <p:cNvPr id="9" name="TextBox 29">
            <a:extLst>
              <a:ext uri="{FF2B5EF4-FFF2-40B4-BE49-F238E27FC236}">
                <a16:creationId xmlns:a16="http://schemas.microsoft.com/office/drawing/2014/main" id="{5959E689-1BCC-CBEB-BAF9-826B4EFD154E}"/>
              </a:ext>
            </a:extLst>
          </p:cNvPr>
          <p:cNvSpPr txBox="1"/>
          <p:nvPr/>
        </p:nvSpPr>
        <p:spPr>
          <a:xfrm>
            <a:off x="2576736" y="5703639"/>
            <a:ext cx="6912766" cy="461665"/>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ja-JP" altLang="en-US" sz="1200" noProof="1"/>
              <a:t>入札で使用する言語は、国内入札の場合はベトナム語、国際入札の場合は英語またはベトナム語とする。</a:t>
            </a:r>
            <a:endParaRPr lang="en-US" sz="1200" noProof="1"/>
          </a:p>
        </p:txBody>
      </p:sp>
      <p:sp>
        <p:nvSpPr>
          <p:cNvPr id="11" name="TextBox 29">
            <a:extLst>
              <a:ext uri="{FF2B5EF4-FFF2-40B4-BE49-F238E27FC236}">
                <a16:creationId xmlns:a16="http://schemas.microsoft.com/office/drawing/2014/main" id="{FB0561E5-C70C-5334-F823-83F1B581E22D}"/>
              </a:ext>
            </a:extLst>
          </p:cNvPr>
          <p:cNvSpPr txBox="1"/>
          <p:nvPr/>
        </p:nvSpPr>
        <p:spPr>
          <a:xfrm>
            <a:off x="2576736" y="3068960"/>
            <a:ext cx="6912766" cy="461665"/>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ja-JP" altLang="en-US" sz="1200" noProof="1"/>
              <a:t>ベトナムの国際入札に参加する場合、外国の入札者は、</a:t>
            </a:r>
            <a:r>
              <a:rPr lang="ja-JP" altLang="en-US" sz="1200" b="1" noProof="1">
                <a:solidFill>
                  <a:srgbClr val="40647F"/>
                </a:solidFill>
              </a:rPr>
              <a:t>国内の請負業者と提携するか、下請業者を利用しなければならない。</a:t>
            </a:r>
            <a:endParaRPr lang="en-US" altLang="ja-JP" sz="1200" b="1" noProof="1">
              <a:solidFill>
                <a:srgbClr val="40647F"/>
              </a:solidFill>
            </a:endParaRPr>
          </a:p>
        </p:txBody>
      </p:sp>
      <p:sp>
        <p:nvSpPr>
          <p:cNvPr id="14" name="TextBox 29">
            <a:extLst>
              <a:ext uri="{FF2B5EF4-FFF2-40B4-BE49-F238E27FC236}">
                <a16:creationId xmlns:a16="http://schemas.microsoft.com/office/drawing/2014/main" id="{75D91B8E-6369-4509-D222-2E9046ACB0D2}"/>
              </a:ext>
            </a:extLst>
          </p:cNvPr>
          <p:cNvSpPr txBox="1"/>
          <p:nvPr/>
        </p:nvSpPr>
        <p:spPr>
          <a:xfrm>
            <a:off x="2576736" y="3975447"/>
            <a:ext cx="6912766" cy="461665"/>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ja-JP" altLang="en-US" sz="1200" noProof="1"/>
              <a:t>ベトナムの入札プロセス全体は</a:t>
            </a:r>
            <a:r>
              <a:rPr lang="ja-JP" altLang="en-US" sz="1200" b="1" noProof="1">
                <a:solidFill>
                  <a:srgbClr val="40647F"/>
                </a:solidFill>
              </a:rPr>
              <a:t>手間のかかる手続きに時間を要し、中小企業が高額な履行保証料を支払うのは困難な場合がある</a:t>
            </a:r>
            <a:r>
              <a:rPr lang="ja-JP" altLang="en-US" sz="1200" noProof="1"/>
              <a:t>。</a:t>
            </a:r>
            <a:endParaRPr lang="en-US" altLang="ja-JP" sz="1200" noProof="1"/>
          </a:p>
        </p:txBody>
      </p:sp>
      <p:sp>
        <p:nvSpPr>
          <p:cNvPr id="16" name="TextBox 29">
            <a:extLst>
              <a:ext uri="{FF2B5EF4-FFF2-40B4-BE49-F238E27FC236}">
                <a16:creationId xmlns:a16="http://schemas.microsoft.com/office/drawing/2014/main" id="{6EE4DF5A-FFD0-2F02-CF24-AE28F89ABE8F}"/>
              </a:ext>
            </a:extLst>
          </p:cNvPr>
          <p:cNvSpPr txBox="1"/>
          <p:nvPr/>
        </p:nvSpPr>
        <p:spPr>
          <a:xfrm>
            <a:off x="2576736" y="4715611"/>
            <a:ext cx="6912766" cy="461665"/>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ja-JP" altLang="en-US" sz="1200" noProof="1"/>
              <a:t>外国の入札参加者は、</a:t>
            </a:r>
            <a:r>
              <a:rPr lang="ja-JP" altLang="en-US" sz="1200" b="1" noProof="1">
                <a:solidFill>
                  <a:srgbClr val="40647F"/>
                </a:solidFill>
              </a:rPr>
              <a:t>入札パッケージの</a:t>
            </a:r>
            <a:r>
              <a:rPr lang="en-US" altLang="ja-JP" sz="1200" b="1" noProof="1">
                <a:solidFill>
                  <a:srgbClr val="40647F"/>
                </a:solidFill>
              </a:rPr>
              <a:t>25</a:t>
            </a:r>
            <a:r>
              <a:rPr lang="ja-JP" altLang="en-US" sz="1200" b="1" noProof="1">
                <a:solidFill>
                  <a:srgbClr val="40647F"/>
                </a:solidFill>
              </a:rPr>
              <a:t>％以上の業務で付加価値を提供する国内入札参加者とパートナーを組む必要がある</a:t>
            </a:r>
            <a:r>
              <a:rPr lang="ja-JP" altLang="en-US" sz="1200" noProof="1"/>
              <a:t>。</a:t>
            </a:r>
            <a:endParaRPr lang="en-US" altLang="ja-JP" sz="1200" noProof="1"/>
          </a:p>
        </p:txBody>
      </p:sp>
      <p:sp>
        <p:nvSpPr>
          <p:cNvPr id="18" name="TextBox 29">
            <a:extLst>
              <a:ext uri="{FF2B5EF4-FFF2-40B4-BE49-F238E27FC236}">
                <a16:creationId xmlns:a16="http://schemas.microsoft.com/office/drawing/2014/main" id="{7D0FC05A-7472-85B8-789F-D099A9036F1C}"/>
              </a:ext>
            </a:extLst>
          </p:cNvPr>
          <p:cNvSpPr txBox="1"/>
          <p:nvPr/>
        </p:nvSpPr>
        <p:spPr>
          <a:xfrm>
            <a:off x="2576736" y="5096217"/>
            <a:ext cx="6912766" cy="276999"/>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ja-JP" altLang="en-US" sz="1200" noProof="1"/>
              <a:t>国内入札参加者は、独立した入札参加者、またはパートナーシップを有する入札参加者を優先する。</a:t>
            </a:r>
            <a:endParaRPr lang="en-US" altLang="ja-JP" sz="1200" noProof="1"/>
          </a:p>
        </p:txBody>
      </p:sp>
      <p:sp>
        <p:nvSpPr>
          <p:cNvPr id="19" name="正方形/長方形 18">
            <a:extLst>
              <a:ext uri="{FF2B5EF4-FFF2-40B4-BE49-F238E27FC236}">
                <a16:creationId xmlns:a16="http://schemas.microsoft.com/office/drawing/2014/main" id="{8165B3BF-DBCA-9D87-8B73-D83801B6B97F}"/>
              </a:ext>
            </a:extLst>
          </p:cNvPr>
          <p:cNvSpPr/>
          <p:nvPr/>
        </p:nvSpPr>
        <p:spPr>
          <a:xfrm>
            <a:off x="2495614" y="2878189"/>
            <a:ext cx="6993888" cy="773198"/>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0" name="正方形/長方形 19">
            <a:extLst>
              <a:ext uri="{FF2B5EF4-FFF2-40B4-BE49-F238E27FC236}">
                <a16:creationId xmlns:a16="http://schemas.microsoft.com/office/drawing/2014/main" id="{6B2ABCA7-99D9-E686-0807-86897AD30EB3}"/>
              </a:ext>
            </a:extLst>
          </p:cNvPr>
          <p:cNvSpPr/>
          <p:nvPr/>
        </p:nvSpPr>
        <p:spPr>
          <a:xfrm>
            <a:off x="2495614" y="3761558"/>
            <a:ext cx="6993888" cy="773198"/>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1" name="正方形/長方形 20">
            <a:extLst>
              <a:ext uri="{FF2B5EF4-FFF2-40B4-BE49-F238E27FC236}">
                <a16:creationId xmlns:a16="http://schemas.microsoft.com/office/drawing/2014/main" id="{0D645C9E-B728-1CFF-9C95-BA7BCD9FF10D}"/>
              </a:ext>
            </a:extLst>
          </p:cNvPr>
          <p:cNvSpPr/>
          <p:nvPr/>
        </p:nvSpPr>
        <p:spPr>
          <a:xfrm>
            <a:off x="2504728" y="4642317"/>
            <a:ext cx="6993888" cy="773198"/>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2" name="正方形/長方形 21">
            <a:extLst>
              <a:ext uri="{FF2B5EF4-FFF2-40B4-BE49-F238E27FC236}">
                <a16:creationId xmlns:a16="http://schemas.microsoft.com/office/drawing/2014/main" id="{4A847265-9F4A-7870-B7C0-7E890B0A98E5}"/>
              </a:ext>
            </a:extLst>
          </p:cNvPr>
          <p:cNvSpPr/>
          <p:nvPr/>
        </p:nvSpPr>
        <p:spPr>
          <a:xfrm>
            <a:off x="2504728" y="5528295"/>
            <a:ext cx="6993888" cy="773198"/>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p>
        </p:txBody>
      </p:sp>
    </p:spTree>
    <p:extLst>
      <p:ext uri="{BB962C8B-B14F-4D97-AF65-F5344CB8AC3E}">
        <p14:creationId xmlns:p14="http://schemas.microsoft.com/office/powerpoint/2010/main" val="45611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p:cNvGraphicFramePr>
          <p:nvPr>
            <p:custDataLst>
              <p:tags r:id="rId1"/>
            </p:custDataLst>
            <p:extLst>
              <p:ext uri="{D42A27DB-BD31-4B8C-83A1-F6EECF244321}">
                <p14:modId xmlns:p14="http://schemas.microsoft.com/office/powerpoint/2010/main" val="28887875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13" imgW="270" imgH="270" progId="TCLayout.ActiveDocument.1">
                  <p:embed/>
                </p:oleObj>
              </mc:Choice>
              <mc:Fallback>
                <p:oleObj name="think-cellスライド" r:id="rId313" imgW="270" imgH="270" progId="TCLayout.ActiveDocument.1">
                  <p:embed/>
                  <p:pic>
                    <p:nvPicPr>
                      <p:cNvPr id="7" name="オブジェクト 6" hidden="1"/>
                      <p:cNvPicPr>
                        <a:picLocks noChangeAspect="1" noChangeArrowheads="1"/>
                      </p:cNvPicPr>
                      <p:nvPr/>
                    </p:nvPicPr>
                    <p:blipFill>
                      <a:blip r:embed="rId3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817565"/>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379370" y="2330519"/>
            <a:ext cx="1299618"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7070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MS PGothic (headings)"/>
                <a:ea typeface="ＭＳ Ｐゴシック" panose="020B0600070205080204" pitchFamily="50" charset="-128"/>
                <a:cs typeface="Arial" panose="020B0604020202020204" pitchFamily="34" charset="0"/>
              </a:rPr>
              <a:t>2025</a:t>
            </a:r>
            <a:r>
              <a:rPr lang="ja-JP" altLang="en-US" sz="1400" dirty="0">
                <a:solidFill>
                  <a:srgbClr val="000000"/>
                </a:solidFill>
                <a:latin typeface="MS PGothic (headings)"/>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MS PGothic (headings)"/>
                <a:ea typeface="ＭＳ Ｐゴシック" panose="020B0600070205080204" pitchFamily="50" charset="-128"/>
                <a:cs typeface="Arial" panose="020B0604020202020204" pitchFamily="34" charset="0"/>
              </a:rPr>
              <a:t>1.02</a:t>
            </a:r>
            <a:r>
              <a:rPr lang="ja-JP" altLang="en-US" sz="1400" dirty="0">
                <a:solidFill>
                  <a:srgbClr val="000000"/>
                </a:solidFill>
                <a:latin typeface="MS PGothic (headings)"/>
                <a:ea typeface="ＭＳ Ｐゴシック" panose="020B0600070205080204" pitchFamily="50" charset="-128"/>
                <a:cs typeface="Arial" panose="020B0604020202020204" pitchFamily="34" charset="0"/>
              </a:rPr>
              <a:t>億人となっている。</a:t>
            </a:r>
            <a:endParaRPr lang="en-US" altLang="ja-JP" sz="1400" dirty="0">
              <a:solidFill>
                <a:srgbClr val="000000"/>
              </a:solidFill>
              <a:latin typeface="MS PGothic (headings)"/>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MS PGothic (headings)"/>
                <a:ea typeface="ＭＳ Ｐゴシック" panose="020B0600070205080204" pitchFamily="50" charset="-128"/>
                <a:cs typeface="Arial" panose="020B0604020202020204" pitchFamily="34" charset="0"/>
              </a:rPr>
              <a:t>人口は緩やかなペースで増加を続けており、</a:t>
            </a:r>
            <a:r>
              <a:rPr lang="en-US" altLang="ja-JP" sz="1400" dirty="0">
                <a:solidFill>
                  <a:srgbClr val="000000"/>
                </a:solidFill>
                <a:latin typeface="MS PGothic (headings)"/>
                <a:ea typeface="ＭＳ Ｐゴシック" panose="020B0600070205080204" pitchFamily="50" charset="-128"/>
                <a:cs typeface="Arial" panose="020B0604020202020204" pitchFamily="34" charset="0"/>
              </a:rPr>
              <a:t>2050</a:t>
            </a:r>
            <a:r>
              <a:rPr lang="ja-JP" altLang="en-US" sz="1400" dirty="0">
                <a:solidFill>
                  <a:srgbClr val="000000"/>
                </a:solidFill>
                <a:latin typeface="MS PGothic (headings)"/>
                <a:ea typeface="ＭＳ Ｐゴシック" panose="020B0600070205080204" pitchFamily="50" charset="-128"/>
                <a:cs typeface="Arial" panose="020B0604020202020204" pitchFamily="34" charset="0"/>
              </a:rPr>
              <a:t>年には</a:t>
            </a:r>
            <a:r>
              <a:rPr lang="en-US" altLang="ja-JP" sz="1400" dirty="0">
                <a:solidFill>
                  <a:srgbClr val="000000"/>
                </a:solidFill>
                <a:latin typeface="MS PGothic (headings)"/>
                <a:ea typeface="ＭＳ Ｐゴシック" panose="020B0600070205080204" pitchFamily="50" charset="-128"/>
                <a:cs typeface="Arial" panose="020B0604020202020204" pitchFamily="34" charset="0"/>
              </a:rPr>
              <a:t>1</a:t>
            </a:r>
            <a:r>
              <a:rPr lang="ja-JP" altLang="en-US" sz="1400" dirty="0">
                <a:solidFill>
                  <a:srgbClr val="000000"/>
                </a:solidFill>
                <a:latin typeface="MS PGothic (headings)"/>
                <a:ea typeface="ＭＳ Ｐゴシック" panose="020B0600070205080204" pitchFamily="50" charset="-128"/>
                <a:cs typeface="Arial" panose="020B0604020202020204" pitchFamily="34" charset="0"/>
              </a:rPr>
              <a:t>億</a:t>
            </a:r>
            <a:r>
              <a:rPr lang="en-US" altLang="ja-JP" sz="1400" dirty="0">
                <a:solidFill>
                  <a:srgbClr val="000000"/>
                </a:solidFill>
                <a:latin typeface="MS PGothic (headings)"/>
                <a:ea typeface="ＭＳ Ｐゴシック" panose="020B0600070205080204" pitchFamily="50" charset="-128"/>
                <a:cs typeface="Arial" panose="020B0604020202020204" pitchFamily="34" charset="0"/>
              </a:rPr>
              <a:t>1000</a:t>
            </a:r>
            <a:r>
              <a:rPr lang="ja-JP" altLang="en-US" sz="1400" dirty="0">
                <a:solidFill>
                  <a:srgbClr val="000000"/>
                </a:solidFill>
                <a:latin typeface="MS PGothic (headings)"/>
                <a:ea typeface="ＭＳ Ｐゴシック" panose="020B0600070205080204" pitchFamily="50" charset="-128"/>
                <a:cs typeface="Arial" panose="020B0604020202020204" pitchFamily="34" charset="0"/>
              </a:rPr>
              <a:t>万人に達すると予測されているが、増加率は低下している。</a:t>
            </a:r>
            <a:endPar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373046"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13978" y="6564893"/>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UN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 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16" name="Chart 3">
            <a:extLst>
              <a:ext uri="{FF2B5EF4-FFF2-40B4-BE49-F238E27FC236}">
                <a16:creationId xmlns:a16="http://schemas.microsoft.com/office/drawing/2014/main" id="{8DA35101-2BC1-DC71-3E77-5A7ADA09FD70}"/>
              </a:ext>
            </a:extLst>
          </p:cNvPr>
          <p:cNvGraphicFramePr/>
          <p:nvPr>
            <p:custDataLst>
              <p:tags r:id="rId3"/>
            </p:custDataLst>
            <p:extLst>
              <p:ext uri="{D42A27DB-BD31-4B8C-83A1-F6EECF244321}">
                <p14:modId xmlns:p14="http://schemas.microsoft.com/office/powerpoint/2010/main" val="1397849386"/>
              </p:ext>
            </p:extLst>
          </p:nvPr>
        </p:nvGraphicFramePr>
        <p:xfrm>
          <a:off x="222250" y="2395538"/>
          <a:ext cx="9134475" cy="1449387"/>
        </p:xfrm>
        <a:graphic>
          <a:graphicData uri="http://schemas.openxmlformats.org/drawingml/2006/chart">
            <c:chart xmlns:c="http://schemas.openxmlformats.org/drawingml/2006/chart" xmlns:r="http://schemas.openxmlformats.org/officeDocument/2006/relationships" r:id="rId315"/>
          </a:graphicData>
        </a:graphic>
      </p:graphicFrame>
      <p:sp>
        <p:nvSpPr>
          <p:cNvPr id="151" name="テキスト プレースホルダ 9">
            <a:extLst>
              <a:ext uri="{FF2B5EF4-FFF2-40B4-BE49-F238E27FC236}">
                <a16:creationId xmlns:a16="http://schemas.microsoft.com/office/drawing/2014/main" id="{13288876-0691-DAB2-EF39-C86C90492C75}"/>
              </a:ext>
            </a:extLst>
          </p:cNvPr>
          <p:cNvSpPr>
            <a:spLocks/>
          </p:cNvSpPr>
          <p:nvPr>
            <p:custDataLst>
              <p:tags r:id="rId4"/>
            </p:custDataLst>
          </p:nvPr>
        </p:nvSpPr>
        <p:spPr bwMode="gray">
          <a:xfrm>
            <a:off x="9402763" y="2474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EB7F8DA-22AA-41F5-84A2-688EE243D2BF}" type="datetime'''''''''''''''''''''''2'''''''''''''''''''''''''',''0'''''''">
              <a:rPr lang="ja-JP" altLang="en-US" sz="1000" smtClean="0">
                <a:effectLst/>
                <a:sym typeface="+mn-lt"/>
              </a:rPr>
              <a:pPr marL="0" lvl="0" indent="0">
                <a:spcBef>
                  <a:spcPct val="0"/>
                </a:spcBef>
                <a:buNone/>
              </a:pPr>
              <a:t>2,0</a:t>
            </a:fld>
            <a:endParaRPr kumimoji="1" lang="ja-JP" altLang="en-US" sz="1000" dirty="0">
              <a:sym typeface="+mn-lt"/>
            </a:endParaRPr>
          </a:p>
        </p:txBody>
      </p:sp>
      <p:sp>
        <p:nvSpPr>
          <p:cNvPr id="146" name="テキスト プレースホルダ 9">
            <a:extLst>
              <a:ext uri="{FF2B5EF4-FFF2-40B4-BE49-F238E27FC236}">
                <a16:creationId xmlns:a16="http://schemas.microsoft.com/office/drawing/2014/main" id="{3E9E079D-B5E5-229A-7649-E510B8AA8DE4}"/>
              </a:ext>
            </a:extLst>
          </p:cNvPr>
          <p:cNvSpPr>
            <a:spLocks/>
          </p:cNvSpPr>
          <p:nvPr>
            <p:custDataLst>
              <p:tags r:id="rId5"/>
            </p:custDataLst>
          </p:nvPr>
        </p:nvSpPr>
        <p:spPr bwMode="gray">
          <a:xfrm>
            <a:off x="9402763" y="361315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6D71443-7062-43CB-95F5-431EC4DA4BCC}" type="datetime'-''''''''''0'',''''''''''''''''''''''''''''''5'''''''''">
              <a:rPr lang="ja-JP" altLang="en-US" sz="1000" smtClean="0">
                <a:effectLst/>
                <a:sym typeface="+mn-lt"/>
              </a:rPr>
              <a:pPr marL="0" lvl="0" indent="0">
                <a:spcBef>
                  <a:spcPct val="0"/>
                </a:spcBef>
                <a:buNone/>
              </a:pPr>
              <a:t>-0,5</a:t>
            </a:fld>
            <a:endParaRPr kumimoji="1" lang="ja-JP" altLang="en-US" sz="1000" dirty="0">
              <a:sym typeface="+mn-lt"/>
            </a:endParaRPr>
          </a:p>
        </p:txBody>
      </p:sp>
      <p:sp>
        <p:nvSpPr>
          <p:cNvPr id="147" name="テキスト プレースホルダ 9">
            <a:extLst>
              <a:ext uri="{FF2B5EF4-FFF2-40B4-BE49-F238E27FC236}">
                <a16:creationId xmlns:a16="http://schemas.microsoft.com/office/drawing/2014/main" id="{924899D5-7F79-A1A7-91E6-1DDC6EE40951}"/>
              </a:ext>
            </a:extLst>
          </p:cNvPr>
          <p:cNvSpPr>
            <a:spLocks/>
          </p:cNvSpPr>
          <p:nvPr>
            <p:custDataLst>
              <p:tags r:id="rId6"/>
            </p:custDataLst>
          </p:nvPr>
        </p:nvSpPr>
        <p:spPr bwMode="gray">
          <a:xfrm>
            <a:off x="9402763" y="33861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779047A-CD3F-4104-9B9A-9DE9148B23F8}" type="datetime'0'''''',''''''''''''''''''''''''''''''''''0'''''">
              <a:rPr lang="ja-JP" altLang="en-US" sz="1000" smtClean="0">
                <a:effectLst/>
                <a:sym typeface="+mn-lt"/>
              </a:rPr>
              <a:pPr marL="0" lvl="0" indent="0">
                <a:spcBef>
                  <a:spcPct val="0"/>
                </a:spcBef>
                <a:buNone/>
              </a:pPr>
              <a:t>0,0</a:t>
            </a:fld>
            <a:endParaRPr kumimoji="1" lang="ja-JP" altLang="en-US" sz="1000" dirty="0">
              <a:sym typeface="+mn-lt"/>
            </a:endParaRPr>
          </a:p>
        </p:txBody>
      </p:sp>
      <p:sp>
        <p:nvSpPr>
          <p:cNvPr id="148" name="テキスト プレースホルダ 9">
            <a:extLst>
              <a:ext uri="{FF2B5EF4-FFF2-40B4-BE49-F238E27FC236}">
                <a16:creationId xmlns:a16="http://schemas.microsoft.com/office/drawing/2014/main" id="{6EEDAB63-FC22-E8FD-F890-C050005BED14}"/>
              </a:ext>
            </a:extLst>
          </p:cNvPr>
          <p:cNvSpPr>
            <a:spLocks/>
          </p:cNvSpPr>
          <p:nvPr>
            <p:custDataLst>
              <p:tags r:id="rId7"/>
            </p:custDataLst>
          </p:nvPr>
        </p:nvSpPr>
        <p:spPr bwMode="gray">
          <a:xfrm>
            <a:off x="9402763" y="31575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15F203F-1915-4FB0-A3B8-6B74B07CAE03}" type="datetime'''''''0'''''''''''',''5'''''''''''''''''''''''''''''''">
              <a:rPr lang="ja-JP" altLang="en-US" sz="1000" smtClean="0">
                <a:effectLst/>
                <a:sym typeface="+mn-lt"/>
              </a:rPr>
              <a:pPr marL="0" lvl="0" indent="0">
                <a:spcBef>
                  <a:spcPct val="0"/>
                </a:spcBef>
                <a:buNone/>
              </a:pPr>
              <a:t>0,5</a:t>
            </a:fld>
            <a:endParaRPr kumimoji="1" lang="ja-JP" altLang="en-US" sz="1000" dirty="0">
              <a:sym typeface="+mn-lt"/>
            </a:endParaRPr>
          </a:p>
        </p:txBody>
      </p:sp>
      <p:sp>
        <p:nvSpPr>
          <p:cNvPr id="149" name="テキスト プレースホルダ 9">
            <a:extLst>
              <a:ext uri="{FF2B5EF4-FFF2-40B4-BE49-F238E27FC236}">
                <a16:creationId xmlns:a16="http://schemas.microsoft.com/office/drawing/2014/main" id="{D98341FE-54CA-0BE4-7423-245C91706CA3}"/>
              </a:ext>
            </a:extLst>
          </p:cNvPr>
          <p:cNvSpPr>
            <a:spLocks/>
          </p:cNvSpPr>
          <p:nvPr>
            <p:custDataLst>
              <p:tags r:id="rId8"/>
            </p:custDataLst>
          </p:nvPr>
        </p:nvSpPr>
        <p:spPr bwMode="gray">
          <a:xfrm>
            <a:off x="9402763" y="29305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62BEE21-D910-4A5D-AD17-5D58FEEC57B2}" type="datetime'1'',''''''''''''''0'''''''''''''''''''''''''''''''''''''''''''">
              <a:rPr lang="ja-JP" altLang="en-US" sz="1000" smtClean="0">
                <a:effectLst/>
                <a:sym typeface="+mn-lt"/>
              </a:rPr>
              <a:pPr marL="0" lvl="0" indent="0">
                <a:spcBef>
                  <a:spcPct val="0"/>
                </a:spcBef>
                <a:buNone/>
              </a:pPr>
              <a:t>1,0</a:t>
            </a:fld>
            <a:endParaRPr kumimoji="1" lang="ja-JP" altLang="en-US" sz="1000" dirty="0">
              <a:sym typeface="+mn-lt"/>
            </a:endParaRPr>
          </a:p>
        </p:txBody>
      </p:sp>
      <p:sp>
        <p:nvSpPr>
          <p:cNvPr id="150" name="テキスト プレースホルダ 9">
            <a:extLst>
              <a:ext uri="{FF2B5EF4-FFF2-40B4-BE49-F238E27FC236}">
                <a16:creationId xmlns:a16="http://schemas.microsoft.com/office/drawing/2014/main" id="{1F205D8B-0CE0-AC65-D244-0D95B1AE105C}"/>
              </a:ext>
            </a:extLst>
          </p:cNvPr>
          <p:cNvSpPr>
            <a:spLocks/>
          </p:cNvSpPr>
          <p:nvPr>
            <p:custDataLst>
              <p:tags r:id="rId9"/>
            </p:custDataLst>
          </p:nvPr>
        </p:nvSpPr>
        <p:spPr bwMode="gray">
          <a:xfrm>
            <a:off x="9402763" y="27019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807A300-2C2A-42EC-B3F4-3F619DDF4757}" type="datetime'''''1'''''''''',''5'''''''''''''''''''''''''''''''''''''''''''">
              <a:rPr lang="ja-JP" altLang="en-US" sz="1000" smtClean="0">
                <a:effectLst/>
                <a:sym typeface="+mn-lt"/>
              </a:rPr>
              <a:pPr marL="0" lvl="0" indent="0">
                <a:spcBef>
                  <a:spcPct val="0"/>
                </a:spcBef>
                <a:buNone/>
              </a:pPr>
              <a:t>1,5</a:t>
            </a:fld>
            <a:endParaRPr kumimoji="1" lang="ja-JP" altLang="en-US" sz="1000" dirty="0">
              <a:sym typeface="+mn-lt"/>
            </a:endParaRPr>
          </a:p>
        </p:txBody>
      </p:sp>
      <p:cxnSp>
        <p:nvCxnSpPr>
          <p:cNvPr id="29" name="Straight Connector 28">
            <a:extLst>
              <a:ext uri="{FF2B5EF4-FFF2-40B4-BE49-F238E27FC236}">
                <a16:creationId xmlns:a16="http://schemas.microsoft.com/office/drawing/2014/main" id="{D7122E09-1108-7CD1-4101-223DC8C02351}"/>
              </a:ext>
            </a:extLst>
          </p:cNvPr>
          <p:cNvCxnSpPr/>
          <p:nvPr>
            <p:custDataLst>
              <p:tags r:id="rId10"/>
            </p:custDataLst>
          </p:nvPr>
        </p:nvCxnSpPr>
        <p:spPr bwMode="auto">
          <a:xfrm flipV="1">
            <a:off x="8828088" y="3398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244">
            <a:extLst>
              <a:ext uri="{FF2B5EF4-FFF2-40B4-BE49-F238E27FC236}">
                <a16:creationId xmlns:a16="http://schemas.microsoft.com/office/drawing/2014/main" id="{57428BA4-8DA9-FC18-CE2B-72B8F3725E7E}"/>
              </a:ext>
            </a:extLst>
          </p:cNvPr>
          <p:cNvCxnSpPr/>
          <p:nvPr>
            <p:custDataLst>
              <p:tags r:id="rId11"/>
            </p:custDataLst>
          </p:nvPr>
        </p:nvCxnSpPr>
        <p:spPr bwMode="auto">
          <a:xfrm>
            <a:off x="8845550" y="3046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DB64586F-0172-021A-98A8-71F071E3DDB4}"/>
              </a:ext>
            </a:extLst>
          </p:cNvPr>
          <p:cNvCxnSpPr/>
          <p:nvPr>
            <p:custDataLst>
              <p:tags r:id="rId12"/>
            </p:custDataLst>
          </p:nvPr>
        </p:nvCxnSpPr>
        <p:spPr bwMode="auto">
          <a:xfrm>
            <a:off x="9099550" y="2894013"/>
            <a:ext cx="0" cy="2444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5" name="Text Placeholder 12"/>
          <p:cNvSpPr>
            <a:spLocks/>
          </p:cNvSpPr>
          <p:nvPr>
            <p:custDataLst>
              <p:tags r:id="rId13"/>
            </p:custDataLst>
          </p:nvPr>
        </p:nvSpPr>
        <p:spPr bwMode="auto">
          <a:xfrm>
            <a:off x="665163" y="3775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4A1E3A-118E-4B81-AA22-B69A87AA9805}" type="datetime'''''''2''''''''''''0''''''''0''''''''''''''''''''''''''0'">
              <a:rPr lang="ja-JP" altLang="en-US" sz="1000" b="0" smtClean="0"/>
              <a:pPr/>
              <a:t>2000</a:t>
            </a:fld>
            <a:endParaRPr kumimoji="0" lang="ja-JP" altLang="en-US" sz="1000" b="0" dirty="0">
              <a:sym typeface="+mn-lt"/>
            </a:endParaRPr>
          </a:p>
        </p:txBody>
      </p:sp>
      <p:sp>
        <p:nvSpPr>
          <p:cNvPr id="38" name="テキスト プレースホルダ 9">
            <a:extLst>
              <a:ext uri="{FF2B5EF4-FFF2-40B4-BE49-F238E27FC236}">
                <a16:creationId xmlns:a16="http://schemas.microsoft.com/office/drawing/2014/main" id="{EDBECDDE-98E1-9EE9-FDF9-6C983D7C1B77}"/>
              </a:ext>
            </a:extLst>
          </p:cNvPr>
          <p:cNvSpPr>
            <a:spLocks/>
          </p:cNvSpPr>
          <p:nvPr>
            <p:custDataLst>
              <p:tags r:id="rId14"/>
            </p:custDataLst>
          </p:nvPr>
        </p:nvSpPr>
        <p:spPr bwMode="gray">
          <a:xfrm>
            <a:off x="968375" y="27416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938954-A438-45C6-B000-038A0D33FA97}" type="datetime'''1'''''''',''''''''''''''0''''''4'''''''''''''''''''''''">
              <a:rPr lang="ja-JP" altLang="en-US" sz="1000" smtClean="0">
                <a:effectLst/>
                <a:sym typeface="+mn-lt"/>
              </a:rPr>
              <a:pPr marL="0" lvl="0" indent="0" algn="ctr">
                <a:spcBef>
                  <a:spcPct val="0"/>
                </a:spcBef>
                <a:buNone/>
              </a:pPr>
              <a:t>1,04</a:t>
            </a:fld>
            <a:endParaRPr kumimoji="1" lang="ja-JP" altLang="en-US" sz="1000" dirty="0">
              <a:sym typeface="+mn-lt"/>
            </a:endParaRPr>
          </a:p>
        </p:txBody>
      </p:sp>
      <p:sp>
        <p:nvSpPr>
          <p:cNvPr id="171" name="テキスト プレースホルダ 9">
            <a:extLst>
              <a:ext uri="{FF2B5EF4-FFF2-40B4-BE49-F238E27FC236}">
                <a16:creationId xmlns:a16="http://schemas.microsoft.com/office/drawing/2014/main" id="{C1260851-56CD-DDEB-4D6E-6C93D7CC30D0}"/>
              </a:ext>
            </a:extLst>
          </p:cNvPr>
          <p:cNvSpPr>
            <a:spLocks/>
          </p:cNvSpPr>
          <p:nvPr>
            <p:custDataLst>
              <p:tags r:id="rId15"/>
            </p:custDataLst>
          </p:nvPr>
        </p:nvSpPr>
        <p:spPr bwMode="gray">
          <a:xfrm>
            <a:off x="968375" y="33909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50C9A0-1D4D-4217-99A5-0B4EDDE6C0E6}" type="datetime'''7''''''''''''''''''''''''''''8'''''''',0'''''''''">
              <a:rPr lang="ja-JP" altLang="en-US" sz="1000" smtClean="0">
                <a:effectLst/>
              </a:rPr>
              <a:pPr/>
              <a:t>78,0</a:t>
            </a:fld>
            <a:endParaRPr kumimoji="1" lang="ja-JP" altLang="en-US" sz="1000" dirty="0">
              <a:sym typeface="+mn-lt"/>
            </a:endParaRPr>
          </a:p>
        </p:txBody>
      </p:sp>
      <p:sp>
        <p:nvSpPr>
          <p:cNvPr id="84" name="Text Placeholder 12"/>
          <p:cNvSpPr>
            <a:spLocks/>
          </p:cNvSpPr>
          <p:nvPr>
            <p:custDataLst>
              <p:tags r:id="rId16"/>
            </p:custDataLst>
          </p:nvPr>
        </p:nvSpPr>
        <p:spPr bwMode="auto">
          <a:xfrm>
            <a:off x="1031875"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D795918-C124-4A26-923F-174B12A9BC21}" type="datetime'0''''''''''''''''''''''''''1'''''''">
              <a:rPr lang="ja-JP" altLang="en-US" sz="1000" b="0" smtClean="0"/>
              <a:pPr/>
              <a:t>01</a:t>
            </a:fld>
            <a:endParaRPr kumimoji="0" lang="ja-JP" altLang="en-US" sz="1000" b="0" dirty="0">
              <a:sym typeface="+mn-lt"/>
            </a:endParaRPr>
          </a:p>
        </p:txBody>
      </p:sp>
      <p:sp>
        <p:nvSpPr>
          <p:cNvPr id="57" name="テキスト プレースホルダ 9">
            <a:extLst>
              <a:ext uri="{FF2B5EF4-FFF2-40B4-BE49-F238E27FC236}">
                <a16:creationId xmlns:a16="http://schemas.microsoft.com/office/drawing/2014/main" id="{BB59B94F-1185-F3CC-DA1F-373F5E8D2225}"/>
              </a:ext>
            </a:extLst>
          </p:cNvPr>
          <p:cNvSpPr>
            <a:spLocks/>
          </p:cNvSpPr>
          <p:nvPr>
            <p:custDataLst>
              <p:tags r:id="rId17"/>
            </p:custDataLst>
          </p:nvPr>
        </p:nvSpPr>
        <p:spPr bwMode="gray">
          <a:xfrm>
            <a:off x="1265238" y="27527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9FC495-F509-4FB3-8181-2219F76856A5}" type="datetime'''''''1'''''''''''''''''''',''''''''''''''''''''''''0''''1'''">
              <a:rPr lang="ja-JP" altLang="en-US" sz="1000" smtClean="0">
                <a:effectLst/>
                <a:sym typeface="+mn-lt"/>
              </a:rPr>
              <a:pPr marL="0" lvl="0" indent="0" algn="ctr">
                <a:spcBef>
                  <a:spcPct val="0"/>
                </a:spcBef>
                <a:buNone/>
              </a:pPr>
              <a:t>1,01</a:t>
            </a:fld>
            <a:endParaRPr kumimoji="1" lang="ja-JP" altLang="en-US" sz="1000" dirty="0">
              <a:sym typeface="+mn-lt"/>
            </a:endParaRPr>
          </a:p>
        </p:txBody>
      </p:sp>
      <p:sp>
        <p:nvSpPr>
          <p:cNvPr id="172" name="テキスト プレースホルダ 9">
            <a:extLst>
              <a:ext uri="{FF2B5EF4-FFF2-40B4-BE49-F238E27FC236}">
                <a16:creationId xmlns:a16="http://schemas.microsoft.com/office/drawing/2014/main" id="{912137AD-B819-2AAC-B6E3-755141C5B69E}"/>
              </a:ext>
            </a:extLst>
          </p:cNvPr>
          <p:cNvSpPr>
            <a:spLocks/>
          </p:cNvSpPr>
          <p:nvPr>
            <p:custDataLst>
              <p:tags r:id="rId18"/>
            </p:custDataLst>
          </p:nvPr>
        </p:nvSpPr>
        <p:spPr bwMode="gray">
          <a:xfrm>
            <a:off x="1265238" y="33893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1FDA76-9BD1-4C54-9693-9ABA0A6E7C54}" type="datetime'''''''''''''''7''''''''''''''''''''''8'''',''''''''''''''8'''">
              <a:rPr lang="ja-JP" altLang="en-US" sz="1000" smtClean="0">
                <a:effectLst/>
              </a:rPr>
              <a:pPr/>
              <a:t>78,8</a:t>
            </a:fld>
            <a:endParaRPr kumimoji="1" lang="ja-JP" altLang="en-US" sz="1000" dirty="0">
              <a:sym typeface="+mn-lt"/>
            </a:endParaRPr>
          </a:p>
        </p:txBody>
      </p:sp>
      <p:sp>
        <p:nvSpPr>
          <p:cNvPr id="83" name="Text Placeholder 12"/>
          <p:cNvSpPr>
            <a:spLocks/>
          </p:cNvSpPr>
          <p:nvPr>
            <p:custDataLst>
              <p:tags r:id="rId19"/>
            </p:custDataLst>
          </p:nvPr>
        </p:nvSpPr>
        <p:spPr bwMode="auto">
          <a:xfrm>
            <a:off x="1328738"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A61EEB-51EA-454B-9961-5EAE483C7C0D}" type="datetime'''''''''''''''''''''''''''''0''''2'''''''''''''''''''''''">
              <a:rPr lang="ja-JP" altLang="en-US" sz="1000" b="0" smtClean="0"/>
              <a:pPr/>
              <a:t>02</a:t>
            </a:fld>
            <a:endParaRPr kumimoji="0" lang="ja-JP" altLang="en-US" sz="1000" b="0" dirty="0">
              <a:sym typeface="+mn-lt"/>
            </a:endParaRPr>
          </a:p>
        </p:txBody>
      </p:sp>
      <p:sp>
        <p:nvSpPr>
          <p:cNvPr id="58" name="テキスト プレースホルダ 9">
            <a:extLst>
              <a:ext uri="{FF2B5EF4-FFF2-40B4-BE49-F238E27FC236}">
                <a16:creationId xmlns:a16="http://schemas.microsoft.com/office/drawing/2014/main" id="{C1FD6218-1452-A69C-7292-153E9ADB0F1A}"/>
              </a:ext>
            </a:extLst>
          </p:cNvPr>
          <p:cNvSpPr>
            <a:spLocks/>
          </p:cNvSpPr>
          <p:nvPr>
            <p:custDataLst>
              <p:tags r:id="rId20"/>
            </p:custDataLst>
          </p:nvPr>
        </p:nvSpPr>
        <p:spPr bwMode="gray">
          <a:xfrm>
            <a:off x="1562100" y="27638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534C9B-3F26-4BEC-925E-9837A3ECC171}" type="datetime'''''''''''''''0'''',''''''''''''''''99'''''''''''''''''''">
              <a:rPr lang="ja-JP" altLang="en-US" sz="1000" smtClean="0">
                <a:effectLst/>
                <a:sym typeface="+mn-lt"/>
              </a:rPr>
              <a:pPr marL="0" lvl="0" indent="0" algn="ctr">
                <a:spcBef>
                  <a:spcPct val="0"/>
                </a:spcBef>
                <a:buNone/>
              </a:pPr>
              <a:t>0,99</a:t>
            </a:fld>
            <a:endParaRPr kumimoji="1" lang="ja-JP" altLang="en-US" sz="1000" dirty="0">
              <a:sym typeface="+mn-lt"/>
            </a:endParaRPr>
          </a:p>
        </p:txBody>
      </p:sp>
      <p:sp>
        <p:nvSpPr>
          <p:cNvPr id="173" name="テキスト プレースホルダ 9">
            <a:extLst>
              <a:ext uri="{FF2B5EF4-FFF2-40B4-BE49-F238E27FC236}">
                <a16:creationId xmlns:a16="http://schemas.microsoft.com/office/drawing/2014/main" id="{BEF0C25B-024A-DB6C-8004-14380CCC26C8}"/>
              </a:ext>
            </a:extLst>
          </p:cNvPr>
          <p:cNvSpPr>
            <a:spLocks/>
          </p:cNvSpPr>
          <p:nvPr>
            <p:custDataLst>
              <p:tags r:id="rId21"/>
            </p:custDataLst>
          </p:nvPr>
        </p:nvSpPr>
        <p:spPr bwMode="gray">
          <a:xfrm>
            <a:off x="1562100" y="33861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02BD17-3D4B-4BB9-BE40-F9B71839F5D2}" type="datetime'7''''9'''''''''''''''''''''''''',''''''''''''''''6'">
              <a:rPr lang="ja-JP" altLang="en-US" sz="1000" smtClean="0">
                <a:effectLst/>
              </a:rPr>
              <a:pPr/>
              <a:t>79,6</a:t>
            </a:fld>
            <a:endParaRPr kumimoji="1" lang="ja-JP" altLang="en-US" sz="1000" dirty="0">
              <a:sym typeface="+mn-lt"/>
            </a:endParaRPr>
          </a:p>
        </p:txBody>
      </p:sp>
      <p:sp>
        <p:nvSpPr>
          <p:cNvPr id="82" name="Text Placeholder 12"/>
          <p:cNvSpPr>
            <a:spLocks/>
          </p:cNvSpPr>
          <p:nvPr>
            <p:custDataLst>
              <p:tags r:id="rId22"/>
            </p:custDataLst>
          </p:nvPr>
        </p:nvSpPr>
        <p:spPr bwMode="auto">
          <a:xfrm>
            <a:off x="1625600"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3B13414-F51F-4882-97B8-563CBFEB2BDA}" type="datetime'0''''''''''''''''''''''''''''''''''''''''''''''''''3'">
              <a:rPr lang="ja-JP" altLang="en-US" sz="1000" b="0" smtClean="0"/>
              <a:pPr/>
              <a:t>03</a:t>
            </a:fld>
            <a:endParaRPr kumimoji="0" lang="ja-JP" altLang="en-US" sz="1000" b="0" dirty="0">
              <a:sym typeface="+mn-lt"/>
            </a:endParaRPr>
          </a:p>
        </p:txBody>
      </p:sp>
      <p:sp>
        <p:nvSpPr>
          <p:cNvPr id="69" name="テキスト プレースホルダ 9">
            <a:extLst>
              <a:ext uri="{FF2B5EF4-FFF2-40B4-BE49-F238E27FC236}">
                <a16:creationId xmlns:a16="http://schemas.microsoft.com/office/drawing/2014/main" id="{01710AFF-5E14-2A31-A2FA-F5D16937D52D}"/>
              </a:ext>
            </a:extLst>
          </p:cNvPr>
          <p:cNvSpPr>
            <a:spLocks/>
          </p:cNvSpPr>
          <p:nvPr>
            <p:custDataLst>
              <p:tags r:id="rId23"/>
            </p:custDataLst>
          </p:nvPr>
        </p:nvSpPr>
        <p:spPr bwMode="gray">
          <a:xfrm>
            <a:off x="1858963" y="27797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B19618-5E5A-4C48-88BE-147FBA18D901}" type="datetime'0'',''''''''''''''9''''''''''''''''''''''''''''5'''''">
              <a:rPr lang="ja-JP" altLang="en-US" sz="1000" smtClean="0">
                <a:effectLst/>
                <a:sym typeface="+mn-lt"/>
              </a:rPr>
              <a:pPr marL="0" lvl="0" indent="0" algn="ctr">
                <a:spcBef>
                  <a:spcPct val="0"/>
                </a:spcBef>
                <a:buNone/>
              </a:pPr>
              <a:t>0,95</a:t>
            </a:fld>
            <a:endParaRPr kumimoji="1" lang="ja-JP" altLang="en-US" sz="1000" dirty="0">
              <a:sym typeface="+mn-lt"/>
            </a:endParaRPr>
          </a:p>
        </p:txBody>
      </p:sp>
      <p:sp>
        <p:nvSpPr>
          <p:cNvPr id="174" name="テキスト プレースホルダ 9">
            <a:extLst>
              <a:ext uri="{FF2B5EF4-FFF2-40B4-BE49-F238E27FC236}">
                <a16:creationId xmlns:a16="http://schemas.microsoft.com/office/drawing/2014/main" id="{F3E15380-8A29-8626-7B11-D49CF7064FFC}"/>
              </a:ext>
            </a:extLst>
          </p:cNvPr>
          <p:cNvSpPr>
            <a:spLocks/>
          </p:cNvSpPr>
          <p:nvPr>
            <p:custDataLst>
              <p:tags r:id="rId24"/>
            </p:custDataLst>
          </p:nvPr>
        </p:nvSpPr>
        <p:spPr bwMode="gray">
          <a:xfrm>
            <a:off x="1858963" y="33845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914439-82E2-4F79-945A-C40C29E516FB}" type="datetime'''''''8''''''''''''''''''''''''0,3'''''''''''''''''">
              <a:rPr lang="ja-JP" altLang="en-US" sz="1000" smtClean="0">
                <a:effectLst/>
              </a:rPr>
              <a:pPr/>
              <a:t>80,3</a:t>
            </a:fld>
            <a:endParaRPr kumimoji="1" lang="ja-JP" altLang="en-US" sz="1000" dirty="0">
              <a:sym typeface="+mn-lt"/>
            </a:endParaRPr>
          </a:p>
        </p:txBody>
      </p:sp>
      <p:sp>
        <p:nvSpPr>
          <p:cNvPr id="80" name="Text Placeholder 12"/>
          <p:cNvSpPr>
            <a:spLocks/>
          </p:cNvSpPr>
          <p:nvPr>
            <p:custDataLst>
              <p:tags r:id="rId25"/>
            </p:custDataLst>
          </p:nvPr>
        </p:nvSpPr>
        <p:spPr bwMode="auto">
          <a:xfrm>
            <a:off x="1922463"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A6DFCD3-9F70-40CC-97A5-798F8E4A84B6}" type="datetime'''''04'''''''''''''''''''''''''''''''''''''''">
              <a:rPr lang="ja-JP" altLang="en-US" sz="1000" b="0" smtClean="0"/>
              <a:pPr/>
              <a:t>04</a:t>
            </a:fld>
            <a:endParaRPr kumimoji="0" lang="ja-JP" altLang="en-US" sz="1000" b="0" dirty="0">
              <a:sym typeface="+mn-lt"/>
            </a:endParaRPr>
          </a:p>
        </p:txBody>
      </p:sp>
      <p:sp useBgFill="1">
        <p:nvSpPr>
          <p:cNvPr id="26" name="テキスト プレースホルダ 9">
            <a:extLst>
              <a:ext uri="{FF2B5EF4-FFF2-40B4-BE49-F238E27FC236}">
                <a16:creationId xmlns:a16="http://schemas.microsoft.com/office/drawing/2014/main" id="{63B62A96-5CED-A2CF-276F-49C5EC56775F}"/>
              </a:ext>
            </a:extLst>
          </p:cNvPr>
          <p:cNvSpPr>
            <a:spLocks/>
          </p:cNvSpPr>
          <p:nvPr>
            <p:custDataLst>
              <p:tags r:id="rId26"/>
            </p:custDataLst>
          </p:nvPr>
        </p:nvSpPr>
        <p:spPr bwMode="gray">
          <a:xfrm>
            <a:off x="2155825" y="28019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6D7DED-1A17-4A46-8432-50FC9A677877}" type="datetime'''''''''0'''',''''''''''''''''91'''''''''''''''''''''''''">
              <a:rPr lang="ja-JP" altLang="en-US" sz="1000" smtClean="0">
                <a:effectLst/>
              </a:rPr>
              <a:pPr/>
              <a:t>0,91</a:t>
            </a:fld>
            <a:endParaRPr kumimoji="1" lang="ja-JP" altLang="en-US" sz="1000" dirty="0">
              <a:sym typeface="+mn-lt"/>
            </a:endParaRPr>
          </a:p>
        </p:txBody>
      </p:sp>
      <p:sp>
        <p:nvSpPr>
          <p:cNvPr id="175" name="テキスト プレースホルダ 9">
            <a:extLst>
              <a:ext uri="{FF2B5EF4-FFF2-40B4-BE49-F238E27FC236}">
                <a16:creationId xmlns:a16="http://schemas.microsoft.com/office/drawing/2014/main" id="{BE79EA36-733C-1972-22EE-8FF8BFF26642}"/>
              </a:ext>
            </a:extLst>
          </p:cNvPr>
          <p:cNvSpPr>
            <a:spLocks/>
          </p:cNvSpPr>
          <p:nvPr>
            <p:custDataLst>
              <p:tags r:id="rId27"/>
            </p:custDataLst>
          </p:nvPr>
        </p:nvSpPr>
        <p:spPr bwMode="gray">
          <a:xfrm>
            <a:off x="2155825" y="33813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15FC8C-F04E-4B25-84CC-34BD1F48C2C9}" type="datetime'8''''''''''''''''''''1,1'''''''''''''''''''''''''''''''''''''">
              <a:rPr lang="ja-JP" altLang="en-US" sz="1000" smtClean="0">
                <a:effectLst/>
              </a:rPr>
              <a:pPr/>
              <a:t>81,1</a:t>
            </a:fld>
            <a:endParaRPr kumimoji="1" lang="ja-JP" altLang="en-US" sz="1000" dirty="0">
              <a:sym typeface="+mn-lt"/>
            </a:endParaRPr>
          </a:p>
        </p:txBody>
      </p:sp>
      <p:sp>
        <p:nvSpPr>
          <p:cNvPr id="78" name="Text Placeholder 12"/>
          <p:cNvSpPr>
            <a:spLocks/>
          </p:cNvSpPr>
          <p:nvPr>
            <p:custDataLst>
              <p:tags r:id="rId28"/>
            </p:custDataLst>
          </p:nvPr>
        </p:nvSpPr>
        <p:spPr bwMode="auto">
          <a:xfrm>
            <a:off x="2219325"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4DFA028-7286-4AC6-9332-861D159FF1EB}" type="datetime'''''''''''''''''0''''''''''''''''''''''''''''5'''''">
              <a:rPr lang="ja-JP" altLang="en-US" sz="1000" b="0" smtClean="0"/>
              <a:pPr/>
              <a:t>05</a:t>
            </a:fld>
            <a:endParaRPr kumimoji="0" lang="ja-JP" altLang="en-US" sz="1000" b="0" dirty="0">
              <a:sym typeface="+mn-lt"/>
            </a:endParaRPr>
          </a:p>
        </p:txBody>
      </p:sp>
      <p:sp>
        <p:nvSpPr>
          <p:cNvPr id="70" name="テキスト プレースホルダ 9">
            <a:extLst>
              <a:ext uri="{FF2B5EF4-FFF2-40B4-BE49-F238E27FC236}">
                <a16:creationId xmlns:a16="http://schemas.microsoft.com/office/drawing/2014/main" id="{7FFA2F56-93E5-8BFC-121D-A87BB373DCF4}"/>
              </a:ext>
            </a:extLst>
          </p:cNvPr>
          <p:cNvSpPr>
            <a:spLocks/>
          </p:cNvSpPr>
          <p:nvPr>
            <p:custDataLst>
              <p:tags r:id="rId29"/>
            </p:custDataLst>
          </p:nvPr>
        </p:nvSpPr>
        <p:spPr bwMode="gray">
          <a:xfrm>
            <a:off x="2452688" y="24241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8957D2-9608-431C-8B27-126DB08A96DC}" type="datetime'''1'',''7''''''4'''''''''''''''''''''''">
              <a:rPr lang="ja-JP" altLang="en-US" sz="1000" smtClean="0">
                <a:effectLst/>
                <a:sym typeface="+mn-lt"/>
              </a:rPr>
              <a:pPr marL="0" lvl="0" indent="0" algn="ctr">
                <a:spcBef>
                  <a:spcPct val="0"/>
                </a:spcBef>
                <a:buNone/>
              </a:pPr>
              <a:t>1,74</a:t>
            </a:fld>
            <a:endParaRPr kumimoji="1" lang="ja-JP" altLang="en-US" sz="1000" dirty="0">
              <a:sym typeface="+mn-lt"/>
            </a:endParaRPr>
          </a:p>
        </p:txBody>
      </p:sp>
      <p:sp>
        <p:nvSpPr>
          <p:cNvPr id="176" name="テキスト プレースホルダ 9">
            <a:extLst>
              <a:ext uri="{FF2B5EF4-FFF2-40B4-BE49-F238E27FC236}">
                <a16:creationId xmlns:a16="http://schemas.microsoft.com/office/drawing/2014/main" id="{B9B7507E-CCE0-9943-9A2C-16808843B50F}"/>
              </a:ext>
            </a:extLst>
          </p:cNvPr>
          <p:cNvSpPr>
            <a:spLocks/>
          </p:cNvSpPr>
          <p:nvPr>
            <p:custDataLst>
              <p:tags r:id="rId30"/>
            </p:custDataLst>
          </p:nvPr>
        </p:nvSpPr>
        <p:spPr bwMode="gray">
          <a:xfrm>
            <a:off x="2452688" y="33782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7C29A7-AE2F-4469-8BCA-6FB1030519D9}" type="datetime'''''''''''''''''8''''''''''2'''''''',''''''2'''">
              <a:rPr lang="ja-JP" altLang="en-US" sz="1000" smtClean="0">
                <a:effectLst/>
              </a:rPr>
              <a:pPr/>
              <a:t>82,2</a:t>
            </a:fld>
            <a:endParaRPr kumimoji="1" lang="ja-JP" altLang="en-US" sz="1000" dirty="0">
              <a:sym typeface="+mn-lt"/>
            </a:endParaRPr>
          </a:p>
        </p:txBody>
      </p:sp>
      <p:sp>
        <p:nvSpPr>
          <p:cNvPr id="47" name="Text Placeholder 12"/>
          <p:cNvSpPr>
            <a:spLocks/>
          </p:cNvSpPr>
          <p:nvPr>
            <p:custDataLst>
              <p:tags r:id="rId31"/>
            </p:custDataLst>
          </p:nvPr>
        </p:nvSpPr>
        <p:spPr bwMode="auto">
          <a:xfrm>
            <a:off x="2516188"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73D3DFA-9378-4DE5-B65B-83A12AFBA9A6}" type="datetime'''''''0''''''''''''6'''">
              <a:rPr lang="ja-JP" altLang="en-US" sz="1000" b="0" smtClean="0"/>
              <a:pPr/>
              <a:t>06</a:t>
            </a:fld>
            <a:endParaRPr kumimoji="0" lang="ja-JP" altLang="en-US" sz="1000" b="0" dirty="0">
              <a:sym typeface="+mn-lt"/>
            </a:endParaRPr>
          </a:p>
        </p:txBody>
      </p:sp>
      <p:sp>
        <p:nvSpPr>
          <p:cNvPr id="71" name="テキスト プレースホルダ 9">
            <a:extLst>
              <a:ext uri="{FF2B5EF4-FFF2-40B4-BE49-F238E27FC236}">
                <a16:creationId xmlns:a16="http://schemas.microsoft.com/office/drawing/2014/main" id="{0FECEB8F-EEFB-816F-3B82-C18FD7D60564}"/>
              </a:ext>
            </a:extLst>
          </p:cNvPr>
          <p:cNvSpPr>
            <a:spLocks/>
          </p:cNvSpPr>
          <p:nvPr>
            <p:custDataLst>
              <p:tags r:id="rId32"/>
            </p:custDataLst>
          </p:nvPr>
        </p:nvSpPr>
        <p:spPr bwMode="gray">
          <a:xfrm>
            <a:off x="2749550" y="23939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4DAE79-3204-44E2-B8C0-0BA5A8EEEF4C}" type="datetime'''''''1'''''''''''''',8''''''''0'''''''">
              <a:rPr lang="ja-JP" altLang="en-US" sz="1000" smtClean="0">
                <a:effectLst/>
                <a:sym typeface="+mn-lt"/>
              </a:rPr>
              <a:pPr marL="0" lvl="0" indent="0" algn="ctr">
                <a:spcBef>
                  <a:spcPct val="0"/>
                </a:spcBef>
                <a:buNone/>
              </a:pPr>
              <a:t>1,80</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F368DC8D-E6E3-84D2-6E30-9A237D77E288}"/>
              </a:ext>
            </a:extLst>
          </p:cNvPr>
          <p:cNvSpPr>
            <a:spLocks/>
          </p:cNvSpPr>
          <p:nvPr>
            <p:custDataLst>
              <p:tags r:id="rId33"/>
            </p:custDataLst>
          </p:nvPr>
        </p:nvSpPr>
        <p:spPr bwMode="gray">
          <a:xfrm>
            <a:off x="2749550" y="33750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04F2B7-D3A2-4657-BBAE-6C8871D6F693}" type="datetime'8''''''3'''',6'''''''''''''''''''''''''''''''''''">
              <a:rPr lang="ja-JP" altLang="en-US" sz="1000" smtClean="0">
                <a:effectLst/>
              </a:rPr>
              <a:pPr/>
              <a:t>83,6</a:t>
            </a:fld>
            <a:endParaRPr kumimoji="1" lang="ja-JP" altLang="en-US" sz="1000" dirty="0">
              <a:sym typeface="+mn-lt"/>
            </a:endParaRPr>
          </a:p>
        </p:txBody>
      </p:sp>
      <p:sp>
        <p:nvSpPr>
          <p:cNvPr id="46" name="Text Placeholder 12"/>
          <p:cNvSpPr>
            <a:spLocks/>
          </p:cNvSpPr>
          <p:nvPr>
            <p:custDataLst>
              <p:tags r:id="rId34"/>
            </p:custDataLst>
          </p:nvPr>
        </p:nvSpPr>
        <p:spPr bwMode="auto">
          <a:xfrm>
            <a:off x="2813050"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474303-5726-4F8D-9996-18AC0B4BD3F8}" type="datetime'''''''''''''''''''''''''''''''''''''07'''''''''''''''''''''''">
              <a:rPr lang="ja-JP" altLang="en-US" sz="1000" b="0" smtClean="0"/>
              <a:pPr/>
              <a:t>07</a:t>
            </a:fld>
            <a:endParaRPr kumimoji="0" lang="ja-JP" altLang="en-US" sz="1000" b="0" dirty="0">
              <a:sym typeface="+mn-lt"/>
            </a:endParaRPr>
          </a:p>
        </p:txBody>
      </p:sp>
      <p:sp>
        <p:nvSpPr>
          <p:cNvPr id="72" name="テキスト プレースホルダ 9">
            <a:extLst>
              <a:ext uri="{FF2B5EF4-FFF2-40B4-BE49-F238E27FC236}">
                <a16:creationId xmlns:a16="http://schemas.microsoft.com/office/drawing/2014/main" id="{DE97556B-718C-68FF-42A9-BDB6ACA30AF5}"/>
              </a:ext>
            </a:extLst>
          </p:cNvPr>
          <p:cNvSpPr>
            <a:spLocks/>
          </p:cNvSpPr>
          <p:nvPr>
            <p:custDataLst>
              <p:tags r:id="rId35"/>
            </p:custDataLst>
          </p:nvPr>
        </p:nvSpPr>
        <p:spPr bwMode="gray">
          <a:xfrm>
            <a:off x="3046413" y="23701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5C0D18-B6C6-4A6B-B3E2-99BE9F34192F}" type="datetime'1'''',8''''''''''''''''''''''''''''5'''''''">
              <a:rPr lang="ja-JP" altLang="en-US" sz="1000" smtClean="0">
                <a:effectLst/>
                <a:sym typeface="+mn-lt"/>
              </a:rPr>
              <a:pPr marL="0" lvl="0" indent="0" algn="ctr">
                <a:spcBef>
                  <a:spcPct val="0"/>
                </a:spcBef>
                <a:buNone/>
              </a:pPr>
              <a:t>1,85</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9C7FBA72-3BD2-CB97-D5DE-ACD485841BC2}"/>
              </a:ext>
            </a:extLst>
          </p:cNvPr>
          <p:cNvSpPr>
            <a:spLocks/>
          </p:cNvSpPr>
          <p:nvPr>
            <p:custDataLst>
              <p:tags r:id="rId36"/>
            </p:custDataLst>
          </p:nvPr>
        </p:nvSpPr>
        <p:spPr bwMode="gray">
          <a:xfrm>
            <a:off x="3046413" y="33702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09129F-C171-4112-BA37-94468C4A7D88}" type="datetime'''''''''''''8''''''''''5'''',''''''2'''''''''''''''''''''''">
              <a:rPr lang="ja-JP" altLang="en-US" sz="1000" smtClean="0">
                <a:effectLst/>
              </a:rPr>
              <a:pPr/>
              <a:t>85,2</a:t>
            </a:fld>
            <a:endParaRPr kumimoji="1" lang="ja-JP" altLang="en-US" sz="1000" dirty="0">
              <a:sym typeface="+mn-lt"/>
            </a:endParaRPr>
          </a:p>
        </p:txBody>
      </p:sp>
      <p:sp>
        <p:nvSpPr>
          <p:cNvPr id="41" name="Text Placeholder 12"/>
          <p:cNvSpPr>
            <a:spLocks/>
          </p:cNvSpPr>
          <p:nvPr>
            <p:custDataLst>
              <p:tags r:id="rId37"/>
            </p:custDataLst>
          </p:nvPr>
        </p:nvSpPr>
        <p:spPr bwMode="auto">
          <a:xfrm>
            <a:off x="3109913"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D824BB4-EEB4-4E5F-8731-EDBEF74061B7}" type="datetime'''''''''''''''0''''''''''''''''''''''''''8'''''''''''''''''">
              <a:rPr lang="ja-JP" altLang="en-US" sz="1000" b="0" smtClean="0"/>
              <a:pPr/>
              <a:t>08</a:t>
            </a:fld>
            <a:endParaRPr kumimoji="0" lang="ja-JP" altLang="en-US" sz="1000" b="0" dirty="0">
              <a:sym typeface="+mn-lt"/>
            </a:endParaRPr>
          </a:p>
        </p:txBody>
      </p:sp>
      <p:sp useBgFill="1">
        <p:nvSpPr>
          <p:cNvPr id="73" name="テキスト プレースホルダ 9">
            <a:extLst>
              <a:ext uri="{FF2B5EF4-FFF2-40B4-BE49-F238E27FC236}">
                <a16:creationId xmlns:a16="http://schemas.microsoft.com/office/drawing/2014/main" id="{CF3372E8-E750-A182-06A5-D8A902593FC0}"/>
              </a:ext>
            </a:extLst>
          </p:cNvPr>
          <p:cNvSpPr>
            <a:spLocks/>
          </p:cNvSpPr>
          <p:nvPr>
            <p:custDataLst>
              <p:tags r:id="rId38"/>
            </p:custDataLst>
          </p:nvPr>
        </p:nvSpPr>
        <p:spPr bwMode="gray">
          <a:xfrm>
            <a:off x="3343275" y="26924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5CD0C7-D3DF-49AC-9523-835941987D83}" type="datetime'''''''1'''',1''''''''''''''''4'''''">
              <a:rPr lang="ja-JP" altLang="en-US" sz="1000" smtClean="0">
                <a:effectLst/>
                <a:sym typeface="+mn-lt"/>
              </a:rPr>
              <a:pPr marL="0" lvl="0" indent="0" algn="ctr">
                <a:spcBef>
                  <a:spcPct val="0"/>
                </a:spcBef>
                <a:buNone/>
              </a:pPr>
              <a:t>1,14</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4769D6ED-8E64-47DC-2798-AE2D542FB9D0}"/>
              </a:ext>
            </a:extLst>
          </p:cNvPr>
          <p:cNvSpPr>
            <a:spLocks/>
          </p:cNvSpPr>
          <p:nvPr>
            <p:custDataLst>
              <p:tags r:id="rId39"/>
            </p:custDataLst>
          </p:nvPr>
        </p:nvSpPr>
        <p:spPr bwMode="gray">
          <a:xfrm>
            <a:off x="3343275" y="3367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E329CC-FEF8-49D0-8B9E-842C02C376BE}" type="datetime'''''''8''''''''''''''''''''''''6,''''''''''5'''''">
              <a:rPr lang="ja-JP" altLang="en-US" sz="1000" smtClean="0">
                <a:effectLst/>
              </a:rPr>
              <a:pPr/>
              <a:t>86,5</a:t>
            </a:fld>
            <a:endParaRPr kumimoji="1" lang="ja-JP" altLang="en-US" sz="1000" dirty="0">
              <a:sym typeface="+mn-lt"/>
            </a:endParaRPr>
          </a:p>
        </p:txBody>
      </p:sp>
      <p:sp>
        <p:nvSpPr>
          <p:cNvPr id="43" name="Text Placeholder 12"/>
          <p:cNvSpPr>
            <a:spLocks/>
          </p:cNvSpPr>
          <p:nvPr>
            <p:custDataLst>
              <p:tags r:id="rId40"/>
            </p:custDataLst>
          </p:nvPr>
        </p:nvSpPr>
        <p:spPr bwMode="auto">
          <a:xfrm>
            <a:off x="3406775"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16532-DE52-4F7C-B143-726F7B3D31BA}" type="datetime'''''''''''''''''''''0''''''''''''''''''''''9'''''''''''''">
              <a:rPr lang="ja-JP" altLang="en-US" sz="1000" b="0" smtClean="0"/>
              <a:pPr/>
              <a:t>09</a:t>
            </a:fld>
            <a:endParaRPr kumimoji="0" lang="ja-JP" altLang="en-US" sz="1000" b="0" dirty="0">
              <a:sym typeface="+mn-lt"/>
            </a:endParaRPr>
          </a:p>
        </p:txBody>
      </p:sp>
      <p:sp>
        <p:nvSpPr>
          <p:cNvPr id="74" name="テキスト プレースホルダ 9">
            <a:extLst>
              <a:ext uri="{FF2B5EF4-FFF2-40B4-BE49-F238E27FC236}">
                <a16:creationId xmlns:a16="http://schemas.microsoft.com/office/drawing/2014/main" id="{F5D674F3-74F5-4D60-9C3D-AD9DFCD5BDB7}"/>
              </a:ext>
            </a:extLst>
          </p:cNvPr>
          <p:cNvSpPr>
            <a:spLocks/>
          </p:cNvSpPr>
          <p:nvPr>
            <p:custDataLst>
              <p:tags r:id="rId41"/>
            </p:custDataLst>
          </p:nvPr>
        </p:nvSpPr>
        <p:spPr bwMode="gray">
          <a:xfrm>
            <a:off x="3640138" y="26924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EB29AA-D5B0-43E4-BFD0-E2FB11E2FB94}" type="datetime'''''''''''''''''1'''''''''''''''''''''''''''''''',15'''''''''">
              <a:rPr lang="ja-JP" altLang="en-US" sz="1000" smtClean="0">
                <a:effectLst/>
                <a:sym typeface="+mn-lt"/>
              </a:rPr>
              <a:pPr marL="0" lvl="0" indent="0" algn="ctr">
                <a:spcBef>
                  <a:spcPct val="0"/>
                </a:spcBef>
                <a:buNone/>
              </a:pPr>
              <a:t>1,15</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B9C85F07-73D4-619F-9217-24B81697B5FE}"/>
              </a:ext>
            </a:extLst>
          </p:cNvPr>
          <p:cNvSpPr>
            <a:spLocks/>
          </p:cNvSpPr>
          <p:nvPr>
            <p:custDataLst>
              <p:tags r:id="rId42"/>
            </p:custDataLst>
          </p:nvPr>
        </p:nvSpPr>
        <p:spPr bwMode="gray">
          <a:xfrm>
            <a:off x="3640138" y="33639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483E28-9966-401C-A3B7-FCA6B77A349C}" type="datetime'''''''8''''7'''''''',''''5'''''''''''''''''''''''''''''''''''">
              <a:rPr lang="ja-JP" altLang="en-US" sz="1000" smtClean="0">
                <a:effectLst/>
              </a:rPr>
              <a:pPr/>
              <a:t>87,5</a:t>
            </a:fld>
            <a:endParaRPr kumimoji="1" lang="ja-JP" altLang="en-US" sz="1000" dirty="0">
              <a:sym typeface="+mn-lt"/>
            </a:endParaRPr>
          </a:p>
        </p:txBody>
      </p:sp>
      <p:sp>
        <p:nvSpPr>
          <p:cNvPr id="42" name="Text Placeholder 12"/>
          <p:cNvSpPr>
            <a:spLocks/>
          </p:cNvSpPr>
          <p:nvPr>
            <p:custDataLst>
              <p:tags r:id="rId43"/>
            </p:custDataLst>
          </p:nvPr>
        </p:nvSpPr>
        <p:spPr bwMode="auto">
          <a:xfrm>
            <a:off x="3703638"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8CC27F-776C-42BF-9A66-C7D51954A1A8}" type="datetime'''1''''''''''''''''''''''0'''''''''''''''''''''''">
              <a:rPr lang="ja-JP" altLang="en-US" sz="1000" b="0" smtClean="0"/>
              <a:pPr/>
              <a:t>10</a:t>
            </a:fld>
            <a:endParaRPr kumimoji="0" lang="ja-JP" altLang="en-US" sz="1000" b="0" dirty="0">
              <a:sym typeface="+mn-lt"/>
            </a:endParaRPr>
          </a:p>
        </p:txBody>
      </p:sp>
      <p:sp>
        <p:nvSpPr>
          <p:cNvPr id="79" name="テキスト プレースホルダ 9">
            <a:extLst>
              <a:ext uri="{FF2B5EF4-FFF2-40B4-BE49-F238E27FC236}">
                <a16:creationId xmlns:a16="http://schemas.microsoft.com/office/drawing/2014/main" id="{8AB6A13A-C465-D4A8-0DFB-456EE172666E}"/>
              </a:ext>
            </a:extLst>
          </p:cNvPr>
          <p:cNvSpPr>
            <a:spLocks/>
          </p:cNvSpPr>
          <p:nvPr>
            <p:custDataLst>
              <p:tags r:id="rId44"/>
            </p:custDataLst>
          </p:nvPr>
        </p:nvSpPr>
        <p:spPr bwMode="gray">
          <a:xfrm>
            <a:off x="3937000" y="26860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6730E5-A364-45C5-81A9-A4893E37A4CE}" type="datetime'''1'''''''''''''''''''''',''''''''''''''''''''''''''''16'">
              <a:rPr lang="ja-JP" altLang="en-US" sz="1000" smtClean="0">
                <a:effectLst/>
                <a:sym typeface="+mn-lt"/>
              </a:rPr>
              <a:pPr marL="0" lvl="0" indent="0" algn="ctr">
                <a:spcBef>
                  <a:spcPct val="0"/>
                </a:spcBef>
                <a:buNone/>
              </a:pPr>
              <a:t>1,16</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951E6B41-8792-779E-4421-CD275379DA22}"/>
              </a:ext>
            </a:extLst>
          </p:cNvPr>
          <p:cNvSpPr>
            <a:spLocks/>
          </p:cNvSpPr>
          <p:nvPr>
            <p:custDataLst>
              <p:tags r:id="rId45"/>
            </p:custDataLst>
          </p:nvPr>
        </p:nvSpPr>
        <p:spPr bwMode="gray">
          <a:xfrm>
            <a:off x="3937000" y="33607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ECCA1C-F3B0-4AFA-86BF-C2CD06376FEA}" type="datetime'''''''''''''''''''''''''''''''''''''''88'''''',''''5'''''''''">
              <a:rPr lang="ja-JP" altLang="en-US" sz="1000" smtClean="0">
                <a:effectLst/>
              </a:rPr>
              <a:pPr/>
              <a:t>88,5</a:t>
            </a:fld>
            <a:endParaRPr kumimoji="1" lang="ja-JP" altLang="en-US" sz="1000" dirty="0">
              <a:sym typeface="+mn-lt"/>
            </a:endParaRPr>
          </a:p>
        </p:txBody>
      </p:sp>
      <p:sp>
        <p:nvSpPr>
          <p:cNvPr id="51" name="Text Placeholder 12"/>
          <p:cNvSpPr>
            <a:spLocks/>
          </p:cNvSpPr>
          <p:nvPr>
            <p:custDataLst>
              <p:tags r:id="rId46"/>
            </p:custDataLst>
          </p:nvPr>
        </p:nvSpPr>
        <p:spPr bwMode="auto">
          <a:xfrm>
            <a:off x="4000500"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76DBC4-70B0-405D-AEF8-69B8215C6E93}" type="datetime'''1''''''''''''''''''''''''''''''''''''''''''''''1'''''''''">
              <a:rPr lang="ja-JP" altLang="en-US" sz="1000" b="0" smtClean="0"/>
              <a:pPr/>
              <a:t>11</a:t>
            </a:fld>
            <a:endParaRPr kumimoji="0" lang="ja-JP" altLang="en-US" sz="1000" b="0" dirty="0">
              <a:sym typeface="+mn-lt"/>
            </a:endParaRPr>
          </a:p>
        </p:txBody>
      </p:sp>
      <p:sp>
        <p:nvSpPr>
          <p:cNvPr id="129" name="テキスト プレースホルダ 9">
            <a:extLst>
              <a:ext uri="{FF2B5EF4-FFF2-40B4-BE49-F238E27FC236}">
                <a16:creationId xmlns:a16="http://schemas.microsoft.com/office/drawing/2014/main" id="{0F003A88-1E31-A094-E9FB-76162C9FE516}"/>
              </a:ext>
            </a:extLst>
          </p:cNvPr>
          <p:cNvSpPr>
            <a:spLocks/>
          </p:cNvSpPr>
          <p:nvPr>
            <p:custDataLst>
              <p:tags r:id="rId47"/>
            </p:custDataLst>
          </p:nvPr>
        </p:nvSpPr>
        <p:spPr bwMode="gray">
          <a:xfrm>
            <a:off x="4233863" y="2674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70EB06-0296-4418-A2E7-60A0D39AE2FC}" type="datetime'''''''''''''''''1'''''',''''''''1''''''''''''8'''''''''''''''">
              <a:rPr lang="ja-JP" altLang="en-US" sz="1000" smtClean="0">
                <a:effectLst/>
                <a:sym typeface="+mn-lt"/>
              </a:rPr>
              <a:pPr marL="0" lvl="0" indent="0" algn="ctr">
                <a:spcBef>
                  <a:spcPct val="0"/>
                </a:spcBef>
                <a:buNone/>
              </a:pPr>
              <a:t>1,18</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A0DB3E3F-B7F7-054F-8D2F-6262ADA09C35}"/>
              </a:ext>
            </a:extLst>
          </p:cNvPr>
          <p:cNvSpPr>
            <a:spLocks/>
          </p:cNvSpPr>
          <p:nvPr>
            <p:custDataLst>
              <p:tags r:id="rId48"/>
            </p:custDataLst>
          </p:nvPr>
        </p:nvSpPr>
        <p:spPr bwMode="gray">
          <a:xfrm>
            <a:off x="4233863" y="33575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F14993-47D2-4D45-8430-03913ADAEBEA}" type="datetime'''''8''''''''''''''''''''9'''''''''''''''''',''5'''''''''''">
              <a:rPr lang="ja-JP" altLang="en-US" sz="1000" smtClean="0">
                <a:effectLst/>
              </a:rPr>
              <a:pPr/>
              <a:t>89,5</a:t>
            </a:fld>
            <a:endParaRPr kumimoji="1" lang="ja-JP" altLang="en-US" sz="1000" dirty="0">
              <a:sym typeface="+mn-lt"/>
            </a:endParaRPr>
          </a:p>
        </p:txBody>
      </p:sp>
      <p:sp>
        <p:nvSpPr>
          <p:cNvPr id="50" name="Text Placeholder 12"/>
          <p:cNvSpPr>
            <a:spLocks/>
          </p:cNvSpPr>
          <p:nvPr>
            <p:custDataLst>
              <p:tags r:id="rId49"/>
            </p:custDataLst>
          </p:nvPr>
        </p:nvSpPr>
        <p:spPr bwMode="auto">
          <a:xfrm>
            <a:off x="4297363"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FF060F4-2DFC-4D34-A764-09091E3F6A81}" type="datetime'''''''''''''''''''''''''''''''1''''2'''''">
              <a:rPr lang="ja-JP" altLang="en-US" sz="1000" b="0" smtClean="0"/>
              <a:pPr/>
              <a:t>12</a:t>
            </a:fld>
            <a:endParaRPr kumimoji="0" lang="ja-JP" altLang="en-US" sz="1000" b="0" dirty="0">
              <a:sym typeface="+mn-lt"/>
            </a:endParaRPr>
          </a:p>
        </p:txBody>
      </p:sp>
      <p:sp>
        <p:nvSpPr>
          <p:cNvPr id="130" name="テキスト プレースホルダ 9">
            <a:extLst>
              <a:ext uri="{FF2B5EF4-FFF2-40B4-BE49-F238E27FC236}">
                <a16:creationId xmlns:a16="http://schemas.microsoft.com/office/drawing/2014/main" id="{AC40A2A9-DA9F-A3C9-FA86-17BFB342FFE6}"/>
              </a:ext>
            </a:extLst>
          </p:cNvPr>
          <p:cNvSpPr>
            <a:spLocks/>
          </p:cNvSpPr>
          <p:nvPr>
            <p:custDataLst>
              <p:tags r:id="rId50"/>
            </p:custDataLst>
          </p:nvPr>
        </p:nvSpPr>
        <p:spPr bwMode="gray">
          <a:xfrm>
            <a:off x="4530725" y="26781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09476F-EE23-47C7-B6D1-293FB44D1A0B}" type="datetime'''1'',''1''''''''''''''''''''''''8'''">
              <a:rPr lang="ja-JP" altLang="en-US" sz="1000" smtClean="0">
                <a:effectLst/>
                <a:sym typeface="+mn-lt"/>
              </a:rPr>
              <a:pPr marL="0" lvl="0" indent="0" algn="ctr">
                <a:spcBef>
                  <a:spcPct val="0"/>
                </a:spcBef>
                <a:buNone/>
              </a:pPr>
              <a:t>1,18</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52321A4A-A808-C797-3FD6-DC12025B20D0}"/>
              </a:ext>
            </a:extLst>
          </p:cNvPr>
          <p:cNvSpPr>
            <a:spLocks/>
          </p:cNvSpPr>
          <p:nvPr>
            <p:custDataLst>
              <p:tags r:id="rId51"/>
            </p:custDataLst>
          </p:nvPr>
        </p:nvSpPr>
        <p:spPr bwMode="gray">
          <a:xfrm>
            <a:off x="4530725" y="33543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EFE48C-C551-45D8-8F81-DC5728E68CAB}" type="datetime'''''''90'''''''''''''''''',''''''''''6'''''''''''''''''''''">
              <a:rPr lang="ja-JP" altLang="en-US" sz="1000" smtClean="0">
                <a:effectLst/>
              </a:rPr>
              <a:pPr/>
              <a:t>90,6</a:t>
            </a:fld>
            <a:endParaRPr kumimoji="1" lang="ja-JP" altLang="en-US" sz="1000" dirty="0">
              <a:sym typeface="+mn-lt"/>
            </a:endParaRPr>
          </a:p>
        </p:txBody>
      </p:sp>
      <p:sp>
        <p:nvSpPr>
          <p:cNvPr id="44" name="Text Placeholder 12"/>
          <p:cNvSpPr>
            <a:spLocks/>
          </p:cNvSpPr>
          <p:nvPr>
            <p:custDataLst>
              <p:tags r:id="rId52"/>
            </p:custDataLst>
          </p:nvPr>
        </p:nvSpPr>
        <p:spPr bwMode="auto">
          <a:xfrm>
            <a:off x="4594225"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10C6827-7A6F-4658-B6B3-C0278EDC2D6D}" type="datetime'''13'''''''''''''''''''''''''''''''''''''''''''''">
              <a:rPr lang="ja-JP" altLang="en-US" sz="1000" b="0" smtClean="0"/>
              <a:pPr/>
              <a:t>13</a:t>
            </a:fld>
            <a:endParaRPr kumimoji="0" lang="ja-JP" altLang="en-US" sz="1000" b="0" dirty="0">
              <a:sym typeface="+mn-lt"/>
            </a:endParaRPr>
          </a:p>
        </p:txBody>
      </p:sp>
      <p:sp>
        <p:nvSpPr>
          <p:cNvPr id="131" name="テキスト プレースホルダ 9">
            <a:extLst>
              <a:ext uri="{FF2B5EF4-FFF2-40B4-BE49-F238E27FC236}">
                <a16:creationId xmlns:a16="http://schemas.microsoft.com/office/drawing/2014/main" id="{22EC666F-7A8A-DD0D-40EF-B7180EC382E2}"/>
              </a:ext>
            </a:extLst>
          </p:cNvPr>
          <p:cNvSpPr>
            <a:spLocks/>
          </p:cNvSpPr>
          <p:nvPr>
            <p:custDataLst>
              <p:tags r:id="rId53"/>
            </p:custDataLst>
          </p:nvPr>
        </p:nvSpPr>
        <p:spPr bwMode="gray">
          <a:xfrm>
            <a:off x="4829175" y="26447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7F3729-CF51-449E-BB30-2C2468344514}" type="datetime'''''''1'''''''''''''',''''''25'''''''''''''">
              <a:rPr lang="ja-JP" altLang="en-US" sz="1000" smtClean="0">
                <a:effectLst/>
                <a:sym typeface="+mn-lt"/>
              </a:rPr>
              <a:pPr marL="0" lvl="0" indent="0" algn="ctr">
                <a:spcBef>
                  <a:spcPct val="0"/>
                </a:spcBef>
                <a:buNone/>
              </a:pPr>
              <a:t>1,25</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DAE221DD-7498-004C-F915-79F7D478D3B8}"/>
              </a:ext>
            </a:extLst>
          </p:cNvPr>
          <p:cNvSpPr>
            <a:spLocks/>
          </p:cNvSpPr>
          <p:nvPr>
            <p:custDataLst>
              <p:tags r:id="rId54"/>
            </p:custDataLst>
          </p:nvPr>
        </p:nvSpPr>
        <p:spPr bwMode="gray">
          <a:xfrm>
            <a:off x="4829175" y="3351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5D06C0-97CE-46CF-90E3-747EDFE2532F}" type="datetime'''''''''''''9''''''''''''1'''''''''''',''7'''''''">
              <a:rPr lang="ja-JP" altLang="en-US" sz="1000" smtClean="0">
                <a:effectLst/>
              </a:rPr>
              <a:pPr/>
              <a:t>91,7</a:t>
            </a:fld>
            <a:endParaRPr kumimoji="1" lang="ja-JP" altLang="en-US" sz="1000" dirty="0">
              <a:sym typeface="+mn-lt"/>
            </a:endParaRPr>
          </a:p>
        </p:txBody>
      </p:sp>
      <p:sp>
        <p:nvSpPr>
          <p:cNvPr id="45" name="Text Placeholder 12"/>
          <p:cNvSpPr>
            <a:spLocks/>
          </p:cNvSpPr>
          <p:nvPr>
            <p:custDataLst>
              <p:tags r:id="rId55"/>
            </p:custDataLst>
          </p:nvPr>
        </p:nvSpPr>
        <p:spPr bwMode="auto">
          <a:xfrm>
            <a:off x="4892675"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F37E81C-6A22-47A3-B66D-E1CDB21B05F9}" type="datetime'''''''''''''''1''''4'''''''''''''''''''">
              <a:rPr lang="ja-JP" altLang="en-US" sz="1000" b="0" smtClean="0"/>
              <a:pPr/>
              <a:t>14</a:t>
            </a:fld>
            <a:endParaRPr kumimoji="0" lang="ja-JP" altLang="en-US" sz="1000" b="0" dirty="0">
              <a:sym typeface="+mn-lt"/>
            </a:endParaRPr>
          </a:p>
        </p:txBody>
      </p:sp>
      <p:sp>
        <p:nvSpPr>
          <p:cNvPr id="132" name="テキスト プレースホルダ 9">
            <a:extLst>
              <a:ext uri="{FF2B5EF4-FFF2-40B4-BE49-F238E27FC236}">
                <a16:creationId xmlns:a16="http://schemas.microsoft.com/office/drawing/2014/main" id="{9BACAC14-1589-7CC1-F1BE-6228D959070C}"/>
              </a:ext>
            </a:extLst>
          </p:cNvPr>
          <p:cNvSpPr>
            <a:spLocks/>
          </p:cNvSpPr>
          <p:nvPr>
            <p:custDataLst>
              <p:tags r:id="rId56"/>
            </p:custDataLst>
          </p:nvPr>
        </p:nvSpPr>
        <p:spPr bwMode="gray">
          <a:xfrm>
            <a:off x="5126038" y="26543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13D36C-8242-4FC5-B0E7-BDB609711838}" type="datetime'''''1'''''''''''''''''''''''',''23'''''">
              <a:rPr lang="ja-JP" altLang="en-US" sz="1000" smtClean="0">
                <a:effectLst/>
                <a:sym typeface="+mn-lt"/>
              </a:rPr>
              <a:pPr marL="0" lvl="0" indent="0" algn="ctr">
                <a:spcBef>
                  <a:spcPct val="0"/>
                </a:spcBef>
                <a:buNone/>
              </a:pPr>
              <a:t>1,23</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698598DC-F628-3072-53C8-D238CA3DAAEC}"/>
              </a:ext>
            </a:extLst>
          </p:cNvPr>
          <p:cNvSpPr>
            <a:spLocks/>
          </p:cNvSpPr>
          <p:nvPr>
            <p:custDataLst>
              <p:tags r:id="rId57"/>
            </p:custDataLst>
          </p:nvPr>
        </p:nvSpPr>
        <p:spPr bwMode="gray">
          <a:xfrm>
            <a:off x="5126038" y="33480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08F483-BA17-420B-9C4B-CFCCB2084337}" type="datetime'''9''''2,''''''''''''''''''''''''''8'''''''''''">
              <a:rPr lang="ja-JP" altLang="en-US" sz="1000" smtClean="0">
                <a:effectLst/>
              </a:rPr>
              <a:pPr/>
              <a:t>92,8</a:t>
            </a:fld>
            <a:endParaRPr kumimoji="1" lang="ja-JP" altLang="en-US" sz="1000" dirty="0">
              <a:sym typeface="+mn-lt"/>
            </a:endParaRPr>
          </a:p>
        </p:txBody>
      </p:sp>
      <p:sp>
        <p:nvSpPr>
          <p:cNvPr id="77" name="Text Placeholder 12"/>
          <p:cNvSpPr>
            <a:spLocks/>
          </p:cNvSpPr>
          <p:nvPr>
            <p:custDataLst>
              <p:tags r:id="rId58"/>
            </p:custDataLst>
          </p:nvPr>
        </p:nvSpPr>
        <p:spPr bwMode="auto">
          <a:xfrm>
            <a:off x="5189538"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E249F58-9FD6-4987-8863-91BCD6A8AE58}" type="datetime'''1''''''''''''''''''''''''''''''''''''''''''''''''5'">
              <a:rPr lang="ja-JP" altLang="en-US" sz="1000" b="0" smtClean="0"/>
              <a:pPr/>
              <a:t>15</a:t>
            </a:fld>
            <a:endParaRPr kumimoji="0" lang="ja-JP" altLang="en-US" sz="1000" b="0" dirty="0">
              <a:sym typeface="+mn-lt"/>
            </a:endParaRPr>
          </a:p>
        </p:txBody>
      </p:sp>
      <p:sp>
        <p:nvSpPr>
          <p:cNvPr id="133" name="テキスト プレースホルダ 9">
            <a:extLst>
              <a:ext uri="{FF2B5EF4-FFF2-40B4-BE49-F238E27FC236}">
                <a16:creationId xmlns:a16="http://schemas.microsoft.com/office/drawing/2014/main" id="{D5DB6B91-0AE9-C3D2-5721-D6E41F2D16C0}"/>
              </a:ext>
            </a:extLst>
          </p:cNvPr>
          <p:cNvSpPr>
            <a:spLocks/>
          </p:cNvSpPr>
          <p:nvPr>
            <p:custDataLst>
              <p:tags r:id="rId59"/>
            </p:custDataLst>
          </p:nvPr>
        </p:nvSpPr>
        <p:spPr bwMode="gray">
          <a:xfrm>
            <a:off x="5422900" y="26257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F190DF-4CE2-4728-8180-70EF6975B0B3}" type="datetime'''''1'''',''''''''2''''''''''9'''''''''''''''''''">
              <a:rPr lang="ja-JP" altLang="en-US" sz="1000" smtClean="0">
                <a:effectLst/>
                <a:sym typeface="+mn-lt"/>
              </a:rPr>
              <a:pPr marL="0" lvl="0" indent="0" algn="ctr">
                <a:spcBef>
                  <a:spcPct val="0"/>
                </a:spcBef>
                <a:buNone/>
              </a:pPr>
              <a:t>1,29</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FC07C933-DF79-BFE4-606C-F6A7C21FC58A}"/>
              </a:ext>
            </a:extLst>
          </p:cNvPr>
          <p:cNvSpPr>
            <a:spLocks/>
          </p:cNvSpPr>
          <p:nvPr>
            <p:custDataLst>
              <p:tags r:id="rId60"/>
            </p:custDataLst>
          </p:nvPr>
        </p:nvSpPr>
        <p:spPr bwMode="gray">
          <a:xfrm>
            <a:off x="5422900" y="3344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DF397D-F28A-41E6-A56D-012BD80519A5}" type="datetime'9''4'',''''''''''''''''''''''0'''''''''''">
              <a:rPr lang="ja-JP" altLang="en-US" sz="1000" smtClean="0">
                <a:effectLst/>
              </a:rPr>
              <a:pPr/>
              <a:t>94,0</a:t>
            </a:fld>
            <a:endParaRPr kumimoji="1" lang="ja-JP" altLang="en-US" sz="1000" dirty="0">
              <a:sym typeface="+mn-lt"/>
            </a:endParaRPr>
          </a:p>
        </p:txBody>
      </p:sp>
      <p:sp>
        <p:nvSpPr>
          <p:cNvPr id="76" name="Text Placeholder 12"/>
          <p:cNvSpPr>
            <a:spLocks/>
          </p:cNvSpPr>
          <p:nvPr>
            <p:custDataLst>
              <p:tags r:id="rId61"/>
            </p:custDataLst>
          </p:nvPr>
        </p:nvSpPr>
        <p:spPr bwMode="auto">
          <a:xfrm>
            <a:off x="5486400"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19638C-6EF4-49E1-A471-DAD2542961A8}" type="datetime'''''''''''''''''''''''''''''''''''''''''''16'''''''''''''">
              <a:rPr lang="ja-JP" altLang="en-US" sz="1000" b="0" smtClean="0"/>
              <a:pPr/>
              <a:t>16</a:t>
            </a:fld>
            <a:endParaRPr kumimoji="0" lang="ja-JP" altLang="en-US" sz="1000" b="0" dirty="0">
              <a:sym typeface="+mn-lt"/>
            </a:endParaRPr>
          </a:p>
        </p:txBody>
      </p:sp>
      <p:sp>
        <p:nvSpPr>
          <p:cNvPr id="134" name="テキスト プレースホルダ 9">
            <a:extLst>
              <a:ext uri="{FF2B5EF4-FFF2-40B4-BE49-F238E27FC236}">
                <a16:creationId xmlns:a16="http://schemas.microsoft.com/office/drawing/2014/main" id="{9AFD63B4-BAB2-6588-607E-61C6A8FEFFE5}"/>
              </a:ext>
            </a:extLst>
          </p:cNvPr>
          <p:cNvSpPr>
            <a:spLocks/>
          </p:cNvSpPr>
          <p:nvPr>
            <p:custDataLst>
              <p:tags r:id="rId62"/>
            </p:custDataLst>
          </p:nvPr>
        </p:nvSpPr>
        <p:spPr bwMode="gray">
          <a:xfrm>
            <a:off x="5719763" y="26685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0307B6-BA85-4A8C-AAE8-05B4B9F9907B}" type="datetime'''''''1'',''''''''2''''''''''''''''''0'''''''''''">
              <a:rPr lang="ja-JP" altLang="en-US" sz="1000" smtClean="0">
                <a:effectLst/>
                <a:sym typeface="+mn-lt"/>
              </a:rPr>
              <a:pPr marL="0" lvl="0" indent="0" algn="ctr">
                <a:spcBef>
                  <a:spcPct val="0"/>
                </a:spcBef>
                <a:buNone/>
              </a:pPr>
              <a:t>1,20</a:t>
            </a:fld>
            <a:endParaRPr kumimoji="1" lang="ja-JP" altLang="en-US" sz="1000" dirty="0">
              <a:sym typeface="+mn-lt"/>
            </a:endParaRPr>
          </a:p>
        </p:txBody>
      </p:sp>
      <p:sp>
        <p:nvSpPr>
          <p:cNvPr id="198" name="テキスト プレースホルダ 9">
            <a:extLst>
              <a:ext uri="{FF2B5EF4-FFF2-40B4-BE49-F238E27FC236}">
                <a16:creationId xmlns:a16="http://schemas.microsoft.com/office/drawing/2014/main" id="{2282DA86-553E-680F-9808-B422F676AD6F}"/>
              </a:ext>
            </a:extLst>
          </p:cNvPr>
          <p:cNvSpPr>
            <a:spLocks/>
          </p:cNvSpPr>
          <p:nvPr>
            <p:custDataLst>
              <p:tags r:id="rId63"/>
            </p:custDataLst>
          </p:nvPr>
        </p:nvSpPr>
        <p:spPr bwMode="gray">
          <a:xfrm>
            <a:off x="5719763" y="33416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B0E78A-1358-4478-ADFE-6FA6A3886090}" type="datetime'''''''95'''''''''',''''''''''''''2'''">
              <a:rPr lang="ja-JP" altLang="en-US" sz="1000" smtClean="0">
                <a:effectLst/>
              </a:rPr>
              <a:pPr/>
              <a:t>95,2</a:t>
            </a:fld>
            <a:endParaRPr kumimoji="1" lang="ja-JP" altLang="en-US" sz="1000" dirty="0">
              <a:sym typeface="+mn-lt"/>
            </a:endParaRPr>
          </a:p>
        </p:txBody>
      </p:sp>
      <p:sp>
        <p:nvSpPr>
          <p:cNvPr id="195" name="Text Placeholder 12"/>
          <p:cNvSpPr>
            <a:spLocks/>
          </p:cNvSpPr>
          <p:nvPr>
            <p:custDataLst>
              <p:tags r:id="rId64"/>
            </p:custDataLst>
          </p:nvPr>
        </p:nvSpPr>
        <p:spPr bwMode="auto">
          <a:xfrm>
            <a:off x="5783263"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5BF4FB-05FB-4634-A305-CE1D6FD27818}" type="datetime'''''''''1''''7'''''''''''''''''''''''''''''''''">
              <a:rPr lang="ja-JP" altLang="en-US" sz="1000" b="0" smtClean="0"/>
              <a:pPr/>
              <a:t>17</a:t>
            </a:fld>
            <a:endParaRPr kumimoji="0" lang="ja-JP" altLang="en-US" sz="1000" b="0" dirty="0">
              <a:sym typeface="+mn-lt"/>
            </a:endParaRPr>
          </a:p>
        </p:txBody>
      </p:sp>
      <p:sp>
        <p:nvSpPr>
          <p:cNvPr id="135" name="テキスト プレースホルダ 9">
            <a:extLst>
              <a:ext uri="{FF2B5EF4-FFF2-40B4-BE49-F238E27FC236}">
                <a16:creationId xmlns:a16="http://schemas.microsoft.com/office/drawing/2014/main" id="{D0D8DFFF-657E-36E0-70F5-A55D00C51724}"/>
              </a:ext>
            </a:extLst>
          </p:cNvPr>
          <p:cNvSpPr>
            <a:spLocks/>
          </p:cNvSpPr>
          <p:nvPr>
            <p:custDataLst>
              <p:tags r:id="rId65"/>
            </p:custDataLst>
          </p:nvPr>
        </p:nvSpPr>
        <p:spPr bwMode="gray">
          <a:xfrm>
            <a:off x="6016625" y="27495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05C3E4-A2A4-4A46-9666-529FEC2FD972}" type="datetime'''''''''1'''''''',''''''''''0''''''''''''''2'''''''''">
              <a:rPr lang="ja-JP" altLang="en-US" sz="1000" smtClean="0">
                <a:effectLst/>
                <a:sym typeface="+mn-lt"/>
              </a:rPr>
              <a:pPr marL="0" lvl="0" indent="0" algn="ctr">
                <a:spcBef>
                  <a:spcPct val="0"/>
                </a:spcBef>
                <a:buNone/>
              </a:pPr>
              <a:t>1,02</a:t>
            </a:fld>
            <a:endParaRPr kumimoji="1" lang="ja-JP" altLang="en-US" sz="1000" dirty="0">
              <a:sym typeface="+mn-lt"/>
            </a:endParaRPr>
          </a:p>
        </p:txBody>
      </p:sp>
      <p:sp>
        <p:nvSpPr>
          <p:cNvPr id="200" name="テキスト プレースホルダ 9">
            <a:extLst>
              <a:ext uri="{FF2B5EF4-FFF2-40B4-BE49-F238E27FC236}">
                <a16:creationId xmlns:a16="http://schemas.microsoft.com/office/drawing/2014/main" id="{9F24C846-870B-06A1-1D32-420FB5AB984E}"/>
              </a:ext>
            </a:extLst>
          </p:cNvPr>
          <p:cNvSpPr>
            <a:spLocks/>
          </p:cNvSpPr>
          <p:nvPr>
            <p:custDataLst>
              <p:tags r:id="rId66"/>
            </p:custDataLst>
          </p:nvPr>
        </p:nvSpPr>
        <p:spPr bwMode="gray">
          <a:xfrm>
            <a:off x="6016625" y="3338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918F7D-0A35-47D8-A7C0-5DA48D78CAF2}" type="datetime'''''''''''9''''''''''''6,''''''''''''''''''''2'">
              <a:rPr lang="ja-JP" altLang="en-US" sz="1000" smtClean="0">
                <a:effectLst/>
              </a:rPr>
              <a:pPr/>
              <a:t>96,2</a:t>
            </a:fld>
            <a:endParaRPr kumimoji="1" lang="ja-JP" altLang="en-US" sz="1000" dirty="0">
              <a:sym typeface="+mn-lt"/>
            </a:endParaRPr>
          </a:p>
        </p:txBody>
      </p:sp>
      <p:sp>
        <p:nvSpPr>
          <p:cNvPr id="196" name="Text Placeholder 12"/>
          <p:cNvSpPr>
            <a:spLocks/>
          </p:cNvSpPr>
          <p:nvPr>
            <p:custDataLst>
              <p:tags r:id="rId67"/>
            </p:custDataLst>
          </p:nvPr>
        </p:nvSpPr>
        <p:spPr bwMode="auto">
          <a:xfrm>
            <a:off x="6080125"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EA6355-D692-4999-9E93-49CCE06B2DAF}" type="datetime'''''''''1''''''''''8'''''''''''''''''">
              <a:rPr lang="ja-JP" altLang="en-US" sz="1000" b="0" smtClean="0"/>
              <a:pPr/>
              <a:t>18</a:t>
            </a:fld>
            <a:endParaRPr kumimoji="0" lang="ja-JP" altLang="en-US" sz="1000" b="0" dirty="0">
              <a:sym typeface="+mn-lt"/>
            </a:endParaRPr>
          </a:p>
        </p:txBody>
      </p:sp>
      <p:sp>
        <p:nvSpPr>
          <p:cNvPr id="136" name="テキスト プレースホルダ 9">
            <a:extLst>
              <a:ext uri="{FF2B5EF4-FFF2-40B4-BE49-F238E27FC236}">
                <a16:creationId xmlns:a16="http://schemas.microsoft.com/office/drawing/2014/main" id="{E4C2F64D-705F-6295-7610-6BE49CA98D91}"/>
              </a:ext>
            </a:extLst>
          </p:cNvPr>
          <p:cNvSpPr>
            <a:spLocks/>
          </p:cNvSpPr>
          <p:nvPr>
            <p:custDataLst>
              <p:tags r:id="rId68"/>
            </p:custDataLst>
          </p:nvPr>
        </p:nvSpPr>
        <p:spPr bwMode="gray">
          <a:xfrm>
            <a:off x="6313488" y="27955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5099EE-8CED-44D5-BEDF-5E3C220345CB}" type="datetime'''0,''9''''''''''''2'">
              <a:rPr lang="ja-JP" altLang="en-US" sz="1000" smtClean="0">
                <a:effectLst/>
                <a:sym typeface="+mn-lt"/>
              </a:rPr>
              <a:pPr marL="0" lvl="0" indent="0" algn="ctr">
                <a:spcBef>
                  <a:spcPct val="0"/>
                </a:spcBef>
                <a:buNone/>
              </a:pPr>
              <a:t>0,92</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3BA2037B-95A4-A0B0-DB63-5450EBD969D3}"/>
              </a:ext>
            </a:extLst>
          </p:cNvPr>
          <p:cNvSpPr>
            <a:spLocks/>
          </p:cNvSpPr>
          <p:nvPr>
            <p:custDataLst>
              <p:tags r:id="rId69"/>
            </p:custDataLst>
          </p:nvPr>
        </p:nvSpPr>
        <p:spPr bwMode="gray">
          <a:xfrm>
            <a:off x="6313488" y="33369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3B64D1-51DB-407F-B12B-A155485F39D1}" type="datetime'''''''''''''''''''''''9''''''''7'''''''',''2'''''''">
              <a:rPr lang="ja-JP" altLang="en-US" sz="1000" smtClean="0">
                <a:effectLst/>
              </a:rPr>
              <a:pPr/>
              <a:t>97,2</a:t>
            </a:fld>
            <a:endParaRPr kumimoji="1" lang="ja-JP" altLang="en-US" sz="1000" dirty="0">
              <a:sym typeface="+mn-lt"/>
            </a:endParaRPr>
          </a:p>
        </p:txBody>
      </p:sp>
      <p:sp>
        <p:nvSpPr>
          <p:cNvPr id="197" name="Text Placeholder 12"/>
          <p:cNvSpPr>
            <a:spLocks/>
          </p:cNvSpPr>
          <p:nvPr>
            <p:custDataLst>
              <p:tags r:id="rId70"/>
            </p:custDataLst>
          </p:nvPr>
        </p:nvSpPr>
        <p:spPr bwMode="auto">
          <a:xfrm>
            <a:off x="6376988"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24BAD-FFCC-424B-A2C5-E0DCDD8FFD86}" type="datetime'''''''1''''''''''''''''''9'''''''''''''''''">
              <a:rPr lang="ja-JP" altLang="en-US" sz="1000" b="0" smtClean="0"/>
              <a:pPr/>
              <a:t>19</a:t>
            </a:fld>
            <a:endParaRPr kumimoji="0" lang="ja-JP" altLang="en-US" sz="1000" b="0" dirty="0">
              <a:sym typeface="+mn-lt"/>
            </a:endParaRPr>
          </a:p>
        </p:txBody>
      </p:sp>
      <p:sp>
        <p:nvSpPr>
          <p:cNvPr id="137" name="テキスト プレースホルダ 9">
            <a:extLst>
              <a:ext uri="{FF2B5EF4-FFF2-40B4-BE49-F238E27FC236}">
                <a16:creationId xmlns:a16="http://schemas.microsoft.com/office/drawing/2014/main" id="{3A1215CF-8E95-9CC8-0FCE-033DC57CED07}"/>
              </a:ext>
            </a:extLst>
          </p:cNvPr>
          <p:cNvSpPr>
            <a:spLocks/>
          </p:cNvSpPr>
          <p:nvPr>
            <p:custDataLst>
              <p:tags r:id="rId71"/>
            </p:custDataLst>
          </p:nvPr>
        </p:nvSpPr>
        <p:spPr bwMode="gray">
          <a:xfrm>
            <a:off x="6610350" y="27876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3A6872-4407-45D7-A494-BC770CF973E9}" type="datetime'''''0'',9''''''''''''''''''''''''''''''''4'''''''''">
              <a:rPr lang="ja-JP" altLang="en-US" sz="1000" smtClean="0">
                <a:effectLst/>
                <a:sym typeface="+mn-lt"/>
              </a:rPr>
              <a:pPr marL="0" lvl="0" indent="0" algn="ctr">
                <a:spcBef>
                  <a:spcPct val="0"/>
                </a:spcBef>
                <a:buNone/>
              </a:pPr>
              <a:t>0,94</a:t>
            </a:fld>
            <a:endParaRPr kumimoji="1" lang="ja-JP" altLang="en-US" sz="1000" dirty="0">
              <a:sym typeface="+mn-lt"/>
            </a:endParaRPr>
          </a:p>
        </p:txBody>
      </p:sp>
      <p:sp>
        <p:nvSpPr>
          <p:cNvPr id="202" name="テキスト プレースホルダ 9">
            <a:extLst>
              <a:ext uri="{FF2B5EF4-FFF2-40B4-BE49-F238E27FC236}">
                <a16:creationId xmlns:a16="http://schemas.microsoft.com/office/drawing/2014/main" id="{A899C96B-4A86-5240-02DC-F1C17265511C}"/>
              </a:ext>
            </a:extLst>
          </p:cNvPr>
          <p:cNvSpPr>
            <a:spLocks/>
          </p:cNvSpPr>
          <p:nvPr>
            <p:custDataLst>
              <p:tags r:id="rId72"/>
            </p:custDataLst>
          </p:nvPr>
        </p:nvSpPr>
        <p:spPr bwMode="gray">
          <a:xfrm>
            <a:off x="6610350" y="33337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2E6180-7B22-4EEE-9D12-1930D21491B4}" type="datetime'''''''''''''''''98'',1'''''''''''''''''''''">
              <a:rPr lang="ja-JP" altLang="en-US" sz="1000" smtClean="0">
                <a:effectLst/>
              </a:rPr>
              <a:pPr/>
              <a:t>98,1</a:t>
            </a:fld>
            <a:endParaRPr kumimoji="1" lang="ja-JP" altLang="en-US" sz="1000" dirty="0">
              <a:sym typeface="+mn-lt"/>
            </a:endParaRPr>
          </a:p>
        </p:txBody>
      </p:sp>
      <p:sp>
        <p:nvSpPr>
          <p:cNvPr id="52" name="Text Placeholder 12"/>
          <p:cNvSpPr>
            <a:spLocks/>
          </p:cNvSpPr>
          <p:nvPr>
            <p:custDataLst>
              <p:tags r:id="rId73"/>
            </p:custDataLst>
          </p:nvPr>
        </p:nvSpPr>
        <p:spPr bwMode="auto">
          <a:xfrm>
            <a:off x="6673850"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0EF9FCA-F697-45F7-8FA9-4882B2BA0C27}" type="datetime'''2''''''''''''''''''''''0'''''''''''">
              <a:rPr lang="ja-JP" altLang="en-US" sz="1000" b="0" smtClean="0"/>
              <a:pPr/>
              <a:t>20</a:t>
            </a:fld>
            <a:endParaRPr kumimoji="0" lang="ja-JP" altLang="en-US" sz="1000" b="0" dirty="0">
              <a:sym typeface="+mn-lt"/>
            </a:endParaRPr>
          </a:p>
        </p:txBody>
      </p:sp>
      <p:sp>
        <p:nvSpPr>
          <p:cNvPr id="138" name="テキスト プレースホルダ 9">
            <a:extLst>
              <a:ext uri="{FF2B5EF4-FFF2-40B4-BE49-F238E27FC236}">
                <a16:creationId xmlns:a16="http://schemas.microsoft.com/office/drawing/2014/main" id="{A944F350-804D-5776-3BD4-B8BD0669D15E}"/>
              </a:ext>
            </a:extLst>
          </p:cNvPr>
          <p:cNvSpPr>
            <a:spLocks/>
          </p:cNvSpPr>
          <p:nvPr>
            <p:custDataLst>
              <p:tags r:id="rId74"/>
            </p:custDataLst>
          </p:nvPr>
        </p:nvSpPr>
        <p:spPr bwMode="gray">
          <a:xfrm>
            <a:off x="6907213" y="28479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2FC9B5-EA3E-4194-A7C3-DFD0B85413A4}" type="datetime'''''''''''0,''''''''''''''''''''''''8''''''''0'''''''''">
              <a:rPr lang="ja-JP" altLang="en-US" sz="1000" smtClean="0">
                <a:effectLst/>
                <a:sym typeface="+mn-lt"/>
              </a:rPr>
              <a:pPr marL="0" lvl="0" indent="0" algn="ctr">
                <a:spcBef>
                  <a:spcPct val="0"/>
                </a:spcBef>
                <a:buNone/>
              </a:pPr>
              <a:t>0,80</a:t>
            </a:fld>
            <a:endParaRPr kumimoji="1" lang="ja-JP" altLang="en-US" sz="1000" dirty="0">
              <a:sym typeface="+mn-lt"/>
            </a:endParaRPr>
          </a:p>
        </p:txBody>
      </p:sp>
      <p:sp>
        <p:nvSpPr>
          <p:cNvPr id="209" name="テキスト プレースホルダ 9">
            <a:extLst>
              <a:ext uri="{FF2B5EF4-FFF2-40B4-BE49-F238E27FC236}">
                <a16:creationId xmlns:a16="http://schemas.microsoft.com/office/drawing/2014/main" id="{203C250B-E05C-0C68-8E8E-13D43CB4D08D}"/>
              </a:ext>
            </a:extLst>
          </p:cNvPr>
          <p:cNvSpPr>
            <a:spLocks/>
          </p:cNvSpPr>
          <p:nvPr>
            <p:custDataLst>
              <p:tags r:id="rId75"/>
            </p:custDataLst>
          </p:nvPr>
        </p:nvSpPr>
        <p:spPr bwMode="gray">
          <a:xfrm>
            <a:off x="6907213" y="33305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6A95B6-FA6E-4C93-8881-84CB671A8C6C}" type="datetime'''9''''''''''''''8,''''''''''''''''''''''''9'''''''''''''">
              <a:rPr lang="ja-JP" altLang="en-US" sz="1000" smtClean="0">
                <a:effectLst/>
              </a:rPr>
              <a:pPr/>
              <a:t>98,9</a:t>
            </a:fld>
            <a:endParaRPr kumimoji="1" lang="ja-JP" altLang="en-US" sz="1000" dirty="0">
              <a:sym typeface="+mn-lt"/>
            </a:endParaRPr>
          </a:p>
        </p:txBody>
      </p:sp>
      <p:sp>
        <p:nvSpPr>
          <p:cNvPr id="53" name="Text Placeholder 12"/>
          <p:cNvSpPr>
            <a:spLocks/>
          </p:cNvSpPr>
          <p:nvPr>
            <p:custDataLst>
              <p:tags r:id="rId76"/>
            </p:custDataLst>
          </p:nvPr>
        </p:nvSpPr>
        <p:spPr bwMode="auto">
          <a:xfrm>
            <a:off x="6970713"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40C339-3B6A-4F48-B3DF-F7B8FDD7CADC}" type="datetime'''''''''''''''''''2''''''''1'''''''''''''''''''''''''''">
              <a:rPr lang="ja-JP" altLang="en-US" sz="1000" b="0" smtClean="0"/>
              <a:pPr/>
              <a:t>21</a:t>
            </a:fld>
            <a:endParaRPr kumimoji="0" lang="ja-JP" altLang="en-US" sz="1000" b="0" dirty="0">
              <a:sym typeface="+mn-lt"/>
            </a:endParaRPr>
          </a:p>
        </p:txBody>
      </p:sp>
      <p:sp>
        <p:nvSpPr>
          <p:cNvPr id="48" name="Text Placeholder 12"/>
          <p:cNvSpPr>
            <a:spLocks/>
          </p:cNvSpPr>
          <p:nvPr>
            <p:custDataLst>
              <p:tags r:id="rId77"/>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210" name="テキスト プレースホルダ 9">
            <a:extLst>
              <a:ext uri="{FF2B5EF4-FFF2-40B4-BE49-F238E27FC236}">
                <a16:creationId xmlns:a16="http://schemas.microsoft.com/office/drawing/2014/main" id="{2B50F0F3-B8B1-0927-6C11-03776D871A60}"/>
              </a:ext>
            </a:extLst>
          </p:cNvPr>
          <p:cNvSpPr>
            <a:spLocks/>
          </p:cNvSpPr>
          <p:nvPr>
            <p:custDataLst>
              <p:tags r:id="rId78"/>
            </p:custDataLst>
          </p:nvPr>
        </p:nvSpPr>
        <p:spPr bwMode="gray">
          <a:xfrm>
            <a:off x="7204075" y="33289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BEB142-321D-4013-AA4A-F7168EF3F34E}" type="datetime'''''''''''''''''''9''''''''''''''''''''''''''''9,''7'''">
              <a:rPr lang="ja-JP" altLang="en-US" sz="1000" smtClean="0">
                <a:effectLst/>
              </a:rPr>
              <a:pPr/>
              <a:t>99,7</a:t>
            </a:fld>
            <a:endParaRPr kumimoji="1" lang="ja-JP" altLang="en-US" sz="1000" dirty="0">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p:cNvSpPr>
          <p:nvPr>
            <p:custDataLst>
              <p:tags r:id="rId79"/>
            </p:custDataLst>
          </p:nvPr>
        </p:nvSpPr>
        <p:spPr bwMode="auto">
          <a:xfrm>
            <a:off x="7267575"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5D8BD3-8429-47CA-A662-8C9FD02BFDA0}" type="datetime'''''''2''''''''2'''''''''''''''">
              <a:rPr kumimoji="0" lang="ja-JP" altLang="en-US" sz="1000" b="0" smtClean="0"/>
              <a:pPr/>
              <a:t>22</a:t>
            </a:fld>
            <a:endParaRPr kumimoji="0" lang="ja-JP" altLang="en-US" sz="1000" b="0" dirty="0">
              <a:sym typeface="+mn-lt"/>
            </a:endParaRPr>
          </a:p>
        </p:txBody>
      </p:sp>
      <p:sp>
        <p:nvSpPr>
          <p:cNvPr id="140" name="テキスト プレースホルダ 9">
            <a:extLst>
              <a:ext uri="{FF2B5EF4-FFF2-40B4-BE49-F238E27FC236}">
                <a16:creationId xmlns:a16="http://schemas.microsoft.com/office/drawing/2014/main" id="{457F6879-0832-50B1-BD51-EA41D4E1299C}"/>
              </a:ext>
            </a:extLst>
          </p:cNvPr>
          <p:cNvSpPr>
            <a:spLocks/>
          </p:cNvSpPr>
          <p:nvPr>
            <p:custDataLst>
              <p:tags r:id="rId80"/>
            </p:custDataLst>
          </p:nvPr>
        </p:nvSpPr>
        <p:spPr bwMode="gray">
          <a:xfrm>
            <a:off x="7500938" y="29210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D35B43-8B65-4393-907A-08F63A24574A}" type="datetime'''0,6''''''''''''''''''''''''''''''''''''''''''4'''''''''">
              <a:rPr lang="ja-JP" altLang="en-US" sz="1000" smtClean="0">
                <a:effectLst/>
                <a:sym typeface="+mn-lt"/>
              </a:rPr>
              <a:pPr marL="0" lvl="0" indent="0" algn="ctr">
                <a:spcBef>
                  <a:spcPct val="0"/>
                </a:spcBef>
                <a:buNone/>
              </a:pPr>
              <a:t>0,64</a:t>
            </a:fld>
            <a:endParaRPr kumimoji="1" lang="ja-JP" altLang="en-US" sz="1000" dirty="0">
              <a:sym typeface="+mn-lt"/>
            </a:endParaRPr>
          </a:p>
        </p:txBody>
      </p:sp>
      <p:sp>
        <p:nvSpPr>
          <p:cNvPr id="211" name="テキスト プレースホルダ 9">
            <a:extLst>
              <a:ext uri="{FF2B5EF4-FFF2-40B4-BE49-F238E27FC236}">
                <a16:creationId xmlns:a16="http://schemas.microsoft.com/office/drawing/2014/main" id="{B06834E7-7FBB-61AF-63EC-02C1DF8F5E6F}"/>
              </a:ext>
            </a:extLst>
          </p:cNvPr>
          <p:cNvSpPr>
            <a:spLocks/>
          </p:cNvSpPr>
          <p:nvPr>
            <p:custDataLst>
              <p:tags r:id="rId81"/>
            </p:custDataLst>
          </p:nvPr>
        </p:nvSpPr>
        <p:spPr bwMode="gray">
          <a:xfrm>
            <a:off x="7466013" y="3327400"/>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1A31E9-142D-4DBE-B8FD-6D8C24141CD6}" type="datetime'''''''''''''''''1''''''0''0'''''''''''''''''''',''''''''4'''''">
              <a:rPr lang="ja-JP" altLang="en-US" sz="1000" smtClean="0">
                <a:effectLst/>
              </a:rPr>
              <a:pPr/>
              <a:t>100,4</a:t>
            </a:fld>
            <a:endParaRPr kumimoji="1" lang="ja-JP" altLang="en-US" sz="1000" dirty="0">
              <a:sym typeface="+mn-lt"/>
            </a:endParaRPr>
          </a:p>
        </p:txBody>
      </p:sp>
      <p:sp>
        <p:nvSpPr>
          <p:cNvPr id="39" name="Text Placeholder 12"/>
          <p:cNvSpPr>
            <a:spLocks/>
          </p:cNvSpPr>
          <p:nvPr>
            <p:custDataLst>
              <p:tags r:id="rId82"/>
            </p:custDataLst>
          </p:nvPr>
        </p:nvSpPr>
        <p:spPr bwMode="auto">
          <a:xfrm>
            <a:off x="7564438"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457D7FF-01E7-41F3-837E-4F31127E0E33}" type="datetime'''2''''''''3'''''''''''''''''''''''''''''''''''''''''''''''''">
              <a:rPr lang="ja-JP" altLang="en-US" sz="1000" b="0" smtClean="0"/>
              <a:pPr/>
              <a:t>23</a:t>
            </a:fld>
            <a:endParaRPr kumimoji="0" lang="ja-JP" altLang="en-US" sz="1000" b="0" dirty="0">
              <a:sym typeface="+mn-lt"/>
            </a:endParaRPr>
          </a:p>
        </p:txBody>
      </p:sp>
      <p:sp>
        <p:nvSpPr>
          <p:cNvPr id="141" name="テキスト プレースホルダ 9">
            <a:extLst>
              <a:ext uri="{FF2B5EF4-FFF2-40B4-BE49-F238E27FC236}">
                <a16:creationId xmlns:a16="http://schemas.microsoft.com/office/drawing/2014/main" id="{7C46686D-8308-E60D-0CD6-9217FBF63F25}"/>
              </a:ext>
            </a:extLst>
          </p:cNvPr>
          <p:cNvSpPr>
            <a:spLocks/>
          </p:cNvSpPr>
          <p:nvPr>
            <p:custDataLst>
              <p:tags r:id="rId83"/>
            </p:custDataLst>
          </p:nvPr>
        </p:nvSpPr>
        <p:spPr bwMode="gray">
          <a:xfrm>
            <a:off x="7797800" y="29321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C18DBB-E9A8-4825-B024-FA265BECF2E2}" type="datetime'''''''0'''',''''''''''62'''''''''''''''''''''''''''''''''''">
              <a:rPr lang="ja-JP" altLang="en-US" sz="1000" smtClean="0">
                <a:effectLst/>
                <a:sym typeface="+mn-lt"/>
              </a:rPr>
              <a:pPr marL="0" lvl="0" indent="0" algn="ctr">
                <a:spcBef>
                  <a:spcPct val="0"/>
                </a:spcBef>
                <a:buNone/>
              </a:pPr>
              <a:t>0,62</a:t>
            </a:fld>
            <a:endParaRPr kumimoji="1" lang="ja-JP" altLang="en-US" sz="1000" dirty="0">
              <a:sym typeface="+mn-lt"/>
            </a:endParaRPr>
          </a:p>
        </p:txBody>
      </p:sp>
      <p:sp>
        <p:nvSpPr>
          <p:cNvPr id="19" name="テキスト プレースホルダ 9">
            <a:extLst>
              <a:ext uri="{FF2B5EF4-FFF2-40B4-BE49-F238E27FC236}">
                <a16:creationId xmlns:a16="http://schemas.microsoft.com/office/drawing/2014/main" id="{FFAE5ADA-0C0E-3878-3678-CE005021463E}"/>
              </a:ext>
            </a:extLst>
          </p:cNvPr>
          <p:cNvSpPr>
            <a:spLocks/>
          </p:cNvSpPr>
          <p:nvPr>
            <p:custDataLst>
              <p:tags r:id="rId84"/>
            </p:custDataLst>
          </p:nvPr>
        </p:nvSpPr>
        <p:spPr bwMode="gray">
          <a:xfrm>
            <a:off x="7762875" y="332581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427BCF-73AE-4B4D-8896-6944685F0EA5}" type="datetime'''''''''''''''''''''1''''''''''''''''''0''0'''''''''''',''''9'">
              <a:rPr lang="ja-JP" altLang="en-US" sz="1000" smtClean="0">
                <a:effectLst/>
              </a:rPr>
              <a:pPr/>
              <a:t>100,9</a:t>
            </a:fld>
            <a:endParaRPr kumimoji="1" lang="ja-JP" altLang="en-US" sz="1000" dirty="0">
              <a:sym typeface="+mn-lt"/>
            </a:endParaRPr>
          </a:p>
        </p:txBody>
      </p:sp>
      <p:sp>
        <p:nvSpPr>
          <p:cNvPr id="9" name="Text Placeholder 12">
            <a:extLst>
              <a:ext uri="{FF2B5EF4-FFF2-40B4-BE49-F238E27FC236}">
                <a16:creationId xmlns:a16="http://schemas.microsoft.com/office/drawing/2014/main" id="{E4D78C4F-F6F7-4DBD-6237-A0A10F668318}"/>
              </a:ext>
            </a:extLst>
          </p:cNvPr>
          <p:cNvSpPr>
            <a:spLocks/>
          </p:cNvSpPr>
          <p:nvPr>
            <p:custDataLst>
              <p:tags r:id="rId85"/>
            </p:custDataLst>
          </p:nvPr>
        </p:nvSpPr>
        <p:spPr bwMode="auto">
          <a:xfrm>
            <a:off x="7861300"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159999-49A1-455A-A8AE-CFDC88D171AE}" type="datetime'''''''''''''''2''4'''''''''''''''''''''''''''''''''''''''">
              <a:rPr kumimoji="0" lang="ja-JP" altLang="en-US" sz="1000" b="0" smtClean="0"/>
              <a:pPr/>
              <a:t>24</a:t>
            </a:fld>
            <a:endParaRPr kumimoji="0" lang="ja-JP" altLang="en-US" sz="1000" b="0" dirty="0">
              <a:sym typeface="+mn-lt"/>
            </a:endParaRPr>
          </a:p>
        </p:txBody>
      </p:sp>
      <p:sp>
        <p:nvSpPr>
          <p:cNvPr id="142" name="テキスト プレースホルダ 9">
            <a:extLst>
              <a:ext uri="{FF2B5EF4-FFF2-40B4-BE49-F238E27FC236}">
                <a16:creationId xmlns:a16="http://schemas.microsoft.com/office/drawing/2014/main" id="{484456CA-F476-ADED-3433-F289664AD0DB}"/>
              </a:ext>
            </a:extLst>
          </p:cNvPr>
          <p:cNvSpPr>
            <a:spLocks/>
          </p:cNvSpPr>
          <p:nvPr>
            <p:custDataLst>
              <p:tags r:id="rId86"/>
            </p:custDataLst>
          </p:nvPr>
        </p:nvSpPr>
        <p:spPr bwMode="gray">
          <a:xfrm>
            <a:off x="8094663" y="29464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BF7403-93EC-4121-B8D2-61AA88585DCA}" type="datetime'''''''''''''0'''''''''''''''''',''5''''''9'''''''">
              <a:rPr lang="ja-JP" altLang="en-US" sz="1000" smtClean="0">
                <a:effectLst/>
                <a:sym typeface="+mn-lt"/>
              </a:rPr>
              <a:pPr marL="0" lvl="0" indent="0" algn="ctr">
                <a:spcBef>
                  <a:spcPct val="0"/>
                </a:spcBef>
                <a:buNone/>
              </a:pPr>
              <a:t>0,59</a:t>
            </a:fld>
            <a:endParaRPr kumimoji="1" lang="ja-JP" altLang="en-US" sz="1000" dirty="0">
              <a:sym typeface="+mn-lt"/>
            </a:endParaRPr>
          </a:p>
        </p:txBody>
      </p:sp>
      <p:sp>
        <p:nvSpPr>
          <p:cNvPr id="22" name="テキスト プレースホルダ 9">
            <a:extLst>
              <a:ext uri="{FF2B5EF4-FFF2-40B4-BE49-F238E27FC236}">
                <a16:creationId xmlns:a16="http://schemas.microsoft.com/office/drawing/2014/main" id="{182BFDF8-0AF2-E8BC-D31C-C21346AF8AB6}"/>
              </a:ext>
            </a:extLst>
          </p:cNvPr>
          <p:cNvSpPr>
            <a:spLocks/>
          </p:cNvSpPr>
          <p:nvPr>
            <p:custDataLst>
              <p:tags r:id="rId87"/>
            </p:custDataLst>
          </p:nvPr>
        </p:nvSpPr>
        <p:spPr bwMode="gray">
          <a:xfrm>
            <a:off x="8059738" y="332422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630563-60D5-4757-A749-8CCEEDF21CF7}" type="datetime'''''1''0''''''''''''''1'''''''''''''''',''5'''''''''">
              <a:rPr lang="ja-JP" altLang="en-US" sz="1000" smtClean="0">
                <a:effectLst/>
              </a:rPr>
              <a:pPr/>
              <a:t>101,5</a:t>
            </a:fld>
            <a:endParaRPr kumimoji="1" lang="ja-JP" altLang="en-US" sz="1000" dirty="0">
              <a:sym typeface="+mn-lt"/>
            </a:endParaRPr>
          </a:p>
        </p:txBody>
      </p:sp>
      <p:sp>
        <p:nvSpPr>
          <p:cNvPr id="10" name="Text Placeholder 12">
            <a:extLst>
              <a:ext uri="{FF2B5EF4-FFF2-40B4-BE49-F238E27FC236}">
                <a16:creationId xmlns:a16="http://schemas.microsoft.com/office/drawing/2014/main" id="{ECB1AE86-53E0-3B9E-17E9-1CAEC966ADCA}"/>
              </a:ext>
            </a:extLst>
          </p:cNvPr>
          <p:cNvSpPr>
            <a:spLocks/>
          </p:cNvSpPr>
          <p:nvPr>
            <p:custDataLst>
              <p:tags r:id="rId88"/>
            </p:custDataLst>
          </p:nvPr>
        </p:nvSpPr>
        <p:spPr bwMode="auto">
          <a:xfrm>
            <a:off x="8158163"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F46AAEC-FB8D-4B06-BD6D-4B0B739AD3AF}" type="datetime'''''''''''''''''''''''''2''''5'''''''''''''">
              <a:rPr kumimoji="0" lang="ja-JP" altLang="en-US" sz="1000" b="0" smtClean="0"/>
              <a:pPr/>
              <a:t>25</a:t>
            </a:fld>
            <a:endParaRPr kumimoji="0" lang="ja-JP" altLang="en-US" sz="1000" b="0" dirty="0">
              <a:sym typeface="+mn-lt"/>
            </a:endParaRPr>
          </a:p>
        </p:txBody>
      </p:sp>
      <p:sp>
        <p:nvSpPr>
          <p:cNvPr id="139" name="テキスト プレースホルダ 9">
            <a:extLst>
              <a:ext uri="{FF2B5EF4-FFF2-40B4-BE49-F238E27FC236}">
                <a16:creationId xmlns:a16="http://schemas.microsoft.com/office/drawing/2014/main" id="{BFE253BF-8EF9-8691-8068-F5D3997C6129}"/>
              </a:ext>
            </a:extLst>
          </p:cNvPr>
          <p:cNvSpPr>
            <a:spLocks/>
          </p:cNvSpPr>
          <p:nvPr>
            <p:custDataLst>
              <p:tags r:id="rId89"/>
            </p:custDataLst>
          </p:nvPr>
        </p:nvSpPr>
        <p:spPr bwMode="gray">
          <a:xfrm>
            <a:off x="7204075" y="28956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5BDEB6-59DD-46AD-A9DD-B08AEB3159F8}" type="datetime'''''''''''''''''''''''''0'',''''''''''''''70'''''''''">
              <a:rPr lang="ja-JP" altLang="en-US" sz="1000" smtClean="0">
                <a:effectLst/>
                <a:sym typeface="+mn-lt"/>
              </a:rPr>
              <a:pPr marL="0" lvl="0" indent="0" algn="ctr">
                <a:spcBef>
                  <a:spcPct val="0"/>
                </a:spcBef>
                <a:buNone/>
              </a:pPr>
              <a:t>0,70</a:t>
            </a:fld>
            <a:endParaRPr kumimoji="1" lang="ja-JP" altLang="en-US" sz="1000" dirty="0">
              <a:sym typeface="+mn-lt"/>
            </a:endParaRPr>
          </a:p>
        </p:txBody>
      </p:sp>
      <p:sp>
        <p:nvSpPr>
          <p:cNvPr id="213" name="テキスト プレースホルダ 9">
            <a:extLst>
              <a:ext uri="{FF2B5EF4-FFF2-40B4-BE49-F238E27FC236}">
                <a16:creationId xmlns:a16="http://schemas.microsoft.com/office/drawing/2014/main" id="{FCDFABF1-297F-E22D-A67F-0682FC7D2BF9}"/>
              </a:ext>
            </a:extLst>
          </p:cNvPr>
          <p:cNvSpPr>
            <a:spLocks/>
          </p:cNvSpPr>
          <p:nvPr>
            <p:custDataLst>
              <p:tags r:id="rId90"/>
            </p:custDataLst>
          </p:nvPr>
        </p:nvSpPr>
        <p:spPr bwMode="gray">
          <a:xfrm>
            <a:off x="8356600" y="331628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E0E50A-CEEC-4B29-B3EA-2076ED3D7F0C}" type="datetime'1''''''''0''''''''''''''''4'''''''',''''''''3'''''''''''">
              <a:rPr lang="ja-JP" altLang="en-US" sz="1000" smtClean="0">
                <a:effectLst/>
              </a:rPr>
              <a:pPr/>
              <a:t>104,3</a:t>
            </a:fld>
            <a:endParaRPr kumimoji="1" lang="ja-JP" altLang="en-US" sz="1000" dirty="0">
              <a:sym typeface="+mn-lt"/>
            </a:endParaRPr>
          </a:p>
        </p:txBody>
      </p:sp>
      <p:sp>
        <p:nvSpPr>
          <p:cNvPr id="40" name="Text Placeholder 12"/>
          <p:cNvSpPr>
            <a:spLocks/>
          </p:cNvSpPr>
          <p:nvPr>
            <p:custDataLst>
              <p:tags r:id="rId91"/>
            </p:custDataLst>
          </p:nvPr>
        </p:nvSpPr>
        <p:spPr bwMode="auto">
          <a:xfrm>
            <a:off x="8455025"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C8389E-2135-4E38-B6A4-3976CDC027FC}" type="datetime'''''3''''''''0'''''''''''''''''''''''''''''''''''''">
              <a:rPr lang="ja-JP" altLang="en-US" sz="1000" b="0" smtClean="0"/>
              <a:pPr/>
              <a:t>30</a:t>
            </a:fld>
            <a:endParaRPr kumimoji="0" lang="ja-JP" altLang="en-US" sz="1000" b="0" dirty="0">
              <a:sym typeface="+mn-lt"/>
            </a:endParaRPr>
          </a:p>
        </p:txBody>
      </p:sp>
      <p:sp>
        <p:nvSpPr>
          <p:cNvPr id="143" name="テキスト プレースホルダ 9">
            <a:extLst>
              <a:ext uri="{FF2B5EF4-FFF2-40B4-BE49-F238E27FC236}">
                <a16:creationId xmlns:a16="http://schemas.microsoft.com/office/drawing/2014/main" id="{9380ACE6-75C5-8633-D915-0A031E5E21C2}"/>
              </a:ext>
            </a:extLst>
          </p:cNvPr>
          <p:cNvSpPr>
            <a:spLocks/>
          </p:cNvSpPr>
          <p:nvPr>
            <p:custDataLst>
              <p:tags r:id="rId92"/>
            </p:custDataLst>
          </p:nvPr>
        </p:nvSpPr>
        <p:spPr bwMode="gray">
          <a:xfrm>
            <a:off x="8688388" y="3421063"/>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AEC3AC-982D-406E-AEE6-CFD527EEDF0E}" type="datetime'0'''''''''''''''''''',''''''''''''''''''''''30'''''">
              <a:rPr lang="ja-JP" altLang="en-US" sz="1000" smtClean="0">
                <a:effectLst/>
                <a:sym typeface="+mn-lt"/>
              </a:rPr>
              <a:pPr marL="0" lvl="0" indent="0" algn="ctr">
                <a:spcBef>
                  <a:spcPct val="0"/>
                </a:spcBef>
                <a:buNone/>
              </a:pPr>
              <a:t>0,30</a:t>
            </a:fld>
            <a:endParaRPr kumimoji="1" lang="ja-JP" altLang="en-US" sz="1000" dirty="0">
              <a:sym typeface="+mn-lt"/>
            </a:endParaRPr>
          </a:p>
        </p:txBody>
      </p:sp>
      <p:sp>
        <p:nvSpPr>
          <p:cNvPr id="49" name="Text Placeholder 12"/>
          <p:cNvSpPr>
            <a:spLocks/>
          </p:cNvSpPr>
          <p:nvPr>
            <p:custDataLst>
              <p:tags r:id="rId93"/>
            </p:custDataLst>
          </p:nvPr>
        </p:nvSpPr>
        <p:spPr bwMode="auto">
          <a:xfrm>
            <a:off x="9323388"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144" name="テキスト プレースホルダ 9">
            <a:extLst>
              <a:ext uri="{FF2B5EF4-FFF2-40B4-BE49-F238E27FC236}">
                <a16:creationId xmlns:a16="http://schemas.microsoft.com/office/drawing/2014/main" id="{51A77221-8447-81BC-1CDE-7F9A7A0B7FA7}"/>
              </a:ext>
            </a:extLst>
          </p:cNvPr>
          <p:cNvSpPr>
            <a:spLocks/>
          </p:cNvSpPr>
          <p:nvPr>
            <p:custDataLst>
              <p:tags r:id="rId94"/>
            </p:custDataLst>
          </p:nvPr>
        </p:nvSpPr>
        <p:spPr bwMode="gray">
          <a:xfrm>
            <a:off x="8670925" y="28940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D5A888-BB88-4AF6-B474-845F21D9707D}" type="datetime'''''''''''''''''''''''''''''1''''''0''''8'',''''''4'''''''''">
              <a:rPr lang="ja-JP" altLang="en-US" sz="1000" smtClean="0">
                <a:effectLst/>
                <a:sym typeface="+mn-lt"/>
              </a:rPr>
              <a:pPr marL="0" lvl="0" indent="0" algn="ctr">
                <a:spcBef>
                  <a:spcPct val="0"/>
                </a:spcBef>
                <a:buNone/>
              </a:pPr>
              <a:t>108,4</a:t>
            </a:fld>
            <a:endParaRPr kumimoji="1" lang="ja-JP" altLang="en-US" sz="1000" dirty="0">
              <a:sym typeface="+mn-lt"/>
            </a:endParaRPr>
          </a:p>
        </p:txBody>
      </p:sp>
      <p:sp>
        <p:nvSpPr>
          <p:cNvPr id="37" name="テキスト プレースホルダ 9">
            <a:extLst>
              <a:ext uri="{FF2B5EF4-FFF2-40B4-BE49-F238E27FC236}">
                <a16:creationId xmlns:a16="http://schemas.microsoft.com/office/drawing/2014/main" id="{CC637971-1DFB-5104-E94F-EF510EF773F5}"/>
              </a:ext>
            </a:extLst>
          </p:cNvPr>
          <p:cNvSpPr>
            <a:spLocks/>
          </p:cNvSpPr>
          <p:nvPr>
            <p:custDataLst>
              <p:tags r:id="rId95"/>
            </p:custDataLst>
          </p:nvPr>
        </p:nvSpPr>
        <p:spPr bwMode="gray">
          <a:xfrm>
            <a:off x="695325" y="27289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29569C-930E-4535-B1A0-E2FFDAA92548}" type="datetime'1'''''''''''',''''''''''''''''''''''''0''''''7'''">
              <a:rPr lang="ja-JP" altLang="en-US" sz="1000" smtClean="0">
                <a:effectLst/>
                <a:sym typeface="+mn-lt"/>
              </a:rPr>
              <a:pPr marL="0" lvl="0" indent="0" algn="ctr">
                <a:spcBef>
                  <a:spcPct val="0"/>
                </a:spcBef>
                <a:buNone/>
              </a:pPr>
              <a:t>1,07</a:t>
            </a:fld>
            <a:endParaRPr kumimoji="1" lang="ja-JP" altLang="en-US" sz="1000" dirty="0">
              <a:sym typeface="+mn-lt"/>
            </a:endParaRPr>
          </a:p>
        </p:txBody>
      </p:sp>
      <p:sp>
        <p:nvSpPr>
          <p:cNvPr id="12" name="Text Placeholder 12">
            <a:extLst>
              <a:ext uri="{FF2B5EF4-FFF2-40B4-BE49-F238E27FC236}">
                <a16:creationId xmlns:a16="http://schemas.microsoft.com/office/drawing/2014/main" id="{B0ABC80D-C3B1-5A68-8138-A28B9777B949}"/>
              </a:ext>
            </a:extLst>
          </p:cNvPr>
          <p:cNvSpPr>
            <a:spLocks/>
          </p:cNvSpPr>
          <p:nvPr>
            <p:custDataLst>
              <p:tags r:id="rId96"/>
            </p:custDataLst>
          </p:nvPr>
        </p:nvSpPr>
        <p:spPr bwMode="auto">
          <a:xfrm>
            <a:off x="8751888"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3E5A5D0-C473-4DDF-AA26-2A8330FD969B}" type="datetime'''''''4''''''''''''''''''''''''''''''0'''''''''''''''''''''''">
              <a:rPr kumimoji="0" lang="ja-JP" altLang="en-US" sz="1000" b="0" smtClean="0"/>
              <a:pPr/>
              <a:t>40</a:t>
            </a:fld>
            <a:endParaRPr kumimoji="0" lang="ja-JP" altLang="en-US" sz="1000" b="0" dirty="0">
              <a:sym typeface="+mn-lt"/>
            </a:endParaRPr>
          </a:p>
        </p:txBody>
      </p:sp>
      <p:sp useBgFill="1">
        <p:nvSpPr>
          <p:cNvPr id="32" name="テキスト プレースホルダ 9">
            <a:extLst>
              <a:ext uri="{FF2B5EF4-FFF2-40B4-BE49-F238E27FC236}">
                <a16:creationId xmlns:a16="http://schemas.microsoft.com/office/drawing/2014/main" id="{89BA5D30-0893-DEBD-7561-A2C8E2C24D78}"/>
              </a:ext>
            </a:extLst>
          </p:cNvPr>
          <p:cNvSpPr>
            <a:spLocks/>
          </p:cNvSpPr>
          <p:nvPr>
            <p:custDataLst>
              <p:tags r:id="rId97"/>
            </p:custDataLst>
          </p:nvPr>
        </p:nvSpPr>
        <p:spPr bwMode="gray">
          <a:xfrm>
            <a:off x="8920163" y="3567113"/>
            <a:ext cx="32226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9E4341-474B-4365-9013-C202D7A03C45}" type="datetime'''''''''''''''''''''-0,''''''''0''''2'''''''''''''''''''''">
              <a:rPr lang="ja-JP" altLang="en-US" sz="1000" smtClean="0">
                <a:effectLst/>
              </a:rPr>
              <a:pPr/>
              <a:t>-0,02</a:t>
            </a:fld>
            <a:endParaRPr kumimoji="1" lang="ja-JP" altLang="en-US" sz="1000" dirty="0">
              <a:sym typeface="+mn-lt"/>
            </a:endParaRPr>
          </a:p>
        </p:txBody>
      </p:sp>
      <p:sp>
        <p:nvSpPr>
          <p:cNvPr id="145" name="テキスト プレースホルダ 9">
            <a:extLst>
              <a:ext uri="{FF2B5EF4-FFF2-40B4-BE49-F238E27FC236}">
                <a16:creationId xmlns:a16="http://schemas.microsoft.com/office/drawing/2014/main" id="{69D4078F-BB4B-DDE4-FFFB-49567B793AE2}"/>
              </a:ext>
            </a:extLst>
          </p:cNvPr>
          <p:cNvSpPr>
            <a:spLocks/>
          </p:cNvSpPr>
          <p:nvPr>
            <p:custDataLst>
              <p:tags r:id="rId98"/>
            </p:custDataLst>
          </p:nvPr>
        </p:nvSpPr>
        <p:spPr bwMode="gray">
          <a:xfrm>
            <a:off x="8924925" y="27416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2AC747-285C-439A-9C4C-28D436C114A2}" type="datetime'''1''''''''''''''''''''''''10'''''',''''''''0'">
              <a:rPr lang="ja-JP" altLang="en-US" sz="1000" smtClean="0">
                <a:effectLst/>
                <a:sym typeface="+mn-lt"/>
              </a:rPr>
              <a:pPr marL="0" lvl="0" indent="0" algn="ctr">
                <a:spcBef>
                  <a:spcPct val="0"/>
                </a:spcBef>
                <a:buNone/>
              </a:pPr>
              <a:t>110,0</a:t>
            </a:fld>
            <a:endParaRPr kumimoji="1" lang="ja-JP" altLang="en-US" sz="1000" dirty="0">
              <a:sym typeface="+mn-lt"/>
            </a:endParaRPr>
          </a:p>
        </p:txBody>
      </p:sp>
      <p:sp>
        <p:nvSpPr>
          <p:cNvPr id="170" name="テキスト プレースホルダ 9">
            <a:extLst>
              <a:ext uri="{FF2B5EF4-FFF2-40B4-BE49-F238E27FC236}">
                <a16:creationId xmlns:a16="http://schemas.microsoft.com/office/drawing/2014/main" id="{2A909A5E-1EAB-EBCE-A73D-5E802023526B}"/>
              </a:ext>
            </a:extLst>
          </p:cNvPr>
          <p:cNvSpPr>
            <a:spLocks/>
          </p:cNvSpPr>
          <p:nvPr>
            <p:custDataLst>
              <p:tags r:id="rId99"/>
            </p:custDataLst>
          </p:nvPr>
        </p:nvSpPr>
        <p:spPr bwMode="gray">
          <a:xfrm>
            <a:off x="671513" y="33924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1CFA38-0CF2-4263-940E-03A693F0673A}" type="datetime'''''''''''''7''''7,2'''''''''''''''''''">
              <a:rPr lang="ja-JP" altLang="en-US" sz="1000" smtClean="0">
                <a:effectLst/>
              </a:rPr>
              <a:pPr/>
              <a:t>77,2</a:t>
            </a:fld>
            <a:endParaRPr kumimoji="1" lang="ja-JP" altLang="en-US" sz="1000" dirty="0">
              <a:sym typeface="+mn-lt"/>
            </a:endParaRPr>
          </a:p>
        </p:txBody>
      </p:sp>
      <p:sp>
        <p:nvSpPr>
          <p:cNvPr id="13" name="Text Placeholder 12">
            <a:extLst>
              <a:ext uri="{FF2B5EF4-FFF2-40B4-BE49-F238E27FC236}">
                <a16:creationId xmlns:a16="http://schemas.microsoft.com/office/drawing/2014/main" id="{1BC05D1C-AC8F-2AA8-7B80-231EC590AAF9}"/>
              </a:ext>
            </a:extLst>
          </p:cNvPr>
          <p:cNvSpPr>
            <a:spLocks/>
          </p:cNvSpPr>
          <p:nvPr>
            <p:custDataLst>
              <p:tags r:id="rId100"/>
            </p:custDataLst>
          </p:nvPr>
        </p:nvSpPr>
        <p:spPr bwMode="auto">
          <a:xfrm>
            <a:off x="9048750"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9997181-8527-4A50-B5E8-F86E9F28E8B5}" type="datetime'''''''''''''5''''''''''''''''''''''''''''''''0'''">
              <a:rPr kumimoji="0" lang="ja-JP" altLang="en-US" sz="1000" b="0" smtClean="0"/>
              <a:pPr/>
              <a:t>50</a:t>
            </a:fld>
            <a:endParaRPr kumimoji="0" lang="ja-JP" altLang="en-US" sz="1000" b="0" dirty="0">
              <a:sym typeface="+mn-lt"/>
            </a:endParaRPr>
          </a:p>
        </p:txBody>
      </p:sp>
      <p:sp useBgFill="1">
        <p:nvSpPr>
          <p:cNvPr id="212" name="テキスト プレースホルダ 9">
            <a:extLst>
              <a:ext uri="{FF2B5EF4-FFF2-40B4-BE49-F238E27FC236}">
                <a16:creationId xmlns:a16="http://schemas.microsoft.com/office/drawing/2014/main" id="{DD1E00BA-E53E-6488-02B6-3435D3DA84E9}"/>
              </a:ext>
            </a:extLst>
          </p:cNvPr>
          <p:cNvSpPr>
            <a:spLocks/>
          </p:cNvSpPr>
          <p:nvPr>
            <p:custDataLst>
              <p:tags r:id="rId101"/>
            </p:custDataLst>
          </p:nvPr>
        </p:nvSpPr>
        <p:spPr bwMode="gray">
          <a:xfrm>
            <a:off x="8391525" y="29987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EF27BC-13B0-4756-87C6-92F37366CFD2}" type="datetime'0'',''''''4''''''''''''''''''7'''''''''''''''''">
              <a:rPr lang="ja-JP" altLang="en-US" sz="1000" smtClean="0">
                <a:effectLst/>
              </a:rPr>
              <a:pPr/>
              <a:t>0,47</a:t>
            </a:fld>
            <a:endParaRPr kumimoji="1" lang="ja-JP" altLang="en-US" sz="1000" dirty="0">
              <a:sym typeface="+mn-lt"/>
            </a:endParaRPr>
          </a:p>
        </p:txBody>
      </p:sp>
      <p:cxnSp>
        <p:nvCxnSpPr>
          <p:cNvPr id="87" name="Straight Connector 86"/>
          <p:cNvCxnSpPr/>
          <p:nvPr>
            <p:custDataLst>
              <p:tags r:id="rId102"/>
            </p:custDataLst>
          </p:nvPr>
        </p:nvCxnSpPr>
        <p:spPr bwMode="gray">
          <a:xfrm>
            <a:off x="7385050" y="1939925"/>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103"/>
            </p:custDataLst>
          </p:nvPr>
        </p:nvSpPr>
        <p:spPr bwMode="gray">
          <a:xfrm>
            <a:off x="8772525" y="1873250"/>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104"/>
            </p:custDataLst>
          </p:nvPr>
        </p:nvSpPr>
        <p:spPr bwMode="gray">
          <a:xfrm>
            <a:off x="7473950" y="190182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p:cNvSpPr>
          <p:nvPr>
            <p:custDataLst>
              <p:tags r:id="rId105"/>
            </p:custDataLst>
          </p:nvPr>
        </p:nvSpPr>
        <p:spPr bwMode="auto">
          <a:xfrm>
            <a:off x="7696200" y="186848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D6706F20-2C08-4EBA-B1EC-53C5DE2372C8}" type="datetime'''人''''口''''''''''''''''''成長''''''率''''''''''''（''''''％''）'">
              <a:rPr lang="zh-TW" altLang="en-US" sz="1000" b="0" smtClean="0"/>
              <a:pPr/>
              <a:t>人口成長率（％）</a:t>
            </a:fld>
            <a:endParaRPr kumimoji="0" lang="ja-JP" altLang="en-US" sz="1000" b="0" dirty="0">
              <a:sym typeface="+mn-lt"/>
            </a:endParaRPr>
          </a:p>
        </p:txBody>
      </p:sp>
      <p:sp>
        <p:nvSpPr>
          <p:cNvPr id="89" name="Text Placeholder 12"/>
          <p:cNvSpPr>
            <a:spLocks/>
          </p:cNvSpPr>
          <p:nvPr>
            <p:custDataLst>
              <p:tags r:id="rId106"/>
            </p:custDataLst>
          </p:nvPr>
        </p:nvSpPr>
        <p:spPr bwMode="auto">
          <a:xfrm>
            <a:off x="9002713" y="186848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70E6279E-41C6-47E3-A2B8-47F0D6030534}" type="datetime'''''''''''''総''''''''''''計''（''''''''''百''''''万人''''''）'">
              <a:rPr lang="zh-TW" altLang="en-US" sz="1000" b="0" smtClean="0"/>
              <a:pPr/>
              <a:t>総計（百万人）</a:t>
            </a:fld>
            <a:endParaRPr kumimoji="0" lang="ja-JP" altLang="en-US" sz="1000" b="0" dirty="0">
              <a:sym typeface="+mn-lt"/>
            </a:endParaRPr>
          </a:p>
        </p:txBody>
      </p:sp>
      <p:cxnSp>
        <p:nvCxnSpPr>
          <p:cNvPr id="208" name="Straight Connector 207">
            <a:extLst>
              <a:ext uri="{FF2B5EF4-FFF2-40B4-BE49-F238E27FC236}">
                <a16:creationId xmlns:a16="http://schemas.microsoft.com/office/drawing/2014/main" id="{5F65409A-504B-4CB3-83E4-CCCF9803C327}"/>
              </a:ext>
            </a:extLst>
          </p:cNvPr>
          <p:cNvCxnSpPr>
            <a:cxnSpLocks/>
          </p:cNvCxnSpPr>
          <p:nvPr>
            <p:custDataLst>
              <p:tags r:id="rId107"/>
            </p:custDataLst>
          </p:nvPr>
        </p:nvCxnSpPr>
        <p:spPr bwMode="auto">
          <a:xfrm flipV="1">
            <a:off x="2662238" y="48831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108"/>
            </p:custDataLst>
          </p:nvPr>
        </p:nvCxnSpPr>
        <p:spPr bwMode="auto">
          <a:xfrm>
            <a:off x="26622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DFFBCB7F-8D74-8D04-F1D0-8E57F6807B1D}"/>
              </a:ext>
            </a:extLst>
          </p:cNvPr>
          <p:cNvCxnSpPr>
            <a:cxnSpLocks/>
          </p:cNvCxnSpPr>
          <p:nvPr>
            <p:custDataLst>
              <p:tags r:id="rId109"/>
            </p:custDataLst>
          </p:nvPr>
        </p:nvCxnSpPr>
        <p:spPr bwMode="auto">
          <a:xfrm>
            <a:off x="8324850" y="5880101"/>
            <a:ext cx="111125" cy="412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0943D5BD-E201-97D1-6848-D917072F1DBC}"/>
              </a:ext>
            </a:extLst>
          </p:cNvPr>
          <p:cNvCxnSpPr>
            <a:cxnSpLocks/>
          </p:cNvCxnSpPr>
          <p:nvPr>
            <p:custDataLst>
              <p:tags r:id="rId110"/>
            </p:custDataLst>
          </p:nvPr>
        </p:nvCxnSpPr>
        <p:spPr bwMode="auto">
          <a:xfrm>
            <a:off x="8343900" y="4935538"/>
            <a:ext cx="92075"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9DAEE364-AA3D-C853-B61C-626395C50EB6}"/>
              </a:ext>
            </a:extLst>
          </p:cNvPr>
          <p:cNvCxnSpPr>
            <a:cxnSpLocks/>
          </p:cNvCxnSpPr>
          <p:nvPr>
            <p:custDataLst>
              <p:tags r:id="rId111"/>
            </p:custDataLst>
          </p:nvPr>
        </p:nvCxnSpPr>
        <p:spPr bwMode="auto">
          <a:xfrm>
            <a:off x="8343900" y="4797425"/>
            <a:ext cx="9207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112"/>
            </p:custDataLst>
          </p:nvPr>
        </p:nvCxnSpPr>
        <p:spPr bwMode="auto">
          <a:xfrm>
            <a:off x="2363788" y="5811838"/>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FEE0A4BB-BB22-1092-130C-2268D95DECDC}"/>
              </a:ext>
            </a:extLst>
          </p:cNvPr>
          <p:cNvCxnSpPr/>
          <p:nvPr>
            <p:custDataLst>
              <p:tags r:id="rId113"/>
            </p:custDataLst>
          </p:nvPr>
        </p:nvCxnSpPr>
        <p:spPr bwMode="auto">
          <a:xfrm>
            <a:off x="8026401" y="5875338"/>
            <a:ext cx="111125" cy="4762"/>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E9025B42-AA77-A166-E9E9-6122ACF78187}"/>
              </a:ext>
            </a:extLst>
          </p:cNvPr>
          <p:cNvCxnSpPr/>
          <p:nvPr>
            <p:custDataLst>
              <p:tags r:id="rId114"/>
            </p:custDataLst>
          </p:nvPr>
        </p:nvCxnSpPr>
        <p:spPr bwMode="auto">
          <a:xfrm>
            <a:off x="8026401" y="4924426"/>
            <a:ext cx="9207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0D810965-75B7-4318-6314-453D05F28EDA}"/>
              </a:ext>
            </a:extLst>
          </p:cNvPr>
          <p:cNvCxnSpPr/>
          <p:nvPr>
            <p:custDataLst>
              <p:tags r:id="rId115"/>
            </p:custDataLst>
          </p:nvPr>
        </p:nvCxnSpPr>
        <p:spPr bwMode="auto">
          <a:xfrm>
            <a:off x="8026401" y="4797425"/>
            <a:ext cx="9207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116"/>
            </p:custDataLst>
          </p:nvPr>
        </p:nvCxnSpPr>
        <p:spPr bwMode="auto">
          <a:xfrm>
            <a:off x="8747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a:cxnSpLocks/>
          </p:cNvCxnSpPr>
          <p:nvPr>
            <p:custDataLst>
              <p:tags r:id="rId117"/>
            </p:custDataLst>
          </p:nvPr>
        </p:nvCxnSpPr>
        <p:spPr bwMode="auto">
          <a:xfrm>
            <a:off x="7727950" y="586898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118"/>
            </p:custDataLst>
          </p:nvPr>
        </p:nvCxnSpPr>
        <p:spPr bwMode="auto">
          <a:xfrm>
            <a:off x="7727950" y="491807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119"/>
            </p:custDataLst>
          </p:nvPr>
        </p:nvCxnSpPr>
        <p:spPr bwMode="auto">
          <a:xfrm>
            <a:off x="77279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120"/>
            </p:custDataLst>
          </p:nvPr>
        </p:nvCxnSpPr>
        <p:spPr bwMode="auto">
          <a:xfrm>
            <a:off x="2363788" y="488473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a:cxnSpLocks/>
          </p:cNvCxnSpPr>
          <p:nvPr>
            <p:custDataLst>
              <p:tags r:id="rId121"/>
            </p:custDataLst>
          </p:nvPr>
        </p:nvCxnSpPr>
        <p:spPr bwMode="auto">
          <a:xfrm>
            <a:off x="7431088" y="586422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122"/>
            </p:custDataLst>
          </p:nvPr>
        </p:nvCxnSpPr>
        <p:spPr bwMode="auto">
          <a:xfrm>
            <a:off x="7431088" y="491331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123"/>
            </p:custDataLst>
          </p:nvPr>
        </p:nvCxnSpPr>
        <p:spPr bwMode="auto">
          <a:xfrm>
            <a:off x="74310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124"/>
            </p:custDataLst>
          </p:nvPr>
        </p:nvCxnSpPr>
        <p:spPr bwMode="auto">
          <a:xfrm>
            <a:off x="23637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a:cxnSpLocks/>
          </p:cNvCxnSpPr>
          <p:nvPr>
            <p:custDataLst>
              <p:tags r:id="rId125"/>
            </p:custDataLst>
          </p:nvPr>
        </p:nvCxnSpPr>
        <p:spPr bwMode="auto">
          <a:xfrm>
            <a:off x="7132638" y="58610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126"/>
            </p:custDataLst>
          </p:nvPr>
        </p:nvCxnSpPr>
        <p:spPr bwMode="auto">
          <a:xfrm>
            <a:off x="7132638" y="4908551"/>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127"/>
            </p:custDataLst>
          </p:nvPr>
        </p:nvCxnSpPr>
        <p:spPr bwMode="auto">
          <a:xfrm>
            <a:off x="71326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128"/>
            </p:custDataLst>
          </p:nvPr>
        </p:nvCxnSpPr>
        <p:spPr bwMode="auto">
          <a:xfrm>
            <a:off x="2066925" y="5800725"/>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a:cxnSpLocks/>
          </p:cNvCxnSpPr>
          <p:nvPr>
            <p:custDataLst>
              <p:tags r:id="rId129"/>
            </p:custDataLst>
          </p:nvPr>
        </p:nvCxnSpPr>
        <p:spPr bwMode="auto">
          <a:xfrm>
            <a:off x="6834188" y="58578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130"/>
            </p:custDataLst>
          </p:nvPr>
        </p:nvCxnSpPr>
        <p:spPr bwMode="auto">
          <a:xfrm>
            <a:off x="6834188" y="490378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131"/>
            </p:custDataLst>
          </p:nvPr>
        </p:nvCxnSpPr>
        <p:spPr bwMode="auto">
          <a:xfrm>
            <a:off x="68341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132"/>
            </p:custDataLst>
          </p:nvPr>
        </p:nvCxnSpPr>
        <p:spPr bwMode="auto">
          <a:xfrm>
            <a:off x="6535738" y="58562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133"/>
            </p:custDataLst>
          </p:nvPr>
        </p:nvCxnSpPr>
        <p:spPr bwMode="auto">
          <a:xfrm>
            <a:off x="6535738" y="489902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134"/>
            </p:custDataLst>
          </p:nvPr>
        </p:nvCxnSpPr>
        <p:spPr bwMode="auto">
          <a:xfrm>
            <a:off x="65357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135"/>
            </p:custDataLst>
          </p:nvPr>
        </p:nvCxnSpPr>
        <p:spPr bwMode="auto">
          <a:xfrm>
            <a:off x="6238875" y="58562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136"/>
            </p:custDataLst>
          </p:nvPr>
        </p:nvCxnSpPr>
        <p:spPr bwMode="auto">
          <a:xfrm>
            <a:off x="11715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137"/>
            </p:custDataLst>
          </p:nvPr>
        </p:nvCxnSpPr>
        <p:spPr bwMode="auto">
          <a:xfrm>
            <a:off x="6238875" y="48958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138"/>
            </p:custDataLst>
          </p:nvPr>
        </p:nvCxnSpPr>
        <p:spPr bwMode="auto">
          <a:xfrm>
            <a:off x="62388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a:cxnSpLocks/>
          </p:cNvCxnSpPr>
          <p:nvPr>
            <p:custDataLst>
              <p:tags r:id="rId139"/>
            </p:custDataLst>
          </p:nvPr>
        </p:nvCxnSpPr>
        <p:spPr bwMode="auto">
          <a:xfrm flipV="1">
            <a:off x="5940425" y="58562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a:cxnSpLocks/>
          </p:cNvCxnSpPr>
          <p:nvPr>
            <p:custDataLst>
              <p:tags r:id="rId140"/>
            </p:custDataLst>
          </p:nvPr>
        </p:nvCxnSpPr>
        <p:spPr bwMode="auto">
          <a:xfrm>
            <a:off x="2066925" y="48831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141"/>
            </p:custDataLst>
          </p:nvPr>
        </p:nvCxnSpPr>
        <p:spPr bwMode="auto">
          <a:xfrm>
            <a:off x="5940425" y="48926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142"/>
            </p:custDataLst>
          </p:nvPr>
        </p:nvCxnSpPr>
        <p:spPr bwMode="auto">
          <a:xfrm>
            <a:off x="59404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a:cxnSpLocks/>
          </p:cNvCxnSpPr>
          <p:nvPr>
            <p:custDataLst>
              <p:tags r:id="rId143"/>
            </p:custDataLst>
          </p:nvPr>
        </p:nvCxnSpPr>
        <p:spPr bwMode="auto">
          <a:xfrm flipV="1">
            <a:off x="5641975" y="58578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144"/>
            </p:custDataLst>
          </p:nvPr>
        </p:nvCxnSpPr>
        <p:spPr bwMode="auto">
          <a:xfrm>
            <a:off x="20669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145"/>
            </p:custDataLst>
          </p:nvPr>
        </p:nvCxnSpPr>
        <p:spPr bwMode="auto">
          <a:xfrm>
            <a:off x="5641975" y="48895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146"/>
            </p:custDataLst>
          </p:nvPr>
        </p:nvCxnSpPr>
        <p:spPr bwMode="auto">
          <a:xfrm>
            <a:off x="56419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a:cxnSpLocks/>
          </p:cNvCxnSpPr>
          <p:nvPr>
            <p:custDataLst>
              <p:tags r:id="rId147"/>
            </p:custDataLst>
          </p:nvPr>
        </p:nvCxnSpPr>
        <p:spPr bwMode="auto">
          <a:xfrm flipV="1">
            <a:off x="5345113" y="58626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148"/>
            </p:custDataLst>
          </p:nvPr>
        </p:nvCxnSpPr>
        <p:spPr bwMode="auto">
          <a:xfrm>
            <a:off x="1768475" y="5791200"/>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149"/>
            </p:custDataLst>
          </p:nvPr>
        </p:nvCxnSpPr>
        <p:spPr bwMode="auto">
          <a:xfrm>
            <a:off x="5345113" y="48879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150"/>
            </p:custDataLst>
          </p:nvPr>
        </p:nvCxnSpPr>
        <p:spPr bwMode="auto">
          <a:xfrm>
            <a:off x="53451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151"/>
            </p:custDataLst>
          </p:nvPr>
        </p:nvCxnSpPr>
        <p:spPr bwMode="auto">
          <a:xfrm>
            <a:off x="5046663" y="58642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a:cxnSpLocks/>
          </p:cNvCxnSpPr>
          <p:nvPr>
            <p:custDataLst>
              <p:tags r:id="rId152"/>
            </p:custDataLst>
          </p:nvPr>
        </p:nvCxnSpPr>
        <p:spPr bwMode="auto">
          <a:xfrm>
            <a:off x="874713" y="5759450"/>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153"/>
            </p:custDataLst>
          </p:nvPr>
        </p:nvCxnSpPr>
        <p:spPr bwMode="auto">
          <a:xfrm>
            <a:off x="5046663" y="48847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154"/>
            </p:custDataLst>
          </p:nvPr>
        </p:nvCxnSpPr>
        <p:spPr bwMode="auto">
          <a:xfrm>
            <a:off x="50466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155"/>
            </p:custDataLst>
          </p:nvPr>
        </p:nvCxnSpPr>
        <p:spPr bwMode="auto">
          <a:xfrm>
            <a:off x="4748213" y="58642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156"/>
            </p:custDataLst>
          </p:nvPr>
        </p:nvCxnSpPr>
        <p:spPr bwMode="auto">
          <a:xfrm>
            <a:off x="1768475" y="48831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157"/>
            </p:custDataLst>
          </p:nvPr>
        </p:nvCxnSpPr>
        <p:spPr bwMode="auto">
          <a:xfrm>
            <a:off x="4748213" y="48831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158"/>
            </p:custDataLst>
          </p:nvPr>
        </p:nvCxnSpPr>
        <p:spPr bwMode="auto">
          <a:xfrm>
            <a:off x="47482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159"/>
            </p:custDataLst>
          </p:nvPr>
        </p:nvCxnSpPr>
        <p:spPr bwMode="auto">
          <a:xfrm>
            <a:off x="4449763" y="58642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160"/>
            </p:custDataLst>
          </p:nvPr>
        </p:nvCxnSpPr>
        <p:spPr bwMode="auto">
          <a:xfrm>
            <a:off x="17684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161"/>
            </p:custDataLst>
          </p:nvPr>
        </p:nvCxnSpPr>
        <p:spPr bwMode="auto">
          <a:xfrm>
            <a:off x="4449763" y="48831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162"/>
            </p:custDataLst>
          </p:nvPr>
        </p:nvCxnSpPr>
        <p:spPr bwMode="auto">
          <a:xfrm>
            <a:off x="44497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163"/>
            </p:custDataLst>
          </p:nvPr>
        </p:nvCxnSpPr>
        <p:spPr bwMode="auto">
          <a:xfrm>
            <a:off x="4152900" y="58610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164"/>
            </p:custDataLst>
          </p:nvPr>
        </p:nvCxnSpPr>
        <p:spPr bwMode="auto">
          <a:xfrm>
            <a:off x="1470025" y="48831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165"/>
            </p:custDataLst>
          </p:nvPr>
        </p:nvCxnSpPr>
        <p:spPr bwMode="auto">
          <a:xfrm>
            <a:off x="4152900" y="48815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166"/>
            </p:custDataLst>
          </p:nvPr>
        </p:nvCxnSpPr>
        <p:spPr bwMode="auto">
          <a:xfrm>
            <a:off x="41529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167"/>
            </p:custDataLst>
          </p:nvPr>
        </p:nvCxnSpPr>
        <p:spPr bwMode="auto">
          <a:xfrm>
            <a:off x="3854450" y="585628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168"/>
            </p:custDataLst>
          </p:nvPr>
        </p:nvCxnSpPr>
        <p:spPr bwMode="auto">
          <a:xfrm>
            <a:off x="874713" y="48815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169"/>
            </p:custDataLst>
          </p:nvPr>
        </p:nvCxnSpPr>
        <p:spPr bwMode="auto">
          <a:xfrm>
            <a:off x="3854450" y="48815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170"/>
            </p:custDataLst>
          </p:nvPr>
        </p:nvCxnSpPr>
        <p:spPr bwMode="auto">
          <a:xfrm>
            <a:off x="38544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171"/>
            </p:custDataLst>
          </p:nvPr>
        </p:nvCxnSpPr>
        <p:spPr bwMode="auto">
          <a:xfrm>
            <a:off x="3556000" y="5848350"/>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172"/>
            </p:custDataLst>
          </p:nvPr>
        </p:nvCxnSpPr>
        <p:spPr bwMode="auto">
          <a:xfrm>
            <a:off x="14700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173"/>
            </p:custDataLst>
          </p:nvPr>
        </p:nvCxnSpPr>
        <p:spPr bwMode="auto">
          <a:xfrm>
            <a:off x="3556000" y="48815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174"/>
            </p:custDataLst>
          </p:nvPr>
        </p:nvCxnSpPr>
        <p:spPr bwMode="auto">
          <a:xfrm>
            <a:off x="35560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175"/>
            </p:custDataLst>
          </p:nvPr>
        </p:nvCxnSpPr>
        <p:spPr bwMode="auto">
          <a:xfrm>
            <a:off x="3259138" y="584200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a:cxnSpLocks/>
          </p:cNvCxnSpPr>
          <p:nvPr>
            <p:custDataLst>
              <p:tags r:id="rId176"/>
            </p:custDataLst>
          </p:nvPr>
        </p:nvCxnSpPr>
        <p:spPr bwMode="auto">
          <a:xfrm>
            <a:off x="1171575" y="5770564"/>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a:cxnSpLocks/>
          </p:cNvCxnSpPr>
          <p:nvPr>
            <p:custDataLst>
              <p:tags r:id="rId177"/>
            </p:custDataLst>
          </p:nvPr>
        </p:nvCxnSpPr>
        <p:spPr bwMode="auto">
          <a:xfrm flipV="1">
            <a:off x="3259138" y="48815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178"/>
            </p:custDataLst>
          </p:nvPr>
        </p:nvCxnSpPr>
        <p:spPr bwMode="auto">
          <a:xfrm>
            <a:off x="32591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179"/>
            </p:custDataLst>
          </p:nvPr>
        </p:nvCxnSpPr>
        <p:spPr bwMode="auto">
          <a:xfrm>
            <a:off x="2960688" y="5832475"/>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180"/>
            </p:custDataLst>
          </p:nvPr>
        </p:nvCxnSpPr>
        <p:spPr bwMode="auto">
          <a:xfrm>
            <a:off x="1171575" y="48815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181"/>
            </p:custDataLst>
          </p:nvPr>
        </p:nvCxnSpPr>
        <p:spPr bwMode="auto">
          <a:xfrm>
            <a:off x="2960688" y="48831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182"/>
            </p:custDataLst>
          </p:nvPr>
        </p:nvCxnSpPr>
        <p:spPr bwMode="auto">
          <a:xfrm>
            <a:off x="29606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183"/>
            </p:custDataLst>
          </p:nvPr>
        </p:nvCxnSpPr>
        <p:spPr bwMode="auto">
          <a:xfrm>
            <a:off x="2662238" y="5822950"/>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184"/>
            </p:custDataLst>
          </p:nvPr>
        </p:nvCxnSpPr>
        <p:spPr bwMode="auto">
          <a:xfrm>
            <a:off x="1470025" y="5781675"/>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73AFDE72-1BCF-75AA-1F6B-039BB7EF62F4}"/>
              </a:ext>
            </a:extLst>
          </p:cNvPr>
          <p:cNvCxnSpPr/>
          <p:nvPr>
            <p:custDataLst>
              <p:tags r:id="rId185"/>
            </p:custDataLst>
          </p:nvPr>
        </p:nvCxnSpPr>
        <p:spPr bwMode="auto">
          <a:xfrm>
            <a:off x="86233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E520735A-3F66-CC25-6446-CAB72E652877}"/>
              </a:ext>
            </a:extLst>
          </p:cNvPr>
          <p:cNvCxnSpPr/>
          <p:nvPr>
            <p:custDataLst>
              <p:tags r:id="rId186"/>
            </p:custDataLst>
          </p:nvPr>
        </p:nvCxnSpPr>
        <p:spPr bwMode="auto">
          <a:xfrm>
            <a:off x="8623300" y="4962525"/>
            <a:ext cx="111125" cy="555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69E97273-E1F5-A3B2-4DE6-85B98165F58C}"/>
              </a:ext>
            </a:extLst>
          </p:cNvPr>
          <p:cNvCxnSpPr/>
          <p:nvPr>
            <p:custDataLst>
              <p:tags r:id="rId187"/>
            </p:custDataLst>
          </p:nvPr>
        </p:nvCxnSpPr>
        <p:spPr bwMode="auto">
          <a:xfrm>
            <a:off x="8623300" y="5921375"/>
            <a:ext cx="111125" cy="333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CF96E44E-DEF9-FA8E-0093-5C1C3E91AFD4}"/>
              </a:ext>
            </a:extLst>
          </p:cNvPr>
          <p:cNvCxnSpPr/>
          <p:nvPr>
            <p:custDataLst>
              <p:tags r:id="rId188"/>
            </p:custDataLst>
          </p:nvPr>
        </p:nvCxnSpPr>
        <p:spPr bwMode="auto">
          <a:xfrm>
            <a:off x="89201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162EC191-07FA-3BA9-4F80-C60F95B14C53}"/>
              </a:ext>
            </a:extLst>
          </p:cNvPr>
          <p:cNvCxnSpPr/>
          <p:nvPr>
            <p:custDataLst>
              <p:tags r:id="rId189"/>
            </p:custDataLst>
          </p:nvPr>
        </p:nvCxnSpPr>
        <p:spPr bwMode="auto">
          <a:xfrm>
            <a:off x="8920163" y="5018088"/>
            <a:ext cx="111125" cy="603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2141EA79-4DA6-6EE3-2707-780FB560E5E9}"/>
              </a:ext>
            </a:extLst>
          </p:cNvPr>
          <p:cNvCxnSpPr/>
          <p:nvPr>
            <p:custDataLst>
              <p:tags r:id="rId190"/>
            </p:custDataLst>
          </p:nvPr>
        </p:nvCxnSpPr>
        <p:spPr bwMode="auto">
          <a:xfrm>
            <a:off x="8920163" y="5954713"/>
            <a:ext cx="111125" cy="793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33" name="Chart 232">
            <a:extLst>
              <a:ext uri="{FF2B5EF4-FFF2-40B4-BE49-F238E27FC236}">
                <a16:creationId xmlns:a16="http://schemas.microsoft.com/office/drawing/2014/main" id="{830F67FC-7575-C993-AC73-E690E0FDFEA3}"/>
              </a:ext>
            </a:extLst>
          </p:cNvPr>
          <p:cNvGraphicFramePr/>
          <p:nvPr>
            <p:custDataLst>
              <p:tags r:id="rId191"/>
            </p:custDataLst>
            <p:extLst>
              <p:ext uri="{D42A27DB-BD31-4B8C-83A1-F6EECF244321}">
                <p14:modId xmlns:p14="http://schemas.microsoft.com/office/powerpoint/2010/main" val="3747321678"/>
              </p:ext>
            </p:extLst>
          </p:nvPr>
        </p:nvGraphicFramePr>
        <p:xfrm>
          <a:off x="85725" y="4470400"/>
          <a:ext cx="9271000" cy="1955800"/>
        </p:xfrm>
        <a:graphic>
          <a:graphicData uri="http://schemas.openxmlformats.org/drawingml/2006/chart">
            <c:chart xmlns:c="http://schemas.openxmlformats.org/drawingml/2006/chart" xmlns:r="http://schemas.openxmlformats.org/officeDocument/2006/relationships" r:id="rId316"/>
          </a:graphicData>
        </a:graphic>
      </p:graphicFrame>
      <p:cxnSp>
        <p:nvCxnSpPr>
          <p:cNvPr id="368" name="Straight Connector 367">
            <a:extLst>
              <a:ext uri="{FF2B5EF4-FFF2-40B4-BE49-F238E27FC236}">
                <a16:creationId xmlns:a16="http://schemas.microsoft.com/office/drawing/2014/main" id="{05D48F9B-DD38-E198-9084-2884E8F75FC4}"/>
              </a:ext>
            </a:extLst>
          </p:cNvPr>
          <p:cNvCxnSpPr/>
          <p:nvPr>
            <p:custDataLst>
              <p:tags r:id="rId192"/>
            </p:custDataLst>
          </p:nvPr>
        </p:nvCxnSpPr>
        <p:spPr bwMode="auto">
          <a:xfrm>
            <a:off x="286702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9" name="Straight Connector 368">
            <a:extLst>
              <a:ext uri="{FF2B5EF4-FFF2-40B4-BE49-F238E27FC236}">
                <a16:creationId xmlns:a16="http://schemas.microsoft.com/office/drawing/2014/main" id="{6552468A-486E-867C-72EB-61B364BBEF0A}"/>
              </a:ext>
            </a:extLst>
          </p:cNvPr>
          <p:cNvCxnSpPr/>
          <p:nvPr>
            <p:custDataLst>
              <p:tags r:id="rId193"/>
            </p:custDataLst>
          </p:nvPr>
        </p:nvCxnSpPr>
        <p:spPr bwMode="auto">
          <a:xfrm>
            <a:off x="316547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0" name="Straight Connector 369">
            <a:extLst>
              <a:ext uri="{FF2B5EF4-FFF2-40B4-BE49-F238E27FC236}">
                <a16:creationId xmlns:a16="http://schemas.microsoft.com/office/drawing/2014/main" id="{A0233484-C5A0-D9B7-C753-8E374A0FF8F9}"/>
              </a:ext>
            </a:extLst>
          </p:cNvPr>
          <p:cNvCxnSpPr/>
          <p:nvPr>
            <p:custDataLst>
              <p:tags r:id="rId194"/>
            </p:custDataLst>
          </p:nvPr>
        </p:nvCxnSpPr>
        <p:spPr bwMode="auto">
          <a:xfrm>
            <a:off x="3462338"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1" name="Straight Connector 370">
            <a:extLst>
              <a:ext uri="{FF2B5EF4-FFF2-40B4-BE49-F238E27FC236}">
                <a16:creationId xmlns:a16="http://schemas.microsoft.com/office/drawing/2014/main" id="{B444A73E-49E4-F014-C2FB-7012D841E670}"/>
              </a:ext>
            </a:extLst>
          </p:cNvPr>
          <p:cNvCxnSpPr/>
          <p:nvPr>
            <p:custDataLst>
              <p:tags r:id="rId195"/>
            </p:custDataLst>
          </p:nvPr>
        </p:nvCxnSpPr>
        <p:spPr bwMode="auto">
          <a:xfrm>
            <a:off x="3760788"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2" name="Straight Connector 371">
            <a:extLst>
              <a:ext uri="{FF2B5EF4-FFF2-40B4-BE49-F238E27FC236}">
                <a16:creationId xmlns:a16="http://schemas.microsoft.com/office/drawing/2014/main" id="{FBEC12EB-F127-AB2D-F45F-692341FBDF7C}"/>
              </a:ext>
            </a:extLst>
          </p:cNvPr>
          <p:cNvCxnSpPr/>
          <p:nvPr>
            <p:custDataLst>
              <p:tags r:id="rId196"/>
            </p:custDataLst>
          </p:nvPr>
        </p:nvCxnSpPr>
        <p:spPr bwMode="auto">
          <a:xfrm>
            <a:off x="4059238"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3" name="Straight Connector 372">
            <a:extLst>
              <a:ext uri="{FF2B5EF4-FFF2-40B4-BE49-F238E27FC236}">
                <a16:creationId xmlns:a16="http://schemas.microsoft.com/office/drawing/2014/main" id="{72C49B82-3850-7AD6-FBB9-6BA8DBD0515F}"/>
              </a:ext>
            </a:extLst>
          </p:cNvPr>
          <p:cNvCxnSpPr/>
          <p:nvPr>
            <p:custDataLst>
              <p:tags r:id="rId197"/>
            </p:custDataLst>
          </p:nvPr>
        </p:nvCxnSpPr>
        <p:spPr bwMode="auto">
          <a:xfrm>
            <a:off x="4356100"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4" name="Straight Connector 373">
            <a:extLst>
              <a:ext uri="{FF2B5EF4-FFF2-40B4-BE49-F238E27FC236}">
                <a16:creationId xmlns:a16="http://schemas.microsoft.com/office/drawing/2014/main" id="{A422FF8D-616E-7599-F5FF-1DC429598899}"/>
              </a:ext>
            </a:extLst>
          </p:cNvPr>
          <p:cNvCxnSpPr/>
          <p:nvPr>
            <p:custDataLst>
              <p:tags r:id="rId198"/>
            </p:custDataLst>
          </p:nvPr>
        </p:nvCxnSpPr>
        <p:spPr bwMode="auto">
          <a:xfrm>
            <a:off x="4654550"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5" name="Straight Connector 374">
            <a:extLst>
              <a:ext uri="{FF2B5EF4-FFF2-40B4-BE49-F238E27FC236}">
                <a16:creationId xmlns:a16="http://schemas.microsoft.com/office/drawing/2014/main" id="{69CE309A-7647-99E5-CDF3-31175E5D6634}"/>
              </a:ext>
            </a:extLst>
          </p:cNvPr>
          <p:cNvCxnSpPr/>
          <p:nvPr>
            <p:custDataLst>
              <p:tags r:id="rId199"/>
            </p:custDataLst>
          </p:nvPr>
        </p:nvCxnSpPr>
        <p:spPr bwMode="auto">
          <a:xfrm>
            <a:off x="4953000"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6" name="Straight Connector 375">
            <a:extLst>
              <a:ext uri="{FF2B5EF4-FFF2-40B4-BE49-F238E27FC236}">
                <a16:creationId xmlns:a16="http://schemas.microsoft.com/office/drawing/2014/main" id="{101A645B-5101-B0C9-9CC6-8177FA57041E}"/>
              </a:ext>
            </a:extLst>
          </p:cNvPr>
          <p:cNvCxnSpPr/>
          <p:nvPr>
            <p:custDataLst>
              <p:tags r:id="rId200"/>
            </p:custDataLst>
          </p:nvPr>
        </p:nvCxnSpPr>
        <p:spPr bwMode="auto">
          <a:xfrm>
            <a:off x="5251450"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7" name="Straight Connector 376">
            <a:extLst>
              <a:ext uri="{FF2B5EF4-FFF2-40B4-BE49-F238E27FC236}">
                <a16:creationId xmlns:a16="http://schemas.microsoft.com/office/drawing/2014/main" id="{E7E72D9E-EDE1-9B7E-7C36-58D626F28922}"/>
              </a:ext>
            </a:extLst>
          </p:cNvPr>
          <p:cNvCxnSpPr/>
          <p:nvPr>
            <p:custDataLst>
              <p:tags r:id="rId201"/>
            </p:custDataLst>
          </p:nvPr>
        </p:nvCxnSpPr>
        <p:spPr bwMode="auto">
          <a:xfrm>
            <a:off x="5548313"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8" name="Straight Connector 377">
            <a:extLst>
              <a:ext uri="{FF2B5EF4-FFF2-40B4-BE49-F238E27FC236}">
                <a16:creationId xmlns:a16="http://schemas.microsoft.com/office/drawing/2014/main" id="{38976139-BD1D-49AF-8C8C-553048FB274C}"/>
              </a:ext>
            </a:extLst>
          </p:cNvPr>
          <p:cNvCxnSpPr/>
          <p:nvPr>
            <p:custDataLst>
              <p:tags r:id="rId202"/>
            </p:custDataLst>
          </p:nvPr>
        </p:nvCxnSpPr>
        <p:spPr bwMode="auto">
          <a:xfrm>
            <a:off x="5846763"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9" name="Straight Connector 378">
            <a:extLst>
              <a:ext uri="{FF2B5EF4-FFF2-40B4-BE49-F238E27FC236}">
                <a16:creationId xmlns:a16="http://schemas.microsoft.com/office/drawing/2014/main" id="{F4C21FF3-F67D-DEE2-423E-83BC17AB4409}"/>
              </a:ext>
            </a:extLst>
          </p:cNvPr>
          <p:cNvCxnSpPr/>
          <p:nvPr>
            <p:custDataLst>
              <p:tags r:id="rId203"/>
            </p:custDataLst>
          </p:nvPr>
        </p:nvCxnSpPr>
        <p:spPr bwMode="auto">
          <a:xfrm>
            <a:off x="6145213" y="4772025"/>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1" name="Straight Connector 380">
            <a:extLst>
              <a:ext uri="{FF2B5EF4-FFF2-40B4-BE49-F238E27FC236}">
                <a16:creationId xmlns:a16="http://schemas.microsoft.com/office/drawing/2014/main" id="{86F266DC-BD96-E471-AA72-A41A213D4044}"/>
              </a:ext>
            </a:extLst>
          </p:cNvPr>
          <p:cNvCxnSpPr/>
          <p:nvPr>
            <p:custDataLst>
              <p:tags r:id="rId204"/>
            </p:custDataLst>
          </p:nvPr>
        </p:nvCxnSpPr>
        <p:spPr bwMode="auto">
          <a:xfrm>
            <a:off x="6740525" y="4772025"/>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2" name="Straight Connector 381">
            <a:extLst>
              <a:ext uri="{FF2B5EF4-FFF2-40B4-BE49-F238E27FC236}">
                <a16:creationId xmlns:a16="http://schemas.microsoft.com/office/drawing/2014/main" id="{6EA4A649-C1C4-2F8A-EE0E-A9653881CB5A}"/>
              </a:ext>
            </a:extLst>
          </p:cNvPr>
          <p:cNvCxnSpPr/>
          <p:nvPr>
            <p:custDataLst>
              <p:tags r:id="rId205"/>
            </p:custDataLst>
          </p:nvPr>
        </p:nvCxnSpPr>
        <p:spPr bwMode="auto">
          <a:xfrm>
            <a:off x="7038975" y="4772025"/>
            <a:ext cx="0"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3" name="Straight Connector 382">
            <a:extLst>
              <a:ext uri="{FF2B5EF4-FFF2-40B4-BE49-F238E27FC236}">
                <a16:creationId xmlns:a16="http://schemas.microsoft.com/office/drawing/2014/main" id="{31D26D2B-3E6F-4200-801A-132E204DB5FB}"/>
              </a:ext>
            </a:extLst>
          </p:cNvPr>
          <p:cNvCxnSpPr/>
          <p:nvPr>
            <p:custDataLst>
              <p:tags r:id="rId206"/>
            </p:custDataLst>
          </p:nvPr>
        </p:nvCxnSpPr>
        <p:spPr bwMode="auto">
          <a:xfrm>
            <a:off x="7337425" y="4772025"/>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4" name="Straight Connector 383">
            <a:extLst>
              <a:ext uri="{FF2B5EF4-FFF2-40B4-BE49-F238E27FC236}">
                <a16:creationId xmlns:a16="http://schemas.microsoft.com/office/drawing/2014/main" id="{AEC8FE3E-BCDC-AA99-9BAA-68E9E14100A9}"/>
              </a:ext>
            </a:extLst>
          </p:cNvPr>
          <p:cNvCxnSpPr/>
          <p:nvPr>
            <p:custDataLst>
              <p:tags r:id="rId207"/>
            </p:custDataLst>
          </p:nvPr>
        </p:nvCxnSpPr>
        <p:spPr bwMode="auto">
          <a:xfrm>
            <a:off x="7634288" y="4772025"/>
            <a:ext cx="0" cy="85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FEF210DF-DE4C-B055-1F0D-8C5DC59457B9}"/>
              </a:ext>
            </a:extLst>
          </p:cNvPr>
          <p:cNvCxnSpPr/>
          <p:nvPr>
            <p:custDataLst>
              <p:tags r:id="rId208"/>
            </p:custDataLst>
          </p:nvPr>
        </p:nvCxnSpPr>
        <p:spPr bwMode="auto">
          <a:xfrm>
            <a:off x="7932738" y="4772025"/>
            <a:ext cx="0" cy="889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0" name="Straight Connector 379">
            <a:extLst>
              <a:ext uri="{FF2B5EF4-FFF2-40B4-BE49-F238E27FC236}">
                <a16:creationId xmlns:a16="http://schemas.microsoft.com/office/drawing/2014/main" id="{9EF37A64-5008-3672-99D2-93F926C7E223}"/>
              </a:ext>
            </a:extLst>
          </p:cNvPr>
          <p:cNvCxnSpPr/>
          <p:nvPr>
            <p:custDataLst>
              <p:tags r:id="rId209"/>
            </p:custDataLst>
          </p:nvPr>
        </p:nvCxnSpPr>
        <p:spPr bwMode="auto">
          <a:xfrm>
            <a:off x="6442075" y="4772025"/>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Straight Connector 366">
            <a:extLst>
              <a:ext uri="{FF2B5EF4-FFF2-40B4-BE49-F238E27FC236}">
                <a16:creationId xmlns:a16="http://schemas.microsoft.com/office/drawing/2014/main" id="{F2B26BFB-FE76-E592-6A48-99ED0372E4C6}"/>
              </a:ext>
            </a:extLst>
          </p:cNvPr>
          <p:cNvCxnSpPr/>
          <p:nvPr>
            <p:custDataLst>
              <p:tags r:id="rId210"/>
            </p:custDataLst>
          </p:nvPr>
        </p:nvCxnSpPr>
        <p:spPr bwMode="auto">
          <a:xfrm>
            <a:off x="256857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1" name="Straight Connector 360">
            <a:extLst>
              <a:ext uri="{FF2B5EF4-FFF2-40B4-BE49-F238E27FC236}">
                <a16:creationId xmlns:a16="http://schemas.microsoft.com/office/drawing/2014/main" id="{E9CC6F16-D816-869B-7047-D0FB9F0812A7}"/>
              </a:ext>
            </a:extLst>
          </p:cNvPr>
          <p:cNvCxnSpPr/>
          <p:nvPr>
            <p:custDataLst>
              <p:tags r:id="rId211"/>
            </p:custDataLst>
          </p:nvPr>
        </p:nvCxnSpPr>
        <p:spPr bwMode="auto">
          <a:xfrm>
            <a:off x="781050"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2" name="Straight Connector 361">
            <a:extLst>
              <a:ext uri="{FF2B5EF4-FFF2-40B4-BE49-F238E27FC236}">
                <a16:creationId xmlns:a16="http://schemas.microsoft.com/office/drawing/2014/main" id="{AADB480D-FDCD-04C2-1F87-B68F2A50B936}"/>
              </a:ext>
            </a:extLst>
          </p:cNvPr>
          <p:cNvCxnSpPr/>
          <p:nvPr>
            <p:custDataLst>
              <p:tags r:id="rId212"/>
            </p:custDataLst>
          </p:nvPr>
        </p:nvCxnSpPr>
        <p:spPr bwMode="auto">
          <a:xfrm>
            <a:off x="1077913"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362">
            <a:extLst>
              <a:ext uri="{FF2B5EF4-FFF2-40B4-BE49-F238E27FC236}">
                <a16:creationId xmlns:a16="http://schemas.microsoft.com/office/drawing/2014/main" id="{38486EB9-8EC3-8B8F-0CDA-3EB49437543F}"/>
              </a:ext>
            </a:extLst>
          </p:cNvPr>
          <p:cNvCxnSpPr/>
          <p:nvPr>
            <p:custDataLst>
              <p:tags r:id="rId213"/>
            </p:custDataLst>
          </p:nvPr>
        </p:nvCxnSpPr>
        <p:spPr bwMode="auto">
          <a:xfrm>
            <a:off x="1376363"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363">
            <a:extLst>
              <a:ext uri="{FF2B5EF4-FFF2-40B4-BE49-F238E27FC236}">
                <a16:creationId xmlns:a16="http://schemas.microsoft.com/office/drawing/2014/main" id="{A90CD454-A369-9EF2-7C81-9DF5834DD55B}"/>
              </a:ext>
            </a:extLst>
          </p:cNvPr>
          <p:cNvCxnSpPr/>
          <p:nvPr>
            <p:custDataLst>
              <p:tags r:id="rId214"/>
            </p:custDataLst>
          </p:nvPr>
        </p:nvCxnSpPr>
        <p:spPr bwMode="auto">
          <a:xfrm>
            <a:off x="1674813"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5" name="Straight Connector 364">
            <a:extLst>
              <a:ext uri="{FF2B5EF4-FFF2-40B4-BE49-F238E27FC236}">
                <a16:creationId xmlns:a16="http://schemas.microsoft.com/office/drawing/2014/main" id="{B0A9BEF6-45B9-065B-434B-5AAEC5D25C6E}"/>
              </a:ext>
            </a:extLst>
          </p:cNvPr>
          <p:cNvCxnSpPr/>
          <p:nvPr>
            <p:custDataLst>
              <p:tags r:id="rId215"/>
            </p:custDataLst>
          </p:nvPr>
        </p:nvCxnSpPr>
        <p:spPr bwMode="auto">
          <a:xfrm>
            <a:off x="1973263"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6" name="Straight Connector 365">
            <a:extLst>
              <a:ext uri="{FF2B5EF4-FFF2-40B4-BE49-F238E27FC236}">
                <a16:creationId xmlns:a16="http://schemas.microsoft.com/office/drawing/2014/main" id="{D3D0B1D8-6F12-13ED-D056-8FD90FAB3DE3}"/>
              </a:ext>
            </a:extLst>
          </p:cNvPr>
          <p:cNvCxnSpPr/>
          <p:nvPr>
            <p:custDataLst>
              <p:tags r:id="rId216"/>
            </p:custDataLst>
          </p:nvPr>
        </p:nvCxnSpPr>
        <p:spPr bwMode="auto">
          <a:xfrm>
            <a:off x="227012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57" name="テキスト プレースホルダ 9">
            <a:extLst>
              <a:ext uri="{FF2B5EF4-FFF2-40B4-BE49-F238E27FC236}">
                <a16:creationId xmlns:a16="http://schemas.microsoft.com/office/drawing/2014/main" id="{A40D7960-AED3-2733-C5F0-30331F94BE0F}"/>
              </a:ext>
            </a:extLst>
          </p:cNvPr>
          <p:cNvSpPr>
            <a:spLocks/>
          </p:cNvSpPr>
          <p:nvPr>
            <p:custDataLst>
              <p:tags r:id="rId217"/>
            </p:custDataLst>
          </p:nvPr>
        </p:nvSpPr>
        <p:spPr bwMode="gray">
          <a:xfrm>
            <a:off x="8686800" y="60007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B347AF-E8AA-4911-B79D-8F7216B80D45}" type="datetime'''''''''''''''''''''''''''''''1''7''''.''''''6'">
              <a:rPr lang="ja-JP" altLang="en-US" sz="1000" smtClean="0">
                <a:solidFill>
                  <a:schemeClr val="bg1"/>
                </a:solidFill>
                <a:effectLst/>
                <a:sym typeface="+mn-lt"/>
              </a:rPr>
              <a:pPr marL="0" lvl="0" indent="0" algn="ctr">
                <a:spcBef>
                  <a:spcPct val="0"/>
                </a:spcBef>
                <a:buNone/>
              </a:pPr>
              <a:t>17.6</a:t>
            </a:fld>
            <a:endParaRPr kumimoji="1" lang="ja-JP" altLang="en-US" sz="1000" dirty="0">
              <a:solidFill>
                <a:schemeClr val="bg1"/>
              </a:solidFill>
              <a:sym typeface="+mn-lt"/>
            </a:endParaRPr>
          </a:p>
        </p:txBody>
      </p:sp>
      <p:sp>
        <p:nvSpPr>
          <p:cNvPr id="160" name="Text Placeholder 12">
            <a:extLst>
              <a:ext uri="{FF2B5EF4-FFF2-40B4-BE49-F238E27FC236}">
                <a16:creationId xmlns:a16="http://schemas.microsoft.com/office/drawing/2014/main" id="{C93B5D55-6208-5845-2FF0-6E8772CBD5F0}"/>
              </a:ext>
            </a:extLst>
          </p:cNvPr>
          <p:cNvSpPr>
            <a:spLocks/>
          </p:cNvSpPr>
          <p:nvPr>
            <p:custDataLst>
              <p:tags r:id="rId218"/>
            </p:custDataLst>
          </p:nvPr>
        </p:nvSpPr>
        <p:spPr bwMode="auto">
          <a:xfrm>
            <a:off x="87503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A7724BF-861F-4318-B96C-F09BFB411992}" type="datetime'''''''40'''''''''''''''''''''''''">
              <a:rPr kumimoji="0" lang="ja-JP" altLang="en-US" sz="1000" b="0" smtClean="0"/>
              <a:pPr/>
              <a:t>40</a:t>
            </a:fld>
            <a:endParaRPr kumimoji="0" lang="ja-JP" altLang="en-US" sz="1000" b="0" dirty="0">
              <a:sym typeface="+mn-lt"/>
            </a:endParaRPr>
          </a:p>
        </p:txBody>
      </p:sp>
      <p:sp>
        <p:nvSpPr>
          <p:cNvPr id="358" name="テキスト プレースホルダ 9">
            <a:extLst>
              <a:ext uri="{FF2B5EF4-FFF2-40B4-BE49-F238E27FC236}">
                <a16:creationId xmlns:a16="http://schemas.microsoft.com/office/drawing/2014/main" id="{D0B828DA-45C7-A5E0-92EE-97E484B15FC7}"/>
              </a:ext>
            </a:extLst>
          </p:cNvPr>
          <p:cNvSpPr>
            <a:spLocks/>
          </p:cNvSpPr>
          <p:nvPr>
            <p:custDataLst>
              <p:tags r:id="rId219"/>
            </p:custDataLst>
          </p:nvPr>
        </p:nvSpPr>
        <p:spPr bwMode="gray">
          <a:xfrm>
            <a:off x="8985250" y="48609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62B625-D09D-40C2-B325-D32477469C6F}" type="datetime'''''''''''''''2''''''''''''''''''''0''''''''.0'''">
              <a:rPr lang="ja-JP" altLang="en-US" sz="1000" smtClean="0">
                <a:effectLst/>
                <a:sym typeface="+mn-lt"/>
              </a:rPr>
              <a:pPr marL="0" lvl="0" indent="0" algn="ctr">
                <a:spcBef>
                  <a:spcPct val="0"/>
                </a:spcBef>
                <a:buNone/>
              </a:pPr>
              <a:t>20.0</a:t>
            </a:fld>
            <a:endParaRPr kumimoji="1" lang="ja-JP" altLang="en-US" sz="1000" dirty="0">
              <a:sym typeface="+mn-lt"/>
            </a:endParaRPr>
          </a:p>
        </p:txBody>
      </p:sp>
      <p:sp>
        <p:nvSpPr>
          <p:cNvPr id="359" name="テキスト プレースホルダ 9">
            <a:extLst>
              <a:ext uri="{FF2B5EF4-FFF2-40B4-BE49-F238E27FC236}">
                <a16:creationId xmlns:a16="http://schemas.microsoft.com/office/drawing/2014/main" id="{DFA5D5A4-E7F7-8727-E641-DBFCDE076170}"/>
              </a:ext>
            </a:extLst>
          </p:cNvPr>
          <p:cNvSpPr>
            <a:spLocks/>
          </p:cNvSpPr>
          <p:nvPr>
            <p:custDataLst>
              <p:tags r:id="rId220"/>
            </p:custDataLst>
          </p:nvPr>
        </p:nvSpPr>
        <p:spPr bwMode="gray">
          <a:xfrm>
            <a:off x="8985250" y="54435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507E72-D9EE-4C5B-9EA7-3CFA6F062373}" type="datetime'''''''''''''''''''''''''''''''''''''''''''6''''''''''3.''0'''">
              <a:rPr lang="ja-JP" altLang="en-US" sz="1000" smtClean="0">
                <a:effectLst/>
                <a:sym typeface="+mn-lt"/>
              </a:rPr>
              <a:pPr marL="0" lvl="0" indent="0" algn="ctr">
                <a:spcBef>
                  <a:spcPct val="0"/>
                </a:spcBef>
                <a:buNone/>
              </a:pPr>
              <a:t>63.0</a:t>
            </a:fld>
            <a:endParaRPr kumimoji="1" lang="ja-JP" altLang="en-US" sz="1000" dirty="0">
              <a:sym typeface="+mn-lt"/>
            </a:endParaRPr>
          </a:p>
        </p:txBody>
      </p:sp>
      <p:sp>
        <p:nvSpPr>
          <p:cNvPr id="360" name="テキスト プレースホルダ 9">
            <a:extLst>
              <a:ext uri="{FF2B5EF4-FFF2-40B4-BE49-F238E27FC236}">
                <a16:creationId xmlns:a16="http://schemas.microsoft.com/office/drawing/2014/main" id="{FE6B7EEF-738E-FA16-709B-FAE3B367F077}"/>
              </a:ext>
            </a:extLst>
          </p:cNvPr>
          <p:cNvSpPr>
            <a:spLocks/>
          </p:cNvSpPr>
          <p:nvPr>
            <p:custDataLst>
              <p:tags r:id="rId221"/>
            </p:custDataLst>
          </p:nvPr>
        </p:nvSpPr>
        <p:spPr bwMode="gray">
          <a:xfrm>
            <a:off x="8985250" y="60055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EB3694-242B-4A07-A7E8-C044BDA5916D}" type="datetime'''''''''1''''''''7''.''''0'''''''''''''''''''''''''''''''''">
              <a:rPr lang="ja-JP" altLang="en-US" sz="1000" smtClean="0">
                <a:solidFill>
                  <a:schemeClr val="bg1"/>
                </a:solidFill>
                <a:effectLst/>
                <a:sym typeface="+mn-lt"/>
              </a:rPr>
              <a:pPr marL="0" lvl="0" indent="0" algn="ctr">
                <a:spcBef>
                  <a:spcPct val="0"/>
                </a:spcBef>
                <a:buNone/>
              </a:pPr>
              <a:t>17.0</a:t>
            </a:fld>
            <a:endParaRPr kumimoji="1" lang="ja-JP" altLang="en-US" sz="1000" dirty="0">
              <a:solidFill>
                <a:schemeClr val="bg1"/>
              </a:solidFill>
              <a:sym typeface="+mn-lt"/>
            </a:endParaRPr>
          </a:p>
        </p:txBody>
      </p:sp>
      <p:sp>
        <p:nvSpPr>
          <p:cNvPr id="161" name="Text Placeholder 12">
            <a:extLst>
              <a:ext uri="{FF2B5EF4-FFF2-40B4-BE49-F238E27FC236}">
                <a16:creationId xmlns:a16="http://schemas.microsoft.com/office/drawing/2014/main" id="{7A92AC03-A5A6-263F-A969-102BE296C09A}"/>
              </a:ext>
            </a:extLst>
          </p:cNvPr>
          <p:cNvSpPr>
            <a:spLocks/>
          </p:cNvSpPr>
          <p:nvPr>
            <p:custDataLst>
              <p:tags r:id="rId222"/>
            </p:custDataLst>
          </p:nvPr>
        </p:nvSpPr>
        <p:spPr bwMode="auto">
          <a:xfrm>
            <a:off x="90487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BCBF81-0910-40C7-A736-60611EF46714}" type="datetime'''''''5''''''''''''''''''''''''''''''''''''''''''''''''0'''">
              <a:rPr kumimoji="0" lang="ja-JP" altLang="en-US" sz="1000" b="0" smtClean="0"/>
              <a:pPr/>
              <a:t>50</a:t>
            </a:fld>
            <a:endParaRPr kumimoji="0" lang="ja-JP" altLang="en-US" sz="1000" b="0" dirty="0">
              <a:sym typeface="+mn-lt"/>
            </a:endParaRPr>
          </a:p>
        </p:txBody>
      </p:sp>
      <p:sp>
        <p:nvSpPr>
          <p:cNvPr id="125" name="Text Placeholder 12"/>
          <p:cNvSpPr>
            <a:spLocks/>
          </p:cNvSpPr>
          <p:nvPr>
            <p:custDataLst>
              <p:tags r:id="rId223"/>
            </p:custDataLst>
          </p:nvPr>
        </p:nvSpPr>
        <p:spPr bwMode="auto">
          <a:xfrm>
            <a:off x="9320213" y="48609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B5BFF055-9AA1-4471-B3AE-82F4795DB008}" type="datetime'''''''''''''''6''''''''''5''歳''''''''''''''以''''''上'''''''''''">
              <a:rPr lang="ja-JP" altLang="en-US" sz="1000" b="0" smtClean="0"/>
              <a:pPr/>
              <a:t>65歳以上</a:t>
            </a:fld>
            <a:endParaRPr kumimoji="0" lang="ja-JP" altLang="en-US" sz="1000" b="0" dirty="0">
              <a:sym typeface="+mn-lt"/>
            </a:endParaRPr>
          </a:p>
        </p:txBody>
      </p:sp>
      <p:sp>
        <p:nvSpPr>
          <p:cNvPr id="126" name="Text Placeholder 12"/>
          <p:cNvSpPr>
            <a:spLocks/>
          </p:cNvSpPr>
          <p:nvPr>
            <p:custDataLst>
              <p:tags r:id="rId224"/>
            </p:custDataLst>
          </p:nvPr>
        </p:nvSpPr>
        <p:spPr bwMode="auto">
          <a:xfrm>
            <a:off x="9320213" y="5443538"/>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451E9A6-AA66-43DA-9E97-FC08E8EA1739}" type="datetime'15''～''''64''''''''歳'''''''''''''''''">
              <a:rPr lang="ja-JP" altLang="en-US" sz="1000" b="0" smtClean="0"/>
              <a:pPr/>
              <a:t>15～64歳</a:t>
            </a:fld>
            <a:endParaRPr kumimoji="0" lang="ja-JP" altLang="en-US" sz="1000" b="0" dirty="0">
              <a:sym typeface="+mn-lt"/>
            </a:endParaRPr>
          </a:p>
        </p:txBody>
      </p:sp>
      <p:sp>
        <p:nvSpPr>
          <p:cNvPr id="127" name="Text Placeholder 12"/>
          <p:cNvSpPr>
            <a:spLocks/>
          </p:cNvSpPr>
          <p:nvPr>
            <p:custDataLst>
              <p:tags r:id="rId225"/>
            </p:custDataLst>
          </p:nvPr>
        </p:nvSpPr>
        <p:spPr bwMode="auto">
          <a:xfrm>
            <a:off x="9320213" y="600551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974687F2-CA4F-42AA-B521-ACFCD11665E9}" type="datetime'''1''''''''''''''''5''''歳未満'''''''''''''''''''''''''''''''''''">
              <a:rPr lang="ja-JP" altLang="en-US" sz="1000" b="0" smtClean="0"/>
              <a:pPr/>
              <a:t>15歳未満</a:t>
            </a:fld>
            <a:endParaRPr kumimoji="0" lang="ja-JP" altLang="en-US" sz="1000" b="0" dirty="0">
              <a:sym typeface="+mn-lt"/>
            </a:endParaRPr>
          </a:p>
        </p:txBody>
      </p:sp>
      <p:sp>
        <p:nvSpPr>
          <p:cNvPr id="220" name="テキスト プレースホルダ 9">
            <a:extLst>
              <a:ext uri="{FF2B5EF4-FFF2-40B4-BE49-F238E27FC236}">
                <a16:creationId xmlns:a16="http://schemas.microsoft.com/office/drawing/2014/main" id="{89FDF474-1E1B-1239-AA18-8B3FDAC22773}"/>
              </a:ext>
            </a:extLst>
          </p:cNvPr>
          <p:cNvSpPr>
            <a:spLocks/>
          </p:cNvSpPr>
          <p:nvPr>
            <p:custDataLst>
              <p:tags r:id="rId226"/>
            </p:custDataLst>
          </p:nvPr>
        </p:nvSpPr>
        <p:spPr bwMode="gray">
          <a:xfrm>
            <a:off x="8091488" y="53292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AF990D-0EDF-4241-B2C3-25664FF76589}" type="datetime'''''''''''6''7''''''''''''''''''''''''.''''''''6'''''">
              <a:rPr lang="ja-JP" altLang="en-US" sz="1000" smtClean="0">
                <a:effectLst/>
                <a:sym typeface="+mn-lt"/>
              </a:rPr>
              <a:pPr/>
              <a:t>67.6</a:t>
            </a:fld>
            <a:endParaRPr kumimoji="1" lang="ja-JP" altLang="en-US" sz="1000" dirty="0">
              <a:sym typeface="+mn-lt"/>
            </a:endParaRPr>
          </a:p>
        </p:txBody>
      </p:sp>
      <p:sp>
        <p:nvSpPr>
          <p:cNvPr id="162" name="Text Placeholder 12">
            <a:extLst>
              <a:ext uri="{FF2B5EF4-FFF2-40B4-BE49-F238E27FC236}">
                <a16:creationId xmlns:a16="http://schemas.microsoft.com/office/drawing/2014/main" id="{A655256D-4D5A-44C9-34F9-7F199406AAB2}"/>
              </a:ext>
            </a:extLst>
          </p:cNvPr>
          <p:cNvSpPr>
            <a:spLocks/>
          </p:cNvSpPr>
          <p:nvPr>
            <p:custDataLst>
              <p:tags r:id="rId227"/>
            </p:custDataLst>
          </p:nvPr>
        </p:nvSpPr>
        <p:spPr bwMode="auto">
          <a:xfrm>
            <a:off x="78565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5303386-687F-460B-BCB5-16521B2FE6F8}" type="datetime'''''''''2''4'''''''">
              <a:rPr kumimoji="0" lang="ja-JP" altLang="en-US" sz="1000" b="0" smtClean="0"/>
              <a:pPr/>
              <a:t>24</a:t>
            </a:fld>
            <a:endParaRPr kumimoji="0" lang="ja-JP" altLang="en-US" sz="1000" b="0" dirty="0">
              <a:sym typeface="+mn-lt"/>
            </a:endParaRPr>
          </a:p>
        </p:txBody>
      </p:sp>
      <p:sp>
        <p:nvSpPr>
          <p:cNvPr id="188" name="テキスト プレースホルダ 9">
            <a:extLst>
              <a:ext uri="{FF2B5EF4-FFF2-40B4-BE49-F238E27FC236}">
                <a16:creationId xmlns:a16="http://schemas.microsoft.com/office/drawing/2014/main" id="{9380F1CC-6288-A473-8113-0DE3346AE9EE}"/>
              </a:ext>
            </a:extLst>
          </p:cNvPr>
          <p:cNvSpPr>
            <a:spLocks/>
          </p:cNvSpPr>
          <p:nvPr>
            <p:custDataLst>
              <p:tags r:id="rId228"/>
            </p:custDataLst>
          </p:nvPr>
        </p:nvSpPr>
        <p:spPr bwMode="gray">
          <a:xfrm>
            <a:off x="7793038" y="59610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6305D4-1390-4831-A729-72EA1D582BF8}" type="datetime'''''''''''2''''''''''''''''''''3''''''''''.''''''''2'''''">
              <a:rPr lang="ja-JP" altLang="en-US" sz="1000" smtClean="0">
                <a:solidFill>
                  <a:schemeClr val="bg1"/>
                </a:solidFill>
                <a:effectLst/>
                <a:sym typeface="+mn-lt"/>
              </a:rPr>
              <a:pPr/>
              <a:t>23.2</a:t>
            </a:fld>
            <a:endParaRPr kumimoji="1" lang="ja-JP" altLang="en-US" sz="1000" dirty="0">
              <a:solidFill>
                <a:schemeClr val="bg1"/>
              </a:solidFill>
              <a:sym typeface="+mn-lt"/>
            </a:endParaRPr>
          </a:p>
        </p:txBody>
      </p:sp>
      <p:sp>
        <p:nvSpPr>
          <p:cNvPr id="216" name="テキスト プレースホルダ 9">
            <a:extLst>
              <a:ext uri="{FF2B5EF4-FFF2-40B4-BE49-F238E27FC236}">
                <a16:creationId xmlns:a16="http://schemas.microsoft.com/office/drawing/2014/main" id="{717099CC-8487-503A-2632-E8ED31B6D396}"/>
              </a:ext>
            </a:extLst>
          </p:cNvPr>
          <p:cNvSpPr>
            <a:spLocks/>
          </p:cNvSpPr>
          <p:nvPr>
            <p:custDataLst>
              <p:tags r:id="rId229"/>
            </p:custDataLst>
          </p:nvPr>
        </p:nvSpPr>
        <p:spPr bwMode="gray">
          <a:xfrm>
            <a:off x="7793038" y="53228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4CEDD9-B901-46F0-94C4-7BFD7E9099CE}" type="datetime'''''''''''''''''''''''6''''''''''7''''''''''.''''7'">
              <a:rPr lang="ja-JP" altLang="en-US" sz="1000" smtClean="0">
                <a:effectLst/>
                <a:sym typeface="+mn-lt"/>
              </a:rPr>
              <a:pPr/>
              <a:t>67.7</a:t>
            </a:fld>
            <a:endParaRPr kumimoji="1" lang="ja-JP" altLang="en-US" sz="1000" dirty="0">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p:cNvSpPr>
          <p:nvPr>
            <p:custDataLst>
              <p:tags r:id="rId230"/>
            </p:custDataLst>
          </p:nvPr>
        </p:nvSpPr>
        <p:spPr bwMode="auto">
          <a:xfrm>
            <a:off x="75580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B1E343B-29AF-4E50-A11E-C074611C8155}" type="datetime'''''''''''''''''''''''''2''''3'''''''''''''''''">
              <a:rPr kumimoji="0" lang="ja-JP" altLang="en-US" sz="1000" b="0" smtClean="0"/>
              <a:pPr/>
              <a:t>23</a:t>
            </a:fld>
            <a:endParaRPr kumimoji="0" lang="ja-JP" altLang="en-US" sz="1000" b="0" dirty="0">
              <a:sym typeface="+mn-lt"/>
            </a:endParaRPr>
          </a:p>
        </p:txBody>
      </p:sp>
      <p:sp>
        <p:nvSpPr>
          <p:cNvPr id="351" name="テキスト プレースホルダ 9">
            <a:extLst>
              <a:ext uri="{FF2B5EF4-FFF2-40B4-BE49-F238E27FC236}">
                <a16:creationId xmlns:a16="http://schemas.microsoft.com/office/drawing/2014/main" id="{FD02F752-6E69-D8BE-AFD3-203568838191}"/>
              </a:ext>
            </a:extLst>
          </p:cNvPr>
          <p:cNvSpPr>
            <a:spLocks/>
          </p:cNvSpPr>
          <p:nvPr>
            <p:custDataLst>
              <p:tags r:id="rId231"/>
            </p:custDataLst>
          </p:nvPr>
        </p:nvSpPr>
        <p:spPr bwMode="gray">
          <a:xfrm>
            <a:off x="7494588" y="59578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B1C892-6EE5-459B-B00B-FCAE72C00626}" type="datetime'''''''''''''''''2''''''3.''''''''''6'''''''">
              <a:rPr lang="ja-JP" altLang="en-US" sz="1000" smtClean="0">
                <a:solidFill>
                  <a:schemeClr val="bg1"/>
                </a:solidFill>
                <a:effectLst/>
                <a:sym typeface="+mn-lt"/>
              </a:rPr>
              <a:pPr marL="0" lvl="0" indent="0" algn="ctr">
                <a:spcBef>
                  <a:spcPct val="0"/>
                </a:spcBef>
                <a:buNone/>
              </a:pPr>
              <a:t>23.6</a:t>
            </a:fld>
            <a:endParaRPr kumimoji="1" lang="ja-JP" altLang="en-US" sz="1000" dirty="0">
              <a:solidFill>
                <a:schemeClr val="bg1"/>
              </a:solidFill>
              <a:sym typeface="+mn-lt"/>
            </a:endParaRPr>
          </a:p>
        </p:txBody>
      </p:sp>
      <p:sp>
        <p:nvSpPr>
          <p:cNvPr id="350" name="テキスト プレースホルダ 9">
            <a:extLst>
              <a:ext uri="{FF2B5EF4-FFF2-40B4-BE49-F238E27FC236}">
                <a16:creationId xmlns:a16="http://schemas.microsoft.com/office/drawing/2014/main" id="{8C6E9B28-FBBF-D178-7992-F8EAAB3BAAFD}"/>
              </a:ext>
            </a:extLst>
          </p:cNvPr>
          <p:cNvSpPr>
            <a:spLocks/>
          </p:cNvSpPr>
          <p:nvPr>
            <p:custDataLst>
              <p:tags r:id="rId232"/>
            </p:custDataLst>
          </p:nvPr>
        </p:nvSpPr>
        <p:spPr bwMode="gray">
          <a:xfrm>
            <a:off x="7494588" y="53165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257531-2621-413A-9F66-D54DF950578E}" type="datetime'6''''''''''7.8'''''''''''''''''''''''''''''''''''''''''''''''">
              <a:rPr lang="ja-JP" altLang="en-US" sz="1000" smtClean="0">
                <a:effectLst/>
                <a:sym typeface="+mn-lt"/>
              </a:rPr>
              <a:pPr marL="0" lvl="0" indent="0" algn="ctr">
                <a:spcBef>
                  <a:spcPct val="0"/>
                </a:spcBef>
                <a:buNone/>
              </a:pPr>
              <a:t>67.8</a:t>
            </a:fld>
            <a:endParaRPr kumimoji="1" lang="ja-JP" altLang="en-US" sz="1000" dirty="0">
              <a:sym typeface="+mn-lt"/>
            </a:endParaRPr>
          </a:p>
        </p:txBody>
      </p:sp>
      <p:sp>
        <p:nvSpPr>
          <p:cNvPr id="124" name="Text Placeholder 12"/>
          <p:cNvSpPr>
            <a:spLocks/>
          </p:cNvSpPr>
          <p:nvPr>
            <p:custDataLst>
              <p:tags r:id="rId233"/>
            </p:custDataLst>
          </p:nvPr>
        </p:nvSpPr>
        <p:spPr bwMode="auto">
          <a:xfrm>
            <a:off x="7261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D890B7D-AD7E-41AB-9EDA-6B7798E97091}" type="datetime'''''''''''''''''''''''''''''''''''''''''''''''''''2''''''2'''">
              <a:rPr lang="ja-JP" altLang="en-US" sz="1000" b="0" smtClean="0"/>
              <a:pPr/>
              <a:t>22</a:t>
            </a:fld>
            <a:endParaRPr kumimoji="0" lang="ja-JP" altLang="en-US" sz="1000" b="0" dirty="0">
              <a:sym typeface="+mn-lt"/>
            </a:endParaRPr>
          </a:p>
        </p:txBody>
      </p:sp>
      <p:sp>
        <p:nvSpPr>
          <p:cNvPr id="218" name="テキスト プレースホルダ 9">
            <a:extLst>
              <a:ext uri="{FF2B5EF4-FFF2-40B4-BE49-F238E27FC236}">
                <a16:creationId xmlns:a16="http://schemas.microsoft.com/office/drawing/2014/main" id="{B08F5E80-445B-AA23-2800-2715BCA8C6E6}"/>
              </a:ext>
            </a:extLst>
          </p:cNvPr>
          <p:cNvSpPr>
            <a:spLocks/>
          </p:cNvSpPr>
          <p:nvPr>
            <p:custDataLst>
              <p:tags r:id="rId234"/>
            </p:custDataLst>
          </p:nvPr>
        </p:nvSpPr>
        <p:spPr bwMode="gray">
          <a:xfrm>
            <a:off x="8091488" y="59642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9D1573-1DA5-4739-BA08-0070F728957D}" type="datetime'''2''2.''''''''''''''''''''''''9'''''''">
              <a:rPr lang="ja-JP" altLang="en-US" sz="1000" smtClean="0">
                <a:solidFill>
                  <a:schemeClr val="bg1"/>
                </a:solidFill>
                <a:effectLst/>
                <a:sym typeface="+mn-lt"/>
              </a:rPr>
              <a:pPr/>
              <a:t>22.9</a:t>
            </a:fld>
            <a:endParaRPr kumimoji="1" lang="ja-JP" altLang="en-US" sz="1000" dirty="0">
              <a:solidFill>
                <a:schemeClr val="bg1"/>
              </a:solidFill>
              <a:sym typeface="+mn-lt"/>
            </a:endParaRPr>
          </a:p>
        </p:txBody>
      </p:sp>
      <p:sp>
        <p:nvSpPr>
          <p:cNvPr id="349" name="テキスト プレースホルダ 9">
            <a:extLst>
              <a:ext uri="{FF2B5EF4-FFF2-40B4-BE49-F238E27FC236}">
                <a16:creationId xmlns:a16="http://schemas.microsoft.com/office/drawing/2014/main" id="{9CC5415A-81C1-F481-578E-8FC42B017242}"/>
              </a:ext>
            </a:extLst>
          </p:cNvPr>
          <p:cNvSpPr>
            <a:spLocks/>
          </p:cNvSpPr>
          <p:nvPr>
            <p:custDataLst>
              <p:tags r:id="rId235"/>
            </p:custDataLst>
          </p:nvPr>
        </p:nvSpPr>
        <p:spPr bwMode="gray">
          <a:xfrm>
            <a:off x="7197725" y="59563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E08AB7-F69A-4215-9BAF-623F803BDB89}" type="datetime'''''2''''''3''''''''.9'''''''''''''''''''''''">
              <a:rPr lang="ja-JP" altLang="en-US" sz="1000" smtClean="0">
                <a:solidFill>
                  <a:schemeClr val="bg1"/>
                </a:solidFill>
                <a:effectLst/>
                <a:sym typeface="+mn-lt"/>
              </a:rPr>
              <a:pPr marL="0" lvl="0" indent="0" algn="ctr">
                <a:spcBef>
                  <a:spcPct val="0"/>
                </a:spcBef>
                <a:buNone/>
              </a:pPr>
              <a:t>23.9</a:t>
            </a:fld>
            <a:endParaRPr kumimoji="1" lang="ja-JP" altLang="en-US" sz="1000" dirty="0">
              <a:solidFill>
                <a:schemeClr val="bg1"/>
              </a:solidFill>
              <a:sym typeface="+mn-lt"/>
            </a:endParaRPr>
          </a:p>
        </p:txBody>
      </p:sp>
      <p:sp>
        <p:nvSpPr>
          <p:cNvPr id="348" name="テキスト プレースホルダ 9">
            <a:extLst>
              <a:ext uri="{FF2B5EF4-FFF2-40B4-BE49-F238E27FC236}">
                <a16:creationId xmlns:a16="http://schemas.microsoft.com/office/drawing/2014/main" id="{707B1288-C37D-979E-8C51-620386D9FF28}"/>
              </a:ext>
            </a:extLst>
          </p:cNvPr>
          <p:cNvSpPr>
            <a:spLocks/>
          </p:cNvSpPr>
          <p:nvPr>
            <p:custDataLst>
              <p:tags r:id="rId236"/>
            </p:custDataLst>
          </p:nvPr>
        </p:nvSpPr>
        <p:spPr bwMode="gray">
          <a:xfrm>
            <a:off x="7197725" y="53117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BC8E82-A852-4965-85DF-BF24888B0AD9}" type="datetime'''''''''6''''''7''''''''''''''''''.''''''8'''''">
              <a:rPr lang="ja-JP" altLang="en-US" sz="1000" smtClean="0">
                <a:effectLst/>
                <a:sym typeface="+mn-lt"/>
              </a:rPr>
              <a:pPr marL="0" lvl="0" indent="0" algn="ctr">
                <a:spcBef>
                  <a:spcPct val="0"/>
                </a:spcBef>
                <a:buNone/>
              </a:pPr>
              <a:t>67.8</a:t>
            </a:fld>
            <a:endParaRPr kumimoji="1" lang="ja-JP" altLang="en-US" sz="1000" dirty="0">
              <a:sym typeface="+mn-lt"/>
            </a:endParaRPr>
          </a:p>
        </p:txBody>
      </p:sp>
      <p:sp>
        <p:nvSpPr>
          <p:cNvPr id="123" name="Text Placeholder 12"/>
          <p:cNvSpPr>
            <a:spLocks/>
          </p:cNvSpPr>
          <p:nvPr>
            <p:custDataLst>
              <p:tags r:id="rId237"/>
            </p:custDataLst>
          </p:nvPr>
        </p:nvSpPr>
        <p:spPr bwMode="auto">
          <a:xfrm>
            <a:off x="69627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1000" b="0" dirty="0">
              <a:sym typeface="+mn-lt"/>
            </a:endParaRPr>
          </a:p>
        </p:txBody>
      </p:sp>
      <p:sp>
        <p:nvSpPr>
          <p:cNvPr id="347" name="テキスト プレースホルダ 9">
            <a:extLst>
              <a:ext uri="{FF2B5EF4-FFF2-40B4-BE49-F238E27FC236}">
                <a16:creationId xmlns:a16="http://schemas.microsoft.com/office/drawing/2014/main" id="{C64376D3-22E7-0C09-24FE-380FF3F05137}"/>
              </a:ext>
            </a:extLst>
          </p:cNvPr>
          <p:cNvSpPr>
            <a:spLocks/>
          </p:cNvSpPr>
          <p:nvPr>
            <p:custDataLst>
              <p:tags r:id="rId238"/>
            </p:custDataLst>
          </p:nvPr>
        </p:nvSpPr>
        <p:spPr bwMode="gray">
          <a:xfrm>
            <a:off x="6899275" y="59547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273409-E0B6-4C7C-9419-75D206E9D64F}" type="datetime'''''''''''''''''2''''''''''''''''''''4''.2'''">
              <a:rPr lang="ja-JP" altLang="en-US" sz="1000" smtClean="0">
                <a:solidFill>
                  <a:schemeClr val="bg1"/>
                </a:solidFill>
                <a:effectLst/>
                <a:sym typeface="+mn-lt"/>
              </a:rPr>
              <a:pPr marL="0" lvl="0" indent="0" algn="ctr">
                <a:spcBef>
                  <a:spcPct val="0"/>
                </a:spcBef>
                <a:buNone/>
              </a:pPr>
              <a:t>24.2</a:t>
            </a:fld>
            <a:endParaRPr kumimoji="1" lang="ja-JP" altLang="en-US" sz="1000" dirty="0">
              <a:solidFill>
                <a:schemeClr val="bg1"/>
              </a:solidFill>
              <a:sym typeface="+mn-lt"/>
            </a:endParaRPr>
          </a:p>
        </p:txBody>
      </p:sp>
      <p:sp>
        <p:nvSpPr>
          <p:cNvPr id="346" name="テキスト プレースホルダ 9">
            <a:extLst>
              <a:ext uri="{FF2B5EF4-FFF2-40B4-BE49-F238E27FC236}">
                <a16:creationId xmlns:a16="http://schemas.microsoft.com/office/drawing/2014/main" id="{20CCA78D-92A3-4B31-BBF9-CD0BC9800661}"/>
              </a:ext>
            </a:extLst>
          </p:cNvPr>
          <p:cNvSpPr>
            <a:spLocks/>
          </p:cNvSpPr>
          <p:nvPr>
            <p:custDataLst>
              <p:tags r:id="rId239"/>
            </p:custDataLst>
          </p:nvPr>
        </p:nvSpPr>
        <p:spPr bwMode="gray">
          <a:xfrm>
            <a:off x="6899275" y="53086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2FA4B0-182F-48D2-8123-A68DD88C9EC2}" type="datetime'''''6''''''7''''''.''''''''''9'''''''''''''''''''''">
              <a:rPr lang="ja-JP" altLang="en-US" sz="1000" smtClean="0">
                <a:effectLst/>
                <a:sym typeface="+mn-lt"/>
              </a:rPr>
              <a:pPr marL="0" lvl="0" indent="0" algn="ctr">
                <a:spcBef>
                  <a:spcPct val="0"/>
                </a:spcBef>
                <a:buNone/>
              </a:pPr>
              <a:t>67.9</a:t>
            </a:fld>
            <a:endParaRPr kumimoji="1" lang="ja-JP" altLang="en-US" sz="1000" dirty="0">
              <a:sym typeface="+mn-lt"/>
            </a:endParaRPr>
          </a:p>
        </p:txBody>
      </p:sp>
      <p:sp>
        <p:nvSpPr>
          <p:cNvPr id="122" name="Text Placeholder 12"/>
          <p:cNvSpPr>
            <a:spLocks/>
          </p:cNvSpPr>
          <p:nvPr>
            <p:custDataLst>
              <p:tags r:id="rId240"/>
            </p:custDataLst>
          </p:nvPr>
        </p:nvSpPr>
        <p:spPr bwMode="auto">
          <a:xfrm>
            <a:off x="66643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1000" b="0" dirty="0">
              <a:sym typeface="+mn-lt"/>
            </a:endParaRPr>
          </a:p>
        </p:txBody>
      </p:sp>
      <p:sp>
        <p:nvSpPr>
          <p:cNvPr id="345" name="テキスト プレースホルダ 9">
            <a:extLst>
              <a:ext uri="{FF2B5EF4-FFF2-40B4-BE49-F238E27FC236}">
                <a16:creationId xmlns:a16="http://schemas.microsoft.com/office/drawing/2014/main" id="{34B8FB2B-735E-F562-11BE-AB4FE916C1F1}"/>
              </a:ext>
            </a:extLst>
          </p:cNvPr>
          <p:cNvSpPr>
            <a:spLocks/>
          </p:cNvSpPr>
          <p:nvPr>
            <p:custDataLst>
              <p:tags r:id="rId241"/>
            </p:custDataLst>
          </p:nvPr>
        </p:nvSpPr>
        <p:spPr bwMode="gray">
          <a:xfrm>
            <a:off x="6600825" y="59531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FA9E6D-E789-4E49-8938-CEE508127FE2}" type="datetime'''''''''2''''4''.''''''''''4'''''''''''''''''''''''''''''''''">
              <a:rPr lang="ja-JP" altLang="en-US" sz="1000" smtClean="0">
                <a:solidFill>
                  <a:schemeClr val="bg1"/>
                </a:solidFill>
                <a:effectLst/>
                <a:sym typeface="+mn-lt"/>
              </a:rPr>
              <a:pPr marL="0" lvl="0" indent="0" algn="ctr">
                <a:spcBef>
                  <a:spcPct val="0"/>
                </a:spcBef>
                <a:buNone/>
              </a:pPr>
              <a:t>24.4</a:t>
            </a:fld>
            <a:endParaRPr kumimoji="1" lang="ja-JP" altLang="en-US" sz="1000" dirty="0">
              <a:solidFill>
                <a:schemeClr val="bg1"/>
              </a:solidFill>
              <a:sym typeface="+mn-lt"/>
            </a:endParaRPr>
          </a:p>
        </p:txBody>
      </p:sp>
      <p:sp>
        <p:nvSpPr>
          <p:cNvPr id="344" name="テキスト プレースホルダ 9">
            <a:extLst>
              <a:ext uri="{FF2B5EF4-FFF2-40B4-BE49-F238E27FC236}">
                <a16:creationId xmlns:a16="http://schemas.microsoft.com/office/drawing/2014/main" id="{B22371EF-D0A4-16FE-5D11-7AA12ED59589}"/>
              </a:ext>
            </a:extLst>
          </p:cNvPr>
          <p:cNvSpPr>
            <a:spLocks/>
          </p:cNvSpPr>
          <p:nvPr>
            <p:custDataLst>
              <p:tags r:id="rId242"/>
            </p:custDataLst>
          </p:nvPr>
        </p:nvSpPr>
        <p:spPr bwMode="gray">
          <a:xfrm>
            <a:off x="6600825" y="53038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CFBE02-383A-497A-A05E-B7B09164B691}" type="datetime'''68.''''''''''''''''''''''''''''''0'''''''''''''''''''''''''">
              <a:rPr lang="ja-JP" altLang="en-US" sz="1000" smtClean="0">
                <a:effectLst/>
                <a:sym typeface="+mn-lt"/>
              </a:rPr>
              <a:pPr marL="0" lvl="0" indent="0" algn="ctr">
                <a:spcBef>
                  <a:spcPct val="0"/>
                </a:spcBef>
                <a:buNone/>
              </a:pPr>
              <a:t>68.0</a:t>
            </a:fld>
            <a:endParaRPr kumimoji="1" lang="ja-JP" altLang="en-US" sz="1000" dirty="0">
              <a:sym typeface="+mn-lt"/>
            </a:endParaRPr>
          </a:p>
        </p:txBody>
      </p:sp>
      <p:sp>
        <p:nvSpPr>
          <p:cNvPr id="121" name="Text Placeholder 12"/>
          <p:cNvSpPr>
            <a:spLocks/>
          </p:cNvSpPr>
          <p:nvPr>
            <p:custDataLst>
              <p:tags r:id="rId243"/>
            </p:custDataLst>
          </p:nvPr>
        </p:nvSpPr>
        <p:spPr bwMode="auto">
          <a:xfrm>
            <a:off x="63658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1000" b="0" dirty="0">
              <a:sym typeface="+mn-lt"/>
            </a:endParaRPr>
          </a:p>
        </p:txBody>
      </p:sp>
      <p:sp>
        <p:nvSpPr>
          <p:cNvPr id="343" name="テキスト プレースホルダ 9">
            <a:extLst>
              <a:ext uri="{FF2B5EF4-FFF2-40B4-BE49-F238E27FC236}">
                <a16:creationId xmlns:a16="http://schemas.microsoft.com/office/drawing/2014/main" id="{6C8DB212-724D-7A96-483E-AA5C69B7C042}"/>
              </a:ext>
            </a:extLst>
          </p:cNvPr>
          <p:cNvSpPr>
            <a:spLocks/>
          </p:cNvSpPr>
          <p:nvPr>
            <p:custDataLst>
              <p:tags r:id="rId244"/>
            </p:custDataLst>
          </p:nvPr>
        </p:nvSpPr>
        <p:spPr bwMode="gray">
          <a:xfrm>
            <a:off x="6302375" y="59515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F8FA7A-DBA8-45B5-AE24-53D9D69F82C3}" type="datetime'''2''''''4''''''''''''''''''''''''.''''5'''''''''''''''''">
              <a:rPr lang="ja-JP" altLang="en-US" sz="1000" smtClean="0">
                <a:solidFill>
                  <a:schemeClr val="bg1"/>
                </a:solidFill>
                <a:effectLst/>
                <a:sym typeface="+mn-lt"/>
              </a:rPr>
              <a:pPr marL="0" lvl="0" indent="0" algn="ctr">
                <a:spcBef>
                  <a:spcPct val="0"/>
                </a:spcBef>
                <a:buNone/>
              </a:pPr>
              <a:t>24.5</a:t>
            </a:fld>
            <a:endParaRPr kumimoji="1" lang="ja-JP" altLang="en-US" sz="1000" dirty="0">
              <a:solidFill>
                <a:schemeClr val="bg1"/>
              </a:solidFill>
              <a:sym typeface="+mn-lt"/>
            </a:endParaRPr>
          </a:p>
        </p:txBody>
      </p:sp>
      <p:sp>
        <p:nvSpPr>
          <p:cNvPr id="342" name="テキスト プレースホルダ 9">
            <a:extLst>
              <a:ext uri="{FF2B5EF4-FFF2-40B4-BE49-F238E27FC236}">
                <a16:creationId xmlns:a16="http://schemas.microsoft.com/office/drawing/2014/main" id="{395A399D-1595-055D-98FA-08EB23BC7F0A}"/>
              </a:ext>
            </a:extLst>
          </p:cNvPr>
          <p:cNvSpPr>
            <a:spLocks/>
          </p:cNvSpPr>
          <p:nvPr>
            <p:custDataLst>
              <p:tags r:id="rId245"/>
            </p:custDataLst>
          </p:nvPr>
        </p:nvSpPr>
        <p:spPr bwMode="gray">
          <a:xfrm>
            <a:off x="6302375" y="53006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440E33-D5F6-4CB3-908B-1879A0C572C0}" type="datetime'''''''''''6''8''''''''''''''''''''''''''''''''''.''''''''2'">
              <a:rPr lang="ja-JP" altLang="en-US" sz="1000" smtClean="0">
                <a:effectLst/>
                <a:sym typeface="+mn-lt"/>
              </a:rPr>
              <a:pPr marL="0" lvl="0" indent="0" algn="ctr">
                <a:spcBef>
                  <a:spcPct val="0"/>
                </a:spcBef>
                <a:buNone/>
              </a:pPr>
              <a:t>68.2</a:t>
            </a:fld>
            <a:endParaRPr kumimoji="1" lang="ja-JP" altLang="en-US" sz="1000" dirty="0">
              <a:sym typeface="+mn-lt"/>
            </a:endParaRPr>
          </a:p>
        </p:txBody>
      </p:sp>
      <p:sp>
        <p:nvSpPr>
          <p:cNvPr id="207" name="Text Placeholder 12"/>
          <p:cNvSpPr>
            <a:spLocks/>
          </p:cNvSpPr>
          <p:nvPr>
            <p:custDataLst>
              <p:tags r:id="rId246"/>
            </p:custDataLst>
          </p:nvPr>
        </p:nvSpPr>
        <p:spPr bwMode="auto">
          <a:xfrm>
            <a:off x="60690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1000" b="0" dirty="0">
              <a:sym typeface="+mn-lt"/>
            </a:endParaRPr>
          </a:p>
        </p:txBody>
      </p:sp>
      <p:sp>
        <p:nvSpPr>
          <p:cNvPr id="341" name="テキスト プレースホルダ 9">
            <a:extLst>
              <a:ext uri="{FF2B5EF4-FFF2-40B4-BE49-F238E27FC236}">
                <a16:creationId xmlns:a16="http://schemas.microsoft.com/office/drawing/2014/main" id="{07CD5991-C106-AC47-D28B-F7EC9BD11961}"/>
              </a:ext>
            </a:extLst>
          </p:cNvPr>
          <p:cNvSpPr>
            <a:spLocks/>
          </p:cNvSpPr>
          <p:nvPr>
            <p:custDataLst>
              <p:tags r:id="rId247"/>
            </p:custDataLst>
          </p:nvPr>
        </p:nvSpPr>
        <p:spPr bwMode="gray">
          <a:xfrm>
            <a:off x="6005513" y="59515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0C9095-FD4E-4738-B1DE-9DD1AF4D5D47}" type="datetime'''''''''''''''''''''''''''''''2''''''''''4''''''''.6'''''">
              <a:rPr lang="ja-JP" altLang="en-US" sz="1000" smtClean="0">
                <a:solidFill>
                  <a:schemeClr val="bg1"/>
                </a:solidFill>
                <a:effectLst/>
                <a:sym typeface="+mn-lt"/>
              </a:rPr>
              <a:pPr marL="0" lvl="0" indent="0" algn="ctr">
                <a:spcBef>
                  <a:spcPct val="0"/>
                </a:spcBef>
                <a:buNone/>
              </a:pPr>
              <a:t>24.6</a:t>
            </a:fld>
            <a:endParaRPr kumimoji="1" lang="ja-JP" altLang="en-US" sz="1000" dirty="0">
              <a:solidFill>
                <a:schemeClr val="bg1"/>
              </a:solidFill>
              <a:sym typeface="+mn-lt"/>
            </a:endParaRPr>
          </a:p>
        </p:txBody>
      </p:sp>
      <p:sp>
        <p:nvSpPr>
          <p:cNvPr id="340" name="テキスト プレースホルダ 9">
            <a:extLst>
              <a:ext uri="{FF2B5EF4-FFF2-40B4-BE49-F238E27FC236}">
                <a16:creationId xmlns:a16="http://schemas.microsoft.com/office/drawing/2014/main" id="{0128334F-E452-9828-8613-F12F1A247F4C}"/>
              </a:ext>
            </a:extLst>
          </p:cNvPr>
          <p:cNvSpPr>
            <a:spLocks/>
          </p:cNvSpPr>
          <p:nvPr>
            <p:custDataLst>
              <p:tags r:id="rId248"/>
            </p:custDataLst>
          </p:nvPr>
        </p:nvSpPr>
        <p:spPr bwMode="gray">
          <a:xfrm>
            <a:off x="6005513" y="5299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9AFE5C-53C6-4A2D-B9B0-6604615E1B56}" type="datetime'''''''''''6''''''''''''''''''''8''.''''''''''4'''''''''''''''">
              <a:rPr lang="ja-JP" altLang="en-US" sz="1000" smtClean="0">
                <a:effectLst/>
                <a:sym typeface="+mn-lt"/>
              </a:rPr>
              <a:pPr marL="0" lvl="0" indent="0" algn="ctr">
                <a:spcBef>
                  <a:spcPct val="0"/>
                </a:spcBef>
                <a:buNone/>
              </a:pPr>
              <a:t>68.4</a:t>
            </a:fld>
            <a:endParaRPr kumimoji="1" lang="ja-JP" altLang="en-US" sz="1000" dirty="0">
              <a:sym typeface="+mn-lt"/>
            </a:endParaRPr>
          </a:p>
        </p:txBody>
      </p:sp>
      <p:sp>
        <p:nvSpPr>
          <p:cNvPr id="205" name="Text Placeholder 12"/>
          <p:cNvSpPr>
            <a:spLocks/>
          </p:cNvSpPr>
          <p:nvPr>
            <p:custDataLst>
              <p:tags r:id="rId249"/>
            </p:custDataLst>
          </p:nvPr>
        </p:nvSpPr>
        <p:spPr bwMode="auto">
          <a:xfrm>
            <a:off x="5770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1000" b="0" dirty="0">
              <a:sym typeface="+mn-lt"/>
            </a:endParaRPr>
          </a:p>
        </p:txBody>
      </p:sp>
      <p:sp>
        <p:nvSpPr>
          <p:cNvPr id="339" name="テキスト プレースホルダ 9">
            <a:extLst>
              <a:ext uri="{FF2B5EF4-FFF2-40B4-BE49-F238E27FC236}">
                <a16:creationId xmlns:a16="http://schemas.microsoft.com/office/drawing/2014/main" id="{726FBF90-56CD-28BB-6271-7DE70D3215CE}"/>
              </a:ext>
            </a:extLst>
          </p:cNvPr>
          <p:cNvSpPr>
            <a:spLocks/>
          </p:cNvSpPr>
          <p:nvPr>
            <p:custDataLst>
              <p:tags r:id="rId250"/>
            </p:custDataLst>
          </p:nvPr>
        </p:nvSpPr>
        <p:spPr bwMode="gray">
          <a:xfrm>
            <a:off x="5707063" y="59531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41CA38-5E45-45F0-A16B-3F3938885FA6}" type="datetime'''''''''''24''''''.''''''''''''''4'">
              <a:rPr lang="ja-JP" altLang="en-US" sz="1000" smtClean="0">
                <a:solidFill>
                  <a:schemeClr val="bg1"/>
                </a:solidFill>
                <a:effectLst/>
                <a:sym typeface="+mn-lt"/>
              </a:rPr>
              <a:pPr marL="0" lvl="0" indent="0" algn="ctr">
                <a:spcBef>
                  <a:spcPct val="0"/>
                </a:spcBef>
                <a:buNone/>
              </a:pPr>
              <a:t>24.4</a:t>
            </a:fld>
            <a:endParaRPr kumimoji="1" lang="ja-JP" altLang="en-US" sz="1000" dirty="0">
              <a:solidFill>
                <a:schemeClr val="bg1"/>
              </a:solidFill>
              <a:sym typeface="+mn-lt"/>
            </a:endParaRPr>
          </a:p>
        </p:txBody>
      </p:sp>
      <p:sp>
        <p:nvSpPr>
          <p:cNvPr id="338" name="テキスト プレースホルダ 9">
            <a:extLst>
              <a:ext uri="{FF2B5EF4-FFF2-40B4-BE49-F238E27FC236}">
                <a16:creationId xmlns:a16="http://schemas.microsoft.com/office/drawing/2014/main" id="{F0EA6F2D-1A90-0CBC-0F82-854FFB1F9FDA}"/>
              </a:ext>
            </a:extLst>
          </p:cNvPr>
          <p:cNvSpPr>
            <a:spLocks/>
          </p:cNvSpPr>
          <p:nvPr>
            <p:custDataLst>
              <p:tags r:id="rId251"/>
            </p:custDataLst>
          </p:nvPr>
        </p:nvSpPr>
        <p:spPr bwMode="gray">
          <a:xfrm>
            <a:off x="5707063" y="5299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56A608-1458-459E-BDBD-BCB9F32EB4DB}" type="datetime'6''''''''8''''''''''.''''''''''''8'''''''''''''''''">
              <a:rPr lang="ja-JP" altLang="en-US" sz="1000" smtClean="0">
                <a:effectLst/>
                <a:sym typeface="+mn-lt"/>
              </a:rPr>
              <a:pPr marL="0" lvl="0" indent="0" algn="ctr">
                <a:spcBef>
                  <a:spcPct val="0"/>
                </a:spcBef>
                <a:buNone/>
              </a:pPr>
              <a:t>68.8</a:t>
            </a:fld>
            <a:endParaRPr kumimoji="1" lang="ja-JP" altLang="en-US" sz="1000" dirty="0">
              <a:sym typeface="+mn-lt"/>
            </a:endParaRPr>
          </a:p>
        </p:txBody>
      </p:sp>
      <p:sp>
        <p:nvSpPr>
          <p:cNvPr id="120" name="Text Placeholder 12"/>
          <p:cNvSpPr>
            <a:spLocks/>
          </p:cNvSpPr>
          <p:nvPr>
            <p:custDataLst>
              <p:tags r:id="rId252"/>
            </p:custDataLst>
          </p:nvPr>
        </p:nvSpPr>
        <p:spPr bwMode="auto">
          <a:xfrm>
            <a:off x="54721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1000" b="0" dirty="0">
              <a:sym typeface="+mn-lt"/>
            </a:endParaRPr>
          </a:p>
        </p:txBody>
      </p:sp>
      <p:sp>
        <p:nvSpPr>
          <p:cNvPr id="337" name="テキスト プレースホルダ 9">
            <a:extLst>
              <a:ext uri="{FF2B5EF4-FFF2-40B4-BE49-F238E27FC236}">
                <a16:creationId xmlns:a16="http://schemas.microsoft.com/office/drawing/2014/main" id="{1E193D1E-C8FA-4BDC-E501-6BD704C43BE3}"/>
              </a:ext>
            </a:extLst>
          </p:cNvPr>
          <p:cNvSpPr>
            <a:spLocks/>
          </p:cNvSpPr>
          <p:nvPr>
            <p:custDataLst>
              <p:tags r:id="rId253"/>
            </p:custDataLst>
          </p:nvPr>
        </p:nvSpPr>
        <p:spPr bwMode="gray">
          <a:xfrm>
            <a:off x="5408613" y="59547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0EDA26-CB44-4C1D-AD0D-555E4F3E9019}" type="datetime'''''''''2''''''4''''''''''''''''''''''.''''''''''''''''''1'''">
              <a:rPr lang="ja-JP" altLang="en-US" sz="1000" smtClean="0">
                <a:solidFill>
                  <a:schemeClr val="bg1"/>
                </a:solidFill>
                <a:effectLst/>
                <a:sym typeface="+mn-lt"/>
              </a:rPr>
              <a:pPr marL="0" lvl="0" indent="0" algn="ctr">
                <a:spcBef>
                  <a:spcPct val="0"/>
                </a:spcBef>
                <a:buNone/>
              </a:pPr>
              <a:t>24.1</a:t>
            </a:fld>
            <a:endParaRPr kumimoji="1" lang="ja-JP" altLang="en-US" sz="1000" dirty="0">
              <a:solidFill>
                <a:schemeClr val="bg1"/>
              </a:solidFill>
              <a:sym typeface="+mn-lt"/>
            </a:endParaRPr>
          </a:p>
        </p:txBody>
      </p:sp>
      <p:sp>
        <p:nvSpPr>
          <p:cNvPr id="336" name="テキスト プレースホルダ 9">
            <a:extLst>
              <a:ext uri="{FF2B5EF4-FFF2-40B4-BE49-F238E27FC236}">
                <a16:creationId xmlns:a16="http://schemas.microsoft.com/office/drawing/2014/main" id="{6475303C-6BA9-6D02-294D-2DE3D2C265F6}"/>
              </a:ext>
            </a:extLst>
          </p:cNvPr>
          <p:cNvSpPr>
            <a:spLocks/>
          </p:cNvSpPr>
          <p:nvPr>
            <p:custDataLst>
              <p:tags r:id="rId254"/>
            </p:custDataLst>
          </p:nvPr>
        </p:nvSpPr>
        <p:spPr bwMode="gray">
          <a:xfrm>
            <a:off x="5408613" y="5299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0D4A7A-5337-454D-BB9B-32F88E2B87C1}" type="datetime'6''''''''''''''9''''''''''''''.''3'''''''''">
              <a:rPr lang="ja-JP" altLang="en-US" sz="1000" smtClean="0">
                <a:effectLst/>
                <a:sym typeface="+mn-lt"/>
              </a:rPr>
              <a:pPr marL="0" lvl="0" indent="0" algn="ctr">
                <a:spcBef>
                  <a:spcPct val="0"/>
                </a:spcBef>
                <a:buNone/>
              </a:pPr>
              <a:t>69.3</a:t>
            </a:fld>
            <a:endParaRPr kumimoji="1" lang="ja-JP" altLang="en-US" sz="1000" dirty="0">
              <a:sym typeface="+mn-lt"/>
            </a:endParaRPr>
          </a:p>
        </p:txBody>
      </p:sp>
      <p:sp>
        <p:nvSpPr>
          <p:cNvPr id="119" name="Text Placeholder 12"/>
          <p:cNvSpPr>
            <a:spLocks/>
          </p:cNvSpPr>
          <p:nvPr>
            <p:custDataLst>
              <p:tags r:id="rId255"/>
            </p:custDataLst>
          </p:nvPr>
        </p:nvSpPr>
        <p:spPr bwMode="auto">
          <a:xfrm>
            <a:off x="51752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1000" b="0" dirty="0">
              <a:sym typeface="+mn-lt"/>
            </a:endParaRPr>
          </a:p>
        </p:txBody>
      </p:sp>
      <p:sp>
        <p:nvSpPr>
          <p:cNvPr id="335" name="テキスト プレースホルダ 9">
            <a:extLst>
              <a:ext uri="{FF2B5EF4-FFF2-40B4-BE49-F238E27FC236}">
                <a16:creationId xmlns:a16="http://schemas.microsoft.com/office/drawing/2014/main" id="{C94314E3-F1F1-974F-DAF1-A67B3246DD41}"/>
              </a:ext>
            </a:extLst>
          </p:cNvPr>
          <p:cNvSpPr>
            <a:spLocks/>
          </p:cNvSpPr>
          <p:nvPr>
            <p:custDataLst>
              <p:tags r:id="rId256"/>
            </p:custDataLst>
          </p:nvPr>
        </p:nvSpPr>
        <p:spPr bwMode="gray">
          <a:xfrm>
            <a:off x="5111750" y="59563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A31391-F302-43FF-A4F4-9A18545A0D40}" type="datetime'''''''''''''''''''''''''''''2''''4''.0'''''''''''''''''''">
              <a:rPr lang="ja-JP" altLang="en-US" sz="1000" smtClean="0">
                <a:solidFill>
                  <a:schemeClr val="bg1"/>
                </a:solidFill>
                <a:effectLst/>
                <a:sym typeface="+mn-lt"/>
              </a:rPr>
              <a:pPr marL="0" lvl="0" indent="0" algn="ctr">
                <a:spcBef>
                  <a:spcPct val="0"/>
                </a:spcBef>
                <a:buNone/>
              </a:pPr>
              <a:t>24.0</a:t>
            </a:fld>
            <a:endParaRPr kumimoji="1" lang="ja-JP" altLang="en-US" sz="1000" dirty="0">
              <a:solidFill>
                <a:schemeClr val="bg1"/>
              </a:solidFill>
              <a:sym typeface="+mn-lt"/>
            </a:endParaRPr>
          </a:p>
        </p:txBody>
      </p:sp>
      <p:sp>
        <p:nvSpPr>
          <p:cNvPr id="334" name="テキスト プレースホルダ 9">
            <a:extLst>
              <a:ext uri="{FF2B5EF4-FFF2-40B4-BE49-F238E27FC236}">
                <a16:creationId xmlns:a16="http://schemas.microsoft.com/office/drawing/2014/main" id="{EADE716C-75A2-1F38-2E29-F0BBC7A3E2B7}"/>
              </a:ext>
            </a:extLst>
          </p:cNvPr>
          <p:cNvSpPr>
            <a:spLocks/>
          </p:cNvSpPr>
          <p:nvPr>
            <p:custDataLst>
              <p:tags r:id="rId257"/>
            </p:custDataLst>
          </p:nvPr>
        </p:nvSpPr>
        <p:spPr bwMode="gray">
          <a:xfrm>
            <a:off x="5111750" y="5299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04AC66-D5BE-4090-A5A7-20A880D2853D}" type="datetime'''''''''''''6''9''''''''''''.''''''''''''''''6'">
              <a:rPr lang="ja-JP" altLang="en-US" sz="1000" smtClean="0">
                <a:effectLst/>
                <a:sym typeface="+mn-lt"/>
              </a:rPr>
              <a:pPr marL="0" lvl="0" indent="0" algn="ctr">
                <a:spcBef>
                  <a:spcPct val="0"/>
                </a:spcBef>
                <a:buNone/>
              </a:pPr>
              <a:t>69.6</a:t>
            </a:fld>
            <a:endParaRPr kumimoji="1" lang="ja-JP" altLang="en-US" sz="1000" dirty="0">
              <a:sym typeface="+mn-lt"/>
            </a:endParaRPr>
          </a:p>
        </p:txBody>
      </p:sp>
      <p:sp>
        <p:nvSpPr>
          <p:cNvPr id="118" name="Text Placeholder 12"/>
          <p:cNvSpPr>
            <a:spLocks/>
          </p:cNvSpPr>
          <p:nvPr>
            <p:custDataLst>
              <p:tags r:id="rId258"/>
            </p:custDataLst>
          </p:nvPr>
        </p:nvSpPr>
        <p:spPr bwMode="auto">
          <a:xfrm>
            <a:off x="48768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1000" b="0" dirty="0">
              <a:sym typeface="+mn-lt"/>
            </a:endParaRPr>
          </a:p>
        </p:txBody>
      </p:sp>
      <p:sp>
        <p:nvSpPr>
          <p:cNvPr id="333" name="テキスト プレースホルダ 9">
            <a:extLst>
              <a:ext uri="{FF2B5EF4-FFF2-40B4-BE49-F238E27FC236}">
                <a16:creationId xmlns:a16="http://schemas.microsoft.com/office/drawing/2014/main" id="{22FB5224-7051-D34E-F85C-15BC45F97D00}"/>
              </a:ext>
            </a:extLst>
          </p:cNvPr>
          <p:cNvSpPr>
            <a:spLocks/>
          </p:cNvSpPr>
          <p:nvPr>
            <p:custDataLst>
              <p:tags r:id="rId259"/>
            </p:custDataLst>
          </p:nvPr>
        </p:nvSpPr>
        <p:spPr bwMode="gray">
          <a:xfrm>
            <a:off x="4813300" y="59563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45E7B1-D8BB-41CF-B96D-C536FCE9685B}" type="datetime'''2''4.''''0'''''''">
              <a:rPr lang="ja-JP" altLang="en-US" sz="1000" smtClean="0">
                <a:solidFill>
                  <a:schemeClr val="bg1"/>
                </a:solidFill>
                <a:effectLst/>
                <a:sym typeface="+mn-lt"/>
              </a:rPr>
              <a:pPr marL="0" lvl="0" indent="0" algn="ctr">
                <a:spcBef>
                  <a:spcPct val="0"/>
                </a:spcBef>
                <a:buNone/>
              </a:pPr>
              <a:t>24.0</a:t>
            </a:fld>
            <a:endParaRPr kumimoji="1" lang="ja-JP" altLang="en-US" sz="1000" dirty="0">
              <a:solidFill>
                <a:schemeClr val="bg1"/>
              </a:solidFill>
              <a:sym typeface="+mn-lt"/>
            </a:endParaRPr>
          </a:p>
        </p:txBody>
      </p:sp>
      <p:sp>
        <p:nvSpPr>
          <p:cNvPr id="332" name="テキスト プレースホルダ 9">
            <a:extLst>
              <a:ext uri="{FF2B5EF4-FFF2-40B4-BE49-F238E27FC236}">
                <a16:creationId xmlns:a16="http://schemas.microsoft.com/office/drawing/2014/main" id="{678FC23B-52E1-36BB-2D29-6D263CD42C92}"/>
              </a:ext>
            </a:extLst>
          </p:cNvPr>
          <p:cNvSpPr>
            <a:spLocks/>
          </p:cNvSpPr>
          <p:nvPr>
            <p:custDataLst>
              <p:tags r:id="rId260"/>
            </p:custDataLst>
          </p:nvPr>
        </p:nvSpPr>
        <p:spPr bwMode="gray">
          <a:xfrm>
            <a:off x="4813300" y="52974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E6646A-5FA4-4E15-BDEE-E56617207CF5}" type="datetime'''''''''''''''''''''''6''''''''''''''''9''''''''''''''.''''7'">
              <a:rPr lang="ja-JP" altLang="en-US" sz="1000" smtClean="0">
                <a:effectLst/>
                <a:sym typeface="+mn-lt"/>
              </a:rPr>
              <a:pPr marL="0" lvl="0" indent="0" algn="ctr">
                <a:spcBef>
                  <a:spcPct val="0"/>
                </a:spcBef>
                <a:buNone/>
              </a:pPr>
              <a:t>69.7</a:t>
            </a:fld>
            <a:endParaRPr kumimoji="1" lang="ja-JP" altLang="en-US" sz="1000" dirty="0">
              <a:sym typeface="+mn-lt"/>
            </a:endParaRPr>
          </a:p>
        </p:txBody>
      </p:sp>
      <p:sp>
        <p:nvSpPr>
          <p:cNvPr id="117" name="Text Placeholder 12"/>
          <p:cNvSpPr>
            <a:spLocks/>
          </p:cNvSpPr>
          <p:nvPr>
            <p:custDataLst>
              <p:tags r:id="rId261"/>
            </p:custDataLst>
          </p:nvPr>
        </p:nvSpPr>
        <p:spPr bwMode="auto">
          <a:xfrm>
            <a:off x="4578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1000" b="0" dirty="0">
              <a:sym typeface="+mn-lt"/>
            </a:endParaRPr>
          </a:p>
        </p:txBody>
      </p:sp>
      <p:sp>
        <p:nvSpPr>
          <p:cNvPr id="331" name="テキスト プレースホルダ 9">
            <a:extLst>
              <a:ext uri="{FF2B5EF4-FFF2-40B4-BE49-F238E27FC236}">
                <a16:creationId xmlns:a16="http://schemas.microsoft.com/office/drawing/2014/main" id="{C1047E25-105E-5584-0782-A67843FA2882}"/>
              </a:ext>
            </a:extLst>
          </p:cNvPr>
          <p:cNvSpPr>
            <a:spLocks/>
          </p:cNvSpPr>
          <p:nvPr>
            <p:custDataLst>
              <p:tags r:id="rId262"/>
            </p:custDataLst>
          </p:nvPr>
        </p:nvSpPr>
        <p:spPr bwMode="gray">
          <a:xfrm>
            <a:off x="4514850" y="59563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F822E7-B54A-4028-955C-6166C1E4B6E7}" type="datetime'2''''''''''''''''''3''''.''''9'''''''''''''">
              <a:rPr lang="ja-JP" altLang="en-US" sz="1000" smtClean="0">
                <a:solidFill>
                  <a:schemeClr val="bg1"/>
                </a:solidFill>
                <a:effectLst/>
                <a:sym typeface="+mn-lt"/>
              </a:rPr>
              <a:pPr marL="0" lvl="0" indent="0" algn="ctr">
                <a:spcBef>
                  <a:spcPct val="0"/>
                </a:spcBef>
                <a:buNone/>
              </a:pPr>
              <a:t>23.9</a:t>
            </a:fld>
            <a:endParaRPr kumimoji="1" lang="ja-JP" altLang="en-US" sz="1000" dirty="0">
              <a:solidFill>
                <a:schemeClr val="bg1"/>
              </a:solidFill>
              <a:sym typeface="+mn-lt"/>
            </a:endParaRPr>
          </a:p>
        </p:txBody>
      </p:sp>
      <p:sp>
        <p:nvSpPr>
          <p:cNvPr id="330" name="テキスト プレースホルダ 9">
            <a:extLst>
              <a:ext uri="{FF2B5EF4-FFF2-40B4-BE49-F238E27FC236}">
                <a16:creationId xmlns:a16="http://schemas.microsoft.com/office/drawing/2014/main" id="{C8C49545-A727-A3AA-EF1D-5B70FEF72411}"/>
              </a:ext>
            </a:extLst>
          </p:cNvPr>
          <p:cNvSpPr>
            <a:spLocks/>
          </p:cNvSpPr>
          <p:nvPr>
            <p:custDataLst>
              <p:tags r:id="rId263"/>
            </p:custDataLst>
          </p:nvPr>
        </p:nvSpPr>
        <p:spPr bwMode="gray">
          <a:xfrm>
            <a:off x="4514850" y="52974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B13098-69BC-4BCE-A39A-B363FA17169D}" type="datetime'''''''6''''''''''''''''9''.''''''''9'''''''''''''''''''">
              <a:rPr lang="ja-JP" altLang="en-US" sz="1000" smtClean="0">
                <a:effectLst/>
                <a:sym typeface="+mn-lt"/>
              </a:rPr>
              <a:pPr marL="0" lvl="0" indent="0" algn="ctr">
                <a:spcBef>
                  <a:spcPct val="0"/>
                </a:spcBef>
                <a:buNone/>
              </a:pPr>
              <a:t>69.9</a:t>
            </a:fld>
            <a:endParaRPr kumimoji="1" lang="ja-JP" altLang="en-US" sz="1000" dirty="0">
              <a:sym typeface="+mn-lt"/>
            </a:endParaRPr>
          </a:p>
        </p:txBody>
      </p:sp>
      <p:sp>
        <p:nvSpPr>
          <p:cNvPr id="116" name="Text Placeholder 12"/>
          <p:cNvSpPr>
            <a:spLocks/>
          </p:cNvSpPr>
          <p:nvPr>
            <p:custDataLst>
              <p:tags r:id="rId264"/>
            </p:custDataLst>
          </p:nvPr>
        </p:nvSpPr>
        <p:spPr bwMode="auto">
          <a:xfrm>
            <a:off x="42799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1000" b="0" dirty="0">
              <a:sym typeface="+mn-lt"/>
            </a:endParaRPr>
          </a:p>
        </p:txBody>
      </p:sp>
      <p:sp>
        <p:nvSpPr>
          <p:cNvPr id="329" name="テキスト プレースホルダ 9">
            <a:extLst>
              <a:ext uri="{FF2B5EF4-FFF2-40B4-BE49-F238E27FC236}">
                <a16:creationId xmlns:a16="http://schemas.microsoft.com/office/drawing/2014/main" id="{1EE346F3-A366-F78B-73B5-A9CF96D6E465}"/>
              </a:ext>
            </a:extLst>
          </p:cNvPr>
          <p:cNvSpPr>
            <a:spLocks/>
          </p:cNvSpPr>
          <p:nvPr>
            <p:custDataLst>
              <p:tags r:id="rId265"/>
            </p:custDataLst>
          </p:nvPr>
        </p:nvSpPr>
        <p:spPr bwMode="gray">
          <a:xfrm>
            <a:off x="4216400" y="59563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32A440-5DE0-4BE3-9B46-2AA3DE161111}" type="datetime'''''''''''''''''24''''''.''''''''''0'''''''''''''''''">
              <a:rPr lang="ja-JP" altLang="en-US" sz="1000" smtClean="0">
                <a:solidFill>
                  <a:schemeClr val="bg1"/>
                </a:solidFill>
                <a:effectLst/>
                <a:sym typeface="+mn-lt"/>
              </a:rPr>
              <a:pPr marL="0" lvl="0" indent="0" algn="ctr">
                <a:spcBef>
                  <a:spcPct val="0"/>
                </a:spcBef>
                <a:buNone/>
              </a:pPr>
              <a:t>24.0</a:t>
            </a:fld>
            <a:endParaRPr kumimoji="1" lang="ja-JP" altLang="en-US" sz="1000" dirty="0">
              <a:solidFill>
                <a:schemeClr val="bg1"/>
              </a:solidFill>
              <a:sym typeface="+mn-lt"/>
            </a:endParaRPr>
          </a:p>
        </p:txBody>
      </p:sp>
      <p:sp>
        <p:nvSpPr>
          <p:cNvPr id="328" name="テキスト プレースホルダ 9">
            <a:extLst>
              <a:ext uri="{FF2B5EF4-FFF2-40B4-BE49-F238E27FC236}">
                <a16:creationId xmlns:a16="http://schemas.microsoft.com/office/drawing/2014/main" id="{A962BD13-4F06-74AA-F1D3-6EE82704A455}"/>
              </a:ext>
            </a:extLst>
          </p:cNvPr>
          <p:cNvSpPr>
            <a:spLocks/>
          </p:cNvSpPr>
          <p:nvPr>
            <p:custDataLst>
              <p:tags r:id="rId266"/>
            </p:custDataLst>
          </p:nvPr>
        </p:nvSpPr>
        <p:spPr bwMode="gray">
          <a:xfrm>
            <a:off x="4216400" y="52974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EF648D-EF31-40EE-BBB1-57D5A2B07857}" type="datetime'''''''''''''''''''''''''''''69''.''''''''''9'''''''''''">
              <a:rPr lang="ja-JP" altLang="en-US" sz="1000" smtClean="0">
                <a:effectLst/>
                <a:sym typeface="+mn-lt"/>
              </a:rPr>
              <a:pPr marL="0" lvl="0" indent="0" algn="ctr">
                <a:spcBef>
                  <a:spcPct val="0"/>
                </a:spcBef>
                <a:buNone/>
              </a:pPr>
              <a:t>69.9</a:t>
            </a:fld>
            <a:endParaRPr kumimoji="1" lang="ja-JP" altLang="en-US" sz="1000" dirty="0">
              <a:sym typeface="+mn-lt"/>
            </a:endParaRPr>
          </a:p>
        </p:txBody>
      </p:sp>
      <p:sp>
        <p:nvSpPr>
          <p:cNvPr id="115" name="Text Placeholder 12"/>
          <p:cNvSpPr>
            <a:spLocks/>
          </p:cNvSpPr>
          <p:nvPr>
            <p:custDataLst>
              <p:tags r:id="rId267"/>
            </p:custDataLst>
          </p:nvPr>
        </p:nvSpPr>
        <p:spPr bwMode="auto">
          <a:xfrm>
            <a:off x="39830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1000" b="0" dirty="0">
              <a:sym typeface="+mn-lt"/>
            </a:endParaRPr>
          </a:p>
        </p:txBody>
      </p:sp>
      <p:sp>
        <p:nvSpPr>
          <p:cNvPr id="327" name="テキスト プレースホルダ 9">
            <a:extLst>
              <a:ext uri="{FF2B5EF4-FFF2-40B4-BE49-F238E27FC236}">
                <a16:creationId xmlns:a16="http://schemas.microsoft.com/office/drawing/2014/main" id="{3CDB7A81-8111-8232-6BA6-48448EC32025}"/>
              </a:ext>
            </a:extLst>
          </p:cNvPr>
          <p:cNvSpPr>
            <a:spLocks/>
          </p:cNvSpPr>
          <p:nvPr>
            <p:custDataLst>
              <p:tags r:id="rId268"/>
            </p:custDataLst>
          </p:nvPr>
        </p:nvSpPr>
        <p:spPr bwMode="gray">
          <a:xfrm>
            <a:off x="3919538" y="59547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B5C348-1A61-45CB-8D8E-BE2619BC0414}" type="datetime'''''''''''''24''.''''''''''''''''''2'''''''''''''''">
              <a:rPr lang="ja-JP" altLang="en-US" sz="1000" smtClean="0">
                <a:solidFill>
                  <a:schemeClr val="bg1"/>
                </a:solidFill>
                <a:effectLst/>
                <a:sym typeface="+mn-lt"/>
              </a:rPr>
              <a:pPr marL="0" lvl="0" indent="0" algn="ctr">
                <a:spcBef>
                  <a:spcPct val="0"/>
                </a:spcBef>
                <a:buNone/>
              </a:pPr>
              <a:t>24.2</a:t>
            </a:fld>
            <a:endParaRPr kumimoji="1" lang="ja-JP" altLang="en-US" sz="1000" dirty="0">
              <a:solidFill>
                <a:schemeClr val="bg1"/>
              </a:solidFill>
              <a:sym typeface="+mn-lt"/>
            </a:endParaRPr>
          </a:p>
        </p:txBody>
      </p:sp>
      <p:sp>
        <p:nvSpPr>
          <p:cNvPr id="326" name="テキスト プレースホルダ 9">
            <a:extLst>
              <a:ext uri="{FF2B5EF4-FFF2-40B4-BE49-F238E27FC236}">
                <a16:creationId xmlns:a16="http://schemas.microsoft.com/office/drawing/2014/main" id="{8DAA3AFC-0C16-C05E-0008-B781952957BE}"/>
              </a:ext>
            </a:extLst>
          </p:cNvPr>
          <p:cNvSpPr>
            <a:spLocks/>
          </p:cNvSpPr>
          <p:nvPr>
            <p:custDataLst>
              <p:tags r:id="rId269"/>
            </p:custDataLst>
          </p:nvPr>
        </p:nvSpPr>
        <p:spPr bwMode="gray">
          <a:xfrm>
            <a:off x="3919538" y="52943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D13249-18D8-41A9-BA77-7353D4FBF565}" type="datetime'''''''''''''''''''''''''6''''''''9''''''''''.7'''''''''''">
              <a:rPr lang="ja-JP" altLang="en-US" sz="1000" smtClean="0">
                <a:effectLst/>
                <a:sym typeface="+mn-lt"/>
              </a:rPr>
              <a:pPr marL="0" lvl="0" indent="0" algn="ctr">
                <a:spcBef>
                  <a:spcPct val="0"/>
                </a:spcBef>
                <a:buNone/>
              </a:pPr>
              <a:t>69.7</a:t>
            </a:fld>
            <a:endParaRPr kumimoji="1" lang="ja-JP" altLang="en-US" sz="1000" dirty="0">
              <a:sym typeface="+mn-lt"/>
            </a:endParaRPr>
          </a:p>
        </p:txBody>
      </p:sp>
      <p:sp>
        <p:nvSpPr>
          <p:cNvPr id="114" name="Text Placeholder 12"/>
          <p:cNvSpPr>
            <a:spLocks/>
          </p:cNvSpPr>
          <p:nvPr>
            <p:custDataLst>
              <p:tags r:id="rId270"/>
            </p:custDataLst>
          </p:nvPr>
        </p:nvSpPr>
        <p:spPr bwMode="auto">
          <a:xfrm>
            <a:off x="36845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1000" b="0" dirty="0">
              <a:sym typeface="+mn-lt"/>
            </a:endParaRPr>
          </a:p>
        </p:txBody>
      </p:sp>
      <p:sp>
        <p:nvSpPr>
          <p:cNvPr id="325" name="テキスト プレースホルダ 9">
            <a:extLst>
              <a:ext uri="{FF2B5EF4-FFF2-40B4-BE49-F238E27FC236}">
                <a16:creationId xmlns:a16="http://schemas.microsoft.com/office/drawing/2014/main" id="{B52B7A83-B7B3-78C8-ECB8-6977F861E37E}"/>
              </a:ext>
            </a:extLst>
          </p:cNvPr>
          <p:cNvSpPr>
            <a:spLocks/>
          </p:cNvSpPr>
          <p:nvPr>
            <p:custDataLst>
              <p:tags r:id="rId271"/>
            </p:custDataLst>
          </p:nvPr>
        </p:nvSpPr>
        <p:spPr bwMode="gray">
          <a:xfrm>
            <a:off x="3621088" y="59515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A5ED9C-0936-4F66-8A1A-39209357E0E8}" type="datetime'''''''24''''''.''''''''''''''''''''''''''''''''''6'''''''''''">
              <a:rPr lang="ja-JP" altLang="en-US" sz="1000" smtClean="0">
                <a:solidFill>
                  <a:schemeClr val="bg1"/>
                </a:solidFill>
                <a:effectLst/>
                <a:sym typeface="+mn-lt"/>
              </a:rPr>
              <a:pPr marL="0" lvl="0" indent="0" algn="ctr">
                <a:spcBef>
                  <a:spcPct val="0"/>
                </a:spcBef>
                <a:buNone/>
              </a:pPr>
              <a:t>24.6</a:t>
            </a:fld>
            <a:endParaRPr kumimoji="1" lang="ja-JP" altLang="en-US" sz="1000" dirty="0">
              <a:solidFill>
                <a:schemeClr val="bg1"/>
              </a:solidFill>
              <a:sym typeface="+mn-lt"/>
            </a:endParaRPr>
          </a:p>
        </p:txBody>
      </p:sp>
      <p:sp>
        <p:nvSpPr>
          <p:cNvPr id="324" name="テキスト プレースホルダ 9">
            <a:extLst>
              <a:ext uri="{FF2B5EF4-FFF2-40B4-BE49-F238E27FC236}">
                <a16:creationId xmlns:a16="http://schemas.microsoft.com/office/drawing/2014/main" id="{A4FD1596-0429-34BD-12B5-12FEFBC2F713}"/>
              </a:ext>
            </a:extLst>
          </p:cNvPr>
          <p:cNvSpPr>
            <a:spLocks/>
          </p:cNvSpPr>
          <p:nvPr>
            <p:custDataLst>
              <p:tags r:id="rId272"/>
            </p:custDataLst>
          </p:nvPr>
        </p:nvSpPr>
        <p:spPr bwMode="gray">
          <a:xfrm>
            <a:off x="3621088" y="5292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270702-D4AB-45E9-916A-13140C1C21BA}" type="datetime'''''''''''''''''''''''''''''''6''''9''''''.''''4'''''''''''''">
              <a:rPr lang="ja-JP" altLang="en-US" sz="1000" smtClean="0">
                <a:effectLst/>
                <a:sym typeface="+mn-lt"/>
              </a:rPr>
              <a:pPr marL="0" lvl="0" indent="0" algn="ctr">
                <a:spcBef>
                  <a:spcPct val="0"/>
                </a:spcBef>
                <a:buNone/>
              </a:pPr>
              <a:t>69.4</a:t>
            </a:fld>
            <a:endParaRPr kumimoji="1" lang="ja-JP" altLang="en-US" sz="1000" dirty="0">
              <a:sym typeface="+mn-lt"/>
            </a:endParaRPr>
          </a:p>
        </p:txBody>
      </p:sp>
      <p:sp>
        <p:nvSpPr>
          <p:cNvPr id="113" name="Text Placeholder 12"/>
          <p:cNvSpPr>
            <a:spLocks/>
          </p:cNvSpPr>
          <p:nvPr>
            <p:custDataLst>
              <p:tags r:id="rId273"/>
            </p:custDataLst>
          </p:nvPr>
        </p:nvSpPr>
        <p:spPr bwMode="auto">
          <a:xfrm>
            <a:off x="3386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1000" b="0" dirty="0">
              <a:sym typeface="+mn-lt"/>
            </a:endParaRPr>
          </a:p>
        </p:txBody>
      </p:sp>
      <p:sp>
        <p:nvSpPr>
          <p:cNvPr id="323" name="テキスト プレースホルダ 9">
            <a:extLst>
              <a:ext uri="{FF2B5EF4-FFF2-40B4-BE49-F238E27FC236}">
                <a16:creationId xmlns:a16="http://schemas.microsoft.com/office/drawing/2014/main" id="{77881850-B522-486F-04A1-0CB809188A4F}"/>
              </a:ext>
            </a:extLst>
          </p:cNvPr>
          <p:cNvSpPr>
            <a:spLocks/>
          </p:cNvSpPr>
          <p:nvPr>
            <p:custDataLst>
              <p:tags r:id="rId274"/>
            </p:custDataLst>
          </p:nvPr>
        </p:nvSpPr>
        <p:spPr bwMode="gray">
          <a:xfrm>
            <a:off x="3322638" y="59483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2D4DB4-4021-44BF-B5A1-FD66DE240DAB}" type="datetime'''''2''''''''''''''''''''5''.''''''''''''1'''''''''''''''''">
              <a:rPr lang="ja-JP" altLang="en-US" sz="1000" smtClean="0">
                <a:solidFill>
                  <a:schemeClr val="bg1"/>
                </a:solidFill>
                <a:effectLst/>
                <a:sym typeface="+mn-lt"/>
              </a:rPr>
              <a:pPr marL="0" lvl="0" indent="0" algn="ctr">
                <a:spcBef>
                  <a:spcPct val="0"/>
                </a:spcBef>
                <a:buNone/>
              </a:pPr>
              <a:t>25.1</a:t>
            </a:fld>
            <a:endParaRPr kumimoji="1" lang="ja-JP" altLang="en-US" sz="1000" dirty="0">
              <a:solidFill>
                <a:schemeClr val="bg1"/>
              </a:solidFill>
              <a:sym typeface="+mn-lt"/>
            </a:endParaRPr>
          </a:p>
        </p:txBody>
      </p:sp>
      <p:sp>
        <p:nvSpPr>
          <p:cNvPr id="322" name="テキスト プレースホルダ 9">
            <a:extLst>
              <a:ext uri="{FF2B5EF4-FFF2-40B4-BE49-F238E27FC236}">
                <a16:creationId xmlns:a16="http://schemas.microsoft.com/office/drawing/2014/main" id="{44E553B7-FA29-5E03-8B10-B1A5551B6D89}"/>
              </a:ext>
            </a:extLst>
          </p:cNvPr>
          <p:cNvSpPr>
            <a:spLocks/>
          </p:cNvSpPr>
          <p:nvPr>
            <p:custDataLst>
              <p:tags r:id="rId275"/>
            </p:custDataLst>
          </p:nvPr>
        </p:nvSpPr>
        <p:spPr bwMode="gray">
          <a:xfrm>
            <a:off x="3322638" y="52879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241F20-672B-493D-B7E4-ED6A75C3CA0C}" type="datetime'''''''''''''6''''''''''''''8''''.''''''9'">
              <a:rPr lang="ja-JP" altLang="en-US" sz="1000" smtClean="0">
                <a:effectLst/>
                <a:sym typeface="+mn-lt"/>
              </a:rPr>
              <a:pPr marL="0" lvl="0" indent="0" algn="ctr">
                <a:spcBef>
                  <a:spcPct val="0"/>
                </a:spcBef>
                <a:buNone/>
              </a:pPr>
              <a:t>68.9</a:t>
            </a:fld>
            <a:endParaRPr kumimoji="1" lang="ja-JP" altLang="en-US" sz="1000" dirty="0">
              <a:sym typeface="+mn-lt"/>
            </a:endParaRPr>
          </a:p>
        </p:txBody>
      </p:sp>
      <p:sp>
        <p:nvSpPr>
          <p:cNvPr id="112" name="Text Placeholder 12"/>
          <p:cNvSpPr>
            <a:spLocks/>
          </p:cNvSpPr>
          <p:nvPr>
            <p:custDataLst>
              <p:tags r:id="rId276"/>
            </p:custDataLst>
          </p:nvPr>
        </p:nvSpPr>
        <p:spPr bwMode="auto">
          <a:xfrm>
            <a:off x="3089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1000" b="0" dirty="0">
              <a:sym typeface="+mn-lt"/>
            </a:endParaRPr>
          </a:p>
        </p:txBody>
      </p:sp>
      <p:sp>
        <p:nvSpPr>
          <p:cNvPr id="321" name="テキスト プレースホルダ 9">
            <a:extLst>
              <a:ext uri="{FF2B5EF4-FFF2-40B4-BE49-F238E27FC236}">
                <a16:creationId xmlns:a16="http://schemas.microsoft.com/office/drawing/2014/main" id="{4BD3D97B-CC77-E131-7537-142A6A95D766}"/>
              </a:ext>
            </a:extLst>
          </p:cNvPr>
          <p:cNvSpPr>
            <a:spLocks/>
          </p:cNvSpPr>
          <p:nvPr>
            <p:custDataLst>
              <p:tags r:id="rId277"/>
            </p:custDataLst>
          </p:nvPr>
        </p:nvSpPr>
        <p:spPr bwMode="gray">
          <a:xfrm>
            <a:off x="3025775" y="59451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EDB5CF-75EC-47E7-A076-FC9A76806AF1}" type="datetime'''''''''2''''''''''''''''''''''''5''''''.''''''''''''''''''6'">
              <a:rPr lang="ja-JP" altLang="en-US" sz="1000" smtClean="0">
                <a:solidFill>
                  <a:schemeClr val="bg1"/>
                </a:solidFill>
                <a:effectLst/>
                <a:sym typeface="+mn-lt"/>
              </a:rPr>
              <a:pPr marL="0" lvl="0" indent="0" algn="ctr">
                <a:spcBef>
                  <a:spcPct val="0"/>
                </a:spcBef>
                <a:buNone/>
              </a:pPr>
              <a:t>25.6</a:t>
            </a:fld>
            <a:endParaRPr kumimoji="1" lang="ja-JP" altLang="en-US" sz="1000" dirty="0">
              <a:solidFill>
                <a:schemeClr val="bg1"/>
              </a:solidFill>
              <a:sym typeface="+mn-lt"/>
            </a:endParaRPr>
          </a:p>
        </p:txBody>
      </p:sp>
      <p:sp>
        <p:nvSpPr>
          <p:cNvPr id="320" name="テキスト プレースホルダ 9">
            <a:extLst>
              <a:ext uri="{FF2B5EF4-FFF2-40B4-BE49-F238E27FC236}">
                <a16:creationId xmlns:a16="http://schemas.microsoft.com/office/drawing/2014/main" id="{7201B3FA-A429-0E25-D55E-4418D3570B5D}"/>
              </a:ext>
            </a:extLst>
          </p:cNvPr>
          <p:cNvSpPr>
            <a:spLocks/>
          </p:cNvSpPr>
          <p:nvPr>
            <p:custDataLst>
              <p:tags r:id="rId278"/>
            </p:custDataLst>
          </p:nvPr>
        </p:nvSpPr>
        <p:spPr bwMode="gray">
          <a:xfrm>
            <a:off x="3025775" y="52863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99BA7F-94BA-4D35-9EF8-A5790A937AE6}" type="datetime'''''''''''''''68''''''.''''''''''''''''''''''''3'''''''''''">
              <a:rPr lang="ja-JP" altLang="en-US" sz="1000" smtClean="0">
                <a:effectLst/>
                <a:sym typeface="+mn-lt"/>
              </a:rPr>
              <a:pPr marL="0" lvl="0" indent="0" algn="ctr">
                <a:spcBef>
                  <a:spcPct val="0"/>
                </a:spcBef>
                <a:buNone/>
              </a:pPr>
              <a:t>68.3</a:t>
            </a:fld>
            <a:endParaRPr kumimoji="1" lang="ja-JP" altLang="en-US" sz="1000" dirty="0">
              <a:sym typeface="+mn-lt"/>
            </a:endParaRPr>
          </a:p>
        </p:txBody>
      </p:sp>
      <p:sp>
        <p:nvSpPr>
          <p:cNvPr id="111" name="Text Placeholder 12"/>
          <p:cNvSpPr>
            <a:spLocks/>
          </p:cNvSpPr>
          <p:nvPr>
            <p:custDataLst>
              <p:tags r:id="rId279"/>
            </p:custDataLst>
          </p:nvPr>
        </p:nvSpPr>
        <p:spPr bwMode="auto">
          <a:xfrm>
            <a:off x="27908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1000" b="0" dirty="0">
              <a:sym typeface="+mn-lt"/>
            </a:endParaRPr>
          </a:p>
        </p:txBody>
      </p:sp>
      <p:sp>
        <p:nvSpPr>
          <p:cNvPr id="319" name="テキスト プレースホルダ 9">
            <a:extLst>
              <a:ext uri="{FF2B5EF4-FFF2-40B4-BE49-F238E27FC236}">
                <a16:creationId xmlns:a16="http://schemas.microsoft.com/office/drawing/2014/main" id="{7DF0D9BA-A526-8305-FCCF-B30CE20852A2}"/>
              </a:ext>
            </a:extLst>
          </p:cNvPr>
          <p:cNvSpPr>
            <a:spLocks/>
          </p:cNvSpPr>
          <p:nvPr>
            <p:custDataLst>
              <p:tags r:id="rId280"/>
            </p:custDataLst>
          </p:nvPr>
        </p:nvSpPr>
        <p:spPr bwMode="gray">
          <a:xfrm>
            <a:off x="2727325" y="59404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FBE246-0A4E-4204-A909-A89CBAD33B7E}" type="datetime'''''''''''''''26''''''''''.''''''''''''''''''2'''''''''''''''">
              <a:rPr lang="ja-JP" altLang="en-US" sz="1000" smtClean="0">
                <a:solidFill>
                  <a:schemeClr val="bg1"/>
                </a:solidFill>
                <a:effectLst/>
                <a:sym typeface="+mn-lt"/>
              </a:rPr>
              <a:pPr marL="0" lvl="0" indent="0" algn="ctr">
                <a:spcBef>
                  <a:spcPct val="0"/>
                </a:spcBef>
                <a:buNone/>
              </a:pPr>
              <a:t>26.2</a:t>
            </a:fld>
            <a:endParaRPr kumimoji="1" lang="ja-JP" altLang="en-US" sz="1000" dirty="0">
              <a:solidFill>
                <a:schemeClr val="bg1"/>
              </a:solidFill>
              <a:sym typeface="+mn-lt"/>
            </a:endParaRPr>
          </a:p>
        </p:txBody>
      </p:sp>
      <p:sp>
        <p:nvSpPr>
          <p:cNvPr id="318" name="テキスト プレースホルダ 9">
            <a:extLst>
              <a:ext uri="{FF2B5EF4-FFF2-40B4-BE49-F238E27FC236}">
                <a16:creationId xmlns:a16="http://schemas.microsoft.com/office/drawing/2014/main" id="{B4DFF789-40B0-3898-9F89-8B05E99BDDEE}"/>
              </a:ext>
            </a:extLst>
          </p:cNvPr>
          <p:cNvSpPr>
            <a:spLocks/>
          </p:cNvSpPr>
          <p:nvPr>
            <p:custDataLst>
              <p:tags r:id="rId281"/>
            </p:custDataLst>
          </p:nvPr>
        </p:nvSpPr>
        <p:spPr bwMode="gray">
          <a:xfrm>
            <a:off x="2727325" y="52816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63B905-882D-4019-97D2-35A24E108CD4}" type="datetime'''''''''''''''''''''''6''''''''''''7.6'''''''''">
              <a:rPr lang="ja-JP" altLang="en-US" sz="1000" smtClean="0">
                <a:effectLst/>
                <a:sym typeface="+mn-lt"/>
              </a:rPr>
              <a:pPr marL="0" lvl="0" indent="0" algn="ctr">
                <a:spcBef>
                  <a:spcPct val="0"/>
                </a:spcBef>
                <a:buNone/>
              </a:pPr>
              <a:t>67.6</a:t>
            </a:fld>
            <a:endParaRPr kumimoji="1" lang="ja-JP" altLang="en-US" sz="1000" dirty="0">
              <a:sym typeface="+mn-lt"/>
            </a:endParaRPr>
          </a:p>
        </p:txBody>
      </p:sp>
      <p:sp>
        <p:nvSpPr>
          <p:cNvPr id="110" name="Text Placeholder 12"/>
          <p:cNvSpPr>
            <a:spLocks/>
          </p:cNvSpPr>
          <p:nvPr>
            <p:custDataLst>
              <p:tags r:id="rId282"/>
            </p:custDataLst>
          </p:nvPr>
        </p:nvSpPr>
        <p:spPr bwMode="auto">
          <a:xfrm>
            <a:off x="24923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1000" b="0" dirty="0">
              <a:sym typeface="+mn-lt"/>
            </a:endParaRPr>
          </a:p>
        </p:txBody>
      </p:sp>
      <p:sp>
        <p:nvSpPr>
          <p:cNvPr id="317" name="テキスト プレースホルダ 9">
            <a:extLst>
              <a:ext uri="{FF2B5EF4-FFF2-40B4-BE49-F238E27FC236}">
                <a16:creationId xmlns:a16="http://schemas.microsoft.com/office/drawing/2014/main" id="{9F5E34E4-B2C7-0D72-9ED3-27E4D3E14F2A}"/>
              </a:ext>
            </a:extLst>
          </p:cNvPr>
          <p:cNvSpPr>
            <a:spLocks/>
          </p:cNvSpPr>
          <p:nvPr>
            <p:custDataLst>
              <p:tags r:id="rId283"/>
            </p:custDataLst>
          </p:nvPr>
        </p:nvSpPr>
        <p:spPr bwMode="gray">
          <a:xfrm>
            <a:off x="2428875" y="59356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8FEA49-F7A3-4C4C-A9C2-ECDBACBF58CC}" type="datetime'''''2''''''''''''''''''''''''''''''''''''''6''.9'''''''''''''">
              <a:rPr lang="ja-JP" altLang="en-US" sz="1000" smtClean="0">
                <a:solidFill>
                  <a:schemeClr val="bg1"/>
                </a:solidFill>
                <a:effectLst/>
                <a:sym typeface="+mn-lt"/>
              </a:rPr>
              <a:pPr marL="0" lvl="0" indent="0" algn="ctr">
                <a:spcBef>
                  <a:spcPct val="0"/>
                </a:spcBef>
                <a:buNone/>
              </a:pPr>
              <a:t>26.9</a:t>
            </a:fld>
            <a:endParaRPr kumimoji="1" lang="ja-JP" altLang="en-US" sz="1000" dirty="0">
              <a:solidFill>
                <a:schemeClr val="bg1"/>
              </a:solidFill>
              <a:sym typeface="+mn-lt"/>
            </a:endParaRPr>
          </a:p>
        </p:txBody>
      </p:sp>
      <p:sp>
        <p:nvSpPr>
          <p:cNvPr id="316" name="テキスト プレースホルダ 9">
            <a:extLst>
              <a:ext uri="{FF2B5EF4-FFF2-40B4-BE49-F238E27FC236}">
                <a16:creationId xmlns:a16="http://schemas.microsoft.com/office/drawing/2014/main" id="{94DFE04C-02E2-68C2-05CF-CD67EDEBA1E9}"/>
              </a:ext>
            </a:extLst>
          </p:cNvPr>
          <p:cNvSpPr>
            <a:spLocks/>
          </p:cNvSpPr>
          <p:nvPr>
            <p:custDataLst>
              <p:tags r:id="rId284"/>
            </p:custDataLst>
          </p:nvPr>
        </p:nvSpPr>
        <p:spPr bwMode="gray">
          <a:xfrm>
            <a:off x="2428875" y="52768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575427-5309-437E-9B55-0A71C6A17827}" type="datetime'''''''''6''''''''''''''6''''''.9'''''''''''''''''''">
              <a:rPr lang="ja-JP" altLang="en-US" sz="1000" smtClean="0">
                <a:effectLst/>
                <a:sym typeface="+mn-lt"/>
              </a:rPr>
              <a:pPr marL="0" lvl="0" indent="0" algn="ctr">
                <a:spcBef>
                  <a:spcPct val="0"/>
                </a:spcBef>
                <a:buNone/>
              </a:pPr>
              <a:t>66.9</a:t>
            </a:fld>
            <a:endParaRPr kumimoji="1" lang="ja-JP" altLang="en-US" sz="1000" dirty="0">
              <a:sym typeface="+mn-lt"/>
            </a:endParaRPr>
          </a:p>
        </p:txBody>
      </p:sp>
      <p:sp>
        <p:nvSpPr>
          <p:cNvPr id="103" name="Text Placeholder 12"/>
          <p:cNvSpPr>
            <a:spLocks/>
          </p:cNvSpPr>
          <p:nvPr>
            <p:custDataLst>
              <p:tags r:id="rId285"/>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09" name="Text Placeholder 12"/>
          <p:cNvSpPr>
            <a:spLocks/>
          </p:cNvSpPr>
          <p:nvPr>
            <p:custDataLst>
              <p:tags r:id="rId286"/>
            </p:custDataLst>
          </p:nvPr>
        </p:nvSpPr>
        <p:spPr bwMode="auto">
          <a:xfrm>
            <a:off x="2193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1000" b="0" dirty="0">
              <a:sym typeface="+mn-lt"/>
            </a:endParaRPr>
          </a:p>
        </p:txBody>
      </p:sp>
      <p:sp>
        <p:nvSpPr>
          <p:cNvPr id="315" name="テキスト プレースホルダ 9">
            <a:extLst>
              <a:ext uri="{FF2B5EF4-FFF2-40B4-BE49-F238E27FC236}">
                <a16:creationId xmlns:a16="http://schemas.microsoft.com/office/drawing/2014/main" id="{D5646573-BF39-B0DB-40E4-F7D245CBDE49}"/>
              </a:ext>
            </a:extLst>
          </p:cNvPr>
          <p:cNvSpPr>
            <a:spLocks/>
          </p:cNvSpPr>
          <p:nvPr>
            <p:custDataLst>
              <p:tags r:id="rId287"/>
            </p:custDataLst>
          </p:nvPr>
        </p:nvSpPr>
        <p:spPr bwMode="gray">
          <a:xfrm>
            <a:off x="2130425" y="59293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6D104F-9518-4E2B-9CD9-F680614B1EF4}" type="datetime'''''''2''''''''''''''''7''''''''''.''7'''''''''''">
              <a:rPr lang="ja-JP" altLang="en-US" sz="1000" smtClean="0">
                <a:solidFill>
                  <a:schemeClr val="bg1"/>
                </a:solidFill>
                <a:effectLst/>
                <a:sym typeface="+mn-lt"/>
              </a:rPr>
              <a:pPr marL="0" lvl="0" indent="0" algn="ctr">
                <a:spcBef>
                  <a:spcPct val="0"/>
                </a:spcBef>
                <a:buNone/>
              </a:pPr>
              <a:t>27.7</a:t>
            </a:fld>
            <a:endParaRPr kumimoji="1" lang="ja-JP" altLang="en-US" sz="1000" dirty="0">
              <a:solidFill>
                <a:schemeClr val="bg1"/>
              </a:solidFill>
              <a:sym typeface="+mn-lt"/>
            </a:endParaRPr>
          </a:p>
        </p:txBody>
      </p:sp>
      <p:sp>
        <p:nvSpPr>
          <p:cNvPr id="314" name="テキスト プレースホルダ 9">
            <a:extLst>
              <a:ext uri="{FF2B5EF4-FFF2-40B4-BE49-F238E27FC236}">
                <a16:creationId xmlns:a16="http://schemas.microsoft.com/office/drawing/2014/main" id="{817A8357-2BBB-CD22-B62F-7CA03719ECC2}"/>
              </a:ext>
            </a:extLst>
          </p:cNvPr>
          <p:cNvSpPr>
            <a:spLocks/>
          </p:cNvSpPr>
          <p:nvPr>
            <p:custDataLst>
              <p:tags r:id="rId288"/>
            </p:custDataLst>
          </p:nvPr>
        </p:nvSpPr>
        <p:spPr bwMode="gray">
          <a:xfrm>
            <a:off x="2130425" y="5272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CA9BC9-5C19-4CA0-9151-8F0FDE6C9D47}" type="datetime'''''''''''''66''''''''''''''''''''''''''''.''''''''1'">
              <a:rPr lang="ja-JP" altLang="en-US" sz="1000" smtClean="0">
                <a:effectLst/>
                <a:sym typeface="+mn-lt"/>
              </a:rPr>
              <a:pPr marL="0" lvl="0" indent="0" algn="ctr">
                <a:spcBef>
                  <a:spcPct val="0"/>
                </a:spcBef>
                <a:buNone/>
              </a:pPr>
              <a:t>66.1</a:t>
            </a:fld>
            <a:endParaRPr kumimoji="1" lang="ja-JP" altLang="en-US" sz="1000" dirty="0">
              <a:sym typeface="+mn-lt"/>
            </a:endParaRPr>
          </a:p>
        </p:txBody>
      </p:sp>
      <p:sp>
        <p:nvSpPr>
          <p:cNvPr id="108" name="Text Placeholder 12"/>
          <p:cNvSpPr>
            <a:spLocks/>
          </p:cNvSpPr>
          <p:nvPr>
            <p:custDataLst>
              <p:tags r:id="rId289"/>
            </p:custDataLst>
          </p:nvPr>
        </p:nvSpPr>
        <p:spPr bwMode="auto">
          <a:xfrm>
            <a:off x="18970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1000" b="0" dirty="0">
              <a:sym typeface="+mn-lt"/>
            </a:endParaRPr>
          </a:p>
        </p:txBody>
      </p:sp>
      <p:sp>
        <p:nvSpPr>
          <p:cNvPr id="313" name="テキスト プレースホルダ 9">
            <a:extLst>
              <a:ext uri="{FF2B5EF4-FFF2-40B4-BE49-F238E27FC236}">
                <a16:creationId xmlns:a16="http://schemas.microsoft.com/office/drawing/2014/main" id="{F639A664-5F1E-7402-368F-AEA4ACC5647E}"/>
              </a:ext>
            </a:extLst>
          </p:cNvPr>
          <p:cNvSpPr>
            <a:spLocks/>
          </p:cNvSpPr>
          <p:nvPr>
            <p:custDataLst>
              <p:tags r:id="rId290"/>
            </p:custDataLst>
          </p:nvPr>
        </p:nvSpPr>
        <p:spPr bwMode="gray">
          <a:xfrm>
            <a:off x="1833563" y="59245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BD1C99-B65D-425A-BC97-8F8AA6C2E0C2}" type="datetime'''''''2''''''''''''''''''''''''''''8.''''''''''5'''''''''''">
              <a:rPr lang="ja-JP" altLang="en-US" sz="1000" smtClean="0">
                <a:solidFill>
                  <a:schemeClr val="bg1"/>
                </a:solidFill>
                <a:effectLst/>
                <a:sym typeface="+mn-lt"/>
              </a:rPr>
              <a:pPr marL="0" lvl="0" indent="0" algn="ctr">
                <a:spcBef>
                  <a:spcPct val="0"/>
                </a:spcBef>
                <a:buNone/>
              </a:pPr>
              <a:t>28.5</a:t>
            </a:fld>
            <a:endParaRPr kumimoji="1" lang="ja-JP" altLang="en-US" sz="1000" dirty="0">
              <a:solidFill>
                <a:schemeClr val="bg1"/>
              </a:solidFill>
              <a:sym typeface="+mn-lt"/>
            </a:endParaRPr>
          </a:p>
        </p:txBody>
      </p:sp>
      <p:sp>
        <p:nvSpPr>
          <p:cNvPr id="312" name="テキスト プレースホルダ 9">
            <a:extLst>
              <a:ext uri="{FF2B5EF4-FFF2-40B4-BE49-F238E27FC236}">
                <a16:creationId xmlns:a16="http://schemas.microsoft.com/office/drawing/2014/main" id="{C91F0939-00D3-714B-06C9-A51EDFB9E5A5}"/>
              </a:ext>
            </a:extLst>
          </p:cNvPr>
          <p:cNvSpPr>
            <a:spLocks/>
          </p:cNvSpPr>
          <p:nvPr>
            <p:custDataLst>
              <p:tags r:id="rId291"/>
            </p:custDataLst>
          </p:nvPr>
        </p:nvSpPr>
        <p:spPr bwMode="gray">
          <a:xfrm>
            <a:off x="1833563" y="52657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C6C972-D45D-40D7-A938-6A9555174B0A}" type="datetime'''''''''''''6''''''''''''''''''5''''.3'''''''''''''''">
              <a:rPr lang="ja-JP" altLang="en-US" sz="1000" smtClean="0">
                <a:effectLst/>
                <a:sym typeface="+mn-lt"/>
              </a:rPr>
              <a:pPr marL="0" lvl="0" indent="0" algn="ctr">
                <a:spcBef>
                  <a:spcPct val="0"/>
                </a:spcBef>
                <a:buNone/>
              </a:pPr>
              <a:t>65.3</a:t>
            </a:fld>
            <a:endParaRPr kumimoji="1" lang="ja-JP" altLang="en-US" sz="1000" dirty="0">
              <a:sym typeface="+mn-lt"/>
            </a:endParaRPr>
          </a:p>
        </p:txBody>
      </p:sp>
      <p:sp>
        <p:nvSpPr>
          <p:cNvPr id="107" name="Text Placeholder 12"/>
          <p:cNvSpPr>
            <a:spLocks/>
          </p:cNvSpPr>
          <p:nvPr>
            <p:custDataLst>
              <p:tags r:id="rId292"/>
            </p:custDataLst>
          </p:nvPr>
        </p:nvSpPr>
        <p:spPr bwMode="auto">
          <a:xfrm>
            <a:off x="15986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1000" b="0" dirty="0">
              <a:sym typeface="+mn-lt"/>
            </a:endParaRPr>
          </a:p>
        </p:txBody>
      </p:sp>
      <p:sp>
        <p:nvSpPr>
          <p:cNvPr id="311" name="テキスト プレースホルダ 9">
            <a:extLst>
              <a:ext uri="{FF2B5EF4-FFF2-40B4-BE49-F238E27FC236}">
                <a16:creationId xmlns:a16="http://schemas.microsoft.com/office/drawing/2014/main" id="{9B43BD17-D81F-54F5-B183-82DCB3E53229}"/>
              </a:ext>
            </a:extLst>
          </p:cNvPr>
          <p:cNvSpPr>
            <a:spLocks/>
          </p:cNvSpPr>
          <p:nvPr>
            <p:custDataLst>
              <p:tags r:id="rId293"/>
            </p:custDataLst>
          </p:nvPr>
        </p:nvSpPr>
        <p:spPr bwMode="gray">
          <a:xfrm>
            <a:off x="1535113" y="59197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93811B-BCA3-4753-AA8B-B94C743385F9}" type="datetime'''''''''''''''''''''''2''9''.''''''''''''''''''''''''2'''">
              <a:rPr lang="ja-JP" altLang="en-US" sz="1000" smtClean="0">
                <a:solidFill>
                  <a:schemeClr val="bg1"/>
                </a:solidFill>
                <a:effectLst/>
                <a:sym typeface="+mn-lt"/>
              </a:rPr>
              <a:pPr marL="0" lvl="0" indent="0" algn="ctr">
                <a:spcBef>
                  <a:spcPct val="0"/>
                </a:spcBef>
                <a:buNone/>
              </a:pPr>
              <a:t>29.2</a:t>
            </a:fld>
            <a:endParaRPr kumimoji="1" lang="ja-JP" altLang="en-US" sz="1000" dirty="0">
              <a:solidFill>
                <a:schemeClr val="bg1"/>
              </a:solidFill>
              <a:sym typeface="+mn-lt"/>
            </a:endParaRPr>
          </a:p>
        </p:txBody>
      </p:sp>
      <p:sp>
        <p:nvSpPr>
          <p:cNvPr id="295" name="テキスト プレースホルダ 9">
            <a:extLst>
              <a:ext uri="{FF2B5EF4-FFF2-40B4-BE49-F238E27FC236}">
                <a16:creationId xmlns:a16="http://schemas.microsoft.com/office/drawing/2014/main" id="{AA14B6B8-6AD8-ADE8-E763-41FB9E975095}"/>
              </a:ext>
            </a:extLst>
          </p:cNvPr>
          <p:cNvSpPr>
            <a:spLocks/>
          </p:cNvSpPr>
          <p:nvPr>
            <p:custDataLst>
              <p:tags r:id="rId294"/>
            </p:custDataLst>
          </p:nvPr>
        </p:nvSpPr>
        <p:spPr bwMode="gray">
          <a:xfrm>
            <a:off x="1535113" y="52609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4F3089-1625-42C1-A070-9ACB822E585F}" type="datetime'6''''4''''''''''''.''''''''''''''''''7'''''''">
              <a:rPr lang="ja-JP" altLang="en-US" sz="1000" smtClean="0">
                <a:effectLst/>
                <a:sym typeface="+mn-lt"/>
              </a:rPr>
              <a:pPr marL="0" lvl="0" indent="0" algn="ctr">
                <a:spcBef>
                  <a:spcPct val="0"/>
                </a:spcBef>
                <a:buNone/>
              </a:pPr>
              <a:t>64.7</a:t>
            </a:fld>
            <a:endParaRPr kumimoji="1" lang="ja-JP" altLang="en-US" sz="1000" dirty="0">
              <a:sym typeface="+mn-lt"/>
            </a:endParaRPr>
          </a:p>
        </p:txBody>
      </p:sp>
      <p:sp>
        <p:nvSpPr>
          <p:cNvPr id="106" name="Text Placeholder 12"/>
          <p:cNvSpPr>
            <a:spLocks/>
          </p:cNvSpPr>
          <p:nvPr>
            <p:custDataLst>
              <p:tags r:id="rId295"/>
            </p:custDataLst>
          </p:nvPr>
        </p:nvSpPr>
        <p:spPr bwMode="auto">
          <a:xfrm>
            <a:off x="13001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1000" b="0" dirty="0">
              <a:sym typeface="+mn-lt"/>
            </a:endParaRPr>
          </a:p>
        </p:txBody>
      </p:sp>
      <p:sp>
        <p:nvSpPr>
          <p:cNvPr id="294" name="テキスト プレースホルダ 9">
            <a:extLst>
              <a:ext uri="{FF2B5EF4-FFF2-40B4-BE49-F238E27FC236}">
                <a16:creationId xmlns:a16="http://schemas.microsoft.com/office/drawing/2014/main" id="{CEBB801D-B818-1BBD-FD84-C265D054ADF5}"/>
              </a:ext>
            </a:extLst>
          </p:cNvPr>
          <p:cNvSpPr>
            <a:spLocks/>
          </p:cNvSpPr>
          <p:nvPr>
            <p:custDataLst>
              <p:tags r:id="rId296"/>
            </p:custDataLst>
          </p:nvPr>
        </p:nvSpPr>
        <p:spPr bwMode="gray">
          <a:xfrm>
            <a:off x="1236663" y="59150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E9C643-4A32-4CE1-863E-3AA45F8289FC}" type="datetime'''''''''''''''''''''''''''2''9''''''.''''''''''''''9'''">
              <a:rPr lang="ja-JP" altLang="en-US" sz="1000" smtClean="0">
                <a:solidFill>
                  <a:schemeClr val="bg1"/>
                </a:solidFill>
                <a:effectLst/>
                <a:sym typeface="+mn-lt"/>
              </a:rPr>
              <a:pPr marL="0" lvl="0" indent="0" algn="ctr">
                <a:spcBef>
                  <a:spcPct val="0"/>
                </a:spcBef>
                <a:buNone/>
              </a:pPr>
              <a:t>29.9</a:t>
            </a:fld>
            <a:endParaRPr kumimoji="1" lang="ja-JP" altLang="en-US" sz="1000" dirty="0">
              <a:solidFill>
                <a:schemeClr val="bg1"/>
              </a:solidFill>
              <a:sym typeface="+mn-lt"/>
            </a:endParaRPr>
          </a:p>
        </p:txBody>
      </p:sp>
      <p:sp>
        <p:nvSpPr>
          <p:cNvPr id="293" name="テキスト プレースホルダ 9">
            <a:extLst>
              <a:ext uri="{FF2B5EF4-FFF2-40B4-BE49-F238E27FC236}">
                <a16:creationId xmlns:a16="http://schemas.microsoft.com/office/drawing/2014/main" id="{45ABA06B-D943-6848-A8BA-1DDA7A1F2255}"/>
              </a:ext>
            </a:extLst>
          </p:cNvPr>
          <p:cNvSpPr>
            <a:spLocks/>
          </p:cNvSpPr>
          <p:nvPr>
            <p:custDataLst>
              <p:tags r:id="rId297"/>
            </p:custDataLst>
          </p:nvPr>
        </p:nvSpPr>
        <p:spPr bwMode="gray">
          <a:xfrm>
            <a:off x="1236663" y="5256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18D834-64B1-4C75-A059-CD918833768E}" type="datetime'''''''''''64.''''0'''''''''''''''''''''''''''''''''''''''">
              <a:rPr lang="ja-JP" altLang="en-US" sz="1000" smtClean="0">
                <a:effectLst/>
                <a:sym typeface="+mn-lt"/>
              </a:rPr>
              <a:pPr marL="0" lvl="0" indent="0" algn="ctr">
                <a:spcBef>
                  <a:spcPct val="0"/>
                </a:spcBef>
                <a:buNone/>
              </a:pPr>
              <a:t>64.0</a:t>
            </a:fld>
            <a:endParaRPr kumimoji="1" lang="ja-JP" altLang="en-US" sz="1000" dirty="0">
              <a:sym typeface="+mn-lt"/>
            </a:endParaRPr>
          </a:p>
        </p:txBody>
      </p:sp>
      <p:sp>
        <p:nvSpPr>
          <p:cNvPr id="105" name="Text Placeholder 12"/>
          <p:cNvSpPr>
            <a:spLocks/>
          </p:cNvSpPr>
          <p:nvPr>
            <p:custDataLst>
              <p:tags r:id="rId298"/>
            </p:custDataLst>
          </p:nvPr>
        </p:nvSpPr>
        <p:spPr bwMode="auto">
          <a:xfrm>
            <a:off x="1001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1000" b="0" dirty="0">
              <a:sym typeface="+mn-lt"/>
            </a:endParaRPr>
          </a:p>
        </p:txBody>
      </p:sp>
      <p:sp>
        <p:nvSpPr>
          <p:cNvPr id="261" name="テキスト プレースホルダ 9">
            <a:extLst>
              <a:ext uri="{FF2B5EF4-FFF2-40B4-BE49-F238E27FC236}">
                <a16:creationId xmlns:a16="http://schemas.microsoft.com/office/drawing/2014/main" id="{A898D516-66A8-9031-633C-C4C03798BBE6}"/>
              </a:ext>
            </a:extLst>
          </p:cNvPr>
          <p:cNvSpPr>
            <a:spLocks/>
          </p:cNvSpPr>
          <p:nvPr>
            <p:custDataLst>
              <p:tags r:id="rId299"/>
            </p:custDataLst>
          </p:nvPr>
        </p:nvSpPr>
        <p:spPr bwMode="gray">
          <a:xfrm>
            <a:off x="938213" y="59086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9B9A3B-6A51-47E4-B8E9-053DBEFA1B1F}" type="datetime'''''''''''''''''3''''0''.''''''6'''''''''''''''">
              <a:rPr lang="ja-JP" altLang="en-US" sz="1000" smtClean="0">
                <a:solidFill>
                  <a:schemeClr val="bg1"/>
                </a:solidFill>
                <a:effectLst/>
                <a:sym typeface="+mn-lt"/>
              </a:rPr>
              <a:pPr marL="0" lvl="0" indent="0" algn="ctr">
                <a:spcBef>
                  <a:spcPct val="0"/>
                </a:spcBef>
                <a:buNone/>
              </a:pPr>
              <a:t>30.6</a:t>
            </a:fld>
            <a:endParaRPr kumimoji="1" lang="ja-JP" altLang="en-US" sz="1000" dirty="0">
              <a:solidFill>
                <a:schemeClr val="bg1"/>
              </a:solidFill>
              <a:sym typeface="+mn-lt"/>
            </a:endParaRPr>
          </a:p>
        </p:txBody>
      </p:sp>
      <p:sp>
        <p:nvSpPr>
          <p:cNvPr id="243" name="テキスト プレースホルダ 9">
            <a:extLst>
              <a:ext uri="{FF2B5EF4-FFF2-40B4-BE49-F238E27FC236}">
                <a16:creationId xmlns:a16="http://schemas.microsoft.com/office/drawing/2014/main" id="{93DE15FD-E088-11CE-A00A-01A44E0CBE42}"/>
              </a:ext>
            </a:extLst>
          </p:cNvPr>
          <p:cNvSpPr>
            <a:spLocks/>
          </p:cNvSpPr>
          <p:nvPr>
            <p:custDataLst>
              <p:tags r:id="rId300"/>
            </p:custDataLst>
          </p:nvPr>
        </p:nvSpPr>
        <p:spPr bwMode="gray">
          <a:xfrm>
            <a:off x="938213" y="5249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18E5AD-286A-4156-9050-C3246488A2E9}" type="datetime'''''''''''''''''''''''6''''''''3.''''''''''''''''3'''''''">
              <a:rPr lang="ja-JP" altLang="en-US" sz="1000" smtClean="0">
                <a:effectLst/>
                <a:sym typeface="+mn-lt"/>
              </a:rPr>
              <a:pPr marL="0" lvl="0" indent="0" algn="ctr">
                <a:spcBef>
                  <a:spcPct val="0"/>
                </a:spcBef>
                <a:buNone/>
              </a:pPr>
              <a:t>63.3</a:t>
            </a:fld>
            <a:endParaRPr kumimoji="1" lang="ja-JP" altLang="en-US" sz="1000" dirty="0">
              <a:sym typeface="+mn-lt"/>
            </a:endParaRPr>
          </a:p>
        </p:txBody>
      </p:sp>
      <p:sp>
        <p:nvSpPr>
          <p:cNvPr id="104" name="Text Placeholder 12"/>
          <p:cNvSpPr>
            <a:spLocks/>
          </p:cNvSpPr>
          <p:nvPr>
            <p:custDataLst>
              <p:tags r:id="rId301"/>
            </p:custDataLst>
          </p:nvPr>
        </p:nvSpPr>
        <p:spPr bwMode="auto">
          <a:xfrm>
            <a:off x="635000"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1000" b="0" dirty="0">
              <a:sym typeface="+mn-lt"/>
            </a:endParaRPr>
          </a:p>
        </p:txBody>
      </p:sp>
      <p:sp>
        <p:nvSpPr>
          <p:cNvPr id="242" name="テキスト プレースホルダ 9">
            <a:extLst>
              <a:ext uri="{FF2B5EF4-FFF2-40B4-BE49-F238E27FC236}">
                <a16:creationId xmlns:a16="http://schemas.microsoft.com/office/drawing/2014/main" id="{9896BCF1-7BCC-CA64-34F4-3D052BE8B80C}"/>
              </a:ext>
            </a:extLst>
          </p:cNvPr>
          <p:cNvSpPr>
            <a:spLocks/>
          </p:cNvSpPr>
          <p:nvPr>
            <p:custDataLst>
              <p:tags r:id="rId302"/>
            </p:custDataLst>
          </p:nvPr>
        </p:nvSpPr>
        <p:spPr bwMode="gray">
          <a:xfrm>
            <a:off x="641350" y="59039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6169FF-D3F3-4E5D-9FA3-68ADA4EC06A2}" type="datetime'''''''''''''''''''''''3''1''''''''.''''''5'''''''''''">
              <a:rPr lang="ja-JP" altLang="en-US" sz="1000" smtClean="0">
                <a:solidFill>
                  <a:schemeClr val="bg1"/>
                </a:solidFill>
                <a:effectLst/>
                <a:sym typeface="+mn-lt"/>
              </a:rPr>
              <a:pPr marL="0" lvl="0" indent="0" algn="ctr">
                <a:spcBef>
                  <a:spcPct val="0"/>
                </a:spcBef>
                <a:buNone/>
              </a:pPr>
              <a:t>31.5</a:t>
            </a:fld>
            <a:endParaRPr kumimoji="1" lang="ja-JP" altLang="en-US" sz="1000" dirty="0">
              <a:solidFill>
                <a:schemeClr val="bg1"/>
              </a:solidFill>
              <a:sym typeface="+mn-lt"/>
            </a:endParaRPr>
          </a:p>
        </p:txBody>
      </p:sp>
      <p:sp>
        <p:nvSpPr>
          <p:cNvPr id="241" name="テキスト プレースホルダ 9">
            <a:extLst>
              <a:ext uri="{FF2B5EF4-FFF2-40B4-BE49-F238E27FC236}">
                <a16:creationId xmlns:a16="http://schemas.microsoft.com/office/drawing/2014/main" id="{CC204E42-0CEC-0A79-715F-0CB0D23732F2}"/>
              </a:ext>
            </a:extLst>
          </p:cNvPr>
          <p:cNvSpPr>
            <a:spLocks/>
          </p:cNvSpPr>
          <p:nvPr>
            <p:custDataLst>
              <p:tags r:id="rId303"/>
            </p:custDataLst>
          </p:nvPr>
        </p:nvSpPr>
        <p:spPr bwMode="gray">
          <a:xfrm>
            <a:off x="641350" y="5243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6A921C-0DF3-4D03-BE5B-6711603A15E1}" type="datetime'''6''''''''''''''''''''''''2''''.''5'''''">
              <a:rPr lang="ja-JP" altLang="en-US" sz="1000" smtClean="0">
                <a:effectLst/>
                <a:sym typeface="+mn-lt"/>
              </a:rPr>
              <a:pPr marL="0" lvl="0" indent="0" algn="ctr">
                <a:spcBef>
                  <a:spcPct val="0"/>
                </a:spcBef>
                <a:buNone/>
              </a:pPr>
              <a:t>62.5</a:t>
            </a:fld>
            <a:endParaRPr kumimoji="1" lang="ja-JP" altLang="en-US" sz="1000" dirty="0">
              <a:sym typeface="+mn-lt"/>
            </a:endParaRPr>
          </a:p>
        </p:txBody>
      </p:sp>
      <p:sp>
        <p:nvSpPr>
          <p:cNvPr id="178" name="Text Placeholder 12">
            <a:extLst>
              <a:ext uri="{FF2B5EF4-FFF2-40B4-BE49-F238E27FC236}">
                <a16:creationId xmlns:a16="http://schemas.microsoft.com/office/drawing/2014/main" id="{69368FBC-6DED-026B-1119-3A9032938973}"/>
              </a:ext>
            </a:extLst>
          </p:cNvPr>
          <p:cNvSpPr>
            <a:spLocks/>
          </p:cNvSpPr>
          <p:nvPr>
            <p:custDataLst>
              <p:tags r:id="rId304"/>
            </p:custDataLst>
          </p:nvPr>
        </p:nvSpPr>
        <p:spPr bwMode="auto">
          <a:xfrm>
            <a:off x="81549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FABDE3-5C54-484A-8300-EF6EFA4F9A20}" type="datetime'''2''''''''''''''5'''''''''''''''">
              <a:rPr kumimoji="0" lang="ja-JP" altLang="en-US" sz="1000" b="0" smtClean="0"/>
              <a:pPr/>
              <a:t>25</a:t>
            </a:fld>
            <a:endParaRPr kumimoji="0" lang="ja-JP" altLang="en-US" sz="1000" b="0" dirty="0">
              <a:sym typeface="+mn-lt"/>
            </a:endParaRPr>
          </a:p>
        </p:txBody>
      </p:sp>
      <p:sp>
        <p:nvSpPr>
          <p:cNvPr id="352" name="テキスト プレースホルダ 9">
            <a:extLst>
              <a:ext uri="{FF2B5EF4-FFF2-40B4-BE49-F238E27FC236}">
                <a16:creationId xmlns:a16="http://schemas.microsoft.com/office/drawing/2014/main" id="{7A2C4495-E780-9EC5-4FB5-9AB1163A614F}"/>
              </a:ext>
            </a:extLst>
          </p:cNvPr>
          <p:cNvSpPr>
            <a:spLocks/>
          </p:cNvSpPr>
          <p:nvPr>
            <p:custDataLst>
              <p:tags r:id="rId305"/>
            </p:custDataLst>
          </p:nvPr>
        </p:nvSpPr>
        <p:spPr bwMode="gray">
          <a:xfrm>
            <a:off x="8389938" y="48037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5DD41B-4600-4D71-9426-FB1B6ECD194E}" type="datetime'''''''''''''''''''''''''''''''1''''''''1.''''''''8'''''">
              <a:rPr lang="ja-JP" altLang="en-US" sz="1000" smtClean="0">
                <a:effectLst/>
                <a:sym typeface="+mn-lt"/>
              </a:rPr>
              <a:pPr marL="0" lvl="0" indent="0" algn="ctr">
                <a:spcBef>
                  <a:spcPct val="0"/>
                </a:spcBef>
                <a:buNone/>
              </a:pPr>
              <a:t>11.8</a:t>
            </a:fld>
            <a:endParaRPr kumimoji="1" lang="ja-JP" altLang="en-US" sz="1000" dirty="0">
              <a:sym typeface="+mn-lt"/>
            </a:endParaRPr>
          </a:p>
        </p:txBody>
      </p:sp>
      <p:sp>
        <p:nvSpPr>
          <p:cNvPr id="353" name="テキスト プレースホルダ 9">
            <a:extLst>
              <a:ext uri="{FF2B5EF4-FFF2-40B4-BE49-F238E27FC236}">
                <a16:creationId xmlns:a16="http://schemas.microsoft.com/office/drawing/2014/main" id="{EBA1F9A3-3EFA-E5F2-4356-F8409EF630A4}"/>
              </a:ext>
            </a:extLst>
          </p:cNvPr>
          <p:cNvSpPr>
            <a:spLocks/>
          </p:cNvSpPr>
          <p:nvPr>
            <p:custDataLst>
              <p:tags r:id="rId306"/>
            </p:custDataLst>
          </p:nvPr>
        </p:nvSpPr>
        <p:spPr bwMode="gray">
          <a:xfrm>
            <a:off x="8389938" y="53657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76957D-74E0-4190-8920-C986E2407BA0}" type="datetime'''6''''''''''''''''''''''''''''''''8''''''''.''''''3'''''''''">
              <a:rPr lang="ja-JP" altLang="en-US" sz="1000" smtClean="0">
                <a:effectLst/>
                <a:sym typeface="+mn-lt"/>
              </a:rPr>
              <a:pPr marL="0" lvl="0" indent="0" algn="ctr">
                <a:spcBef>
                  <a:spcPct val="0"/>
                </a:spcBef>
                <a:buNone/>
              </a:pPr>
              <a:t>68.3</a:t>
            </a:fld>
            <a:endParaRPr kumimoji="1" lang="ja-JP" altLang="en-US" sz="1000" dirty="0">
              <a:sym typeface="+mn-lt"/>
            </a:endParaRPr>
          </a:p>
        </p:txBody>
      </p:sp>
      <p:sp>
        <p:nvSpPr>
          <p:cNvPr id="354" name="テキスト プレースホルダ 9">
            <a:extLst>
              <a:ext uri="{FF2B5EF4-FFF2-40B4-BE49-F238E27FC236}">
                <a16:creationId xmlns:a16="http://schemas.microsoft.com/office/drawing/2014/main" id="{364715BE-6BD0-3A98-61E7-C81C245057A5}"/>
              </a:ext>
            </a:extLst>
          </p:cNvPr>
          <p:cNvSpPr>
            <a:spLocks/>
          </p:cNvSpPr>
          <p:nvPr>
            <p:custDataLst>
              <p:tags r:id="rId307"/>
            </p:custDataLst>
          </p:nvPr>
        </p:nvSpPr>
        <p:spPr bwMode="gray">
          <a:xfrm>
            <a:off x="8389938" y="59848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FD470D-45C4-4202-8BE6-FFEF9F76F5FA}" type="datetime'''''''''''''''19''''''''''''.''''''''9'''''''''">
              <a:rPr lang="ja-JP" altLang="en-US" sz="1000" smtClean="0">
                <a:solidFill>
                  <a:schemeClr val="bg1"/>
                </a:solidFill>
                <a:effectLst/>
                <a:sym typeface="+mn-lt"/>
              </a:rPr>
              <a:pPr marL="0" lvl="0" indent="0" algn="ctr">
                <a:spcBef>
                  <a:spcPct val="0"/>
                </a:spcBef>
                <a:buNone/>
              </a:pPr>
              <a:t>19.9</a:t>
            </a:fld>
            <a:endParaRPr kumimoji="1" lang="ja-JP" altLang="en-US" sz="1000" dirty="0">
              <a:solidFill>
                <a:schemeClr val="bg1"/>
              </a:solidFill>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p:cNvSpPr>
          <p:nvPr>
            <p:custDataLst>
              <p:tags r:id="rId308"/>
            </p:custDataLst>
          </p:nvPr>
        </p:nvSpPr>
        <p:spPr bwMode="auto">
          <a:xfrm>
            <a:off x="84534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F0CE8C9-2C97-4829-B0A3-59F0C3E15700}" type="datetime'''''''''''''''''''3''''''''''0'''''">
              <a:rPr kumimoji="0" lang="ja-JP" altLang="en-US" sz="1000" b="0" smtClean="0"/>
              <a:pPr/>
              <a:t>30</a:t>
            </a:fld>
            <a:endParaRPr kumimoji="0" lang="ja-JP" altLang="en-US" sz="1000" b="0" dirty="0">
              <a:sym typeface="+mn-lt"/>
            </a:endParaRPr>
          </a:p>
        </p:txBody>
      </p:sp>
      <p:sp>
        <p:nvSpPr>
          <p:cNvPr id="355" name="テキスト プレースホルダ 9">
            <a:extLst>
              <a:ext uri="{FF2B5EF4-FFF2-40B4-BE49-F238E27FC236}">
                <a16:creationId xmlns:a16="http://schemas.microsoft.com/office/drawing/2014/main" id="{89BD86FD-2A48-C69F-C618-B2F06D25D9A0}"/>
              </a:ext>
            </a:extLst>
          </p:cNvPr>
          <p:cNvSpPr>
            <a:spLocks/>
          </p:cNvSpPr>
          <p:nvPr>
            <p:custDataLst>
              <p:tags r:id="rId309"/>
            </p:custDataLst>
          </p:nvPr>
        </p:nvSpPr>
        <p:spPr bwMode="gray">
          <a:xfrm>
            <a:off x="8686800" y="483076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71E1DE-97B0-47B3-9FCD-196A4A5E739B}" type="datetime'''''''''''1''''''5''''''.''''''''''''''''''''''7'''''''">
              <a:rPr lang="ja-JP" altLang="en-US" sz="1000" smtClean="0">
                <a:effectLst/>
                <a:sym typeface="+mn-lt"/>
              </a:rPr>
              <a:pPr marL="0" lvl="0" indent="0" algn="ctr">
                <a:spcBef>
                  <a:spcPct val="0"/>
                </a:spcBef>
                <a:buNone/>
              </a:pPr>
              <a:t>15.7</a:t>
            </a:fld>
            <a:endParaRPr kumimoji="1" lang="ja-JP" altLang="en-US" sz="1000" dirty="0">
              <a:sym typeface="+mn-lt"/>
            </a:endParaRPr>
          </a:p>
        </p:txBody>
      </p:sp>
      <p:sp>
        <p:nvSpPr>
          <p:cNvPr id="356" name="テキスト プレースホルダ 9">
            <a:extLst>
              <a:ext uri="{FF2B5EF4-FFF2-40B4-BE49-F238E27FC236}">
                <a16:creationId xmlns:a16="http://schemas.microsoft.com/office/drawing/2014/main" id="{0A5B07EC-DAB2-2544-BDC4-D68417C84E5C}"/>
              </a:ext>
            </a:extLst>
          </p:cNvPr>
          <p:cNvSpPr>
            <a:spLocks/>
          </p:cNvSpPr>
          <p:nvPr>
            <p:custDataLst>
              <p:tags r:id="rId310"/>
            </p:custDataLst>
          </p:nvPr>
        </p:nvSpPr>
        <p:spPr bwMode="gray">
          <a:xfrm>
            <a:off x="8686800" y="54102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5C5A03-79D2-4022-86A2-FB2DC8A32351}" type="datetime'''6''''''''''''''''''''''6''.''''''''''''''''''''''''''7'''''">
              <a:rPr lang="ja-JP" altLang="en-US" sz="1000" smtClean="0">
                <a:effectLst/>
                <a:sym typeface="+mn-lt"/>
              </a:rPr>
              <a:pPr marL="0" lvl="0" indent="0" algn="ctr">
                <a:spcBef>
                  <a:spcPct val="0"/>
                </a:spcBef>
                <a:buNone/>
              </a:pPr>
              <a:t>66.7</a:t>
            </a:fld>
            <a:endParaRPr kumimoji="1" lang="ja-JP" altLang="en-US" sz="1000" dirty="0">
              <a:sym typeface="+mn-lt"/>
            </a:endParaRPr>
          </a:p>
        </p:txBody>
      </p:sp>
    </p:spTree>
    <p:extLst>
      <p:ext uri="{BB962C8B-B14F-4D97-AF65-F5344CB8AC3E}">
        <p14:creationId xmlns:p14="http://schemas.microsoft.com/office/powerpoint/2010/main" val="896792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1514513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3" imgW="360" imgH="360" progId="TCLayout.ActiveDocument.1">
                  <p:embed/>
                </p:oleObj>
              </mc:Choice>
              <mc:Fallback>
                <p:oleObj name="think-cellスライド" r:id="rId83" imgW="360" imgH="360" progId="TCLayout.ActiveDocument.1">
                  <p:embed/>
                  <p:pic>
                    <p:nvPicPr>
                      <p:cNvPr id="11" name="Object 10" hidden="1"/>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ベトナム／医療関連／医療サービス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億ドルとなった。</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9" name="Chart 8">
            <a:extLst>
              <a:ext uri="{FF2B5EF4-FFF2-40B4-BE49-F238E27FC236}">
                <a16:creationId xmlns:a16="http://schemas.microsoft.com/office/drawing/2014/main" id="{36396C08-F5CA-7DEE-A579-309E140A28BE}"/>
              </a:ext>
            </a:extLst>
          </p:cNvPr>
          <p:cNvGraphicFramePr/>
          <p:nvPr>
            <p:custDataLst>
              <p:tags r:id="rId3"/>
            </p:custDataLst>
            <p:extLst>
              <p:ext uri="{D42A27DB-BD31-4B8C-83A1-F6EECF244321}">
                <p14:modId xmlns:p14="http://schemas.microsoft.com/office/powerpoint/2010/main" val="1044053220"/>
              </p:ext>
            </p:extLst>
          </p:nvPr>
        </p:nvGraphicFramePr>
        <p:xfrm>
          <a:off x="838200" y="2820988"/>
          <a:ext cx="8518525" cy="3014662"/>
        </p:xfrm>
        <a:graphic>
          <a:graphicData uri="http://schemas.openxmlformats.org/drawingml/2006/chart">
            <c:chart xmlns:c="http://schemas.openxmlformats.org/drawingml/2006/chart" xmlns:r="http://schemas.openxmlformats.org/officeDocument/2006/relationships" r:id="rId85"/>
          </a:graphicData>
        </a:graphic>
      </p:graphicFrame>
      <p:sp>
        <p:nvSpPr>
          <p:cNvPr id="76" name="テキスト プレースホルダ 9">
            <a:extLst>
              <a:ext uri="{FF2B5EF4-FFF2-40B4-BE49-F238E27FC236}">
                <a16:creationId xmlns:a16="http://schemas.microsoft.com/office/drawing/2014/main" id="{16854F1C-FC19-415D-93E5-8F1BD5E92E0C}"/>
              </a:ext>
            </a:extLst>
          </p:cNvPr>
          <p:cNvSpPr>
            <a:spLocks noGrp="1"/>
          </p:cNvSpPr>
          <p:nvPr>
            <p:custDataLst>
              <p:tags r:id="rId4"/>
            </p:custDataLst>
          </p:nvPr>
        </p:nvSpPr>
        <p:spPr bwMode="gray">
          <a:xfrm>
            <a:off x="722313"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28F0569-9AB0-4EBB-80F3-5C0E69AEEA0E}" type="datetime'0'''''''''''''''''''''">
              <a:rPr lang="ja-JP" altLang="en-US" sz="1000" smtClean="0"/>
              <a:pPr/>
              <a:t>0</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55CE9683-CC61-1215-1631-541A064230F4}"/>
              </a:ext>
            </a:extLst>
          </p:cNvPr>
          <p:cNvSpPr>
            <a:spLocks noGrp="1"/>
          </p:cNvSpPr>
          <p:nvPr>
            <p:custDataLst>
              <p:tags r:id="rId5"/>
            </p:custDataLst>
          </p:nvPr>
        </p:nvSpPr>
        <p:spPr bwMode="gray">
          <a:xfrm>
            <a:off x="722313" y="49641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D51F4C1-6901-46B9-B23A-AD3072A668FD}" type="datetime'''''''''''''''''''''''''''''''''''''''''''''5'''">
              <a:rPr lang="ja-JP" altLang="en-US" sz="1000" smtClean="0">
                <a:effectLst/>
                <a:sym typeface="+mn-lt"/>
              </a:rPr>
              <a:pPr marL="0" lvl="0" indent="0" algn="r">
                <a:spcBef>
                  <a:spcPct val="0"/>
                </a:spcBef>
                <a:buNone/>
              </a:pPr>
              <a:t>5</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37028740-7388-82FD-637C-3F43B68BB7D6}"/>
              </a:ext>
            </a:extLst>
          </p:cNvPr>
          <p:cNvSpPr>
            <a:spLocks noGrp="1"/>
          </p:cNvSpPr>
          <p:nvPr>
            <p:custDataLst>
              <p:tags r:id="rId6"/>
            </p:custDataLst>
          </p:nvPr>
        </p:nvSpPr>
        <p:spPr bwMode="gray">
          <a:xfrm>
            <a:off x="652463" y="42529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77DD379-7B5A-48E5-AAFF-477A88127DA1}"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8071FFF5-9E44-C52D-EB0C-D187A4F502DB}"/>
              </a:ext>
            </a:extLst>
          </p:cNvPr>
          <p:cNvSpPr>
            <a:spLocks noGrp="1"/>
          </p:cNvSpPr>
          <p:nvPr>
            <p:custDataLst>
              <p:tags r:id="rId7"/>
            </p:custDataLst>
          </p:nvPr>
        </p:nvSpPr>
        <p:spPr bwMode="gray">
          <a:xfrm>
            <a:off x="652463" y="35401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85EC950-4950-447A-8C3A-462E15F234F1}" type="datetime'''1''''''''''''''''''''''''''''''''''''5'''''''''''">
              <a:rPr lang="ja-JP" altLang="en-US" sz="1000" smtClean="0">
                <a:effectLst/>
                <a:sym typeface="+mn-lt"/>
              </a:rPr>
              <a:pPr marL="0" lvl="0" indent="0" algn="r">
                <a:spcBef>
                  <a:spcPct val="0"/>
                </a:spcBef>
                <a:buNone/>
              </a:pPr>
              <a:t>15</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578EDA0A-0463-4982-B5E7-E31923C98876}"/>
              </a:ext>
            </a:extLst>
          </p:cNvPr>
          <p:cNvSpPr>
            <a:spLocks noGrp="1"/>
          </p:cNvSpPr>
          <p:nvPr>
            <p:custDataLst>
              <p:tags r:id="rId8"/>
            </p:custDataLst>
          </p:nvPr>
        </p:nvSpPr>
        <p:spPr bwMode="gray">
          <a:xfrm>
            <a:off x="652463" y="28273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03F9722-B8FB-4537-8094-17342A004474}"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cxnSp>
        <p:nvCxnSpPr>
          <p:cNvPr id="220" name="Straight Connector 219">
            <a:extLst>
              <a:ext uri="{FF2B5EF4-FFF2-40B4-BE49-F238E27FC236}">
                <a16:creationId xmlns:a16="http://schemas.microsoft.com/office/drawing/2014/main" id="{57B30A3A-DE90-B22D-BBB1-F2C753E3BF46}"/>
              </a:ext>
            </a:extLst>
          </p:cNvPr>
          <p:cNvCxnSpPr/>
          <p:nvPr>
            <p:custDataLst>
              <p:tags r:id="rId9"/>
            </p:custDataLst>
          </p:nvPr>
        </p:nvCxnSpPr>
        <p:spPr bwMode="auto">
          <a:xfrm>
            <a:off x="7359650" y="33210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47B9B45C-482E-9F02-7304-2E48EB5303F2}"/>
              </a:ext>
            </a:extLst>
          </p:cNvPr>
          <p:cNvCxnSpPr/>
          <p:nvPr>
            <p:custDataLst>
              <p:tags r:id="rId10"/>
            </p:custDataLst>
          </p:nvPr>
        </p:nvCxnSpPr>
        <p:spPr bwMode="auto">
          <a:xfrm>
            <a:off x="1093788" y="51133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A44B22F2-0CA0-799B-243A-F29A1FB38CEB}"/>
              </a:ext>
            </a:extLst>
          </p:cNvPr>
          <p:cNvCxnSpPr/>
          <p:nvPr>
            <p:custDataLst>
              <p:tags r:id="rId11"/>
            </p:custDataLst>
          </p:nvPr>
        </p:nvCxnSpPr>
        <p:spPr bwMode="auto">
          <a:xfrm>
            <a:off x="3878263" y="46037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9AF2868B-F6E9-EE0F-FF9C-4D71BEC80838}"/>
              </a:ext>
            </a:extLst>
          </p:cNvPr>
          <p:cNvCxnSpPr/>
          <p:nvPr>
            <p:custDataLst>
              <p:tags r:id="rId12"/>
            </p:custDataLst>
          </p:nvPr>
        </p:nvCxnSpPr>
        <p:spPr bwMode="auto">
          <a:xfrm>
            <a:off x="7707313" y="31718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F768956D-F859-41FE-0996-42B51ADE14F2}"/>
              </a:ext>
            </a:extLst>
          </p:cNvPr>
          <p:cNvCxnSpPr/>
          <p:nvPr>
            <p:custDataLst>
              <p:tags r:id="rId13"/>
            </p:custDataLst>
          </p:nvPr>
        </p:nvCxnSpPr>
        <p:spPr bwMode="auto">
          <a:xfrm>
            <a:off x="1443038" y="49609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17B42624-5C3D-CFCE-E70B-F7DFAD81C4FA}"/>
              </a:ext>
            </a:extLst>
          </p:cNvPr>
          <p:cNvCxnSpPr/>
          <p:nvPr>
            <p:custDataLst>
              <p:tags r:id="rId14"/>
            </p:custDataLst>
          </p:nvPr>
        </p:nvCxnSpPr>
        <p:spPr bwMode="auto">
          <a:xfrm>
            <a:off x="8054975" y="34385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6048C9CE-9AB5-9FB7-8ABC-35EE22BA2267}"/>
              </a:ext>
            </a:extLst>
          </p:cNvPr>
          <p:cNvCxnSpPr/>
          <p:nvPr>
            <p:custDataLst>
              <p:tags r:id="rId15"/>
            </p:custDataLst>
          </p:nvPr>
        </p:nvCxnSpPr>
        <p:spPr bwMode="auto">
          <a:xfrm>
            <a:off x="4227513" y="45085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3763D891-612A-E653-FD95-7F3D33DC948C}"/>
              </a:ext>
            </a:extLst>
          </p:cNvPr>
          <p:cNvCxnSpPr/>
          <p:nvPr>
            <p:custDataLst>
              <p:tags r:id="rId16"/>
            </p:custDataLst>
          </p:nvPr>
        </p:nvCxnSpPr>
        <p:spPr bwMode="auto">
          <a:xfrm>
            <a:off x="1790700" y="50657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E442546D-14D1-1D33-16A4-B799D330094E}"/>
              </a:ext>
            </a:extLst>
          </p:cNvPr>
          <p:cNvCxnSpPr/>
          <p:nvPr>
            <p:custDataLst>
              <p:tags r:id="rId17"/>
            </p:custDataLst>
          </p:nvPr>
        </p:nvCxnSpPr>
        <p:spPr bwMode="auto">
          <a:xfrm>
            <a:off x="8404225" y="32670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9D6B4F84-6C67-F01A-95FB-52B38E81CCAA}"/>
              </a:ext>
            </a:extLst>
          </p:cNvPr>
          <p:cNvCxnSpPr/>
          <p:nvPr>
            <p:custDataLst>
              <p:tags r:id="rId18"/>
            </p:custDataLst>
          </p:nvPr>
        </p:nvCxnSpPr>
        <p:spPr bwMode="auto">
          <a:xfrm>
            <a:off x="8751888" y="30575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2ACFA68A-F1D8-50F4-EBD0-DF4C4A51D431}"/>
              </a:ext>
            </a:extLst>
          </p:cNvPr>
          <p:cNvCxnSpPr/>
          <p:nvPr>
            <p:custDataLst>
              <p:tags r:id="rId19"/>
            </p:custDataLst>
          </p:nvPr>
        </p:nvCxnSpPr>
        <p:spPr bwMode="auto">
          <a:xfrm>
            <a:off x="2138363" y="50038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26696195-AEB7-D1D3-C50F-7E7AB1F64C47}"/>
              </a:ext>
            </a:extLst>
          </p:cNvPr>
          <p:cNvCxnSpPr/>
          <p:nvPr>
            <p:custDataLst>
              <p:tags r:id="rId20"/>
            </p:custDataLst>
          </p:nvPr>
        </p:nvCxnSpPr>
        <p:spPr bwMode="auto">
          <a:xfrm>
            <a:off x="4575175" y="42608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55C018DF-C852-9A08-2C42-7A522A156ED9}"/>
              </a:ext>
            </a:extLst>
          </p:cNvPr>
          <p:cNvCxnSpPr/>
          <p:nvPr>
            <p:custDataLst>
              <p:tags r:id="rId21"/>
            </p:custDataLst>
          </p:nvPr>
        </p:nvCxnSpPr>
        <p:spPr bwMode="auto">
          <a:xfrm>
            <a:off x="9099550" y="29083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6975716E-3F64-DFE5-69FC-DBDC71B8A0EF}"/>
              </a:ext>
            </a:extLst>
          </p:cNvPr>
          <p:cNvCxnSpPr/>
          <p:nvPr>
            <p:custDataLst>
              <p:tags r:id="rId22"/>
            </p:custDataLst>
          </p:nvPr>
        </p:nvCxnSpPr>
        <p:spPr bwMode="auto">
          <a:xfrm>
            <a:off x="2486025" y="49180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0F49800F-6C6A-89A7-1804-001DFAD9D2E0}"/>
              </a:ext>
            </a:extLst>
          </p:cNvPr>
          <p:cNvCxnSpPr/>
          <p:nvPr>
            <p:custDataLst>
              <p:tags r:id="rId23"/>
            </p:custDataLst>
          </p:nvPr>
        </p:nvCxnSpPr>
        <p:spPr bwMode="auto">
          <a:xfrm>
            <a:off x="4922838" y="41957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C7CEE5A9-0487-EDBD-920B-BCA7E22D36F8}"/>
              </a:ext>
            </a:extLst>
          </p:cNvPr>
          <p:cNvCxnSpPr/>
          <p:nvPr>
            <p:custDataLst>
              <p:tags r:id="rId24"/>
            </p:custDataLst>
          </p:nvPr>
        </p:nvCxnSpPr>
        <p:spPr bwMode="auto">
          <a:xfrm>
            <a:off x="5270500" y="41036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7" name="Straight Connector 206">
            <a:extLst>
              <a:ext uri="{FF2B5EF4-FFF2-40B4-BE49-F238E27FC236}">
                <a16:creationId xmlns:a16="http://schemas.microsoft.com/office/drawing/2014/main" id="{1C405316-A3B9-FED1-A377-C166A2BDB12F}"/>
              </a:ext>
            </a:extLst>
          </p:cNvPr>
          <p:cNvCxnSpPr/>
          <p:nvPr>
            <p:custDataLst>
              <p:tags r:id="rId25"/>
            </p:custDataLst>
          </p:nvPr>
        </p:nvCxnSpPr>
        <p:spPr bwMode="auto">
          <a:xfrm>
            <a:off x="2835275" y="48085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4E155DF-1473-F30C-2C67-2DADB5ECA931}"/>
              </a:ext>
            </a:extLst>
          </p:cNvPr>
          <p:cNvCxnSpPr/>
          <p:nvPr>
            <p:custDataLst>
              <p:tags r:id="rId26"/>
            </p:custDataLst>
          </p:nvPr>
        </p:nvCxnSpPr>
        <p:spPr bwMode="auto">
          <a:xfrm>
            <a:off x="5619750" y="42148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id="{9FC75510-81FB-6698-2216-C59C54C8AF0B}"/>
              </a:ext>
            </a:extLst>
          </p:cNvPr>
          <p:cNvCxnSpPr/>
          <p:nvPr>
            <p:custDataLst>
              <p:tags r:id="rId27"/>
            </p:custDataLst>
          </p:nvPr>
        </p:nvCxnSpPr>
        <p:spPr bwMode="auto">
          <a:xfrm>
            <a:off x="5967413" y="40163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6BE3423B-DF18-1F87-1ADC-B1CE829212B9}"/>
              </a:ext>
            </a:extLst>
          </p:cNvPr>
          <p:cNvCxnSpPr/>
          <p:nvPr>
            <p:custDataLst>
              <p:tags r:id="rId28"/>
            </p:custDataLst>
          </p:nvPr>
        </p:nvCxnSpPr>
        <p:spPr bwMode="auto">
          <a:xfrm>
            <a:off x="3182938" y="46863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7" name="Straight Connector 216">
            <a:extLst>
              <a:ext uri="{FF2B5EF4-FFF2-40B4-BE49-F238E27FC236}">
                <a16:creationId xmlns:a16="http://schemas.microsoft.com/office/drawing/2014/main" id="{DDCFA588-1CAD-16AA-46BC-3AF3762F26D4}"/>
              </a:ext>
            </a:extLst>
          </p:cNvPr>
          <p:cNvCxnSpPr/>
          <p:nvPr>
            <p:custDataLst>
              <p:tags r:id="rId29"/>
            </p:custDataLst>
          </p:nvPr>
        </p:nvCxnSpPr>
        <p:spPr bwMode="auto">
          <a:xfrm>
            <a:off x="6315075" y="38877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8" name="Straight Connector 217">
            <a:extLst>
              <a:ext uri="{FF2B5EF4-FFF2-40B4-BE49-F238E27FC236}">
                <a16:creationId xmlns:a16="http://schemas.microsoft.com/office/drawing/2014/main" id="{7C5AE040-9DDD-7DF5-52C1-B3AEC55C4B6F}"/>
              </a:ext>
            </a:extLst>
          </p:cNvPr>
          <p:cNvCxnSpPr/>
          <p:nvPr>
            <p:custDataLst>
              <p:tags r:id="rId30"/>
            </p:custDataLst>
          </p:nvPr>
        </p:nvCxnSpPr>
        <p:spPr bwMode="auto">
          <a:xfrm>
            <a:off x="6662738" y="36988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7D119627-3D37-4E90-60BA-B039C9BD2F80}"/>
              </a:ext>
            </a:extLst>
          </p:cNvPr>
          <p:cNvCxnSpPr/>
          <p:nvPr>
            <p:custDataLst>
              <p:tags r:id="rId31"/>
            </p:custDataLst>
          </p:nvPr>
        </p:nvCxnSpPr>
        <p:spPr bwMode="auto">
          <a:xfrm>
            <a:off x="3530600" y="45974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9" name="Straight Connector 218">
            <a:extLst>
              <a:ext uri="{FF2B5EF4-FFF2-40B4-BE49-F238E27FC236}">
                <a16:creationId xmlns:a16="http://schemas.microsoft.com/office/drawing/2014/main" id="{F36BF4FC-810A-08A3-A99E-ED019D3F0E93}"/>
              </a:ext>
            </a:extLst>
          </p:cNvPr>
          <p:cNvCxnSpPr/>
          <p:nvPr>
            <p:custDataLst>
              <p:tags r:id="rId32"/>
            </p:custDataLst>
          </p:nvPr>
        </p:nvCxnSpPr>
        <p:spPr bwMode="auto">
          <a:xfrm>
            <a:off x="7011988" y="3505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4" name="テキスト プレースホルダ 9">
            <a:extLst>
              <a:ext uri="{FF2B5EF4-FFF2-40B4-BE49-F238E27FC236}">
                <a16:creationId xmlns:a16="http://schemas.microsoft.com/office/drawing/2014/main" id="{E0CB8DA5-ED02-DC05-9A9D-5631D0F543A2}"/>
              </a:ext>
            </a:extLst>
          </p:cNvPr>
          <p:cNvSpPr>
            <a:spLocks noGrp="1"/>
          </p:cNvSpPr>
          <p:nvPr>
            <p:custDataLst>
              <p:tags r:id="rId33"/>
            </p:custDataLst>
          </p:nvPr>
        </p:nvSpPr>
        <p:spPr bwMode="gray">
          <a:xfrm>
            <a:off x="954087" y="4960938"/>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2FAD67-95BE-4CA0-8FC9-F11DCBFECC6B}" type="datetime'4''''''''''''''''''''''''''''''''''.''3''''''''1'''''''">
              <a:rPr lang="ja-JP" altLang="en-US" sz="1000" smtClean="0"/>
              <a:pPr/>
              <a:t>4.31</a:t>
            </a:fld>
            <a:endParaRPr kumimoji="1" lang="ja-JP" altLang="en-US" sz="1000" dirty="0">
              <a:sym typeface="+mn-lt"/>
            </a:endParaRPr>
          </a:p>
        </p:txBody>
      </p:sp>
      <p:sp>
        <p:nvSpPr>
          <p:cNvPr id="174" name="テキスト プレースホルダ 9">
            <a:extLst>
              <a:ext uri="{FF2B5EF4-FFF2-40B4-BE49-F238E27FC236}">
                <a16:creationId xmlns:a16="http://schemas.microsoft.com/office/drawing/2014/main" id="{F48EC5C2-074D-BE67-19B3-D1FF0F3BA5F6}"/>
              </a:ext>
            </a:extLst>
          </p:cNvPr>
          <p:cNvSpPr>
            <a:spLocks noGrp="1"/>
          </p:cNvSpPr>
          <p:nvPr>
            <p:custDataLst>
              <p:tags r:id="rId34"/>
            </p:custDataLst>
          </p:nvPr>
        </p:nvSpPr>
        <p:spPr bwMode="auto">
          <a:xfrm>
            <a:off x="947738"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01131F-92D6-47D4-A94C-D8519144CD34}"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145" name="テキスト プレースホルダ 9">
            <a:extLst>
              <a:ext uri="{FF2B5EF4-FFF2-40B4-BE49-F238E27FC236}">
                <a16:creationId xmlns:a16="http://schemas.microsoft.com/office/drawing/2014/main" id="{4D19D6DF-F37A-1A37-361C-501823DCE2BF}"/>
              </a:ext>
            </a:extLst>
          </p:cNvPr>
          <p:cNvSpPr>
            <a:spLocks noGrp="1"/>
          </p:cNvSpPr>
          <p:nvPr>
            <p:custDataLst>
              <p:tags r:id="rId35"/>
            </p:custDataLst>
          </p:nvPr>
        </p:nvSpPr>
        <p:spPr bwMode="gray">
          <a:xfrm>
            <a:off x="1303337" y="4808538"/>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AE2114-6FC9-427D-ABFB-00134B2DB76B}" type="datetime'''''''''''''''''5''''''''.''''''''''''''''''''3''''''''9'''">
              <a:rPr lang="ja-JP" altLang="en-US" sz="1000" smtClean="0"/>
              <a:pPr/>
              <a:t>5.39</a:t>
            </a:fld>
            <a:endParaRPr kumimoji="1" lang="ja-JP" altLang="en-US" sz="1000" dirty="0">
              <a:sym typeface="+mn-lt"/>
            </a:endParaRPr>
          </a:p>
        </p:txBody>
      </p:sp>
      <p:sp>
        <p:nvSpPr>
          <p:cNvPr id="175" name="テキスト プレースホルダ 9">
            <a:extLst>
              <a:ext uri="{FF2B5EF4-FFF2-40B4-BE49-F238E27FC236}">
                <a16:creationId xmlns:a16="http://schemas.microsoft.com/office/drawing/2014/main" id="{C4576DD4-0FB3-8CCE-87A3-7BC7DE64CA5B}"/>
              </a:ext>
            </a:extLst>
          </p:cNvPr>
          <p:cNvSpPr>
            <a:spLocks noGrp="1"/>
          </p:cNvSpPr>
          <p:nvPr>
            <p:custDataLst>
              <p:tags r:id="rId36"/>
            </p:custDataLst>
          </p:nvPr>
        </p:nvSpPr>
        <p:spPr bwMode="auto">
          <a:xfrm>
            <a:off x="1366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CAF300-F04C-4665-8E6C-7053E62C1304}"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46" name="テキスト プレースホルダ 9">
            <a:extLst>
              <a:ext uri="{FF2B5EF4-FFF2-40B4-BE49-F238E27FC236}">
                <a16:creationId xmlns:a16="http://schemas.microsoft.com/office/drawing/2014/main" id="{1C43C638-602A-345A-A744-9553E6E39E8F}"/>
              </a:ext>
            </a:extLst>
          </p:cNvPr>
          <p:cNvSpPr>
            <a:spLocks noGrp="1"/>
          </p:cNvSpPr>
          <p:nvPr>
            <p:custDataLst>
              <p:tags r:id="rId37"/>
            </p:custDataLst>
          </p:nvPr>
        </p:nvSpPr>
        <p:spPr bwMode="gray">
          <a:xfrm>
            <a:off x="1650999" y="4913313"/>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191481-9E47-4687-838F-B2FD304FBE13}" type="datetime'''''''''''''''''''''4''''''''''''''''''''''.''''''''''65'''''">
              <a:rPr lang="ja-JP" altLang="en-US" sz="1000" smtClean="0"/>
              <a:pPr/>
              <a:t>4.65</a:t>
            </a:fld>
            <a:endParaRPr kumimoji="1" lang="ja-JP" altLang="en-US" sz="1000" dirty="0">
              <a:sym typeface="+mn-lt"/>
            </a:endParaRPr>
          </a:p>
        </p:txBody>
      </p:sp>
      <p:sp>
        <p:nvSpPr>
          <p:cNvPr id="176" name="テキスト プレースホルダ 9">
            <a:extLst>
              <a:ext uri="{FF2B5EF4-FFF2-40B4-BE49-F238E27FC236}">
                <a16:creationId xmlns:a16="http://schemas.microsoft.com/office/drawing/2014/main" id="{DEF2AA58-FD1E-DA51-D69D-B2B47E54A115}"/>
              </a:ext>
            </a:extLst>
          </p:cNvPr>
          <p:cNvSpPr>
            <a:spLocks noGrp="1"/>
          </p:cNvSpPr>
          <p:nvPr>
            <p:custDataLst>
              <p:tags r:id="rId38"/>
            </p:custDataLst>
          </p:nvPr>
        </p:nvSpPr>
        <p:spPr bwMode="auto">
          <a:xfrm>
            <a:off x="17145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08C746-2E47-4D7E-9AA2-333D379F741F}"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47" name="テキスト プレースホルダ 9">
            <a:extLst>
              <a:ext uri="{FF2B5EF4-FFF2-40B4-BE49-F238E27FC236}">
                <a16:creationId xmlns:a16="http://schemas.microsoft.com/office/drawing/2014/main" id="{1F3ED555-46ED-7B43-CB35-8E51EF7416FC}"/>
              </a:ext>
            </a:extLst>
          </p:cNvPr>
          <p:cNvSpPr>
            <a:spLocks noGrp="1"/>
          </p:cNvSpPr>
          <p:nvPr>
            <p:custDataLst>
              <p:tags r:id="rId39"/>
            </p:custDataLst>
          </p:nvPr>
        </p:nvSpPr>
        <p:spPr bwMode="gray">
          <a:xfrm>
            <a:off x="1998662" y="4851400"/>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54F251-546E-4CBD-A043-E6B8691CD49D}" type="datetime'''''''''''''''5''''''''''''''''''''''''''.''''''''''0''8'">
              <a:rPr lang="ja-JP" altLang="en-US" sz="1000" smtClean="0"/>
              <a:pPr/>
              <a:t>5.08</a:t>
            </a:fld>
            <a:endParaRPr kumimoji="1" lang="ja-JP" altLang="en-US" sz="1000" dirty="0">
              <a:sym typeface="+mn-lt"/>
            </a:endParaRPr>
          </a:p>
        </p:txBody>
      </p:sp>
      <p:sp>
        <p:nvSpPr>
          <p:cNvPr id="177" name="テキスト プレースホルダ 9">
            <a:extLst>
              <a:ext uri="{FF2B5EF4-FFF2-40B4-BE49-F238E27FC236}">
                <a16:creationId xmlns:a16="http://schemas.microsoft.com/office/drawing/2014/main" id="{0B867CA3-FB5A-EB48-B00B-918ADE98FE44}"/>
              </a:ext>
            </a:extLst>
          </p:cNvPr>
          <p:cNvSpPr>
            <a:spLocks noGrp="1"/>
          </p:cNvSpPr>
          <p:nvPr>
            <p:custDataLst>
              <p:tags r:id="rId40"/>
            </p:custDataLst>
          </p:nvPr>
        </p:nvSpPr>
        <p:spPr bwMode="auto">
          <a:xfrm>
            <a:off x="20621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364BD3-44B9-40FB-B643-A6892629BE4C}"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48" name="テキスト プレースホルダ 9">
            <a:extLst>
              <a:ext uri="{FF2B5EF4-FFF2-40B4-BE49-F238E27FC236}">
                <a16:creationId xmlns:a16="http://schemas.microsoft.com/office/drawing/2014/main" id="{7E2B6284-0BDC-EC66-F246-B9C875A78A3D}"/>
              </a:ext>
            </a:extLst>
          </p:cNvPr>
          <p:cNvSpPr>
            <a:spLocks noGrp="1"/>
          </p:cNvSpPr>
          <p:nvPr>
            <p:custDataLst>
              <p:tags r:id="rId41"/>
            </p:custDataLst>
          </p:nvPr>
        </p:nvSpPr>
        <p:spPr bwMode="gray">
          <a:xfrm>
            <a:off x="2346324" y="4765675"/>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1C2D85-12FF-4C93-BF66-3D3C69F68D03}" type="datetime'''''''5''''''''''''''''''.''6''''''''8'''">
              <a:rPr lang="ja-JP" altLang="en-US" sz="1000" smtClean="0"/>
              <a:pPr/>
              <a:t>5.68</a:t>
            </a:fld>
            <a:endParaRPr kumimoji="1" lang="ja-JP" altLang="en-US" sz="1000" dirty="0">
              <a:sym typeface="+mn-lt"/>
            </a:endParaRPr>
          </a:p>
        </p:txBody>
      </p:sp>
      <p:sp>
        <p:nvSpPr>
          <p:cNvPr id="178" name="テキスト プレースホルダ 9">
            <a:extLst>
              <a:ext uri="{FF2B5EF4-FFF2-40B4-BE49-F238E27FC236}">
                <a16:creationId xmlns:a16="http://schemas.microsoft.com/office/drawing/2014/main" id="{BB2831A8-0B61-784F-63C1-F878D6A96AB4}"/>
              </a:ext>
            </a:extLst>
          </p:cNvPr>
          <p:cNvSpPr>
            <a:spLocks noGrp="1"/>
          </p:cNvSpPr>
          <p:nvPr>
            <p:custDataLst>
              <p:tags r:id="rId42"/>
            </p:custDataLst>
          </p:nvPr>
        </p:nvSpPr>
        <p:spPr bwMode="auto">
          <a:xfrm>
            <a:off x="24098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A0CCE7-AF97-4EAE-A794-5464794AF90C}"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49" name="テキスト プレースホルダ 9">
            <a:extLst>
              <a:ext uri="{FF2B5EF4-FFF2-40B4-BE49-F238E27FC236}">
                <a16:creationId xmlns:a16="http://schemas.microsoft.com/office/drawing/2014/main" id="{D9008A1C-BC06-0F9A-1A26-B3D31C4B8096}"/>
              </a:ext>
            </a:extLst>
          </p:cNvPr>
          <p:cNvSpPr>
            <a:spLocks noGrp="1"/>
          </p:cNvSpPr>
          <p:nvPr>
            <p:custDataLst>
              <p:tags r:id="rId43"/>
            </p:custDataLst>
          </p:nvPr>
        </p:nvSpPr>
        <p:spPr bwMode="gray">
          <a:xfrm>
            <a:off x="2695574" y="4656138"/>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7E9443-B24B-4D2D-8E81-D3CE8397D024}" type="datetime'''''''''''6''''''''''''''''.46'''''''''''''''''''''''''''''''">
              <a:rPr lang="ja-JP" altLang="en-US" sz="1000" smtClean="0"/>
              <a:pPr/>
              <a:t>6.46</a:t>
            </a:fld>
            <a:endParaRPr kumimoji="1" lang="ja-JP" altLang="en-US" sz="1000" dirty="0">
              <a:sym typeface="+mn-lt"/>
            </a:endParaRPr>
          </a:p>
        </p:txBody>
      </p:sp>
      <p:sp>
        <p:nvSpPr>
          <p:cNvPr id="179" name="テキスト プレースホルダ 9">
            <a:extLst>
              <a:ext uri="{FF2B5EF4-FFF2-40B4-BE49-F238E27FC236}">
                <a16:creationId xmlns:a16="http://schemas.microsoft.com/office/drawing/2014/main" id="{AC253754-36E0-20EA-E489-3E7C41E66D82}"/>
              </a:ext>
            </a:extLst>
          </p:cNvPr>
          <p:cNvSpPr>
            <a:spLocks noGrp="1"/>
          </p:cNvSpPr>
          <p:nvPr>
            <p:custDataLst>
              <p:tags r:id="rId44"/>
            </p:custDataLst>
          </p:nvPr>
        </p:nvSpPr>
        <p:spPr bwMode="auto">
          <a:xfrm>
            <a:off x="27590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6343A3-3FF6-471F-B494-71A6EC2E38D2}"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50" name="テキスト プレースホルダ 9">
            <a:extLst>
              <a:ext uri="{FF2B5EF4-FFF2-40B4-BE49-F238E27FC236}">
                <a16:creationId xmlns:a16="http://schemas.microsoft.com/office/drawing/2014/main" id="{0754B60A-3905-D0C5-8DCF-5F9275147F50}"/>
              </a:ext>
            </a:extLst>
          </p:cNvPr>
          <p:cNvSpPr>
            <a:spLocks noGrp="1"/>
          </p:cNvSpPr>
          <p:nvPr>
            <p:custDataLst>
              <p:tags r:id="rId45"/>
            </p:custDataLst>
          </p:nvPr>
        </p:nvSpPr>
        <p:spPr bwMode="gray">
          <a:xfrm>
            <a:off x="3043237" y="4533900"/>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CD4133-56D8-4BF3-A1D3-3D151896AF78}" type="datetime'''''''''7''''''.''''''''''''''''''''3''''1'''''''''''''''">
              <a:rPr lang="ja-JP" altLang="en-US" sz="1000" smtClean="0"/>
              <a:pPr/>
              <a:t>7.31</a:t>
            </a:fld>
            <a:endParaRPr kumimoji="1" lang="ja-JP" altLang="en-US" sz="1000" dirty="0">
              <a:sym typeface="+mn-lt"/>
            </a:endParaRPr>
          </a:p>
        </p:txBody>
      </p:sp>
      <p:sp>
        <p:nvSpPr>
          <p:cNvPr id="180" name="テキスト プレースホルダ 9">
            <a:extLst>
              <a:ext uri="{FF2B5EF4-FFF2-40B4-BE49-F238E27FC236}">
                <a16:creationId xmlns:a16="http://schemas.microsoft.com/office/drawing/2014/main" id="{81B7D96C-848D-7175-FF03-CEAC324D431F}"/>
              </a:ext>
            </a:extLst>
          </p:cNvPr>
          <p:cNvSpPr>
            <a:spLocks noGrp="1"/>
          </p:cNvSpPr>
          <p:nvPr>
            <p:custDataLst>
              <p:tags r:id="rId46"/>
            </p:custDataLst>
          </p:nvPr>
        </p:nvSpPr>
        <p:spPr bwMode="auto">
          <a:xfrm>
            <a:off x="3106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8E6F08-C04E-4069-8D69-14C18E223940}"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51" name="テキスト プレースホルダ 9">
            <a:extLst>
              <a:ext uri="{FF2B5EF4-FFF2-40B4-BE49-F238E27FC236}">
                <a16:creationId xmlns:a16="http://schemas.microsoft.com/office/drawing/2014/main" id="{08F688A1-E8CE-7A19-A2E6-BF0C0DE605EE}"/>
              </a:ext>
            </a:extLst>
          </p:cNvPr>
          <p:cNvSpPr>
            <a:spLocks noGrp="1"/>
          </p:cNvSpPr>
          <p:nvPr>
            <p:custDataLst>
              <p:tags r:id="rId47"/>
            </p:custDataLst>
          </p:nvPr>
        </p:nvSpPr>
        <p:spPr bwMode="gray">
          <a:xfrm>
            <a:off x="3390899" y="4445000"/>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4FF914-706B-4374-8969-474F2CAF83B2}" type="datetime'''7''''''.''''''''''''''''9''''''''''3'''''">
              <a:rPr lang="ja-JP" altLang="en-US" sz="1000" smtClean="0"/>
              <a:pPr/>
              <a:t>7.93</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ADB31FE1-9B75-3317-CB00-6CA45840F5D3}"/>
              </a:ext>
            </a:extLst>
          </p:cNvPr>
          <p:cNvSpPr>
            <a:spLocks noGrp="1"/>
          </p:cNvSpPr>
          <p:nvPr>
            <p:custDataLst>
              <p:tags r:id="rId48"/>
            </p:custDataLst>
          </p:nvPr>
        </p:nvSpPr>
        <p:spPr bwMode="auto">
          <a:xfrm>
            <a:off x="34544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6B4561-F076-4C37-A752-5D0E6F8CCCD0}"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52" name="テキスト プレースホルダ 9">
            <a:extLst>
              <a:ext uri="{FF2B5EF4-FFF2-40B4-BE49-F238E27FC236}">
                <a16:creationId xmlns:a16="http://schemas.microsoft.com/office/drawing/2014/main" id="{0E2CF789-236B-94D2-48C0-670DDAFD7DF3}"/>
              </a:ext>
            </a:extLst>
          </p:cNvPr>
          <p:cNvSpPr>
            <a:spLocks noGrp="1"/>
          </p:cNvSpPr>
          <p:nvPr>
            <p:custDataLst>
              <p:tags r:id="rId49"/>
            </p:custDataLst>
          </p:nvPr>
        </p:nvSpPr>
        <p:spPr bwMode="gray">
          <a:xfrm>
            <a:off x="3738562" y="4451350"/>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83A233-E5CC-4067-AFBE-D402357EDC9D}" type="datetime'''7''''''.''''''''''''''''''''''8''''''''''''''''''9'''''''">
              <a:rPr lang="ja-JP" altLang="en-US" sz="1000" smtClean="0"/>
              <a:pPr/>
              <a:t>7.89</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77480DBD-5C9B-03AD-BDAE-F345CB942970}"/>
              </a:ext>
            </a:extLst>
          </p:cNvPr>
          <p:cNvSpPr>
            <a:spLocks noGrp="1"/>
          </p:cNvSpPr>
          <p:nvPr>
            <p:custDataLst>
              <p:tags r:id="rId50"/>
            </p:custDataLst>
          </p:nvPr>
        </p:nvSpPr>
        <p:spPr bwMode="auto">
          <a:xfrm>
            <a:off x="38020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DC0FAB-4003-4B64-B249-8C3F5E78B897}"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53" name="テキスト プレースホルダ 9">
            <a:extLst>
              <a:ext uri="{FF2B5EF4-FFF2-40B4-BE49-F238E27FC236}">
                <a16:creationId xmlns:a16="http://schemas.microsoft.com/office/drawing/2014/main" id="{78DD6BF1-DBE3-1802-1559-80F24B75455F}"/>
              </a:ext>
            </a:extLst>
          </p:cNvPr>
          <p:cNvSpPr>
            <a:spLocks noGrp="1"/>
          </p:cNvSpPr>
          <p:nvPr>
            <p:custDataLst>
              <p:tags r:id="rId51"/>
            </p:custDataLst>
          </p:nvPr>
        </p:nvSpPr>
        <p:spPr bwMode="gray">
          <a:xfrm>
            <a:off x="4087812" y="4356100"/>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66BF94-16E2-40D9-B078-2A922963E135}" type="datetime'''''''''''8''.''''''''5''6'''">
              <a:rPr lang="ja-JP" altLang="en-US" sz="1000" smtClean="0"/>
              <a:pPr/>
              <a:t>8.56</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8C61E4D3-0DEE-B339-DFC1-9654920AF6F2}"/>
              </a:ext>
            </a:extLst>
          </p:cNvPr>
          <p:cNvSpPr>
            <a:spLocks noGrp="1"/>
          </p:cNvSpPr>
          <p:nvPr>
            <p:custDataLst>
              <p:tags r:id="rId52"/>
            </p:custDataLst>
          </p:nvPr>
        </p:nvSpPr>
        <p:spPr bwMode="auto">
          <a:xfrm>
            <a:off x="41513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FE65F9-97F3-4FBF-89C7-0C72CA51C832}"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54" name="テキスト プレースホルダ 9">
            <a:extLst>
              <a:ext uri="{FF2B5EF4-FFF2-40B4-BE49-F238E27FC236}">
                <a16:creationId xmlns:a16="http://schemas.microsoft.com/office/drawing/2014/main" id="{9D859851-FF47-3817-5566-3C72613B0456}"/>
              </a:ext>
            </a:extLst>
          </p:cNvPr>
          <p:cNvSpPr>
            <a:spLocks noGrp="1"/>
          </p:cNvSpPr>
          <p:nvPr>
            <p:custDataLst>
              <p:tags r:id="rId53"/>
            </p:custDataLst>
          </p:nvPr>
        </p:nvSpPr>
        <p:spPr bwMode="gray">
          <a:xfrm>
            <a:off x="4400549" y="4108450"/>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C03979-2B47-43F0-8D60-856AF85CBEFD}" type="datetime'''1''''''''''''''''0.''''3''''''''''''''''''''''0'''''''">
              <a:rPr lang="ja-JP" altLang="en-US" sz="1000" smtClean="0"/>
              <a:pPr/>
              <a:t>10.30</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7311B01F-D539-1EF5-8EA5-DE79739D3F59}"/>
              </a:ext>
            </a:extLst>
          </p:cNvPr>
          <p:cNvSpPr>
            <a:spLocks noGrp="1"/>
          </p:cNvSpPr>
          <p:nvPr>
            <p:custDataLst>
              <p:tags r:id="rId54"/>
            </p:custDataLst>
          </p:nvPr>
        </p:nvSpPr>
        <p:spPr bwMode="auto">
          <a:xfrm>
            <a:off x="44989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F5661E-C51F-4A8F-B059-729A3DDAC7D4}"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42C88AA3-98A4-ADA7-FCD6-117EB3CDDE7C}"/>
              </a:ext>
            </a:extLst>
          </p:cNvPr>
          <p:cNvSpPr>
            <a:spLocks noGrp="1"/>
          </p:cNvSpPr>
          <p:nvPr>
            <p:custDataLst>
              <p:tags r:id="rId55"/>
            </p:custDataLst>
          </p:nvPr>
        </p:nvSpPr>
        <p:spPr bwMode="auto">
          <a:xfrm>
            <a:off x="6238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9A855F-B15D-4D87-A346-A409D9306BBC}"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60" name="テキスト プレースホルダ 9">
            <a:extLst>
              <a:ext uri="{FF2B5EF4-FFF2-40B4-BE49-F238E27FC236}">
                <a16:creationId xmlns:a16="http://schemas.microsoft.com/office/drawing/2014/main" id="{F6F85BAA-FDF0-2AA2-1D45-C68C1E531D56}"/>
              </a:ext>
            </a:extLst>
          </p:cNvPr>
          <p:cNvSpPr>
            <a:spLocks noGrp="1"/>
          </p:cNvSpPr>
          <p:nvPr>
            <p:custDataLst>
              <p:tags r:id="rId56"/>
            </p:custDataLst>
          </p:nvPr>
        </p:nvSpPr>
        <p:spPr bwMode="gray">
          <a:xfrm>
            <a:off x="6488112" y="354647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0C7931-2B6A-4A2B-A267-AF324C933C86}" type="datetime'1''''''''''''''''''''4''.''''''''''''''''2''4'''''">
              <a:rPr lang="ja-JP" altLang="en-US" sz="1000" smtClean="0"/>
              <a:pPr/>
              <a:t>14.24</a:t>
            </a:fld>
            <a:endParaRPr kumimoji="1" lang="ja-JP" altLang="en-US" sz="1000" dirty="0">
              <a:sym typeface="+mn-lt"/>
            </a:endParaRPr>
          </a:p>
        </p:txBody>
      </p:sp>
      <p:sp>
        <p:nvSpPr>
          <p:cNvPr id="157" name="テキスト プレースホルダ 9">
            <a:extLst>
              <a:ext uri="{FF2B5EF4-FFF2-40B4-BE49-F238E27FC236}">
                <a16:creationId xmlns:a16="http://schemas.microsoft.com/office/drawing/2014/main" id="{63854702-E842-2954-FC44-043C2788A844}"/>
              </a:ext>
            </a:extLst>
          </p:cNvPr>
          <p:cNvSpPr>
            <a:spLocks noGrp="1"/>
          </p:cNvSpPr>
          <p:nvPr>
            <p:custDataLst>
              <p:tags r:id="rId57"/>
            </p:custDataLst>
          </p:nvPr>
        </p:nvSpPr>
        <p:spPr bwMode="gray">
          <a:xfrm>
            <a:off x="5445124" y="4062413"/>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62F40E-1F34-47E2-88C0-A4482E59D53A}" type="datetime'''''1''''''''''0''''''.''''''''''''6''''''''2'''''''''''">
              <a:rPr lang="ja-JP" altLang="en-US" sz="1000" smtClean="0"/>
              <a:pPr/>
              <a:t>10.62</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96B4A7B2-BA62-7517-7A76-7A4F34EC4352}"/>
              </a:ext>
            </a:extLst>
          </p:cNvPr>
          <p:cNvSpPr>
            <a:spLocks noGrp="1"/>
          </p:cNvSpPr>
          <p:nvPr>
            <p:custDataLst>
              <p:tags r:id="rId58"/>
            </p:custDataLst>
          </p:nvPr>
        </p:nvSpPr>
        <p:spPr bwMode="auto">
          <a:xfrm>
            <a:off x="65865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366848-35F5-404F-AEF5-F0E725E17556}"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61" name="テキスト プレースホルダ 9">
            <a:extLst>
              <a:ext uri="{FF2B5EF4-FFF2-40B4-BE49-F238E27FC236}">
                <a16:creationId xmlns:a16="http://schemas.microsoft.com/office/drawing/2014/main" id="{6D1BAD8A-59A0-21D6-0800-7EFC69D2B6E0}"/>
              </a:ext>
            </a:extLst>
          </p:cNvPr>
          <p:cNvSpPr>
            <a:spLocks noGrp="1"/>
          </p:cNvSpPr>
          <p:nvPr>
            <p:custDataLst>
              <p:tags r:id="rId59"/>
            </p:custDataLst>
          </p:nvPr>
        </p:nvSpPr>
        <p:spPr bwMode="gray">
          <a:xfrm>
            <a:off x="6837362" y="3352800"/>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BE60E5-989D-49B5-B9C7-12E876516584}" type="datetime'''''''''''15''''.''''''''''''''''''6''''''''''''0'''''''''''''">
              <a:rPr lang="ja-JP" altLang="en-US" sz="1000" smtClean="0"/>
              <a:pPr/>
              <a:t>15.60</a:t>
            </a:fld>
            <a:endParaRPr kumimoji="1" lang="ja-JP" altLang="en-US" sz="1000" dirty="0">
              <a:sym typeface="+mn-lt"/>
            </a:endParaRPr>
          </a:p>
        </p:txBody>
      </p:sp>
      <p:sp>
        <p:nvSpPr>
          <p:cNvPr id="156" name="テキスト プレースホルダ 9">
            <a:extLst>
              <a:ext uri="{FF2B5EF4-FFF2-40B4-BE49-F238E27FC236}">
                <a16:creationId xmlns:a16="http://schemas.microsoft.com/office/drawing/2014/main" id="{3A259C50-387B-B02D-E1A1-0DF41262FA32}"/>
              </a:ext>
            </a:extLst>
          </p:cNvPr>
          <p:cNvSpPr>
            <a:spLocks noGrp="1"/>
          </p:cNvSpPr>
          <p:nvPr>
            <p:custDataLst>
              <p:tags r:id="rId60"/>
            </p:custDataLst>
          </p:nvPr>
        </p:nvSpPr>
        <p:spPr bwMode="gray">
          <a:xfrm>
            <a:off x="5095874" y="3951288"/>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4415F4-90B4-4DF9-BA96-63010CD54DF8}" type="datetime'''''''''''''1''''1''''''''''''''''''''''''''''.''''40'''''''''">
              <a:rPr lang="ja-JP" altLang="en-US" sz="1000" smtClean="0"/>
              <a:pPr/>
              <a:t>11.40</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3C9393D7-9A40-4EC2-0CFB-243282319094}"/>
              </a:ext>
            </a:extLst>
          </p:cNvPr>
          <p:cNvSpPr>
            <a:spLocks noGrp="1"/>
          </p:cNvSpPr>
          <p:nvPr>
            <p:custDataLst>
              <p:tags r:id="rId61"/>
            </p:custDataLst>
          </p:nvPr>
        </p:nvSpPr>
        <p:spPr bwMode="auto">
          <a:xfrm>
            <a:off x="69357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75D9EC-00FE-4036-9326-F57F0C0966C5}"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55" name="テキスト プレースホルダ 9">
            <a:extLst>
              <a:ext uri="{FF2B5EF4-FFF2-40B4-BE49-F238E27FC236}">
                <a16:creationId xmlns:a16="http://schemas.microsoft.com/office/drawing/2014/main" id="{393784F1-5DC9-95A7-8FCA-F1B319EC4913}"/>
              </a:ext>
            </a:extLst>
          </p:cNvPr>
          <p:cNvSpPr>
            <a:spLocks noGrp="1"/>
          </p:cNvSpPr>
          <p:nvPr>
            <p:custDataLst>
              <p:tags r:id="rId62"/>
            </p:custDataLst>
          </p:nvPr>
        </p:nvSpPr>
        <p:spPr bwMode="gray">
          <a:xfrm>
            <a:off x="4748212" y="4043363"/>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06577D-65C5-473B-9C7F-61BACB09EAD3}" type="datetime'''''''''''''''''''1''''''''''''''''''''0''''''.7''5'''''''''''">
              <a:rPr lang="ja-JP" altLang="en-US" sz="1000" smtClean="0"/>
              <a:pPr/>
              <a:t>10.75</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4D03B91E-0DBB-C6EF-68E1-308A75EDFB00}"/>
              </a:ext>
            </a:extLst>
          </p:cNvPr>
          <p:cNvSpPr>
            <a:spLocks noGrp="1"/>
          </p:cNvSpPr>
          <p:nvPr>
            <p:custDataLst>
              <p:tags r:id="rId63"/>
            </p:custDataLst>
          </p:nvPr>
        </p:nvSpPr>
        <p:spPr bwMode="auto">
          <a:xfrm>
            <a:off x="55435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D93ED5-4C38-4C45-AD82-5D4922179547}"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92" name="テキスト プレースホルダ 9">
            <a:extLst>
              <a:ext uri="{FF2B5EF4-FFF2-40B4-BE49-F238E27FC236}">
                <a16:creationId xmlns:a16="http://schemas.microsoft.com/office/drawing/2014/main" id="{A92B207F-FE81-EAF8-9C07-19EFED1F4D7A}"/>
              </a:ext>
            </a:extLst>
          </p:cNvPr>
          <p:cNvSpPr>
            <a:spLocks noGrp="1"/>
          </p:cNvSpPr>
          <p:nvPr>
            <p:custDataLst>
              <p:tags r:id="rId64"/>
            </p:custDataLst>
          </p:nvPr>
        </p:nvSpPr>
        <p:spPr bwMode="auto">
          <a:xfrm>
            <a:off x="72834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FAFB51-2FB8-4D2E-974A-45DED5937B7C}"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63" name="テキスト プレースホルダ 9">
            <a:extLst>
              <a:ext uri="{FF2B5EF4-FFF2-40B4-BE49-F238E27FC236}">
                <a16:creationId xmlns:a16="http://schemas.microsoft.com/office/drawing/2014/main" id="{824E4C66-FB1E-D32E-8FD0-FB3844573050}"/>
              </a:ext>
            </a:extLst>
          </p:cNvPr>
          <p:cNvSpPr>
            <a:spLocks noGrp="1"/>
          </p:cNvSpPr>
          <p:nvPr>
            <p:custDataLst>
              <p:tags r:id="rId65"/>
            </p:custDataLst>
          </p:nvPr>
        </p:nvSpPr>
        <p:spPr bwMode="gray">
          <a:xfrm>
            <a:off x="7532687" y="301942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0054E9-B39C-438E-9D90-C89423834C51}" type="datetime'17''''''.''''''''''''''''''''9''''4'''''''">
              <a:rPr lang="ja-JP" altLang="en-US" sz="1000" smtClean="0"/>
              <a:pPr/>
              <a:t>17.94</a:t>
            </a:fld>
            <a:endParaRPr kumimoji="1" lang="ja-JP" altLang="en-US" sz="1000" dirty="0">
              <a:sym typeface="+mn-lt"/>
            </a:endParaRPr>
          </a:p>
        </p:txBody>
      </p:sp>
      <p:sp>
        <p:nvSpPr>
          <p:cNvPr id="158" name="テキスト プレースホルダ 9">
            <a:extLst>
              <a:ext uri="{FF2B5EF4-FFF2-40B4-BE49-F238E27FC236}">
                <a16:creationId xmlns:a16="http://schemas.microsoft.com/office/drawing/2014/main" id="{AD73557C-E794-F256-AE0F-1DE192ECEFCF}"/>
              </a:ext>
            </a:extLst>
          </p:cNvPr>
          <p:cNvSpPr>
            <a:spLocks noGrp="1"/>
          </p:cNvSpPr>
          <p:nvPr>
            <p:custDataLst>
              <p:tags r:id="rId66"/>
            </p:custDataLst>
          </p:nvPr>
        </p:nvSpPr>
        <p:spPr bwMode="gray">
          <a:xfrm>
            <a:off x="5792787" y="386397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3AC398-2C03-4567-A7EF-D044A72F0B83}" type="datetime'''''''''''''''1''''''''''''''2''''''''''''.01'''''''''''">
              <a:rPr lang="ja-JP" altLang="en-US" sz="1000" smtClean="0"/>
              <a:pPr/>
              <a:t>12.01</a:t>
            </a:fld>
            <a:endParaRPr kumimoji="1" lang="ja-JP" altLang="en-US" sz="1000" dirty="0">
              <a:sym typeface="+mn-lt"/>
            </a:endParaRPr>
          </a:p>
        </p:txBody>
      </p:sp>
      <p:sp>
        <p:nvSpPr>
          <p:cNvPr id="193" name="テキスト プレースホルダ 9">
            <a:extLst>
              <a:ext uri="{FF2B5EF4-FFF2-40B4-BE49-F238E27FC236}">
                <a16:creationId xmlns:a16="http://schemas.microsoft.com/office/drawing/2014/main" id="{41814ABF-E4EB-2EC6-208A-AC5002E43192}"/>
              </a:ext>
            </a:extLst>
          </p:cNvPr>
          <p:cNvSpPr>
            <a:spLocks noGrp="1"/>
          </p:cNvSpPr>
          <p:nvPr>
            <p:custDataLst>
              <p:tags r:id="rId67"/>
            </p:custDataLst>
          </p:nvPr>
        </p:nvSpPr>
        <p:spPr bwMode="auto">
          <a:xfrm>
            <a:off x="76311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0940D1-DEF8-4057-B714-EB77988ABC0C}"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64" name="テキスト プレースホルダ 9">
            <a:extLst>
              <a:ext uri="{FF2B5EF4-FFF2-40B4-BE49-F238E27FC236}">
                <a16:creationId xmlns:a16="http://schemas.microsoft.com/office/drawing/2014/main" id="{1414ADA7-B28A-533D-0943-0CD82ABCB70C}"/>
              </a:ext>
            </a:extLst>
          </p:cNvPr>
          <p:cNvSpPr>
            <a:spLocks noGrp="1"/>
          </p:cNvSpPr>
          <p:nvPr>
            <p:custDataLst>
              <p:tags r:id="rId68"/>
            </p:custDataLst>
          </p:nvPr>
        </p:nvSpPr>
        <p:spPr bwMode="gray">
          <a:xfrm>
            <a:off x="7880349" y="328612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ADDD35-B53A-432A-8124-3D3681079615}" type="datetime'1''''''''''6''''''''.''''''''''''''''0''''''7'''">
              <a:rPr lang="ja-JP" altLang="en-US" sz="1000" smtClean="0"/>
              <a:pPr/>
              <a:t>16.07</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E42F827B-DA02-B331-BD9F-832544C92BB8}"/>
              </a:ext>
            </a:extLst>
          </p:cNvPr>
          <p:cNvSpPr>
            <a:spLocks noGrp="1"/>
          </p:cNvSpPr>
          <p:nvPr>
            <p:custDataLst>
              <p:tags r:id="rId69"/>
            </p:custDataLst>
          </p:nvPr>
        </p:nvSpPr>
        <p:spPr bwMode="auto">
          <a:xfrm>
            <a:off x="48466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05352E-8F9A-47DA-B4C3-6CEBD7F4A025}"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94" name="テキスト プレースホルダ 9">
            <a:extLst>
              <a:ext uri="{FF2B5EF4-FFF2-40B4-BE49-F238E27FC236}">
                <a16:creationId xmlns:a16="http://schemas.microsoft.com/office/drawing/2014/main" id="{46121272-30F5-A999-EB27-D44D47EC4C22}"/>
              </a:ext>
            </a:extLst>
          </p:cNvPr>
          <p:cNvSpPr>
            <a:spLocks noGrp="1"/>
          </p:cNvSpPr>
          <p:nvPr>
            <p:custDataLst>
              <p:tags r:id="rId70"/>
            </p:custDataLst>
          </p:nvPr>
        </p:nvSpPr>
        <p:spPr bwMode="auto">
          <a:xfrm>
            <a:off x="79787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63921B-37E8-4B46-81A4-38F118FF2576}"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62" name="テキスト プレースホルダ 9">
            <a:extLst>
              <a:ext uri="{FF2B5EF4-FFF2-40B4-BE49-F238E27FC236}">
                <a16:creationId xmlns:a16="http://schemas.microsoft.com/office/drawing/2014/main" id="{ADF42D3A-60FE-79D8-FD8C-D7CF4C7B80A2}"/>
              </a:ext>
            </a:extLst>
          </p:cNvPr>
          <p:cNvSpPr>
            <a:spLocks noGrp="1"/>
          </p:cNvSpPr>
          <p:nvPr>
            <p:custDataLst>
              <p:tags r:id="rId71"/>
            </p:custDataLst>
          </p:nvPr>
        </p:nvSpPr>
        <p:spPr bwMode="gray">
          <a:xfrm>
            <a:off x="7185024" y="3168650"/>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114A07-6BD8-4A5B-8E51-C2D7D29EBBD4}" type="datetime'''''''''''''''''''''''''''''''16.''''''89'''''''''''">
              <a:rPr lang="ja-JP" altLang="en-US" sz="1000" smtClean="0"/>
              <a:pPr/>
              <a:t>16.89</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CBE4B152-5125-9C81-C6ED-4F1DC2C39987}"/>
              </a:ext>
            </a:extLst>
          </p:cNvPr>
          <p:cNvSpPr>
            <a:spLocks noGrp="1"/>
          </p:cNvSpPr>
          <p:nvPr>
            <p:custDataLst>
              <p:tags r:id="rId72"/>
            </p:custDataLst>
          </p:nvPr>
        </p:nvSpPr>
        <p:spPr bwMode="auto">
          <a:xfrm>
            <a:off x="58912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FE36B6-7EAA-4546-8A9B-7084B59025DD}"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95" name="テキスト プレースホルダ 9">
            <a:extLst>
              <a:ext uri="{FF2B5EF4-FFF2-40B4-BE49-F238E27FC236}">
                <a16:creationId xmlns:a16="http://schemas.microsoft.com/office/drawing/2014/main" id="{7F532352-3F2B-00F8-EFC5-8430F2AD823B}"/>
              </a:ext>
            </a:extLst>
          </p:cNvPr>
          <p:cNvSpPr>
            <a:spLocks noGrp="1"/>
          </p:cNvSpPr>
          <p:nvPr>
            <p:custDataLst>
              <p:tags r:id="rId73"/>
            </p:custDataLst>
          </p:nvPr>
        </p:nvSpPr>
        <p:spPr bwMode="auto">
          <a:xfrm>
            <a:off x="83280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BB51B0-7608-43A9-A0DF-F971188543F2}"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66" name="テキスト プレースホルダ 9">
            <a:extLst>
              <a:ext uri="{FF2B5EF4-FFF2-40B4-BE49-F238E27FC236}">
                <a16:creationId xmlns:a16="http://schemas.microsoft.com/office/drawing/2014/main" id="{DC01ADAD-83DB-BEBC-2465-26DCE867EA3A}"/>
              </a:ext>
            </a:extLst>
          </p:cNvPr>
          <p:cNvSpPr>
            <a:spLocks noGrp="1"/>
          </p:cNvSpPr>
          <p:nvPr>
            <p:custDataLst>
              <p:tags r:id="rId74"/>
            </p:custDataLst>
          </p:nvPr>
        </p:nvSpPr>
        <p:spPr bwMode="gray">
          <a:xfrm>
            <a:off x="8577262" y="290512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CCE7CD-0A4E-4D1A-A687-BB57F0C9DF9B}" type="datetime'''''1''''''8''''.''7''''''''4'''''''''''''">
              <a:rPr lang="ja-JP" altLang="en-US" sz="1000" smtClean="0"/>
              <a:pPr/>
              <a:t>18.74</a:t>
            </a:fld>
            <a:endParaRPr kumimoji="1" lang="ja-JP" altLang="en-US" sz="1000" dirty="0">
              <a:sym typeface="+mn-lt"/>
            </a:endParaRPr>
          </a:p>
        </p:txBody>
      </p:sp>
      <p:sp>
        <p:nvSpPr>
          <p:cNvPr id="159" name="テキスト プレースホルダ 9">
            <a:extLst>
              <a:ext uri="{FF2B5EF4-FFF2-40B4-BE49-F238E27FC236}">
                <a16:creationId xmlns:a16="http://schemas.microsoft.com/office/drawing/2014/main" id="{8DCCD9EB-BB8B-5BDA-192E-89A06BFC10E0}"/>
              </a:ext>
            </a:extLst>
          </p:cNvPr>
          <p:cNvSpPr>
            <a:spLocks noGrp="1"/>
          </p:cNvSpPr>
          <p:nvPr>
            <p:custDataLst>
              <p:tags r:id="rId75"/>
            </p:custDataLst>
          </p:nvPr>
        </p:nvSpPr>
        <p:spPr bwMode="gray">
          <a:xfrm>
            <a:off x="6140449" y="3735388"/>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A235B5-8D63-410B-A0E7-2F2AE98085C7}" type="datetime'''''''''1''''''''''2''''''''''''''.''9''''''''''''1'''''''''''">
              <a:rPr lang="ja-JP" altLang="en-US" sz="1000" smtClean="0"/>
              <a:pPr/>
              <a:t>12.91</a:t>
            </a:fld>
            <a:endParaRPr kumimoji="1" lang="ja-JP" altLang="en-US" sz="1000" dirty="0">
              <a:sym typeface="+mn-lt"/>
            </a:endParaRPr>
          </a:p>
        </p:txBody>
      </p:sp>
      <p:sp>
        <p:nvSpPr>
          <p:cNvPr id="196" name="テキスト プレースホルダ 9">
            <a:extLst>
              <a:ext uri="{FF2B5EF4-FFF2-40B4-BE49-F238E27FC236}">
                <a16:creationId xmlns:a16="http://schemas.microsoft.com/office/drawing/2014/main" id="{1BAA6CF5-565B-EB73-70D3-FCAE484403D7}"/>
              </a:ext>
            </a:extLst>
          </p:cNvPr>
          <p:cNvSpPr>
            <a:spLocks noGrp="1"/>
          </p:cNvSpPr>
          <p:nvPr>
            <p:custDataLst>
              <p:tags r:id="rId76"/>
            </p:custDataLst>
          </p:nvPr>
        </p:nvSpPr>
        <p:spPr bwMode="auto">
          <a:xfrm>
            <a:off x="86756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69E83D-8843-40A4-8796-E5751AD1F388}"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67" name="テキスト プレースホルダ 9">
            <a:extLst>
              <a:ext uri="{FF2B5EF4-FFF2-40B4-BE49-F238E27FC236}">
                <a16:creationId xmlns:a16="http://schemas.microsoft.com/office/drawing/2014/main" id="{90217D8E-CA7B-CF11-9684-36BAC0986C6A}"/>
              </a:ext>
            </a:extLst>
          </p:cNvPr>
          <p:cNvSpPr>
            <a:spLocks noGrp="1"/>
          </p:cNvSpPr>
          <p:nvPr>
            <p:custDataLst>
              <p:tags r:id="rId77"/>
            </p:custDataLst>
          </p:nvPr>
        </p:nvSpPr>
        <p:spPr bwMode="gray">
          <a:xfrm>
            <a:off x="8924924" y="2755900"/>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A3BD3E-5943-4BB7-9C8A-50D3650D5ABC}" type="datetime'''''19''''''''''''.''''79'">
              <a:rPr lang="ja-JP" altLang="en-US" sz="1000" smtClean="0"/>
              <a:pPr/>
              <a:t>19.79</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15513A9D-7EFC-6385-CB71-80526C42F19C}"/>
              </a:ext>
            </a:extLst>
          </p:cNvPr>
          <p:cNvSpPr>
            <a:spLocks noGrp="1"/>
          </p:cNvSpPr>
          <p:nvPr>
            <p:custDataLst>
              <p:tags r:id="rId78"/>
            </p:custDataLst>
          </p:nvPr>
        </p:nvSpPr>
        <p:spPr bwMode="auto">
          <a:xfrm>
            <a:off x="51943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F5BF12-BA37-4088-8180-5E21EB948734}"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97" name="テキスト プレースホルダ 9">
            <a:extLst>
              <a:ext uri="{FF2B5EF4-FFF2-40B4-BE49-F238E27FC236}">
                <a16:creationId xmlns:a16="http://schemas.microsoft.com/office/drawing/2014/main" id="{4E9CC277-62B6-8FE2-BC1B-F6673F627151}"/>
              </a:ext>
            </a:extLst>
          </p:cNvPr>
          <p:cNvSpPr>
            <a:spLocks noGrp="1"/>
          </p:cNvSpPr>
          <p:nvPr>
            <p:custDataLst>
              <p:tags r:id="rId79"/>
            </p:custDataLst>
          </p:nvPr>
        </p:nvSpPr>
        <p:spPr bwMode="auto">
          <a:xfrm>
            <a:off x="90233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654F5F-C3DA-439A-BB3A-979E30A27C0A}"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65" name="テキスト プレースホルダ 9">
            <a:extLst>
              <a:ext uri="{FF2B5EF4-FFF2-40B4-BE49-F238E27FC236}">
                <a16:creationId xmlns:a16="http://schemas.microsoft.com/office/drawing/2014/main" id="{4F0A77C9-7D1A-D9C8-74D8-E748C6E0963D}"/>
              </a:ext>
            </a:extLst>
          </p:cNvPr>
          <p:cNvSpPr>
            <a:spLocks noGrp="1"/>
          </p:cNvSpPr>
          <p:nvPr>
            <p:custDataLst>
              <p:tags r:id="rId80"/>
            </p:custDataLst>
          </p:nvPr>
        </p:nvSpPr>
        <p:spPr bwMode="gray">
          <a:xfrm>
            <a:off x="8229599" y="311467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EC3623-9563-459F-9DB0-5A9E456493A1}" type="datetime'''''''''''''''''''17''''''''.''''''''2''''''''''6'''''">
              <a:rPr lang="ja-JP" altLang="en-US" sz="1000" smtClean="0"/>
              <a:pPr/>
              <a:t>17.26</a:t>
            </a:fld>
            <a:endParaRPr kumimoji="1" lang="ja-JP" altLang="en-US" sz="1000" dirty="0">
              <a:sym typeface="+mn-lt"/>
            </a:endParaRPr>
          </a:p>
        </p:txBody>
      </p:sp>
    </p:spTree>
    <p:extLst>
      <p:ext uri="{BB962C8B-B14F-4D97-AF65-F5344CB8AC3E}">
        <p14:creationId xmlns:p14="http://schemas.microsoft.com/office/powerpoint/2010/main" val="3144370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C59F66-FA2E-D086-C4DA-7D31F6FB5BD6}"/>
              </a:ext>
            </a:extLst>
          </p:cNvPr>
          <p:cNvSpPr>
            <a:spLocks noGrp="1"/>
          </p:cNvSpPr>
          <p:nvPr>
            <p:ph type="title"/>
          </p:nvPr>
        </p:nvSpPr>
        <p:spPr/>
        <p:txBody>
          <a:bodyPr/>
          <a:lstStyle/>
          <a:p>
            <a:r>
              <a:rPr kumimoji="1" lang="ja-JP" altLang="en-US" dirty="0"/>
              <a:t>ベトナム</a:t>
            </a:r>
            <a:r>
              <a:rPr lang="ja-JP" altLang="en-US" dirty="0"/>
              <a:t>／医療関連／</a:t>
            </a:r>
            <a:r>
              <a:rPr kumimoji="1" lang="ja-JP" altLang="en-US" dirty="0"/>
              <a:t>医療システム</a:t>
            </a:r>
          </a:p>
        </p:txBody>
      </p:sp>
      <p:sp>
        <p:nvSpPr>
          <p:cNvPr id="3" name="テキスト プレースホルダー 2">
            <a:extLst>
              <a:ext uri="{FF2B5EF4-FFF2-40B4-BE49-F238E27FC236}">
                <a16:creationId xmlns:a16="http://schemas.microsoft.com/office/drawing/2014/main" id="{E08DE5A1-FF2F-5F1F-D8A9-220E49AF6503}"/>
              </a:ext>
            </a:extLst>
          </p:cNvPr>
          <p:cNvSpPr>
            <a:spLocks noGrp="1"/>
          </p:cNvSpPr>
          <p:nvPr>
            <p:ph type="body" sz="quarter" idx="15"/>
          </p:nvPr>
        </p:nvSpPr>
        <p:spPr/>
        <p:txBody>
          <a:bodyPr/>
          <a:lstStyle/>
          <a:p>
            <a:r>
              <a:rPr kumimoji="1" lang="ja-JP" altLang="en-US" dirty="0"/>
              <a:t>保健省構造</a:t>
            </a:r>
          </a:p>
        </p:txBody>
      </p:sp>
      <p:graphicFrame>
        <p:nvGraphicFramePr>
          <p:cNvPr id="4" name="表 7">
            <a:extLst>
              <a:ext uri="{FF2B5EF4-FFF2-40B4-BE49-F238E27FC236}">
                <a16:creationId xmlns:a16="http://schemas.microsoft.com/office/drawing/2014/main" id="{E8F707F6-8B4D-4158-B36B-88F62BCA4E26}"/>
              </a:ext>
            </a:extLst>
          </p:cNvPr>
          <p:cNvGraphicFramePr>
            <a:graphicFrameLocks noGrp="1"/>
          </p:cNvGraphicFramePr>
          <p:nvPr>
            <p:extLst>
              <p:ext uri="{D42A27DB-BD31-4B8C-83A1-F6EECF244321}">
                <p14:modId xmlns:p14="http://schemas.microsoft.com/office/powerpoint/2010/main" val="1012196874"/>
              </p:ext>
            </p:extLst>
          </p:nvPr>
        </p:nvGraphicFramePr>
        <p:xfrm>
          <a:off x="776536" y="2876158"/>
          <a:ext cx="2484000" cy="3241040"/>
        </p:xfrm>
        <a:graphic>
          <a:graphicData uri="http://schemas.openxmlformats.org/drawingml/2006/table">
            <a:tbl>
              <a:tblPr firstRow="1" bandRow="1">
                <a:tableStyleId>{5C22544A-7EE6-4342-B048-85BDC9FD1C3A}</a:tableStyleId>
              </a:tblPr>
              <a:tblGrid>
                <a:gridCol w="2484000">
                  <a:extLst>
                    <a:ext uri="{9D8B030D-6E8A-4147-A177-3AD203B41FA5}">
                      <a16:colId xmlns:a16="http://schemas.microsoft.com/office/drawing/2014/main" val="1081695624"/>
                    </a:ext>
                  </a:extLst>
                </a:gridCol>
              </a:tblGrid>
              <a:tr h="257738">
                <a:tc>
                  <a:txBody>
                    <a:bodyPr/>
                    <a:lstStyle/>
                    <a:p>
                      <a:pPr algn="ctr"/>
                      <a:r>
                        <a:rPr kumimoji="1" lang="ja-JP" altLang="en-US" sz="1200" dirty="0"/>
                        <a:t>部門</a:t>
                      </a:r>
                    </a:p>
                  </a:txBody>
                  <a:tcPr/>
                </a:tc>
                <a:extLst>
                  <a:ext uri="{0D108BD9-81ED-4DB2-BD59-A6C34878D82A}">
                    <a16:rowId xmlns:a16="http://schemas.microsoft.com/office/drawing/2014/main" val="1448989096"/>
                  </a:ext>
                </a:extLst>
              </a:tr>
              <a:tr h="370840">
                <a:tc>
                  <a:txBody>
                    <a:bodyPr/>
                    <a:lstStyle/>
                    <a:p>
                      <a:pPr algn="ctr"/>
                      <a:r>
                        <a:rPr lang="en-US" sz="1200" b="0" noProof="1">
                          <a:latin typeface="MS PGothic" panose="020B0600070205080204" pitchFamily="34" charset="-128"/>
                          <a:ea typeface="MS PGothic" panose="020B0600070205080204" pitchFamily="34" charset="-128"/>
                        </a:rPr>
                        <a:t>母子保健</a:t>
                      </a:r>
                      <a:r>
                        <a:rPr lang="ja-JP" altLang="en-US" sz="1200" b="0" noProof="1">
                          <a:latin typeface="MS PGothic" panose="020B0600070205080204" pitchFamily="34" charset="-128"/>
                          <a:ea typeface="MS PGothic" panose="020B0600070205080204" pitchFamily="34" charset="-128"/>
                        </a:rPr>
                        <a:t>局</a:t>
                      </a:r>
                      <a:endParaRPr lang="en-US" sz="1200" b="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1248989678"/>
                  </a:ext>
                </a:extLst>
              </a:tr>
              <a:tr h="370840">
                <a:tc>
                  <a:txBody>
                    <a:bodyPr/>
                    <a:lstStyle/>
                    <a:p>
                      <a:pPr algn="ctr"/>
                      <a:r>
                        <a:rPr lang="en-US" sz="1200" b="0" noProof="1">
                          <a:latin typeface="MS PGothic" panose="020B0600070205080204" pitchFamily="34" charset="-128"/>
                          <a:ea typeface="MS PGothic" panose="020B0600070205080204" pitchFamily="34" charset="-128"/>
                        </a:rPr>
                        <a:t>健康保険</a:t>
                      </a:r>
                      <a:r>
                        <a:rPr lang="ja-JP" altLang="en-US" sz="1200" b="0" noProof="1">
                          <a:latin typeface="MS PGothic" panose="020B0600070205080204" pitchFamily="34" charset="-128"/>
                          <a:ea typeface="MS PGothic" panose="020B0600070205080204" pitchFamily="34" charset="-128"/>
                        </a:rPr>
                        <a:t>局</a:t>
                      </a:r>
                      <a:endParaRPr lang="en-US" sz="1200" b="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2188968005"/>
                  </a:ext>
                </a:extLst>
              </a:tr>
              <a:tr h="370840">
                <a:tc>
                  <a:txBody>
                    <a:bodyPr/>
                    <a:lstStyle/>
                    <a:p>
                      <a:pPr algn="ctr"/>
                      <a:r>
                        <a:rPr lang="ja-JP" altLang="en-US" sz="1200" b="0" noProof="1">
                          <a:latin typeface="MS PGothic" panose="020B0600070205080204" pitchFamily="34" charset="-128"/>
                          <a:ea typeface="MS PGothic" panose="020B0600070205080204" pitchFamily="34" charset="-128"/>
                        </a:rPr>
                        <a:t>計画財務局</a:t>
                      </a:r>
                      <a:endParaRPr lang="en-US" sz="1200" b="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140533129"/>
                  </a:ext>
                </a:extLst>
              </a:tr>
              <a:tr h="370840">
                <a:tc>
                  <a:txBody>
                    <a:bodyPr/>
                    <a:lstStyle/>
                    <a:p>
                      <a:pPr algn="ctr"/>
                      <a:r>
                        <a:rPr lang="ja-JP" altLang="en-US" sz="1200" b="0" noProof="1">
                          <a:latin typeface="MS PGothic" panose="020B0600070205080204" pitchFamily="34" charset="-128"/>
                          <a:ea typeface="MS PGothic" panose="020B0600070205080204" pitchFamily="34" charset="-128"/>
                        </a:rPr>
                        <a:t>人事組織局</a:t>
                      </a:r>
                      <a:endParaRPr lang="en-US" sz="1200" b="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1972723058"/>
                  </a:ext>
                </a:extLst>
              </a:tr>
              <a:tr h="370840">
                <a:tc>
                  <a:txBody>
                    <a:bodyPr/>
                    <a:lstStyle/>
                    <a:p>
                      <a:pPr algn="ctr"/>
                      <a:r>
                        <a:rPr lang="en-US" sz="1200" b="0" noProof="1">
                          <a:latin typeface="MS PGothic" panose="020B0600070205080204" pitchFamily="34" charset="-128"/>
                          <a:ea typeface="MS PGothic" panose="020B0600070205080204" pitchFamily="34" charset="-128"/>
                        </a:rPr>
                        <a:t>国際協力</a:t>
                      </a:r>
                      <a:r>
                        <a:rPr lang="ja-JP" altLang="en-US" sz="1200" b="0" noProof="1">
                          <a:latin typeface="MS PGothic" panose="020B0600070205080204" pitchFamily="34" charset="-128"/>
                          <a:ea typeface="MS PGothic" panose="020B0600070205080204" pitchFamily="34" charset="-128"/>
                        </a:rPr>
                        <a:t>局</a:t>
                      </a:r>
                      <a:endParaRPr lang="en-US" sz="1200" b="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1149765084"/>
                  </a:ext>
                </a:extLst>
              </a:tr>
              <a:tr h="370840">
                <a:tc>
                  <a:txBody>
                    <a:bodyPr/>
                    <a:lstStyle/>
                    <a:p>
                      <a:pPr algn="ctr"/>
                      <a:r>
                        <a:rPr lang="ja-JP" altLang="en-US" sz="1200" b="0" noProof="1">
                          <a:latin typeface="MS PGothic" panose="020B0600070205080204" pitchFamily="34" charset="-128"/>
                          <a:ea typeface="MS PGothic" panose="020B0600070205080204" pitchFamily="34" charset="-128"/>
                        </a:rPr>
                        <a:t>法務局</a:t>
                      </a:r>
                      <a:endParaRPr lang="en-US" sz="1200" b="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2707044770"/>
                  </a:ext>
                </a:extLst>
              </a:tr>
              <a:tr h="370840">
                <a:tc>
                  <a:txBody>
                    <a:bodyPr/>
                    <a:lstStyle/>
                    <a:p>
                      <a:pPr algn="ctr"/>
                      <a:r>
                        <a:rPr lang="ja-JP" altLang="en-US" sz="1200" b="0" noProof="1">
                          <a:latin typeface="MS PGothic" panose="020B0600070205080204" pitchFamily="34" charset="-128"/>
                          <a:ea typeface="MS PGothic" panose="020B0600070205080204" pitchFamily="34" charset="-128"/>
                        </a:rPr>
                        <a:t>事務局</a:t>
                      </a:r>
                      <a:endParaRPr lang="en-US" sz="1200" b="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3414636303"/>
                  </a:ext>
                </a:extLst>
              </a:tr>
              <a:tr h="370840">
                <a:tc>
                  <a:txBody>
                    <a:bodyPr/>
                    <a:lstStyle/>
                    <a:p>
                      <a:pPr algn="ctr"/>
                      <a:r>
                        <a:rPr lang="en-US" sz="1200" b="0" noProof="1">
                          <a:latin typeface="MS PGothic" panose="020B0600070205080204" pitchFamily="34" charset="-128"/>
                          <a:ea typeface="MS PGothic" panose="020B0600070205080204" pitchFamily="34" charset="-128"/>
                        </a:rPr>
                        <a:t>監察</a:t>
                      </a:r>
                      <a:r>
                        <a:rPr lang="ja-JP" altLang="en-US" sz="1200" b="0" noProof="1">
                          <a:latin typeface="MS PGothic" panose="020B0600070205080204" pitchFamily="34" charset="-128"/>
                          <a:ea typeface="MS PGothic" panose="020B0600070205080204" pitchFamily="34" charset="-128"/>
                        </a:rPr>
                        <a:t>局</a:t>
                      </a:r>
                      <a:endParaRPr lang="en-US" sz="1200" b="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641567156"/>
                  </a:ext>
                </a:extLst>
              </a:tr>
            </a:tbl>
          </a:graphicData>
        </a:graphic>
      </p:graphicFrame>
      <p:graphicFrame>
        <p:nvGraphicFramePr>
          <p:cNvPr id="5" name="表 4">
            <a:extLst>
              <a:ext uri="{FF2B5EF4-FFF2-40B4-BE49-F238E27FC236}">
                <a16:creationId xmlns:a16="http://schemas.microsoft.com/office/drawing/2014/main" id="{FEB81ED9-AFFD-1265-71DF-6407ADC3825E}"/>
              </a:ext>
            </a:extLst>
          </p:cNvPr>
          <p:cNvGraphicFramePr>
            <a:graphicFrameLocks noGrp="1"/>
          </p:cNvGraphicFramePr>
          <p:nvPr>
            <p:extLst>
              <p:ext uri="{D42A27DB-BD31-4B8C-83A1-F6EECF244321}">
                <p14:modId xmlns:p14="http://schemas.microsoft.com/office/powerpoint/2010/main" val="1282385053"/>
              </p:ext>
            </p:extLst>
          </p:nvPr>
        </p:nvGraphicFramePr>
        <p:xfrm>
          <a:off x="6490409" y="2844380"/>
          <a:ext cx="2484000" cy="1493160"/>
        </p:xfrm>
        <a:graphic>
          <a:graphicData uri="http://schemas.openxmlformats.org/drawingml/2006/table">
            <a:tbl>
              <a:tblPr firstRow="1" bandRow="1">
                <a:tableStyleId>{5C22544A-7EE6-4342-B048-85BDC9FD1C3A}</a:tableStyleId>
              </a:tblPr>
              <a:tblGrid>
                <a:gridCol w="2484000">
                  <a:extLst>
                    <a:ext uri="{9D8B030D-6E8A-4147-A177-3AD203B41FA5}">
                      <a16:colId xmlns:a16="http://schemas.microsoft.com/office/drawing/2014/main" val="4235715148"/>
                    </a:ext>
                  </a:extLst>
                </a:gridCol>
              </a:tblGrid>
              <a:tr h="149402">
                <a:tc>
                  <a:txBody>
                    <a:bodyPr/>
                    <a:lstStyle/>
                    <a:p>
                      <a:pPr algn="ctr"/>
                      <a:r>
                        <a:rPr kumimoji="1" lang="ja-JP" altLang="en-US" sz="1200" dirty="0"/>
                        <a:t>部門</a:t>
                      </a:r>
                    </a:p>
                  </a:txBody>
                  <a:tcPr/>
                </a:tc>
                <a:extLst>
                  <a:ext uri="{0D108BD9-81ED-4DB2-BD59-A6C34878D82A}">
                    <a16:rowId xmlns:a16="http://schemas.microsoft.com/office/drawing/2014/main" val="2234210469"/>
                  </a:ext>
                </a:extLst>
              </a:tr>
              <a:tr h="406280">
                <a:tc>
                  <a:txBody>
                    <a:bodyPr/>
                    <a:lstStyle/>
                    <a:p>
                      <a:pPr marL="0" algn="ctr" defTabSz="914400" rtl="0" eaLnBrk="1" latinLnBrk="0" hangingPunct="1"/>
                      <a:r>
                        <a:rPr kumimoji="1" lang="ja-JP" altLang="en-US" sz="1200" b="0" kern="1200" dirty="0">
                          <a:solidFill>
                            <a:schemeClr val="dk1"/>
                          </a:solidFill>
                          <a:latin typeface="MS PGothic" panose="020B0600070205080204" pitchFamily="34" charset="-128"/>
                          <a:ea typeface="MS PGothic" panose="020B0600070205080204" pitchFamily="34" charset="-128"/>
                          <a:cs typeface="+mn-cs"/>
                        </a:rPr>
                        <a:t>保健戦略政策研究所</a:t>
                      </a:r>
                    </a:p>
                  </a:txBody>
                  <a:tcPr anchor="ctr"/>
                </a:tc>
                <a:extLst>
                  <a:ext uri="{0D108BD9-81ED-4DB2-BD59-A6C34878D82A}">
                    <a16:rowId xmlns:a16="http://schemas.microsoft.com/office/drawing/2014/main" val="3888124406"/>
                  </a:ext>
                </a:extLst>
              </a:tr>
              <a:tr h="406280">
                <a:tc>
                  <a:txBody>
                    <a:bodyPr/>
                    <a:lstStyle/>
                    <a:p>
                      <a:pPr marL="0" algn="ctr" defTabSz="914400" rtl="0" eaLnBrk="1" latinLnBrk="0" hangingPunct="1"/>
                      <a:r>
                        <a:rPr kumimoji="1" lang="ja-JP" altLang="en-US" sz="1200" b="0" kern="1200" dirty="0">
                          <a:solidFill>
                            <a:schemeClr val="dk1"/>
                          </a:solidFill>
                          <a:latin typeface="MS PGothic" panose="020B0600070205080204" pitchFamily="34" charset="-128"/>
                          <a:ea typeface="MS PGothic" panose="020B0600070205080204" pitchFamily="34" charset="-128"/>
                          <a:cs typeface="+mn-cs"/>
                        </a:rPr>
                        <a:t>健康生活新聞</a:t>
                      </a:r>
                    </a:p>
                  </a:txBody>
                  <a:tcPr anchor="ctr"/>
                </a:tc>
                <a:extLst>
                  <a:ext uri="{0D108BD9-81ED-4DB2-BD59-A6C34878D82A}">
                    <a16:rowId xmlns:a16="http://schemas.microsoft.com/office/drawing/2014/main" val="2008454134"/>
                  </a:ext>
                </a:extLst>
              </a:tr>
              <a:tr h="406280">
                <a:tc>
                  <a:txBody>
                    <a:bodyPr/>
                    <a:lstStyle/>
                    <a:p>
                      <a:pPr marL="0" algn="ctr" defTabSz="914400" rtl="0" eaLnBrk="1" latinLnBrk="0" hangingPunct="1"/>
                      <a:r>
                        <a:rPr kumimoji="1" lang="ja-JP" altLang="en-US" sz="1200" b="0" kern="1200" dirty="0">
                          <a:solidFill>
                            <a:schemeClr val="dk1"/>
                          </a:solidFill>
                          <a:latin typeface="MS PGothic" panose="020B0600070205080204" pitchFamily="34" charset="-128"/>
                          <a:ea typeface="MS PGothic" panose="020B0600070205080204" pitchFamily="34" charset="-128"/>
                          <a:cs typeface="+mn-cs"/>
                        </a:rPr>
                        <a:t>国立健康情報センター</a:t>
                      </a:r>
                    </a:p>
                  </a:txBody>
                  <a:tcPr anchor="ctr"/>
                </a:tc>
                <a:extLst>
                  <a:ext uri="{0D108BD9-81ED-4DB2-BD59-A6C34878D82A}">
                    <a16:rowId xmlns:a16="http://schemas.microsoft.com/office/drawing/2014/main" val="1464778607"/>
                  </a:ext>
                </a:extLst>
              </a:tr>
            </a:tbl>
          </a:graphicData>
        </a:graphic>
      </p:graphicFrame>
      <p:sp>
        <p:nvSpPr>
          <p:cNvPr id="8" name="Rectangle 8">
            <a:extLst>
              <a:ext uri="{FF2B5EF4-FFF2-40B4-BE49-F238E27FC236}">
                <a16:creationId xmlns:a16="http://schemas.microsoft.com/office/drawing/2014/main" id="{779E0ABF-AC5E-1F5D-0622-5450C3AA7CCC}"/>
              </a:ext>
            </a:extLst>
          </p:cNvPr>
          <p:cNvSpPr/>
          <p:nvPr/>
        </p:nvSpPr>
        <p:spPr>
          <a:xfrm>
            <a:off x="776536" y="2062298"/>
            <a:ext cx="2484000" cy="659297"/>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sz="1100" b="1" noProof="1"/>
              <a:t>アドバイザリーユニット</a:t>
            </a:r>
          </a:p>
        </p:txBody>
      </p:sp>
      <p:sp>
        <p:nvSpPr>
          <p:cNvPr id="13" name="Rectangle 88">
            <a:extLst>
              <a:ext uri="{FF2B5EF4-FFF2-40B4-BE49-F238E27FC236}">
                <a16:creationId xmlns:a16="http://schemas.microsoft.com/office/drawing/2014/main" id="{36EFFB80-B4D9-1F58-A0A9-18F1AF702493}"/>
              </a:ext>
            </a:extLst>
          </p:cNvPr>
          <p:cNvSpPr/>
          <p:nvPr/>
        </p:nvSpPr>
        <p:spPr>
          <a:xfrm>
            <a:off x="6490409" y="2062298"/>
            <a:ext cx="2484000" cy="659297"/>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sz="1100" b="1" noProof="1"/>
              <a:t>公共サービス</a:t>
            </a:r>
            <a:r>
              <a:rPr kumimoji="1" lang="ja-JP" altLang="en-US" sz="1100" b="1" noProof="1"/>
              <a:t>ユニット</a:t>
            </a:r>
            <a:endParaRPr kumimoji="1" lang="en-US" sz="1100" b="1" noProof="1"/>
          </a:p>
        </p:txBody>
      </p:sp>
      <p:sp>
        <p:nvSpPr>
          <p:cNvPr id="16" name="テキスト ボックス 15">
            <a:extLst>
              <a:ext uri="{FF2B5EF4-FFF2-40B4-BE49-F238E27FC236}">
                <a16:creationId xmlns:a16="http://schemas.microsoft.com/office/drawing/2014/main" id="{0F60D3CC-D0FF-5058-FA6B-787C8FF89C14}"/>
              </a:ext>
            </a:extLst>
          </p:cNvPr>
          <p:cNvSpPr txBox="1"/>
          <p:nvPr/>
        </p:nvSpPr>
        <p:spPr>
          <a:xfrm>
            <a:off x="215048" y="6576125"/>
            <a:ext cx="9145016" cy="246221"/>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MINISTRY OF HEALTH PORTAL VIETNAM</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Rectangle 88">
            <a:extLst>
              <a:ext uri="{FF2B5EF4-FFF2-40B4-BE49-F238E27FC236}">
                <a16:creationId xmlns:a16="http://schemas.microsoft.com/office/drawing/2014/main" id="{DB7C74DD-DD78-A950-8DE8-2F20FF9A874A}"/>
              </a:ext>
            </a:extLst>
          </p:cNvPr>
          <p:cNvSpPr/>
          <p:nvPr/>
        </p:nvSpPr>
        <p:spPr>
          <a:xfrm>
            <a:off x="3710998" y="2062298"/>
            <a:ext cx="2484000" cy="659297"/>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ja-JP" altLang="en-US" sz="1100" b="1" noProof="1"/>
              <a:t>機能ユニット</a:t>
            </a:r>
            <a:endParaRPr kumimoji="1" lang="en-US" sz="1100" b="1" noProof="1"/>
          </a:p>
        </p:txBody>
      </p:sp>
      <p:graphicFrame>
        <p:nvGraphicFramePr>
          <p:cNvPr id="19" name="表 11">
            <a:extLst>
              <a:ext uri="{FF2B5EF4-FFF2-40B4-BE49-F238E27FC236}">
                <a16:creationId xmlns:a16="http://schemas.microsoft.com/office/drawing/2014/main" id="{A169E4CC-05E2-13EC-2C72-328D195F334F}"/>
              </a:ext>
            </a:extLst>
          </p:cNvPr>
          <p:cNvGraphicFramePr>
            <a:graphicFrameLocks noGrp="1"/>
          </p:cNvGraphicFramePr>
          <p:nvPr>
            <p:extLst>
              <p:ext uri="{D42A27DB-BD31-4B8C-83A1-F6EECF244321}">
                <p14:modId xmlns:p14="http://schemas.microsoft.com/office/powerpoint/2010/main" val="523475869"/>
              </p:ext>
            </p:extLst>
          </p:nvPr>
        </p:nvGraphicFramePr>
        <p:xfrm>
          <a:off x="3674823" y="2876158"/>
          <a:ext cx="2556350" cy="3578800"/>
        </p:xfrm>
        <a:graphic>
          <a:graphicData uri="http://schemas.openxmlformats.org/drawingml/2006/table">
            <a:tbl>
              <a:tblPr firstRow="1" bandRow="1">
                <a:tableStyleId>{5C22544A-7EE6-4342-B048-85BDC9FD1C3A}</a:tableStyleId>
              </a:tblPr>
              <a:tblGrid>
                <a:gridCol w="2556350">
                  <a:extLst>
                    <a:ext uri="{9D8B030D-6E8A-4147-A177-3AD203B41FA5}">
                      <a16:colId xmlns:a16="http://schemas.microsoft.com/office/drawing/2014/main" val="35615030"/>
                    </a:ext>
                  </a:extLst>
                </a:gridCol>
              </a:tblGrid>
              <a:tr h="364144">
                <a:tc>
                  <a:txBody>
                    <a:bodyPr/>
                    <a:lstStyle/>
                    <a:p>
                      <a:pPr algn="ctr"/>
                      <a:r>
                        <a:rPr kumimoji="1" lang="ja-JP" altLang="en-US" dirty="0"/>
                        <a:t>部門</a:t>
                      </a:r>
                    </a:p>
                  </a:txBody>
                  <a:tcPr/>
                </a:tc>
                <a:extLst>
                  <a:ext uri="{0D108BD9-81ED-4DB2-BD59-A6C34878D82A}">
                    <a16:rowId xmlns:a16="http://schemas.microsoft.com/office/drawing/2014/main" val="1101235948"/>
                  </a:ext>
                </a:extLst>
              </a:tr>
              <a:tr h="321304">
                <a:tc>
                  <a:txBody>
                    <a:bodyPr/>
                    <a:lstStyle/>
                    <a:p>
                      <a:pPr marL="0" algn="ctr" defTabSz="914400" rtl="0" eaLnBrk="1" latinLnBrk="0" hangingPunct="1"/>
                      <a:r>
                        <a:rPr kumimoji="1" lang="ja-JP" altLang="en-US" sz="1200" b="0" kern="1200" dirty="0">
                          <a:solidFill>
                            <a:schemeClr val="dk1"/>
                          </a:solidFill>
                          <a:latin typeface="MS PGothic" panose="020B0600070205080204" pitchFamily="34" charset="-128"/>
                          <a:ea typeface="MS PGothic" panose="020B0600070205080204" pitchFamily="34" charset="-128"/>
                          <a:cs typeface="+mn-cs"/>
                        </a:rPr>
                        <a:t>予防医学局</a:t>
                      </a:r>
                      <a:endParaRPr kumimoji="1" lang="en-US" sz="1200" b="0"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3346923576"/>
                  </a:ext>
                </a:extLst>
              </a:tr>
              <a:tr h="321304">
                <a:tc>
                  <a:txBody>
                    <a:bodyPr/>
                    <a:lstStyle/>
                    <a:p>
                      <a:pPr marL="0" algn="ctr" defTabSz="914400" rtl="0" eaLnBrk="1" latinLnBrk="0" hangingPunct="1"/>
                      <a:r>
                        <a:rPr kumimoji="1" lang="en-US" sz="1200" b="0" kern="1200" noProof="1">
                          <a:solidFill>
                            <a:schemeClr val="dk1"/>
                          </a:solidFill>
                          <a:latin typeface="MS PGothic" panose="020B0600070205080204" pitchFamily="34" charset="-128"/>
                          <a:ea typeface="MS PGothic" panose="020B0600070205080204" pitchFamily="34" charset="-128"/>
                          <a:cs typeface="+mn-cs"/>
                        </a:rPr>
                        <a:t>HIV/エイズ予防・管理局</a:t>
                      </a:r>
                      <a:endParaRPr kumimoji="1" lang="en-US" sz="1200" b="0"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1365314844"/>
                  </a:ext>
                </a:extLst>
              </a:tr>
              <a:tr h="321304">
                <a:tc>
                  <a:txBody>
                    <a:bodyPr/>
                    <a:lstStyle/>
                    <a:p>
                      <a:pPr marL="0" algn="ctr" defTabSz="914400" rtl="0" eaLnBrk="1" latinLnBrk="0" hangingPunct="1"/>
                      <a:r>
                        <a:rPr kumimoji="1" lang="en-US" sz="1200" b="0" kern="1200" noProof="1">
                          <a:solidFill>
                            <a:schemeClr val="dk1"/>
                          </a:solidFill>
                          <a:latin typeface="MS PGothic" panose="020B0600070205080204" pitchFamily="34" charset="-128"/>
                          <a:ea typeface="MS PGothic" panose="020B0600070205080204" pitchFamily="34" charset="-128"/>
                          <a:cs typeface="+mn-cs"/>
                        </a:rPr>
                        <a:t>食品安全</a:t>
                      </a:r>
                      <a:r>
                        <a:rPr kumimoji="1" lang="ja-JP" altLang="en-US" sz="1200" b="0" kern="1200" noProof="1">
                          <a:solidFill>
                            <a:schemeClr val="dk1"/>
                          </a:solidFill>
                          <a:latin typeface="MS PGothic" panose="020B0600070205080204" pitchFamily="34" charset="-128"/>
                          <a:ea typeface="MS PGothic" panose="020B0600070205080204" pitchFamily="34" charset="-128"/>
                          <a:cs typeface="+mn-cs"/>
                        </a:rPr>
                        <a:t>局</a:t>
                      </a:r>
                      <a:endParaRPr kumimoji="1" lang="en-US" sz="1200" b="0"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2494282360"/>
                  </a:ext>
                </a:extLst>
              </a:tr>
              <a:tr h="321304">
                <a:tc>
                  <a:txBody>
                    <a:bodyPr/>
                    <a:lstStyle/>
                    <a:p>
                      <a:pPr marL="0" algn="ctr" defTabSz="914400" rtl="0" eaLnBrk="1" latinLnBrk="0" hangingPunct="1"/>
                      <a:r>
                        <a:rPr kumimoji="1" lang="ja-JP" altLang="en-US" sz="1200" b="0" kern="1200" noProof="1">
                          <a:solidFill>
                            <a:schemeClr val="dk1"/>
                          </a:solidFill>
                          <a:latin typeface="MS PGothic" panose="020B0600070205080204" pitchFamily="34" charset="-128"/>
                          <a:ea typeface="MS PGothic" panose="020B0600070205080204" pitchFamily="34" charset="-128"/>
                          <a:cs typeface="+mn-cs"/>
                        </a:rPr>
                        <a:t>健康環境管理局</a:t>
                      </a:r>
                      <a:endParaRPr kumimoji="1" lang="en-US" sz="1200" b="0"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4250947616"/>
                  </a:ext>
                </a:extLst>
              </a:tr>
              <a:tr h="321304">
                <a:tc>
                  <a:txBody>
                    <a:bodyPr/>
                    <a:lstStyle/>
                    <a:p>
                      <a:pPr marL="0" algn="ctr" defTabSz="914400" rtl="0" eaLnBrk="1" latinLnBrk="0" hangingPunct="1"/>
                      <a:r>
                        <a:rPr kumimoji="1" lang="ja-JP" altLang="en-US" sz="1200" b="0" kern="1200" dirty="0">
                          <a:solidFill>
                            <a:schemeClr val="dk1"/>
                          </a:solidFill>
                          <a:latin typeface="MS PGothic" panose="020B0600070205080204" pitchFamily="34" charset="-128"/>
                          <a:ea typeface="MS PGothic" panose="020B0600070205080204" pitchFamily="34" charset="-128"/>
                          <a:cs typeface="+mn-cs"/>
                        </a:rPr>
                        <a:t>科学技術訓練局</a:t>
                      </a:r>
                      <a:endParaRPr kumimoji="1" lang="en-US" sz="1200" b="0"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3693710566"/>
                  </a:ext>
                </a:extLst>
              </a:tr>
              <a:tr h="321304">
                <a:tc>
                  <a:txBody>
                    <a:bodyPr/>
                    <a:lstStyle/>
                    <a:p>
                      <a:pPr marL="0" algn="ctr" defTabSz="914400" rtl="0" eaLnBrk="1" latinLnBrk="0" hangingPunct="1"/>
                      <a:r>
                        <a:rPr kumimoji="1" lang="ja-JP" altLang="en-US" sz="1200" b="0" kern="1200" noProof="1">
                          <a:solidFill>
                            <a:schemeClr val="dk1"/>
                          </a:solidFill>
                          <a:latin typeface="MS PGothic" panose="020B0600070205080204" pitchFamily="34" charset="-128"/>
                          <a:ea typeface="MS PGothic" panose="020B0600070205080204" pitchFamily="34" charset="-128"/>
                          <a:cs typeface="+mn-cs"/>
                        </a:rPr>
                        <a:t>健康診断・治療管理局</a:t>
                      </a:r>
                      <a:endParaRPr kumimoji="1" lang="en-US" sz="1200" b="0"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3675282175"/>
                  </a:ext>
                </a:extLst>
              </a:tr>
              <a:tr h="321304">
                <a:tc>
                  <a:txBody>
                    <a:bodyPr/>
                    <a:lstStyle/>
                    <a:p>
                      <a:pPr marL="0" algn="ctr" defTabSz="914400" rtl="0" eaLnBrk="1" latinLnBrk="0" hangingPunct="1"/>
                      <a:r>
                        <a:rPr kumimoji="1" lang="ja-JP" altLang="en-US" sz="1200" b="0" kern="1200" noProof="1">
                          <a:solidFill>
                            <a:schemeClr val="dk1"/>
                          </a:solidFill>
                          <a:latin typeface="MS PGothic" panose="020B0600070205080204" pitchFamily="34" charset="-128"/>
                          <a:ea typeface="MS PGothic" panose="020B0600070205080204" pitchFamily="34" charset="-128"/>
                          <a:cs typeface="+mn-cs"/>
                        </a:rPr>
                        <a:t>伝統医学、薬局管理局</a:t>
                      </a:r>
                      <a:endParaRPr kumimoji="1" lang="en-US" sz="1200" b="0"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2105632471"/>
                  </a:ext>
                </a:extLst>
              </a:tr>
              <a:tr h="321304">
                <a:tc>
                  <a:txBody>
                    <a:bodyPr/>
                    <a:lstStyle/>
                    <a:p>
                      <a:pPr marL="0" algn="ctr" defTabSz="914400" rtl="0" eaLnBrk="1" latinLnBrk="0" hangingPunct="1"/>
                      <a:r>
                        <a:rPr kumimoji="1" lang="ja-JP" altLang="en-US" sz="1200" b="0" kern="1200" noProof="1">
                          <a:solidFill>
                            <a:schemeClr val="dk1"/>
                          </a:solidFill>
                          <a:latin typeface="MS PGothic" panose="020B0600070205080204" pitchFamily="34" charset="-128"/>
                          <a:ea typeface="MS PGothic" panose="020B0600070205080204" pitchFamily="34" charset="-128"/>
                          <a:cs typeface="+mn-cs"/>
                        </a:rPr>
                        <a:t>医薬品局</a:t>
                      </a:r>
                      <a:endParaRPr kumimoji="1" lang="en-US" sz="1200" b="0"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1689696267"/>
                  </a:ext>
                </a:extLst>
              </a:tr>
              <a:tr h="321304">
                <a:tc>
                  <a:txBody>
                    <a:bodyPr/>
                    <a:lstStyle/>
                    <a:p>
                      <a:pPr marL="0" algn="ctr" defTabSz="914400" rtl="0" eaLnBrk="1" latinLnBrk="0" hangingPunct="1"/>
                      <a:r>
                        <a:rPr kumimoji="1" lang="en-US" sz="1200" b="0" kern="1200" noProof="1">
                          <a:solidFill>
                            <a:schemeClr val="dk1"/>
                          </a:solidFill>
                          <a:latin typeface="MS PGothic" panose="020B0600070205080204" pitchFamily="34" charset="-128"/>
                          <a:ea typeface="MS PGothic" panose="020B0600070205080204" pitchFamily="34" charset="-128"/>
                          <a:cs typeface="+mn-cs"/>
                        </a:rPr>
                        <a:t>人口・家族計画総局</a:t>
                      </a:r>
                      <a:endParaRPr kumimoji="1" lang="en-US" sz="1200" b="0"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2901552750"/>
                  </a:ext>
                </a:extLst>
              </a:tr>
              <a:tr h="321304">
                <a:tc>
                  <a:txBody>
                    <a:bodyPr/>
                    <a:lstStyle/>
                    <a:p>
                      <a:pPr marL="0" algn="ctr" defTabSz="914400" rtl="0" eaLnBrk="1" latinLnBrk="0" hangingPunct="1"/>
                      <a:r>
                        <a:rPr kumimoji="1" lang="ja-JP" altLang="en-US" sz="1200" b="0" kern="1200" dirty="0">
                          <a:solidFill>
                            <a:schemeClr val="dk1"/>
                          </a:solidFill>
                          <a:latin typeface="MS PGothic" panose="020B0600070205080204" pitchFamily="34" charset="-128"/>
                          <a:ea typeface="MS PGothic" panose="020B0600070205080204" pitchFamily="34" charset="-128"/>
                          <a:cs typeface="+mn-cs"/>
                        </a:rPr>
                        <a:t>インフラ・医療機器局</a:t>
                      </a:r>
                    </a:p>
                  </a:txBody>
                  <a:tcPr anchor="ctr"/>
                </a:tc>
                <a:extLst>
                  <a:ext uri="{0D108BD9-81ED-4DB2-BD59-A6C34878D82A}">
                    <a16:rowId xmlns:a16="http://schemas.microsoft.com/office/drawing/2014/main" val="1192501646"/>
                  </a:ext>
                </a:extLst>
              </a:tr>
            </a:tbl>
          </a:graphicData>
        </a:graphic>
      </p:graphicFrame>
      <p:sp>
        <p:nvSpPr>
          <p:cNvPr id="20" name="Rectangle 88">
            <a:extLst>
              <a:ext uri="{FF2B5EF4-FFF2-40B4-BE49-F238E27FC236}">
                <a16:creationId xmlns:a16="http://schemas.microsoft.com/office/drawing/2014/main" id="{287331F4-74E2-7B57-108D-EAD0143B0588}"/>
              </a:ext>
            </a:extLst>
          </p:cNvPr>
          <p:cNvSpPr/>
          <p:nvPr/>
        </p:nvSpPr>
        <p:spPr>
          <a:xfrm>
            <a:off x="3710998" y="1150172"/>
            <a:ext cx="2484000" cy="453200"/>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ja-JP" altLang="en-US" sz="1100" b="1" noProof="1"/>
              <a:t>保健省</a:t>
            </a:r>
            <a:endParaRPr kumimoji="1" lang="en-US" sz="1100" b="1" noProof="1"/>
          </a:p>
        </p:txBody>
      </p:sp>
      <p:cxnSp>
        <p:nvCxnSpPr>
          <p:cNvPr id="22" name="コネクタ: カギ線 21">
            <a:extLst>
              <a:ext uri="{FF2B5EF4-FFF2-40B4-BE49-F238E27FC236}">
                <a16:creationId xmlns:a16="http://schemas.microsoft.com/office/drawing/2014/main" id="{299072A1-1DF4-4D12-D944-E0198DBD4987}"/>
              </a:ext>
            </a:extLst>
          </p:cNvPr>
          <p:cNvCxnSpPr>
            <a:cxnSpLocks/>
            <a:stCxn id="8" idx="0"/>
            <a:endCxn id="20" idx="2"/>
          </p:cNvCxnSpPr>
          <p:nvPr/>
        </p:nvCxnSpPr>
        <p:spPr>
          <a:xfrm rot="5400000" flipH="1" flipV="1">
            <a:off x="3256304" y="365604"/>
            <a:ext cx="458926" cy="2934462"/>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29" name="コネクタ: カギ線 28">
            <a:extLst>
              <a:ext uri="{FF2B5EF4-FFF2-40B4-BE49-F238E27FC236}">
                <a16:creationId xmlns:a16="http://schemas.microsoft.com/office/drawing/2014/main" id="{64ECB5DC-528E-5C6F-A354-F189BAC9CCBD}"/>
              </a:ext>
            </a:extLst>
          </p:cNvPr>
          <p:cNvCxnSpPr>
            <a:cxnSpLocks/>
            <a:stCxn id="20" idx="2"/>
            <a:endCxn id="13" idx="0"/>
          </p:cNvCxnSpPr>
          <p:nvPr/>
        </p:nvCxnSpPr>
        <p:spPr>
          <a:xfrm rot="16200000" flipH="1">
            <a:off x="6113240" y="443129"/>
            <a:ext cx="458926" cy="2779411"/>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id="{645827E1-5613-23C1-9294-39432E8541D5}"/>
              </a:ext>
            </a:extLst>
          </p:cNvPr>
          <p:cNvCxnSpPr>
            <a:stCxn id="18" idx="0"/>
          </p:cNvCxnSpPr>
          <p:nvPr/>
        </p:nvCxnSpPr>
        <p:spPr>
          <a:xfrm flipH="1" flipV="1">
            <a:off x="4952997" y="1772816"/>
            <a:ext cx="1" cy="289482"/>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59765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t>ベトナム</a:t>
            </a:r>
            <a:r>
              <a:rPr lang="ja-JP" altLang="en-US" dirty="0"/>
              <a:t>／医療関連／</a:t>
            </a:r>
            <a:r>
              <a:rPr kumimoji="1" lang="ja-JP" altLang="en-US" dirty="0"/>
              <a:t>医療システム</a:t>
            </a:r>
            <a:endParaRPr lang="ja-JP" altLang="en-US" noProof="1"/>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アドバイザリーユニットのそれぞれの役割と担当者</a:t>
            </a:r>
            <a:endParaRPr kumimoji="1" lang="ja-JP" altLang="en-US" noProof="1"/>
          </a:p>
        </p:txBody>
      </p:sp>
      <p:graphicFrame>
        <p:nvGraphicFramePr>
          <p:cNvPr id="11" name="Table 11">
            <a:extLst>
              <a:ext uri="{FF2B5EF4-FFF2-40B4-BE49-F238E27FC236}">
                <a16:creationId xmlns:a16="http://schemas.microsoft.com/office/drawing/2014/main" id="{DBC6FAE6-51A5-9036-CC14-5C93F234DD51}"/>
              </a:ext>
            </a:extLst>
          </p:cNvPr>
          <p:cNvGraphicFramePr>
            <a:graphicFrameLocks noGrp="1"/>
          </p:cNvGraphicFramePr>
          <p:nvPr/>
        </p:nvGraphicFramePr>
        <p:xfrm>
          <a:off x="236252" y="908720"/>
          <a:ext cx="9433496" cy="5512745"/>
        </p:xfrm>
        <a:graphic>
          <a:graphicData uri="http://schemas.openxmlformats.org/drawingml/2006/table">
            <a:tbl>
              <a:tblPr firstRow="1" bandRow="1">
                <a:tableStyleId>{5C22544A-7EE6-4342-B048-85BDC9FD1C3A}</a:tableStyleId>
              </a:tblPr>
              <a:tblGrid>
                <a:gridCol w="1260364">
                  <a:extLst>
                    <a:ext uri="{9D8B030D-6E8A-4147-A177-3AD203B41FA5}">
                      <a16:colId xmlns:a16="http://schemas.microsoft.com/office/drawing/2014/main" val="638590626"/>
                    </a:ext>
                  </a:extLst>
                </a:gridCol>
                <a:gridCol w="4176464">
                  <a:extLst>
                    <a:ext uri="{9D8B030D-6E8A-4147-A177-3AD203B41FA5}">
                      <a16:colId xmlns:a16="http://schemas.microsoft.com/office/drawing/2014/main" val="247713450"/>
                    </a:ext>
                  </a:extLst>
                </a:gridCol>
                <a:gridCol w="1656184">
                  <a:extLst>
                    <a:ext uri="{9D8B030D-6E8A-4147-A177-3AD203B41FA5}">
                      <a16:colId xmlns:a16="http://schemas.microsoft.com/office/drawing/2014/main" val="2721431237"/>
                    </a:ext>
                  </a:extLst>
                </a:gridCol>
                <a:gridCol w="2340484">
                  <a:extLst>
                    <a:ext uri="{9D8B030D-6E8A-4147-A177-3AD203B41FA5}">
                      <a16:colId xmlns:a16="http://schemas.microsoft.com/office/drawing/2014/main" val="3761973547"/>
                    </a:ext>
                  </a:extLst>
                </a:gridCol>
              </a:tblGrid>
              <a:tr h="286615">
                <a:tc>
                  <a:txBody>
                    <a:bodyPr/>
                    <a:lstStyle/>
                    <a:p>
                      <a:r>
                        <a:rPr lang="en-US" sz="1100" b="1" noProof="1">
                          <a:latin typeface="MS PGothic" panose="020B0600070205080204" pitchFamily="34" charset="-128"/>
                          <a:ea typeface="MS PGothic" panose="020B0600070205080204" pitchFamily="34" charset="-128"/>
                        </a:rPr>
                        <a:t>部門</a:t>
                      </a:r>
                    </a:p>
                  </a:txBody>
                  <a:tcPr/>
                </a:tc>
                <a:tc>
                  <a:txBody>
                    <a:bodyPr/>
                    <a:lstStyle/>
                    <a:p>
                      <a:r>
                        <a:rPr lang="ja-JP" altLang="en-US" sz="1100" b="1" noProof="1">
                          <a:latin typeface="MS PGothic" panose="020B0600070205080204" pitchFamily="34" charset="-128"/>
                          <a:ea typeface="MS PGothic" panose="020B0600070205080204" pitchFamily="34" charset="-128"/>
                        </a:rPr>
                        <a:t>役割</a:t>
                      </a:r>
                      <a:endParaRPr lang="en-US" sz="1100" b="1" noProof="1">
                        <a:latin typeface="MS PGothic" panose="020B0600070205080204" pitchFamily="34" charset="-128"/>
                        <a:ea typeface="MS PGothic" panose="020B0600070205080204" pitchFamily="34" charset="-128"/>
                      </a:endParaRPr>
                    </a:p>
                  </a:txBody>
                  <a:tcPr/>
                </a:tc>
                <a:tc>
                  <a:txBody>
                    <a:bodyPr/>
                    <a:lstStyle/>
                    <a:p>
                      <a:pPr algn="ctr"/>
                      <a:r>
                        <a:rPr kumimoji="1" lang="ja-JP" altLang="en-US" sz="1200" dirty="0"/>
                        <a:t>部門長</a:t>
                      </a:r>
                    </a:p>
                  </a:txBody>
                  <a:tcPr/>
                </a:tc>
                <a:tc>
                  <a:txBody>
                    <a:bodyPr/>
                    <a:lstStyle/>
                    <a:p>
                      <a:pPr algn="ctr"/>
                      <a:r>
                        <a:rPr kumimoji="1" lang="ja-JP" altLang="en-US" sz="1200" dirty="0"/>
                        <a:t>メールアドレス</a:t>
                      </a:r>
                    </a:p>
                  </a:txBody>
                  <a:tcPr/>
                </a:tc>
                <a:extLst>
                  <a:ext uri="{0D108BD9-81ED-4DB2-BD59-A6C34878D82A}">
                    <a16:rowId xmlns:a16="http://schemas.microsoft.com/office/drawing/2014/main" val="4119836374"/>
                  </a:ext>
                </a:extLst>
              </a:tr>
              <a:tr h="620011">
                <a:tc>
                  <a:txBody>
                    <a:bodyPr/>
                    <a:lstStyle/>
                    <a:p>
                      <a:pPr algn="ctr"/>
                      <a:r>
                        <a:rPr lang="en-US" sz="1200" b="1" noProof="1">
                          <a:latin typeface="MS PGothic" panose="020B0600070205080204" pitchFamily="34" charset="-128"/>
                          <a:ea typeface="MS PGothic" panose="020B0600070205080204" pitchFamily="34" charset="-128"/>
                        </a:rPr>
                        <a:t>母子保健</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生殖および母体の健康管理に関する国家管理の実施において保健大臣に助言および支援する専門部門</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ディン・アイン・トゥアン</a:t>
                      </a:r>
                    </a:p>
                  </a:txBody>
                  <a:tcPr anchor="ctr"/>
                </a:tc>
                <a:tc>
                  <a:txBody>
                    <a:bodyPr/>
                    <a:lstStyle/>
                    <a:p>
                      <a:pPr algn="ctr"/>
                      <a:r>
                        <a:rPr kumimoji="1" lang="en-US" altLang="ja-JP" sz="1200" b="0" i="0" kern="1200" dirty="0">
                          <a:solidFill>
                            <a:schemeClr val="dk1"/>
                          </a:solidFill>
                          <a:effectLst/>
                          <a:latin typeface="+mn-lt"/>
                          <a:ea typeface="+mn-ea"/>
                          <a:cs typeface="+mn-cs"/>
                        </a:rPr>
                        <a:t>tuanda.bmte@moh.gov.vn</a:t>
                      </a:r>
                      <a:endParaRPr kumimoji="1" lang="ja-JP" altLang="en-US" sz="1200" dirty="0"/>
                    </a:p>
                  </a:txBody>
                  <a:tcPr anchor="ctr"/>
                </a:tc>
                <a:extLst>
                  <a:ext uri="{0D108BD9-81ED-4DB2-BD59-A6C34878D82A}">
                    <a16:rowId xmlns:a16="http://schemas.microsoft.com/office/drawing/2014/main" val="3016486173"/>
                  </a:ext>
                </a:extLst>
              </a:tr>
              <a:tr h="620011">
                <a:tc>
                  <a:txBody>
                    <a:bodyPr/>
                    <a:lstStyle/>
                    <a:p>
                      <a:pPr algn="ctr"/>
                      <a:r>
                        <a:rPr lang="en-US" sz="1200" b="1" noProof="1">
                          <a:latin typeface="MS PGothic" panose="020B0600070205080204" pitchFamily="34" charset="-128"/>
                          <a:ea typeface="MS PGothic" panose="020B0600070205080204" pitchFamily="34" charset="-128"/>
                        </a:rPr>
                        <a:t>健康保険</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健康保険の国家管理に関して保健大臣に助言および支援する機能を備えている専門部門</a:t>
                      </a:r>
                      <a:endParaRPr lang="en-US" sz="1200" b="0" dirty="0">
                        <a:latin typeface="MS PGothic" panose="020B0600070205080204" pitchFamily="34" charset="-128"/>
                        <a:ea typeface="MS PGothic" panose="020B060007020508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333333"/>
                          </a:solidFill>
                          <a:cs typeface="Calibri Light" panose="020F0302020204030204" pitchFamily="34" charset="0"/>
                        </a:rPr>
                        <a:t>トラン・ティ・トラン</a:t>
                      </a:r>
                      <a:endParaRPr lang="en-US" altLang="ja-JP" sz="1200" dirty="0">
                        <a:solidFill>
                          <a:srgbClr val="333333"/>
                        </a:solidFill>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333333"/>
                          </a:solidFill>
                          <a:cs typeface="Calibri Light" panose="020F0302020204030204" pitchFamily="34" charset="0"/>
                        </a:rPr>
                        <a:t>（部長代理）</a:t>
                      </a:r>
                      <a:endParaRPr lang="en-US" altLang="ja-JP" sz="1200" dirty="0">
                        <a:solidFill>
                          <a:srgbClr val="333333"/>
                        </a:solidFill>
                        <a:cs typeface="Calibri Light" panose="020F0302020204030204" pitchFamily="34" charset="0"/>
                      </a:endParaRPr>
                    </a:p>
                  </a:txBody>
                  <a:tcPr anchor="ctr"/>
                </a:tc>
                <a:tc>
                  <a:txBody>
                    <a:bodyPr/>
                    <a:lstStyle/>
                    <a:p>
                      <a:pPr algn="ctr"/>
                      <a:r>
                        <a:rPr kumimoji="1" lang="en-US" altLang="ja-JP" sz="1200" b="0" i="0" kern="1200" dirty="0">
                          <a:solidFill>
                            <a:schemeClr val="dk1"/>
                          </a:solidFill>
                          <a:effectLst/>
                          <a:latin typeface="+mn-lt"/>
                          <a:ea typeface="+mn-ea"/>
                          <a:cs typeface="+mn-cs"/>
                        </a:rPr>
                        <a:t> </a:t>
                      </a:r>
                      <a:r>
                        <a:rPr kumimoji="1" lang="en-US" altLang="ja-JP" sz="1200" b="0" i="0" kern="1200" dirty="0" err="1">
                          <a:solidFill>
                            <a:schemeClr val="dk1"/>
                          </a:solidFill>
                          <a:effectLst/>
                          <a:latin typeface="+mn-lt"/>
                          <a:ea typeface="+mn-ea"/>
                          <a:cs typeface="+mn-cs"/>
                        </a:rPr>
                        <a:t>tranthitrang</a:t>
                      </a:r>
                      <a:r>
                        <a:rPr kumimoji="1" lang="en-US" altLang="ja-JP" sz="1200" b="0" i="0" kern="1200" dirty="0">
                          <a:solidFill>
                            <a:schemeClr val="dk1"/>
                          </a:solidFill>
                          <a:effectLst/>
                          <a:latin typeface="+mn-lt"/>
                          <a:ea typeface="+mn-ea"/>
                          <a:cs typeface="+mn-cs"/>
                        </a:rPr>
                        <a:t>@@moh.gov.vn</a:t>
                      </a:r>
                      <a:endParaRPr kumimoji="1" lang="ja-JP" altLang="en-US" sz="1200" dirty="0"/>
                    </a:p>
                  </a:txBody>
                  <a:tcPr anchor="ctr"/>
                </a:tc>
                <a:extLst>
                  <a:ext uri="{0D108BD9-81ED-4DB2-BD59-A6C34878D82A}">
                    <a16:rowId xmlns:a16="http://schemas.microsoft.com/office/drawing/2014/main" val="1349671918"/>
                  </a:ext>
                </a:extLst>
              </a:tr>
              <a:tr h="620011">
                <a:tc>
                  <a:txBody>
                    <a:bodyPr/>
                    <a:lstStyle/>
                    <a:p>
                      <a:pPr algn="ctr"/>
                      <a:r>
                        <a:rPr lang="ja-JP" altLang="en-US" sz="1200" b="1" noProof="1">
                          <a:latin typeface="MS PGothic" panose="020B0600070205080204" pitchFamily="34" charset="-128"/>
                          <a:ea typeface="MS PGothic" panose="020B0600070205080204" pitchFamily="34" charset="-128"/>
                        </a:rPr>
                        <a:t>計画財務局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戦略、医療政策、保健部門の計画および開発計画における管理・実施において保健大臣に助言および支援する機能を備えている一般部門</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グエン・トゥオン・ソン</a:t>
                      </a:r>
                    </a:p>
                  </a:txBody>
                  <a:tcPr anchor="ctr"/>
                </a:tc>
                <a:tc>
                  <a:txBody>
                    <a:bodyPr/>
                    <a:lstStyle/>
                    <a:p>
                      <a:pPr algn="ctr"/>
                      <a:r>
                        <a:rPr kumimoji="1" lang="en-US" altLang="ja-JP" sz="1200" b="0" i="0" kern="1200" dirty="0">
                          <a:solidFill>
                            <a:schemeClr val="dk1"/>
                          </a:solidFill>
                          <a:effectLst/>
                          <a:latin typeface="+mn-lt"/>
                          <a:ea typeface="+mn-ea"/>
                          <a:cs typeface="+mn-cs"/>
                        </a:rPr>
                        <a:t>Sonnt.khtc@moh.gov.vn</a:t>
                      </a:r>
                      <a:endParaRPr kumimoji="1" lang="ja-JP" altLang="en-US" sz="1200" dirty="0"/>
                    </a:p>
                  </a:txBody>
                  <a:tcPr anchor="ctr"/>
                </a:tc>
                <a:extLst>
                  <a:ext uri="{0D108BD9-81ED-4DB2-BD59-A6C34878D82A}">
                    <a16:rowId xmlns:a16="http://schemas.microsoft.com/office/drawing/2014/main" val="3271301038"/>
                  </a:ext>
                </a:extLst>
              </a:tr>
              <a:tr h="620011">
                <a:tc>
                  <a:txBody>
                    <a:bodyPr/>
                    <a:lstStyle/>
                    <a:p>
                      <a:pPr algn="ctr"/>
                      <a:r>
                        <a:rPr lang="ja-JP" altLang="en-US" sz="1200" b="1" noProof="1">
                          <a:latin typeface="MS PGothic" panose="020B0600070205080204" pitchFamily="34" charset="-128"/>
                          <a:ea typeface="MS PGothic" panose="020B0600070205080204" pitchFamily="34" charset="-128"/>
                        </a:rPr>
                        <a:t>人事組織局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200" b="0" i="0" kern="1200" dirty="0">
                          <a:solidFill>
                            <a:schemeClr val="dk1"/>
                          </a:solidFill>
                          <a:effectLst/>
                          <a:latin typeface="+mn-lt"/>
                          <a:ea typeface="+mn-ea"/>
                          <a:cs typeface="+mn-cs"/>
                        </a:rPr>
                        <a:t>保健大臣に助言および補佐し、役員、公務員および保健部門の職員を管理する機能を有する一般部門</a:t>
                      </a:r>
                      <a:endParaRPr kumimoji="1" lang="en-US" altLang="ja-JP" sz="1200" b="0" i="0" kern="1200" dirty="0">
                        <a:solidFill>
                          <a:schemeClr val="dk1"/>
                        </a:solidFill>
                        <a:effectLst/>
                        <a:latin typeface="+mn-lt"/>
                        <a:ea typeface="+mn-ea"/>
                        <a:cs typeface="+mn-cs"/>
                      </a:endParaRPr>
                    </a:p>
                  </a:txBody>
                  <a:tcPr anchor="ctr"/>
                </a:tc>
                <a:tc>
                  <a:txBody>
                    <a:bodyPr/>
                    <a:lstStyle/>
                    <a:p>
                      <a:pPr algn="ctr"/>
                      <a:r>
                        <a:rPr kumimoji="1" lang="ja-JP" altLang="en-US" sz="1200" dirty="0"/>
                        <a:t>グエン・ホン・ソン</a:t>
                      </a:r>
                    </a:p>
                  </a:txBody>
                  <a:tcPr anchor="ctr"/>
                </a:tc>
                <a:tc>
                  <a:txBody>
                    <a:bodyPr/>
                    <a:lstStyle/>
                    <a:p>
                      <a:pPr algn="ctr"/>
                      <a:r>
                        <a:rPr kumimoji="1" lang="en-US" altLang="ja-JP" sz="1200" b="0" i="0" kern="1200" dirty="0">
                          <a:solidFill>
                            <a:schemeClr val="dk1"/>
                          </a:solidFill>
                          <a:effectLst/>
                          <a:latin typeface="+mn-lt"/>
                          <a:ea typeface="+mn-ea"/>
                          <a:cs typeface="+mn-cs"/>
                        </a:rPr>
                        <a:t>Sonnh.tccb@moh.gov.vn</a:t>
                      </a:r>
                      <a:endParaRPr kumimoji="1" lang="ja-JP" altLang="en-US" sz="1200" dirty="0"/>
                    </a:p>
                  </a:txBody>
                  <a:tcPr anchor="ctr"/>
                </a:tc>
                <a:extLst>
                  <a:ext uri="{0D108BD9-81ED-4DB2-BD59-A6C34878D82A}">
                    <a16:rowId xmlns:a16="http://schemas.microsoft.com/office/drawing/2014/main" val="1399988922"/>
                  </a:ext>
                </a:extLst>
              </a:tr>
              <a:tr h="620011">
                <a:tc>
                  <a:txBody>
                    <a:bodyPr/>
                    <a:lstStyle/>
                    <a:p>
                      <a:pPr algn="ctr"/>
                      <a:r>
                        <a:rPr lang="en-US" sz="1200" b="1" noProof="1">
                          <a:latin typeface="MS PGothic" panose="020B0600070205080204" pitchFamily="34" charset="-128"/>
                          <a:ea typeface="MS PGothic" panose="020B0600070205080204" pitchFamily="34" charset="-128"/>
                        </a:rPr>
                        <a:t>国際協力</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保健分野における国際協力に関する国家管理業務の実施において保健大臣に助言および援助する機能を有する総合局</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ダン・クアン・タン</a:t>
                      </a:r>
                    </a:p>
                  </a:txBody>
                  <a:tcPr anchor="ctr"/>
                </a:tc>
                <a:tc>
                  <a:txBody>
                    <a:bodyPr/>
                    <a:lstStyle/>
                    <a:p>
                      <a:pPr algn="ctr"/>
                      <a:r>
                        <a:rPr kumimoji="1" lang="ja-JP" altLang="en-US" sz="1200" dirty="0"/>
                        <a:t>副所長ファム・ミン・チャウ</a:t>
                      </a:r>
                      <a:endParaRPr kumimoji="1" lang="en-US" altLang="ja-JP" sz="1200" dirty="0"/>
                    </a:p>
                    <a:p>
                      <a:pPr algn="ctr"/>
                      <a:r>
                        <a:rPr kumimoji="1" lang="en-US" altLang="ja-JP" sz="1200" b="0" i="0" kern="1200" dirty="0">
                          <a:solidFill>
                            <a:schemeClr val="dk1"/>
                          </a:solidFill>
                          <a:effectLst/>
                          <a:latin typeface="+mn-lt"/>
                          <a:ea typeface="+mn-ea"/>
                          <a:cs typeface="+mn-cs"/>
                        </a:rPr>
                        <a:t>chaunm.qt@moh.gov.vn</a:t>
                      </a:r>
                      <a:endParaRPr kumimoji="1" lang="ja-JP" altLang="en-US" sz="1200" dirty="0"/>
                    </a:p>
                  </a:txBody>
                  <a:tcPr anchor="ctr"/>
                </a:tc>
                <a:extLst>
                  <a:ext uri="{0D108BD9-81ED-4DB2-BD59-A6C34878D82A}">
                    <a16:rowId xmlns:a16="http://schemas.microsoft.com/office/drawing/2014/main" val="107857821"/>
                  </a:ext>
                </a:extLst>
              </a:tr>
              <a:tr h="797158">
                <a:tc>
                  <a:txBody>
                    <a:bodyPr/>
                    <a:lstStyle/>
                    <a:p>
                      <a:pPr algn="ctr"/>
                      <a:r>
                        <a:rPr lang="ja-JP" altLang="en-US" sz="1200" b="1" noProof="1">
                          <a:latin typeface="MS PGothic" panose="020B0600070205080204" pitchFamily="34" charset="-128"/>
                          <a:ea typeface="MS PGothic" panose="020B0600070205080204" pitchFamily="34" charset="-128"/>
                        </a:rPr>
                        <a:t>法務局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200" b="0" i="0" kern="1200" dirty="0">
                          <a:solidFill>
                            <a:schemeClr val="dk1"/>
                          </a:solidFill>
                          <a:effectLst/>
                          <a:latin typeface="+mn-lt"/>
                          <a:ea typeface="+mn-ea"/>
                          <a:cs typeface="+mn-cs"/>
                        </a:rPr>
                        <a:t>保健分野における法律に基づく国家管理の実施において保健大臣に助言および支援する機能を備えている一般部門</a:t>
                      </a:r>
                      <a:endParaRPr kumimoji="1" lang="en-US" altLang="ja-JP" sz="1200" b="0" i="0" kern="1200" dirty="0">
                        <a:solidFill>
                          <a:schemeClr val="dk1"/>
                        </a:solidFill>
                        <a:effectLst/>
                        <a:latin typeface="+mn-lt"/>
                        <a:ea typeface="+mn-ea"/>
                        <a:cs typeface="+mn-cs"/>
                      </a:endParaRPr>
                    </a:p>
                  </a:txBody>
                  <a:tcPr anchor="ctr"/>
                </a:tc>
                <a:tc>
                  <a:txBody>
                    <a:bodyPr/>
                    <a:lstStyle/>
                    <a:p>
                      <a:pPr algn="ctr"/>
                      <a:r>
                        <a:rPr kumimoji="1" lang="ja-JP" altLang="en-US" sz="1200" dirty="0"/>
                        <a:t>ドゥ・トゥルン・フン</a:t>
                      </a:r>
                    </a:p>
                  </a:txBody>
                  <a:tcPr anchor="ctr"/>
                </a:tc>
                <a:tc>
                  <a:txBody>
                    <a:bodyPr/>
                    <a:lstStyle/>
                    <a:p>
                      <a:pPr algn="ctr"/>
                      <a:r>
                        <a:rPr kumimoji="1" lang="en-US" altLang="ja-JP" sz="1200" b="0" i="0" kern="1200" dirty="0">
                          <a:solidFill>
                            <a:schemeClr val="dk1"/>
                          </a:solidFill>
                          <a:effectLst/>
                          <a:latin typeface="+mn-lt"/>
                          <a:ea typeface="+mn-ea"/>
                          <a:cs typeface="+mn-cs"/>
                        </a:rPr>
                        <a:t>Hangdt.pc@moh.gov.vn</a:t>
                      </a:r>
                      <a:endParaRPr kumimoji="1" lang="ja-JP" altLang="en-US" sz="1200" dirty="0"/>
                    </a:p>
                  </a:txBody>
                  <a:tcPr anchor="ctr"/>
                </a:tc>
                <a:extLst>
                  <a:ext uri="{0D108BD9-81ED-4DB2-BD59-A6C34878D82A}">
                    <a16:rowId xmlns:a16="http://schemas.microsoft.com/office/drawing/2014/main" val="1166970653"/>
                  </a:ext>
                </a:extLst>
              </a:tr>
              <a:tr h="620011">
                <a:tc>
                  <a:txBody>
                    <a:bodyPr/>
                    <a:lstStyle/>
                    <a:p>
                      <a:pPr algn="ctr"/>
                      <a:r>
                        <a:rPr lang="ja-JP" altLang="en-US" sz="1200" b="1" noProof="1">
                          <a:latin typeface="MS PGothic" panose="020B0600070205080204" pitchFamily="34" charset="-128"/>
                          <a:ea typeface="MS PGothic" panose="020B0600070205080204" pitchFamily="34" charset="-128"/>
                        </a:rPr>
                        <a:t>事務局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保健省傘下の組織や部門を統合及び監視し、現行プログラムの実施について助言し支援する機能を有する総合局</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ハ・アン・ドゥク</a:t>
                      </a:r>
                    </a:p>
                  </a:txBody>
                  <a:tcPr anchor="ctr"/>
                </a:tc>
                <a:tc>
                  <a:txBody>
                    <a:bodyPr/>
                    <a:lstStyle/>
                    <a:p>
                      <a:pPr algn="ctr"/>
                      <a:r>
                        <a:rPr kumimoji="1" lang="en-US" altLang="ja-JP" sz="1200" b="0" i="0" kern="1200" dirty="0">
                          <a:solidFill>
                            <a:schemeClr val="dk1"/>
                          </a:solidFill>
                          <a:effectLst/>
                          <a:latin typeface="+mn-lt"/>
                          <a:ea typeface="+mn-ea"/>
                          <a:cs typeface="+mn-cs"/>
                        </a:rPr>
                        <a:t>haanhduc@moh.gov.vn</a:t>
                      </a:r>
                      <a:endParaRPr kumimoji="1" lang="ja-JP" altLang="en-US" sz="1200" dirty="0"/>
                    </a:p>
                  </a:txBody>
                  <a:tcPr anchor="ctr"/>
                </a:tc>
                <a:extLst>
                  <a:ext uri="{0D108BD9-81ED-4DB2-BD59-A6C34878D82A}">
                    <a16:rowId xmlns:a16="http://schemas.microsoft.com/office/drawing/2014/main" val="3710583559"/>
                  </a:ext>
                </a:extLst>
              </a:tr>
              <a:tr h="668768">
                <a:tc>
                  <a:txBody>
                    <a:bodyPr/>
                    <a:lstStyle/>
                    <a:p>
                      <a:pPr algn="ctr"/>
                      <a:r>
                        <a:rPr lang="en-US" sz="1200" b="1" noProof="1">
                          <a:latin typeface="MS PGothic" panose="020B0600070205080204" pitchFamily="34" charset="-128"/>
                          <a:ea typeface="MS PGothic" panose="020B0600070205080204" pitchFamily="34" charset="-128"/>
                        </a:rPr>
                        <a:t>監察</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保健大臣による検査業務の国家管理、汚職の告発と予防および撲滅等を支援する部局</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グエン・マン・クオン</a:t>
                      </a:r>
                    </a:p>
                  </a:txBody>
                  <a:tcPr anchor="ctr"/>
                </a:tc>
                <a:tc>
                  <a:txBody>
                    <a:bodyPr/>
                    <a:lstStyle/>
                    <a:p>
                      <a:pPr algn="ctr"/>
                      <a:r>
                        <a:rPr kumimoji="1" lang="ja-JP" altLang="en-US" sz="1200" dirty="0"/>
                        <a:t>副主席警部：ズオン・スアン・アン</a:t>
                      </a:r>
                      <a:endParaRPr kumimoji="1" lang="en-US" altLang="ja-JP" sz="1200" dirty="0"/>
                    </a:p>
                    <a:p>
                      <a:pPr algn="ctr"/>
                      <a:r>
                        <a:rPr kumimoji="1" lang="en-US" altLang="ja-JP" sz="1200" b="0" i="0" kern="1200" dirty="0">
                          <a:solidFill>
                            <a:schemeClr val="dk1"/>
                          </a:solidFill>
                          <a:effectLst/>
                          <a:latin typeface="+mn-lt"/>
                          <a:ea typeface="+mn-ea"/>
                          <a:cs typeface="+mn-cs"/>
                        </a:rPr>
                        <a:t>andx.tt@moh.gov.vn</a:t>
                      </a:r>
                      <a:endParaRPr kumimoji="1" lang="ja-JP" altLang="en-US" sz="1200" dirty="0"/>
                    </a:p>
                  </a:txBody>
                  <a:tcPr anchor="ctr"/>
                </a:tc>
                <a:extLst>
                  <a:ext uri="{0D108BD9-81ED-4DB2-BD59-A6C34878D82A}">
                    <a16:rowId xmlns:a16="http://schemas.microsoft.com/office/drawing/2014/main" val="94894403"/>
                  </a:ext>
                </a:extLst>
              </a:tr>
            </a:tbl>
          </a:graphicData>
        </a:graphic>
      </p:graphicFrame>
      <p:sp>
        <p:nvSpPr>
          <p:cNvPr id="5" name="テキスト ボックス 4">
            <a:extLst>
              <a:ext uri="{FF2B5EF4-FFF2-40B4-BE49-F238E27FC236}">
                <a16:creationId xmlns:a16="http://schemas.microsoft.com/office/drawing/2014/main" id="{DC8ADD63-8637-7576-585E-2C076EAA31BD}"/>
              </a:ext>
            </a:extLst>
          </p:cNvPr>
          <p:cNvSpPr txBox="1"/>
          <p:nvPr/>
        </p:nvSpPr>
        <p:spPr>
          <a:xfrm>
            <a:off x="236252" y="6480139"/>
            <a:ext cx="4952144" cy="261610"/>
          </a:xfrm>
          <a:prstGeom prst="rect">
            <a:avLst/>
          </a:prstGeom>
          <a:noFill/>
        </p:spPr>
        <p:txBody>
          <a:bodyPr wrap="square">
            <a:spAutoFit/>
          </a:bodyPr>
          <a:lstStyle/>
          <a:p>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MINISTRY OF HEALTH PORTAL VIETNAM</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974900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t>ベトナム</a:t>
            </a:r>
            <a:r>
              <a:rPr lang="ja-JP" altLang="en-US" dirty="0"/>
              <a:t>／医療関連／</a:t>
            </a:r>
            <a:r>
              <a:rPr kumimoji="1" lang="ja-JP" altLang="en-US" dirty="0"/>
              <a:t>医療システム</a:t>
            </a:r>
            <a:endParaRPr lang="ja-JP" altLang="en-US" noProof="1"/>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機能ユニットのそれぞれの役割と担当者 （</a:t>
            </a:r>
            <a:r>
              <a:rPr lang="en-US" altLang="ja-JP" noProof="1"/>
              <a:t>1</a:t>
            </a:r>
            <a:r>
              <a:rPr lang="ja-JP" altLang="en-US" noProof="1"/>
              <a:t>／</a:t>
            </a:r>
            <a:r>
              <a:rPr lang="en-US" altLang="ja-JP" noProof="1"/>
              <a:t>2</a:t>
            </a:r>
            <a:r>
              <a:rPr lang="ja-JP" altLang="en-US" noProof="1"/>
              <a:t>）</a:t>
            </a:r>
            <a:endParaRPr kumimoji="1" lang="ja-JP" altLang="en-US" noProof="1"/>
          </a:p>
        </p:txBody>
      </p:sp>
      <p:graphicFrame>
        <p:nvGraphicFramePr>
          <p:cNvPr id="11" name="Table 11">
            <a:extLst>
              <a:ext uri="{FF2B5EF4-FFF2-40B4-BE49-F238E27FC236}">
                <a16:creationId xmlns:a16="http://schemas.microsoft.com/office/drawing/2014/main" id="{DBC6FAE6-51A5-9036-CC14-5C93F234DD51}"/>
              </a:ext>
            </a:extLst>
          </p:cNvPr>
          <p:cNvGraphicFramePr>
            <a:graphicFrameLocks noGrp="1"/>
          </p:cNvGraphicFramePr>
          <p:nvPr/>
        </p:nvGraphicFramePr>
        <p:xfrm>
          <a:off x="272029" y="1052736"/>
          <a:ext cx="9289483" cy="5235096"/>
        </p:xfrm>
        <a:graphic>
          <a:graphicData uri="http://schemas.openxmlformats.org/drawingml/2006/table">
            <a:tbl>
              <a:tblPr firstRow="1" bandRow="1">
                <a:tableStyleId>{5C22544A-7EE6-4342-B048-85BDC9FD1C3A}</a:tableStyleId>
              </a:tblPr>
              <a:tblGrid>
                <a:gridCol w="1800651">
                  <a:extLst>
                    <a:ext uri="{9D8B030D-6E8A-4147-A177-3AD203B41FA5}">
                      <a16:colId xmlns:a16="http://schemas.microsoft.com/office/drawing/2014/main" val="638590626"/>
                    </a:ext>
                  </a:extLst>
                </a:gridCol>
                <a:gridCol w="3672408">
                  <a:extLst>
                    <a:ext uri="{9D8B030D-6E8A-4147-A177-3AD203B41FA5}">
                      <a16:colId xmlns:a16="http://schemas.microsoft.com/office/drawing/2014/main" val="247713450"/>
                    </a:ext>
                  </a:extLst>
                </a:gridCol>
                <a:gridCol w="1656184">
                  <a:extLst>
                    <a:ext uri="{9D8B030D-6E8A-4147-A177-3AD203B41FA5}">
                      <a16:colId xmlns:a16="http://schemas.microsoft.com/office/drawing/2014/main" val="3391656562"/>
                    </a:ext>
                  </a:extLst>
                </a:gridCol>
                <a:gridCol w="2160240">
                  <a:extLst>
                    <a:ext uri="{9D8B030D-6E8A-4147-A177-3AD203B41FA5}">
                      <a16:colId xmlns:a16="http://schemas.microsoft.com/office/drawing/2014/main" val="2715958584"/>
                    </a:ext>
                  </a:extLst>
                </a:gridCol>
              </a:tblGrid>
              <a:tr h="373936">
                <a:tc>
                  <a:txBody>
                    <a:bodyPr/>
                    <a:lstStyle/>
                    <a:p>
                      <a:pPr algn="ctr"/>
                      <a:r>
                        <a:rPr lang="en-US" sz="1200" b="1" noProof="1">
                          <a:latin typeface="MS PGothic" panose="020B0600070205080204" pitchFamily="34" charset="-128"/>
                          <a:ea typeface="MS PGothic" panose="020B0600070205080204" pitchFamily="34" charset="-128"/>
                        </a:rPr>
                        <a:t>部門</a:t>
                      </a:r>
                    </a:p>
                  </a:txBody>
                  <a:tcPr/>
                </a:tc>
                <a:tc>
                  <a:txBody>
                    <a:bodyPr/>
                    <a:lstStyle/>
                    <a:p>
                      <a:pPr algn="ctr"/>
                      <a:r>
                        <a:rPr lang="ja-JP" altLang="en-US" sz="1200" b="1" noProof="1">
                          <a:latin typeface="MS PGothic" panose="020B0600070205080204" pitchFamily="34" charset="-128"/>
                          <a:ea typeface="MS PGothic" panose="020B0600070205080204" pitchFamily="34" charset="-128"/>
                        </a:rPr>
                        <a:t>役割</a:t>
                      </a:r>
                      <a:endParaRPr lang="en-US" sz="1200" b="1" noProof="1">
                        <a:latin typeface="MS PGothic" panose="020B0600070205080204" pitchFamily="34" charset="-128"/>
                        <a:ea typeface="MS PGothic" panose="020B0600070205080204" pitchFamily="34" charset="-128"/>
                      </a:endParaRPr>
                    </a:p>
                  </a:txBody>
                  <a:tcPr/>
                </a:tc>
                <a:tc>
                  <a:txBody>
                    <a:bodyPr/>
                    <a:lstStyle/>
                    <a:p>
                      <a:pPr algn="ctr"/>
                      <a:r>
                        <a:rPr kumimoji="1" lang="ja-JP" altLang="en-US" sz="1200" dirty="0"/>
                        <a:t>部門長</a:t>
                      </a:r>
                    </a:p>
                  </a:txBody>
                  <a:tcPr/>
                </a:tc>
                <a:tc>
                  <a:txBody>
                    <a:bodyPr/>
                    <a:lstStyle/>
                    <a:p>
                      <a:pPr algn="ctr"/>
                      <a:r>
                        <a:rPr kumimoji="1" lang="ja-JP" altLang="en-US" sz="1200" dirty="0"/>
                        <a:t>メールアドレス</a:t>
                      </a:r>
                    </a:p>
                  </a:txBody>
                  <a:tcPr/>
                </a:tc>
                <a:extLst>
                  <a:ext uri="{0D108BD9-81ED-4DB2-BD59-A6C34878D82A}">
                    <a16:rowId xmlns:a16="http://schemas.microsoft.com/office/drawing/2014/main" val="4119836374"/>
                  </a:ext>
                </a:extLst>
              </a:tr>
              <a:tr h="972232">
                <a:tc>
                  <a:txBody>
                    <a:bodyPr/>
                    <a:lstStyle/>
                    <a:p>
                      <a:pPr algn="ctr"/>
                      <a:r>
                        <a:rPr lang="ja-JP" altLang="en-US" sz="1200" b="1" dirty="0">
                          <a:latin typeface="MS PGothic" panose="020B0600070205080204" pitchFamily="34" charset="-128"/>
                          <a:ea typeface="MS PGothic" panose="020B0600070205080204" pitchFamily="34" charset="-128"/>
                        </a:rPr>
                        <a:t>予防医学局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保健大臣に国家管理について助言および支援し、全国の予防医学分野に関する法的規制を実施する</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i="0" kern="1200" dirty="0">
                          <a:solidFill>
                            <a:schemeClr val="dk1"/>
                          </a:solidFill>
                          <a:effectLst/>
                          <a:latin typeface="+mn-lt"/>
                          <a:ea typeface="+mn-ea"/>
                          <a:cs typeface="+mn-cs"/>
                        </a:rPr>
                        <a:t>ファン・チョン・ラン</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lanpt.dp@moh.gov.vn</a:t>
                      </a:r>
                      <a:endParaRPr kumimoji="1" lang="ja-JP" altLang="en-US" sz="1200" b="0" dirty="0"/>
                    </a:p>
                  </a:txBody>
                  <a:tcPr anchor="ctr"/>
                </a:tc>
                <a:extLst>
                  <a:ext uri="{0D108BD9-81ED-4DB2-BD59-A6C34878D82A}">
                    <a16:rowId xmlns:a16="http://schemas.microsoft.com/office/drawing/2014/main" val="2682803903"/>
                  </a:ext>
                </a:extLst>
              </a:tr>
              <a:tr h="972232">
                <a:tc>
                  <a:txBody>
                    <a:bodyPr/>
                    <a:lstStyle/>
                    <a:p>
                      <a:pPr algn="ctr"/>
                      <a:r>
                        <a:rPr lang="en-US" sz="1200" b="1" noProof="1">
                          <a:latin typeface="MS PGothic" panose="020B0600070205080204" pitchFamily="34" charset="-128"/>
                          <a:ea typeface="MS PGothic" panose="020B0600070205080204" pitchFamily="34" charset="-128"/>
                        </a:rPr>
                        <a:t>HIV/エイズ予防・管理局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保健大臣が国家管理および法執行機関の機能を実行し、全国の</a:t>
                      </a:r>
                      <a:r>
                        <a:rPr kumimoji="1" lang="en-US" altLang="ja-JP" sz="1200" b="0" i="0" kern="1200" dirty="0">
                          <a:solidFill>
                            <a:schemeClr val="dk1"/>
                          </a:solidFill>
                          <a:effectLst/>
                          <a:latin typeface="+mn-lt"/>
                          <a:ea typeface="+mn-ea"/>
                          <a:cs typeface="+mn-cs"/>
                        </a:rPr>
                        <a:t>HIV / AIDS</a:t>
                      </a:r>
                      <a:r>
                        <a:rPr kumimoji="1" lang="ja-JP" altLang="en-US" sz="1200" b="0" i="0" kern="1200" dirty="0">
                          <a:solidFill>
                            <a:schemeClr val="dk1"/>
                          </a:solidFill>
                          <a:effectLst/>
                          <a:latin typeface="+mn-lt"/>
                          <a:ea typeface="+mn-ea"/>
                          <a:cs typeface="+mn-cs"/>
                        </a:rPr>
                        <a:t>予防および管理活動を指揮、管理、検査、監督するのを支援する</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i="0" kern="1200" dirty="0">
                          <a:solidFill>
                            <a:schemeClr val="dk1"/>
                          </a:solidFill>
                          <a:effectLst/>
                          <a:latin typeface="+mn-lt"/>
                          <a:ea typeface="+mn-ea"/>
                          <a:cs typeface="+mn-cs"/>
                        </a:rPr>
                        <a:t>ファン・ティ・トゥ・フオン</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huongptt.vaac@moh.gov.vn</a:t>
                      </a:r>
                      <a:endParaRPr kumimoji="1" lang="ja-JP" altLang="en-US" sz="1200" b="0" dirty="0"/>
                    </a:p>
                  </a:txBody>
                  <a:tcPr anchor="ctr"/>
                </a:tc>
                <a:extLst>
                  <a:ext uri="{0D108BD9-81ED-4DB2-BD59-A6C34878D82A}">
                    <a16:rowId xmlns:a16="http://schemas.microsoft.com/office/drawing/2014/main" val="3016486173"/>
                  </a:ext>
                </a:extLst>
              </a:tr>
              <a:tr h="972232">
                <a:tc>
                  <a:txBody>
                    <a:bodyPr/>
                    <a:lstStyle/>
                    <a:p>
                      <a:pPr algn="ctr"/>
                      <a:r>
                        <a:rPr lang="en-US" sz="1200" b="1" noProof="1">
                          <a:latin typeface="MS PGothic" panose="020B0600070205080204" pitchFamily="34" charset="-128"/>
                          <a:ea typeface="MS PGothic" panose="020B0600070205080204" pitchFamily="34" charset="-128"/>
                        </a:rPr>
                        <a:t>食品安全</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食品安全の分野で国家管理および法執行組織において保健大臣に助言および支援する機能を果たす</a:t>
                      </a:r>
                      <a:endParaRPr kumimoji="1" lang="en-US" altLang="ja-JP" sz="1200" b="0" i="0" kern="1200" dirty="0">
                        <a:solidFill>
                          <a:schemeClr val="dk1"/>
                        </a:solidFill>
                        <a:effectLst/>
                        <a:latin typeface="+mn-lt"/>
                        <a:ea typeface="+mn-ea"/>
                        <a:cs typeface="+mn-cs"/>
                      </a:endParaRPr>
                    </a:p>
                  </a:txBody>
                  <a:tcPr anchor="ctr"/>
                </a:tc>
                <a:tc>
                  <a:txBody>
                    <a:bodyPr/>
                    <a:lstStyle/>
                    <a:p>
                      <a:pPr algn="ctr"/>
                      <a:r>
                        <a:rPr kumimoji="1" lang="ja-JP" altLang="en-US" sz="1200" b="0" i="0" kern="1200" dirty="0">
                          <a:solidFill>
                            <a:schemeClr val="dk1"/>
                          </a:solidFill>
                          <a:effectLst/>
                          <a:latin typeface="+mn-lt"/>
                          <a:ea typeface="+mn-ea"/>
                          <a:cs typeface="+mn-cs"/>
                        </a:rPr>
                        <a:t>グエン・タン・フォン</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phongnt.attp@moh.gov.vn</a:t>
                      </a:r>
                      <a:endParaRPr kumimoji="1" lang="ja-JP" altLang="en-US" sz="1200" b="0" dirty="0"/>
                    </a:p>
                  </a:txBody>
                  <a:tcPr anchor="ctr"/>
                </a:tc>
                <a:extLst>
                  <a:ext uri="{0D108BD9-81ED-4DB2-BD59-A6C34878D82A}">
                    <a16:rowId xmlns:a16="http://schemas.microsoft.com/office/drawing/2014/main" val="1349671918"/>
                  </a:ext>
                </a:extLst>
              </a:tr>
              <a:tr h="972232">
                <a:tc>
                  <a:txBody>
                    <a:bodyPr/>
                    <a:lstStyle/>
                    <a:p>
                      <a:pPr algn="ctr"/>
                      <a:r>
                        <a:rPr lang="ja-JP" altLang="en-US" sz="1200" b="1" noProof="1">
                          <a:latin typeface="MS PGothic" panose="020B0600070205080204" pitchFamily="34" charset="-128"/>
                          <a:ea typeface="MS PGothic" panose="020B0600070205080204" pitchFamily="34" charset="-128"/>
                        </a:rPr>
                        <a:t>健康環境管理局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家庭用に使用される水質の衛生、学校保健衛生、労働衛生および傷害の予防・管理</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i="0" kern="1200" dirty="0">
                          <a:solidFill>
                            <a:schemeClr val="dk1"/>
                          </a:solidFill>
                          <a:effectLst/>
                          <a:latin typeface="+mn-lt"/>
                          <a:ea typeface="+mn-ea"/>
                          <a:cs typeface="+mn-cs"/>
                        </a:rPr>
                        <a:t>ルオン・マイ・アン</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anhlm.mt@moh.gov.vn</a:t>
                      </a:r>
                    </a:p>
                  </a:txBody>
                  <a:tcPr anchor="ctr"/>
                </a:tc>
                <a:extLst>
                  <a:ext uri="{0D108BD9-81ED-4DB2-BD59-A6C34878D82A}">
                    <a16:rowId xmlns:a16="http://schemas.microsoft.com/office/drawing/2014/main" val="3271301038"/>
                  </a:ext>
                </a:extLst>
              </a:tr>
              <a:tr h="972232">
                <a:tc>
                  <a:txBody>
                    <a:bodyPr/>
                    <a:lstStyle/>
                    <a:p>
                      <a:pPr algn="ctr"/>
                      <a:r>
                        <a:rPr lang="ja-JP" altLang="en-US" sz="1200" b="1" dirty="0">
                          <a:latin typeface="MS PGothic" panose="020B0600070205080204" pitchFamily="34" charset="-128"/>
                          <a:ea typeface="MS PGothic" panose="020B0600070205080204" pitchFamily="34" charset="-128"/>
                        </a:rPr>
                        <a:t>科学技術訓練局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科学研究、技術開発、応用および技術開発の管理の実施において、保健大臣に助言および支援する機能を備えている</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i="0" kern="1200" dirty="0">
                          <a:solidFill>
                            <a:schemeClr val="dk1"/>
                          </a:solidFill>
                          <a:effectLst/>
                          <a:latin typeface="+mn-lt"/>
                          <a:ea typeface="+mn-ea"/>
                          <a:cs typeface="+mn-cs"/>
                        </a:rPr>
                        <a:t>グエン・ホアンロン</a:t>
                      </a:r>
                      <a:endParaRPr kumimoji="1" lang="ja-JP" altLang="en-US" sz="1200" b="0" dirty="0"/>
                    </a:p>
                  </a:txBody>
                  <a:tcPr anchor="ctr"/>
                </a:tc>
                <a:tc>
                  <a:txBody>
                    <a:bodyPr/>
                    <a:lstStyle/>
                    <a:p>
                      <a:pPr algn="ctr"/>
                      <a:r>
                        <a:rPr kumimoji="1" lang="ja-JP" altLang="en-US" sz="1200" b="0" i="0" kern="1200" dirty="0">
                          <a:solidFill>
                            <a:schemeClr val="dk1"/>
                          </a:solidFill>
                          <a:effectLst/>
                          <a:latin typeface="+mn-lt"/>
                          <a:ea typeface="+mn-ea"/>
                          <a:cs typeface="+mn-cs"/>
                        </a:rPr>
                        <a:t>副所長</a:t>
                      </a:r>
                      <a:r>
                        <a:rPr kumimoji="1" lang="en-US" altLang="ja-JP" sz="1200" b="0" i="0" kern="1200" dirty="0">
                          <a:solidFill>
                            <a:schemeClr val="dk1"/>
                          </a:solidFill>
                          <a:effectLst/>
                          <a:latin typeface="+mn-lt"/>
                          <a:ea typeface="+mn-ea"/>
                          <a:cs typeface="+mn-cs"/>
                        </a:rPr>
                        <a:t>:</a:t>
                      </a:r>
                      <a:r>
                        <a:rPr kumimoji="1" lang="ja-JP" altLang="en-US" sz="1200" b="0" i="0" kern="1200" dirty="0">
                          <a:solidFill>
                            <a:schemeClr val="dk1"/>
                          </a:solidFill>
                          <a:effectLst/>
                          <a:latin typeface="+mn-lt"/>
                          <a:ea typeface="+mn-ea"/>
                          <a:cs typeface="+mn-cs"/>
                        </a:rPr>
                        <a:t>グエン・ゴ・クアン</a:t>
                      </a:r>
                      <a:endParaRPr kumimoji="1" lang="en-US" altLang="ja-JP" sz="1200" b="0" i="0" kern="1200" dirty="0">
                        <a:solidFill>
                          <a:schemeClr val="dk1"/>
                        </a:solidFill>
                        <a:effectLst/>
                        <a:latin typeface="+mn-lt"/>
                        <a:ea typeface="+mn-ea"/>
                        <a:cs typeface="+mn-cs"/>
                      </a:endParaRPr>
                    </a:p>
                    <a:p>
                      <a:pPr algn="ctr"/>
                      <a:r>
                        <a:rPr kumimoji="1" lang="en-US" altLang="ja-JP" sz="1200" b="0" i="0" kern="1200" dirty="0">
                          <a:solidFill>
                            <a:schemeClr val="dk1"/>
                          </a:solidFill>
                          <a:effectLst/>
                          <a:latin typeface="+mn-lt"/>
                          <a:ea typeface="+mn-ea"/>
                          <a:cs typeface="+mn-cs"/>
                        </a:rPr>
                        <a:t>quangnn.k2dt@moh.gov.vn</a:t>
                      </a:r>
                      <a:endParaRPr kumimoji="1" lang="ja-JP" altLang="en-US" sz="1200" b="0" dirty="0"/>
                    </a:p>
                  </a:txBody>
                  <a:tcPr anchor="ctr"/>
                </a:tc>
                <a:extLst>
                  <a:ext uri="{0D108BD9-81ED-4DB2-BD59-A6C34878D82A}">
                    <a16:rowId xmlns:a16="http://schemas.microsoft.com/office/drawing/2014/main" val="1488902474"/>
                  </a:ext>
                </a:extLst>
              </a:tr>
            </a:tbl>
          </a:graphicData>
        </a:graphic>
      </p:graphicFrame>
      <p:sp>
        <p:nvSpPr>
          <p:cNvPr id="3" name="テキスト ボックス 2">
            <a:extLst>
              <a:ext uri="{FF2B5EF4-FFF2-40B4-BE49-F238E27FC236}">
                <a16:creationId xmlns:a16="http://schemas.microsoft.com/office/drawing/2014/main" id="{12910F6B-29FC-02FC-6625-593F59AA7DBF}"/>
              </a:ext>
            </a:extLst>
          </p:cNvPr>
          <p:cNvSpPr txBox="1"/>
          <p:nvPr/>
        </p:nvSpPr>
        <p:spPr>
          <a:xfrm>
            <a:off x="262172" y="6574088"/>
            <a:ext cx="4952144" cy="261610"/>
          </a:xfrm>
          <a:prstGeom prst="rect">
            <a:avLst/>
          </a:prstGeom>
          <a:noFill/>
        </p:spPr>
        <p:txBody>
          <a:bodyPr wrap="square">
            <a:spAutoFit/>
          </a:bodyPr>
          <a:lstStyle/>
          <a:p>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MINISTRY OF HEALTH PORTAL VIETNAM</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459897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t>ベトナム</a:t>
            </a:r>
            <a:r>
              <a:rPr lang="ja-JP" altLang="en-US" dirty="0"/>
              <a:t>／医療関連／</a:t>
            </a:r>
            <a:r>
              <a:rPr kumimoji="1" lang="ja-JP" altLang="en-US" dirty="0"/>
              <a:t>医療システム</a:t>
            </a:r>
            <a:endParaRPr lang="ja-JP" altLang="en-US" noProof="1"/>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機能ユニットのそれぞれの役割と担当者（</a:t>
            </a:r>
            <a:r>
              <a:rPr lang="en-US" altLang="ja-JP" noProof="1"/>
              <a:t>2</a:t>
            </a:r>
            <a:r>
              <a:rPr lang="ja-JP" altLang="en-US" noProof="1"/>
              <a:t>／</a:t>
            </a:r>
            <a:r>
              <a:rPr lang="en-US" altLang="ja-JP" noProof="1"/>
              <a:t>2</a:t>
            </a:r>
            <a:r>
              <a:rPr lang="ja-JP" altLang="en-US" noProof="1"/>
              <a:t>）</a:t>
            </a:r>
            <a:endParaRPr kumimoji="1" lang="ja-JP" altLang="en-US" noProof="1"/>
          </a:p>
        </p:txBody>
      </p:sp>
      <p:graphicFrame>
        <p:nvGraphicFramePr>
          <p:cNvPr id="11" name="Table 11">
            <a:extLst>
              <a:ext uri="{FF2B5EF4-FFF2-40B4-BE49-F238E27FC236}">
                <a16:creationId xmlns:a16="http://schemas.microsoft.com/office/drawing/2014/main" id="{DBC6FAE6-51A5-9036-CC14-5C93F234DD51}"/>
              </a:ext>
            </a:extLst>
          </p:cNvPr>
          <p:cNvGraphicFramePr>
            <a:graphicFrameLocks noGrp="1"/>
          </p:cNvGraphicFramePr>
          <p:nvPr/>
        </p:nvGraphicFramePr>
        <p:xfrm>
          <a:off x="272029" y="1052736"/>
          <a:ext cx="9361491" cy="4949713"/>
        </p:xfrm>
        <a:graphic>
          <a:graphicData uri="http://schemas.openxmlformats.org/drawingml/2006/table">
            <a:tbl>
              <a:tblPr firstRow="1" bandRow="1">
                <a:tableStyleId>{5C22544A-7EE6-4342-B048-85BDC9FD1C3A}</a:tableStyleId>
              </a:tblPr>
              <a:tblGrid>
                <a:gridCol w="1786907">
                  <a:extLst>
                    <a:ext uri="{9D8B030D-6E8A-4147-A177-3AD203B41FA5}">
                      <a16:colId xmlns:a16="http://schemas.microsoft.com/office/drawing/2014/main" val="638590626"/>
                    </a:ext>
                  </a:extLst>
                </a:gridCol>
                <a:gridCol w="3439783">
                  <a:extLst>
                    <a:ext uri="{9D8B030D-6E8A-4147-A177-3AD203B41FA5}">
                      <a16:colId xmlns:a16="http://schemas.microsoft.com/office/drawing/2014/main" val="247713450"/>
                    </a:ext>
                  </a:extLst>
                </a:gridCol>
                <a:gridCol w="1786459">
                  <a:extLst>
                    <a:ext uri="{9D8B030D-6E8A-4147-A177-3AD203B41FA5}">
                      <a16:colId xmlns:a16="http://schemas.microsoft.com/office/drawing/2014/main" val="3391656562"/>
                    </a:ext>
                  </a:extLst>
                </a:gridCol>
                <a:gridCol w="2348342">
                  <a:extLst>
                    <a:ext uri="{9D8B030D-6E8A-4147-A177-3AD203B41FA5}">
                      <a16:colId xmlns:a16="http://schemas.microsoft.com/office/drawing/2014/main" val="2715958584"/>
                    </a:ext>
                  </a:extLst>
                </a:gridCol>
              </a:tblGrid>
              <a:tr h="369328">
                <a:tc>
                  <a:txBody>
                    <a:bodyPr/>
                    <a:lstStyle/>
                    <a:p>
                      <a:pPr algn="ctr"/>
                      <a:r>
                        <a:rPr lang="en-US" sz="1200" b="1" noProof="1">
                          <a:latin typeface="MS PGothic" panose="020B0600070205080204" pitchFamily="34" charset="-128"/>
                          <a:ea typeface="MS PGothic" panose="020B0600070205080204" pitchFamily="34" charset="-128"/>
                        </a:rPr>
                        <a:t>部門</a:t>
                      </a:r>
                    </a:p>
                  </a:txBody>
                  <a:tcPr/>
                </a:tc>
                <a:tc>
                  <a:txBody>
                    <a:bodyPr/>
                    <a:lstStyle/>
                    <a:p>
                      <a:pPr algn="ctr"/>
                      <a:r>
                        <a:rPr lang="ja-JP" altLang="en-US" sz="1200" b="1" noProof="1">
                          <a:latin typeface="MS PGothic" panose="020B0600070205080204" pitchFamily="34" charset="-128"/>
                          <a:ea typeface="MS PGothic" panose="020B0600070205080204" pitchFamily="34" charset="-128"/>
                        </a:rPr>
                        <a:t>役割</a:t>
                      </a:r>
                      <a:endParaRPr lang="en-US" sz="1200" b="1" noProof="1">
                        <a:latin typeface="MS PGothic" panose="020B0600070205080204" pitchFamily="34" charset="-128"/>
                        <a:ea typeface="MS PGothic" panose="020B0600070205080204" pitchFamily="34" charset="-128"/>
                      </a:endParaRPr>
                    </a:p>
                  </a:txBody>
                  <a:tcPr/>
                </a:tc>
                <a:tc>
                  <a:txBody>
                    <a:bodyPr/>
                    <a:lstStyle/>
                    <a:p>
                      <a:pPr algn="ctr"/>
                      <a:r>
                        <a:rPr kumimoji="1" lang="ja-JP" altLang="en-US" sz="1200" dirty="0"/>
                        <a:t>部門長</a:t>
                      </a:r>
                    </a:p>
                  </a:txBody>
                  <a:tcPr/>
                </a:tc>
                <a:tc>
                  <a:txBody>
                    <a:bodyPr/>
                    <a:lstStyle/>
                    <a:p>
                      <a:pPr algn="ctr"/>
                      <a:r>
                        <a:rPr kumimoji="1" lang="ja-JP" altLang="en-US" sz="1200" dirty="0"/>
                        <a:t>メールアドレス</a:t>
                      </a:r>
                    </a:p>
                  </a:txBody>
                  <a:tcPr/>
                </a:tc>
                <a:extLst>
                  <a:ext uri="{0D108BD9-81ED-4DB2-BD59-A6C34878D82A}">
                    <a16:rowId xmlns:a16="http://schemas.microsoft.com/office/drawing/2014/main" val="4119836374"/>
                  </a:ext>
                </a:extLst>
              </a:tr>
              <a:tr h="916077">
                <a:tc>
                  <a:txBody>
                    <a:bodyPr/>
                    <a:lstStyle/>
                    <a:p>
                      <a:pPr algn="ctr"/>
                      <a:r>
                        <a:rPr lang="ja-JP" altLang="en-US" sz="1200" b="1" noProof="1">
                          <a:latin typeface="MS PGothic" panose="020B0600070205080204" pitchFamily="34" charset="-128"/>
                          <a:ea typeface="MS PGothic" panose="020B0600070205080204" pitchFamily="34" charset="-128"/>
                        </a:rPr>
                        <a:t>健康診断・治療管理局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国家管理において保健大臣に助言・補佐し、健康診断・治療に関する法的規制の実施を組織する機能を担う</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i="0" kern="1200" dirty="0">
                          <a:solidFill>
                            <a:schemeClr val="dk1"/>
                          </a:solidFill>
                          <a:effectLst/>
                          <a:latin typeface="+mn-lt"/>
                          <a:ea typeface="+mn-ea"/>
                          <a:cs typeface="+mn-cs"/>
                        </a:rPr>
                        <a:t>ルオン・ゴック・クー</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khueln.kcb@moh.gov.vn</a:t>
                      </a:r>
                      <a:endParaRPr kumimoji="1" lang="ja-JP" altLang="en-US" sz="1200" b="0" dirty="0"/>
                    </a:p>
                  </a:txBody>
                  <a:tcPr anchor="ctr"/>
                </a:tc>
                <a:extLst>
                  <a:ext uri="{0D108BD9-81ED-4DB2-BD59-A6C34878D82A}">
                    <a16:rowId xmlns:a16="http://schemas.microsoft.com/office/drawing/2014/main" val="1399988922"/>
                  </a:ext>
                </a:extLst>
              </a:tr>
              <a:tr h="916077">
                <a:tc>
                  <a:txBody>
                    <a:bodyPr/>
                    <a:lstStyle/>
                    <a:p>
                      <a:pPr algn="ctr"/>
                      <a:r>
                        <a:rPr lang="ja-JP" altLang="en-US" sz="1200" b="1" noProof="1">
                          <a:latin typeface="MS PGothic" panose="020B0600070205080204" pitchFamily="34" charset="-128"/>
                          <a:ea typeface="MS PGothic" panose="020B0600070205080204" pitchFamily="34" charset="-128"/>
                        </a:rPr>
                        <a:t>伝統医学、薬局管理局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伝統医学および薬局の分野における専門的および専門的活動の管理を指示する</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i="0" kern="1200" dirty="0">
                          <a:solidFill>
                            <a:schemeClr val="dk1"/>
                          </a:solidFill>
                          <a:effectLst/>
                          <a:latin typeface="+mn-lt"/>
                          <a:ea typeface="+mn-ea"/>
                          <a:cs typeface="+mn-cs"/>
                        </a:rPr>
                        <a:t>グエン・ザ・ティン</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thinhnt.ycdt@moh.gov.vn</a:t>
                      </a:r>
                      <a:endParaRPr kumimoji="1" lang="ja-JP" altLang="en-US" sz="1200" b="0" dirty="0"/>
                    </a:p>
                  </a:txBody>
                  <a:tcPr anchor="ctr"/>
                </a:tc>
                <a:extLst>
                  <a:ext uri="{0D108BD9-81ED-4DB2-BD59-A6C34878D82A}">
                    <a16:rowId xmlns:a16="http://schemas.microsoft.com/office/drawing/2014/main" val="107857821"/>
                  </a:ext>
                </a:extLst>
              </a:tr>
              <a:tr h="916077">
                <a:tc>
                  <a:txBody>
                    <a:bodyPr/>
                    <a:lstStyle/>
                    <a:p>
                      <a:pPr algn="ctr"/>
                      <a:r>
                        <a:rPr lang="ja-JP" altLang="en-US" sz="1200" b="1" noProof="1">
                          <a:latin typeface="MS PGothic" panose="020B0600070205080204" pitchFamily="34" charset="-128"/>
                          <a:ea typeface="MS PGothic" panose="020B0600070205080204" pitchFamily="34" charset="-128"/>
                        </a:rPr>
                        <a:t>医薬品局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製薬分野での専門的活動を指揮および管理する機能を果たす</a:t>
                      </a:r>
                      <a:endParaRPr kumimoji="1" lang="en-US" altLang="ja-JP" sz="1200" b="0" i="0" kern="1200" dirty="0">
                        <a:solidFill>
                          <a:schemeClr val="dk1"/>
                        </a:solidFill>
                        <a:effectLst/>
                        <a:latin typeface="+mn-lt"/>
                        <a:ea typeface="+mn-ea"/>
                        <a:cs typeface="+mn-cs"/>
                      </a:endParaRPr>
                    </a:p>
                  </a:txBody>
                  <a:tcPr anchor="ctr"/>
                </a:tc>
                <a:tc>
                  <a:txBody>
                    <a:bodyPr/>
                    <a:lstStyle/>
                    <a:p>
                      <a:pPr algn="ctr"/>
                      <a:r>
                        <a:rPr kumimoji="1" lang="ja-JP" altLang="en-US" sz="1200" b="0" i="0" kern="1200" dirty="0">
                          <a:solidFill>
                            <a:schemeClr val="dk1"/>
                          </a:solidFill>
                          <a:effectLst/>
                          <a:latin typeface="+mn-lt"/>
                          <a:ea typeface="+mn-ea"/>
                          <a:cs typeface="+mn-cs"/>
                        </a:rPr>
                        <a:t>ヴー・トゥアン・クオン</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cuongvt.qld@moh.gov.vn</a:t>
                      </a:r>
                      <a:endParaRPr kumimoji="1" lang="ja-JP" altLang="en-US" sz="1200" b="0" dirty="0"/>
                    </a:p>
                  </a:txBody>
                  <a:tcPr anchor="ctr"/>
                </a:tc>
                <a:extLst>
                  <a:ext uri="{0D108BD9-81ED-4DB2-BD59-A6C34878D82A}">
                    <a16:rowId xmlns:a16="http://schemas.microsoft.com/office/drawing/2014/main" val="1166970653"/>
                  </a:ext>
                </a:extLst>
              </a:tr>
              <a:tr h="916077">
                <a:tc>
                  <a:txBody>
                    <a:bodyPr/>
                    <a:lstStyle/>
                    <a:p>
                      <a:pPr algn="ctr"/>
                      <a:r>
                        <a:rPr lang="en-US" sz="1200" b="1" noProof="1">
                          <a:latin typeface="MS PGothic" panose="020B0600070205080204" pitchFamily="34" charset="-128"/>
                          <a:ea typeface="MS PGothic" panose="020B0600070205080204" pitchFamily="34" charset="-128"/>
                        </a:rPr>
                        <a:t>人口・家族計画総局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全国の人口家族計画に関する法律の施行を組織する際に保健大臣に助言および支援する機能を実行する</a:t>
                      </a:r>
                      <a:endParaRPr kumimoji="1" lang="en-US" altLang="ja-JP" sz="1200" b="0" i="0" kern="1200" dirty="0">
                        <a:solidFill>
                          <a:schemeClr val="dk1"/>
                        </a:solidFill>
                        <a:effectLst/>
                        <a:latin typeface="+mn-lt"/>
                        <a:ea typeface="+mn-ea"/>
                        <a:cs typeface="+mn-cs"/>
                      </a:endParaRPr>
                    </a:p>
                  </a:txBody>
                  <a:tcPr anchor="ctr"/>
                </a:tc>
                <a:tc>
                  <a:txBody>
                    <a:bodyPr/>
                    <a:lstStyle/>
                    <a:p>
                      <a:pPr algn="ctr"/>
                      <a:r>
                        <a:rPr kumimoji="1" lang="ja-JP" altLang="en-US" sz="1200" b="0" i="0" kern="1200" dirty="0">
                          <a:solidFill>
                            <a:schemeClr val="dk1"/>
                          </a:solidFill>
                          <a:effectLst/>
                          <a:latin typeface="+mn-lt"/>
                          <a:ea typeface="+mn-ea"/>
                          <a:cs typeface="+mn-cs"/>
                        </a:rPr>
                        <a:t>グエン・ドアン・トゥ</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 tudd.tcds@moh.gov.vn</a:t>
                      </a:r>
                      <a:endParaRPr kumimoji="1" lang="ja-JP" altLang="en-US" sz="1200" b="0" dirty="0"/>
                    </a:p>
                  </a:txBody>
                  <a:tcPr anchor="ctr"/>
                </a:tc>
                <a:extLst>
                  <a:ext uri="{0D108BD9-81ED-4DB2-BD59-A6C34878D82A}">
                    <a16:rowId xmlns:a16="http://schemas.microsoft.com/office/drawing/2014/main" val="94894403"/>
                  </a:ext>
                </a:extLst>
              </a:tr>
              <a:tr h="916077">
                <a:tc>
                  <a:txBody>
                    <a:bodyPr/>
                    <a:lstStyle/>
                    <a:p>
                      <a:pPr algn="ctr"/>
                      <a:r>
                        <a:rPr kumimoji="1" lang="ja-JP" altLang="en-US" sz="1200" b="1" dirty="0"/>
                        <a:t>インフラ・医療機器局</a:t>
                      </a: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医療・保健施設の建設に関する法律の施行の機能を担う</a:t>
                      </a:r>
                      <a:endParaRPr lang="en-US" sz="1200" b="0" dirty="0">
                        <a:highlight>
                          <a:srgbClr val="FFFF00"/>
                        </a:highlight>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dirty="0"/>
                        <a:t>グエン・ミン・ロイ</a:t>
                      </a:r>
                    </a:p>
                  </a:txBody>
                  <a:tcPr anchor="ctr"/>
                </a:tc>
                <a:tc>
                  <a:txBody>
                    <a:bodyPr/>
                    <a:lstStyle/>
                    <a:p>
                      <a:pPr algn="ctr"/>
                      <a:r>
                        <a:rPr kumimoji="1" lang="ja-JP" altLang="en-US" sz="1200" b="0" dirty="0"/>
                        <a:t>代表のメールアドレス</a:t>
                      </a:r>
                      <a:endParaRPr kumimoji="1" lang="en-US" altLang="ja-JP" sz="1200" b="0" dirty="0"/>
                    </a:p>
                    <a:p>
                      <a:pPr algn="ctr"/>
                      <a:r>
                        <a:rPr kumimoji="1" lang="en-US" altLang="ja-JP" sz="1200" b="0" i="0" kern="1200" dirty="0">
                          <a:solidFill>
                            <a:schemeClr val="dk1"/>
                          </a:solidFill>
                          <a:effectLst/>
                          <a:latin typeface="+mn-lt"/>
                          <a:ea typeface="+mn-ea"/>
                          <a:cs typeface="+mn-cs"/>
                        </a:rPr>
                        <a:t>ttb@moh.gov.vn</a:t>
                      </a:r>
                      <a:endParaRPr kumimoji="1" lang="ja-JP" altLang="en-US" sz="1200" b="0" dirty="0"/>
                    </a:p>
                  </a:txBody>
                  <a:tcPr anchor="ctr"/>
                </a:tc>
                <a:extLst>
                  <a:ext uri="{0D108BD9-81ED-4DB2-BD59-A6C34878D82A}">
                    <a16:rowId xmlns:a16="http://schemas.microsoft.com/office/drawing/2014/main" val="3018323946"/>
                  </a:ext>
                </a:extLst>
              </a:tr>
            </a:tbl>
          </a:graphicData>
        </a:graphic>
      </p:graphicFrame>
      <p:sp>
        <p:nvSpPr>
          <p:cNvPr id="3" name="テキスト ボックス 2">
            <a:extLst>
              <a:ext uri="{FF2B5EF4-FFF2-40B4-BE49-F238E27FC236}">
                <a16:creationId xmlns:a16="http://schemas.microsoft.com/office/drawing/2014/main" id="{12910F6B-29FC-02FC-6625-593F59AA7DBF}"/>
              </a:ext>
            </a:extLst>
          </p:cNvPr>
          <p:cNvSpPr txBox="1"/>
          <p:nvPr/>
        </p:nvSpPr>
        <p:spPr>
          <a:xfrm>
            <a:off x="262172" y="6574088"/>
            <a:ext cx="4952144" cy="261610"/>
          </a:xfrm>
          <a:prstGeom prst="rect">
            <a:avLst/>
          </a:prstGeom>
          <a:noFill/>
        </p:spPr>
        <p:txBody>
          <a:bodyPr wrap="square">
            <a:spAutoFit/>
          </a:bodyPr>
          <a:lstStyle/>
          <a:p>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MINISTRY OF HEALTH PORTAL VIETNAM</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237444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t>ベトナム</a:t>
            </a:r>
            <a:r>
              <a:rPr lang="ja-JP" altLang="en-US" dirty="0"/>
              <a:t>／医療関連／</a:t>
            </a:r>
            <a:r>
              <a:rPr kumimoji="1" lang="ja-JP" altLang="en-US" dirty="0"/>
              <a:t>医療システム</a:t>
            </a:r>
            <a:endParaRPr lang="ja-JP" altLang="en-US" noProof="1"/>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公共サービスユニットのそれぞれの役割と担当者</a:t>
            </a:r>
            <a:endParaRPr kumimoji="1" lang="ja-JP" altLang="en-US" noProof="1"/>
          </a:p>
        </p:txBody>
      </p:sp>
      <p:graphicFrame>
        <p:nvGraphicFramePr>
          <p:cNvPr id="11" name="Table 11">
            <a:extLst>
              <a:ext uri="{FF2B5EF4-FFF2-40B4-BE49-F238E27FC236}">
                <a16:creationId xmlns:a16="http://schemas.microsoft.com/office/drawing/2014/main" id="{DBC6FAE6-51A5-9036-CC14-5C93F234DD51}"/>
              </a:ext>
            </a:extLst>
          </p:cNvPr>
          <p:cNvGraphicFramePr>
            <a:graphicFrameLocks noGrp="1"/>
          </p:cNvGraphicFramePr>
          <p:nvPr/>
        </p:nvGraphicFramePr>
        <p:xfrm>
          <a:off x="236252" y="1098586"/>
          <a:ext cx="9433495" cy="3698565"/>
        </p:xfrm>
        <a:graphic>
          <a:graphicData uri="http://schemas.openxmlformats.org/drawingml/2006/table">
            <a:tbl>
              <a:tblPr firstRow="1" bandRow="1">
                <a:tableStyleId>{5C22544A-7EE6-4342-B048-85BDC9FD1C3A}</a:tableStyleId>
              </a:tblPr>
              <a:tblGrid>
                <a:gridCol w="1764420">
                  <a:extLst>
                    <a:ext uri="{9D8B030D-6E8A-4147-A177-3AD203B41FA5}">
                      <a16:colId xmlns:a16="http://schemas.microsoft.com/office/drawing/2014/main" val="638590626"/>
                    </a:ext>
                  </a:extLst>
                </a:gridCol>
                <a:gridCol w="3312368">
                  <a:extLst>
                    <a:ext uri="{9D8B030D-6E8A-4147-A177-3AD203B41FA5}">
                      <a16:colId xmlns:a16="http://schemas.microsoft.com/office/drawing/2014/main" val="247713450"/>
                    </a:ext>
                  </a:extLst>
                </a:gridCol>
                <a:gridCol w="1872208">
                  <a:extLst>
                    <a:ext uri="{9D8B030D-6E8A-4147-A177-3AD203B41FA5}">
                      <a16:colId xmlns:a16="http://schemas.microsoft.com/office/drawing/2014/main" val="1537749768"/>
                    </a:ext>
                  </a:extLst>
                </a:gridCol>
                <a:gridCol w="2484499">
                  <a:extLst>
                    <a:ext uri="{9D8B030D-6E8A-4147-A177-3AD203B41FA5}">
                      <a16:colId xmlns:a16="http://schemas.microsoft.com/office/drawing/2014/main" val="3811185897"/>
                    </a:ext>
                  </a:extLst>
                </a:gridCol>
              </a:tblGrid>
              <a:tr h="532716">
                <a:tc>
                  <a:txBody>
                    <a:bodyPr/>
                    <a:lstStyle/>
                    <a:p>
                      <a:pPr algn="ctr"/>
                      <a:r>
                        <a:rPr lang="ja-JP" altLang="en-US" sz="1100" b="1" noProof="1">
                          <a:latin typeface="MS PGothic" panose="020B0600070205080204" pitchFamily="34" charset="-128"/>
                          <a:ea typeface="MS PGothic" panose="020B0600070205080204" pitchFamily="34" charset="-128"/>
                        </a:rPr>
                        <a:t>部門</a:t>
                      </a:r>
                      <a:endParaRPr lang="en-US" sz="1100" b="1" noProof="1">
                        <a:latin typeface="MS PGothic" panose="020B0600070205080204" pitchFamily="34" charset="-128"/>
                        <a:ea typeface="MS PGothic" panose="020B0600070205080204" pitchFamily="34" charset="-128"/>
                      </a:endParaRPr>
                    </a:p>
                  </a:txBody>
                  <a:tcPr anchor="ctr"/>
                </a:tc>
                <a:tc>
                  <a:txBody>
                    <a:bodyPr/>
                    <a:lstStyle/>
                    <a:p>
                      <a:pPr algn="ctr"/>
                      <a:r>
                        <a:rPr lang="ja-JP" altLang="en-US" sz="1100" b="1" noProof="1">
                          <a:latin typeface="MS PGothic" panose="020B0600070205080204" pitchFamily="34" charset="-128"/>
                          <a:ea typeface="MS PGothic" panose="020B0600070205080204" pitchFamily="34" charset="-128"/>
                        </a:rPr>
                        <a:t>役割</a:t>
                      </a:r>
                      <a:endParaRPr lang="en-US" sz="1100" b="1" noProof="1">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1" dirty="0"/>
                        <a:t>部門長</a:t>
                      </a:r>
                    </a:p>
                  </a:txBody>
                  <a:tcPr anchor="ctr"/>
                </a:tc>
                <a:tc>
                  <a:txBody>
                    <a:bodyPr/>
                    <a:lstStyle/>
                    <a:p>
                      <a:pPr algn="ctr"/>
                      <a:r>
                        <a:rPr kumimoji="1" lang="ja-JP" altLang="en-US" sz="1200" b="1" dirty="0"/>
                        <a:t>メールアドレス</a:t>
                      </a:r>
                    </a:p>
                  </a:txBody>
                  <a:tcPr anchor="ctr"/>
                </a:tc>
                <a:extLst>
                  <a:ext uri="{0D108BD9-81ED-4DB2-BD59-A6C34878D82A}">
                    <a16:rowId xmlns:a16="http://schemas.microsoft.com/office/drawing/2014/main" val="4119836374"/>
                  </a:ext>
                </a:extLst>
              </a:tr>
              <a:tr h="1068402">
                <a:tc>
                  <a:txBody>
                    <a:bodyPr/>
                    <a:lstStyle/>
                    <a:p>
                      <a:pPr algn="ctr"/>
                      <a:r>
                        <a:rPr kumimoji="1" lang="ja-JP" altLang="en-US" sz="1200" b="1" i="0" kern="1200" dirty="0">
                          <a:solidFill>
                            <a:schemeClr val="dk1"/>
                          </a:solidFill>
                          <a:effectLst/>
                          <a:latin typeface="+mn-lt"/>
                          <a:ea typeface="+mn-ea"/>
                          <a:cs typeface="+mn-cs"/>
                        </a:rPr>
                        <a:t>保健戦略政策研究所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科学的研究を実施することにより、保健省および関連機関にエビデンスと助言を提供する</a:t>
                      </a:r>
                      <a:endParaRPr kumimoji="1" lang="en-US" altLang="ja-JP" sz="1200" b="0" i="0" kern="1200" dirty="0">
                        <a:solidFill>
                          <a:schemeClr val="dk1"/>
                        </a:solidFill>
                        <a:effectLst/>
                        <a:latin typeface="+mn-lt"/>
                        <a:ea typeface="+mn-ea"/>
                        <a:cs typeface="+mn-cs"/>
                      </a:endParaRPr>
                    </a:p>
                  </a:txBody>
                  <a:tcPr anchor="ctr"/>
                </a:tc>
                <a:tc>
                  <a:txBody>
                    <a:bodyPr/>
                    <a:lstStyle/>
                    <a:p>
                      <a:pPr algn="ctr"/>
                      <a:r>
                        <a:rPr kumimoji="1" lang="ja-JP" altLang="en-US" sz="1200" dirty="0"/>
                        <a:t>トラン・ティ・マイ・オアン</a:t>
                      </a:r>
                    </a:p>
                  </a:txBody>
                  <a:tcPr anchor="ctr"/>
                </a:tc>
                <a:tc>
                  <a:txBody>
                    <a:bodyPr/>
                    <a:lstStyle/>
                    <a:p>
                      <a:pPr algn="ctr"/>
                      <a:r>
                        <a:rPr kumimoji="1" lang="en-US" altLang="ja-JP" sz="1200" b="0" i="0" kern="1200" dirty="0">
                          <a:solidFill>
                            <a:schemeClr val="dk1"/>
                          </a:solidFill>
                          <a:effectLst/>
                          <a:latin typeface="+mn-lt"/>
                          <a:ea typeface="+mn-ea"/>
                          <a:cs typeface="+mn-cs"/>
                        </a:rPr>
                        <a:t>tranmaioanh@hspi.org.vn</a:t>
                      </a:r>
                      <a:endParaRPr kumimoji="1" lang="ja-JP" altLang="en-US" sz="1200" dirty="0"/>
                    </a:p>
                  </a:txBody>
                  <a:tcPr anchor="ctr"/>
                </a:tc>
                <a:extLst>
                  <a:ext uri="{0D108BD9-81ED-4DB2-BD59-A6C34878D82A}">
                    <a16:rowId xmlns:a16="http://schemas.microsoft.com/office/drawing/2014/main" val="3016486173"/>
                  </a:ext>
                </a:extLst>
              </a:tr>
              <a:tr h="1094502">
                <a:tc>
                  <a:txBody>
                    <a:bodyPr/>
                    <a:lstStyle/>
                    <a:p>
                      <a:pPr algn="ctr"/>
                      <a:r>
                        <a:rPr lang="ja-JP" altLang="en-US" sz="1200" b="1" noProof="1">
                          <a:latin typeface="MS PGothic" panose="020B0600070205080204" pitchFamily="34" charset="-128"/>
                          <a:ea typeface="MS PGothic" panose="020B0600070205080204" pitchFamily="34" charset="-128"/>
                        </a:rPr>
                        <a:t>健康生活新聞</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lang="en-US" sz="1200" b="0" noProof="1">
                          <a:latin typeface="MS PGothic" panose="020B0600070205080204" pitchFamily="34" charset="-128"/>
                          <a:ea typeface="MS PGothic" panose="020B0600070205080204" pitchFamily="34" charset="-128"/>
                        </a:rPr>
                        <a:t>政策、研究活動、商業的な調査活動の実施を含む分野で支援する</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トラン・トゥアン・リン</a:t>
                      </a:r>
                      <a:endParaRPr kumimoji="1" lang="en-US" altLang="ja-JP" sz="1200" dirty="0"/>
                    </a:p>
                    <a:p>
                      <a:pPr algn="ctr"/>
                      <a:r>
                        <a:rPr kumimoji="1" lang="ja-JP" altLang="en-US" sz="1200" dirty="0"/>
                        <a:t>（編集長）</a:t>
                      </a:r>
                    </a:p>
                  </a:txBody>
                  <a:tcPr anchor="ctr"/>
                </a:tc>
                <a:tc>
                  <a:txBody>
                    <a:bodyPr/>
                    <a:lstStyle/>
                    <a:p>
                      <a:pPr algn="ctr"/>
                      <a:r>
                        <a:rPr kumimoji="1" lang="en-US" altLang="ja-JP" sz="1200" b="0" i="0" kern="1200" dirty="0">
                          <a:solidFill>
                            <a:schemeClr val="dk1"/>
                          </a:solidFill>
                          <a:effectLst/>
                          <a:latin typeface="+mn-lt"/>
                          <a:ea typeface="+mn-ea"/>
                          <a:cs typeface="+mn-cs"/>
                        </a:rPr>
                        <a:t>linhgdxh@gmail.com</a:t>
                      </a:r>
                      <a:endParaRPr kumimoji="1" lang="ja-JP" altLang="en-US" sz="1200" dirty="0"/>
                    </a:p>
                  </a:txBody>
                  <a:tcPr anchor="ctr"/>
                </a:tc>
                <a:extLst>
                  <a:ext uri="{0D108BD9-81ED-4DB2-BD59-A6C34878D82A}">
                    <a16:rowId xmlns:a16="http://schemas.microsoft.com/office/drawing/2014/main" val="1349671918"/>
                  </a:ext>
                </a:extLst>
              </a:tr>
              <a:tr h="1002945">
                <a:tc>
                  <a:txBody>
                    <a:bodyPr/>
                    <a:lstStyle/>
                    <a:p>
                      <a:pPr algn="ctr"/>
                      <a:r>
                        <a:rPr lang="en-US" sz="1200" b="1" noProof="1">
                          <a:latin typeface="MS PGothic" panose="020B0600070205080204" pitchFamily="34" charset="-128"/>
                          <a:ea typeface="MS PGothic" panose="020B0600070205080204" pitchFamily="34" charset="-128"/>
                        </a:rPr>
                        <a:t>国立健康情報センター</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保健省直属の公共企業であり、保健省の国家管理機能を担っている</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ドゥ・チュオン・ズイ</a:t>
                      </a:r>
                    </a:p>
                  </a:txBody>
                  <a:tcPr anchor="ctr"/>
                </a:tc>
                <a:tc>
                  <a:txBody>
                    <a:bodyPr/>
                    <a:lstStyle/>
                    <a:p>
                      <a:pPr algn="ctr"/>
                      <a:r>
                        <a:rPr kumimoji="1" lang="en-US" altLang="ja-JP" sz="1200" dirty="0"/>
                        <a:t>dotruongduy@moh.gov.vn</a:t>
                      </a:r>
                      <a:endParaRPr kumimoji="1" lang="ja-JP" altLang="en-US" sz="1200" dirty="0"/>
                    </a:p>
                  </a:txBody>
                  <a:tcPr anchor="ctr"/>
                </a:tc>
                <a:extLst>
                  <a:ext uri="{0D108BD9-81ED-4DB2-BD59-A6C34878D82A}">
                    <a16:rowId xmlns:a16="http://schemas.microsoft.com/office/drawing/2014/main" val="3271301038"/>
                  </a:ext>
                </a:extLst>
              </a:tr>
            </a:tbl>
          </a:graphicData>
        </a:graphic>
      </p:graphicFrame>
      <p:sp>
        <p:nvSpPr>
          <p:cNvPr id="3" name="テキスト ボックス 2">
            <a:extLst>
              <a:ext uri="{FF2B5EF4-FFF2-40B4-BE49-F238E27FC236}">
                <a16:creationId xmlns:a16="http://schemas.microsoft.com/office/drawing/2014/main" id="{02F4DD82-2BEA-3CB9-8F21-1BB6F9D80A5B}"/>
              </a:ext>
            </a:extLst>
          </p:cNvPr>
          <p:cNvSpPr txBox="1"/>
          <p:nvPr/>
        </p:nvSpPr>
        <p:spPr>
          <a:xfrm>
            <a:off x="200025" y="6544431"/>
            <a:ext cx="4952144" cy="261610"/>
          </a:xfrm>
          <a:prstGeom prst="rect">
            <a:avLst/>
          </a:prstGeom>
          <a:noFill/>
        </p:spPr>
        <p:txBody>
          <a:bodyPr wrap="square">
            <a:spAutoFit/>
          </a:bodyPr>
          <a:lstStyle/>
          <a:p>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MINISTRY OF HEALTH PORTAL VIETNAM</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9851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11560244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5" imgW="360" imgH="360" progId="TCLayout.ActiveDocument.1">
                  <p:embed/>
                </p:oleObj>
              </mc:Choice>
              <mc:Fallback>
                <p:oleObj name="think-cellスライド" r:id="rId25" imgW="360" imgH="360" progId="TCLayout.ActiveDocument.1">
                  <p:embed/>
                  <p:pic>
                    <p:nvPicPr>
                      <p:cNvPr id="4" name="Object 3"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a:t>
              </a:r>
              <a:r>
                <a:rPr lang="ja-JP" altLang="en-US" sz="1400" b="1" dirty="0">
                  <a:solidFill>
                    <a:srgbClr val="000000"/>
                  </a:solidFill>
                  <a:latin typeface="Arial Black" pitchFamily="34" charset="0"/>
                  <a:ea typeface="HGP創英角ｺﾞｼｯｸUB" pitchFamily="50" charset="-128"/>
                </a:rPr>
                <a:t>輸出入額</a:t>
              </a:r>
              <a:endParaRPr lang="en-US" altLang="ko-KR" sz="1400" b="1" dirty="0">
                <a:solidFill>
                  <a:srgbClr val="000000"/>
                </a:solidFill>
                <a:latin typeface="Arial Black" pitchFamily="34" charset="0"/>
                <a:ea typeface="HGP創英角ｺﾞｼｯｸUB" pitchFamily="50" charset="-128"/>
              </a:endParaRPr>
            </a:p>
          </p:txBody>
        </p:sp>
      </p:grpSp>
      <p:sp>
        <p:nvSpPr>
          <p:cNvPr id="47" name="テキスト ボックス 44"/>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年、輸出額が輸入額を上回り、輸出額の順調な伸びが見られる。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年現在、主な輸入相手国は中国、米国、ドイツ、韓国、日本であり、日本が約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IN"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と推計されており、今後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年間、毎年平均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％以上の成長が見込まれている。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テキスト ボックス 74">
            <a:extLst>
              <a:ext uri="{FF2B5EF4-FFF2-40B4-BE49-F238E27FC236}">
                <a16:creationId xmlns:a16="http://schemas.microsoft.com/office/drawing/2014/main" id="{311E699E-CB2F-FF08-500E-2E500512B349}"/>
              </a:ext>
            </a:extLst>
          </p:cNvPr>
          <p:cNvSpPr txBox="1"/>
          <p:nvPr/>
        </p:nvSpPr>
        <p:spPr>
          <a:xfrm>
            <a:off x="286080" y="6609058"/>
            <a:ext cx="3852190" cy="15215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 </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Trademap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96" name="Chart 95">
            <a:extLst>
              <a:ext uri="{FF2B5EF4-FFF2-40B4-BE49-F238E27FC236}">
                <a16:creationId xmlns:a16="http://schemas.microsoft.com/office/drawing/2014/main" id="{5A9E2B24-0A78-2740-E41C-01B6024D1621}"/>
              </a:ext>
            </a:extLst>
          </p:cNvPr>
          <p:cNvGraphicFramePr/>
          <p:nvPr>
            <p:custDataLst>
              <p:tags r:id="rId3"/>
            </p:custDataLst>
            <p:extLst>
              <p:ext uri="{D42A27DB-BD31-4B8C-83A1-F6EECF244321}">
                <p14:modId xmlns:p14="http://schemas.microsoft.com/office/powerpoint/2010/main" val="1630366469"/>
              </p:ext>
            </p:extLst>
          </p:nvPr>
        </p:nvGraphicFramePr>
        <p:xfrm>
          <a:off x="233363" y="2693988"/>
          <a:ext cx="5827712" cy="3360737"/>
        </p:xfrm>
        <a:graphic>
          <a:graphicData uri="http://schemas.openxmlformats.org/drawingml/2006/chart">
            <c:chart xmlns:c="http://schemas.openxmlformats.org/drawingml/2006/chart" xmlns:r="http://schemas.openxmlformats.org/officeDocument/2006/relationships" r:id="rId27"/>
          </a:graphicData>
        </a:graphic>
      </p:graphicFrame>
      <p:sp>
        <p:nvSpPr>
          <p:cNvPr id="11" name="テキスト プレースホルダ 9">
            <a:extLst>
              <a:ext uri="{FF2B5EF4-FFF2-40B4-BE49-F238E27FC236}">
                <a16:creationId xmlns:a16="http://schemas.microsoft.com/office/drawing/2014/main" id="{16063B06-CD2B-37BA-8CBC-ECC8C8487D63}"/>
              </a:ext>
            </a:extLst>
          </p:cNvPr>
          <p:cNvSpPr>
            <a:spLocks/>
          </p:cNvSpPr>
          <p:nvPr>
            <p:custDataLst>
              <p:tags r:id="rId4"/>
            </p:custDataLst>
          </p:nvPr>
        </p:nvSpPr>
        <p:spPr bwMode="auto">
          <a:xfrm>
            <a:off x="522288" y="58721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1A65B2-71F3-4B39-A209-06F74367F5BA}" type="datetime'''''20''''''''17'''''''''''''''''''''''''''''">
              <a:rPr lang="en-US" altLang="en-US" sz="1000" smtClean="0"/>
              <a:pPr/>
              <a:t>2017</a:t>
            </a:fld>
            <a:endParaRPr kumimoji="1" lang="en-US" altLang="ja-JP" sz="1000"/>
          </a:p>
        </p:txBody>
      </p:sp>
      <p:sp>
        <p:nvSpPr>
          <p:cNvPr id="18" name="テキスト プレースホルダ 9">
            <a:extLst>
              <a:ext uri="{FF2B5EF4-FFF2-40B4-BE49-F238E27FC236}">
                <a16:creationId xmlns:a16="http://schemas.microsoft.com/office/drawing/2014/main" id="{8293FDC5-633F-4272-ED73-89850B951B0E}"/>
              </a:ext>
            </a:extLst>
          </p:cNvPr>
          <p:cNvSpPr>
            <a:spLocks/>
          </p:cNvSpPr>
          <p:nvPr>
            <p:custDataLst>
              <p:tags r:id="rId5"/>
            </p:custDataLst>
          </p:nvPr>
        </p:nvSpPr>
        <p:spPr bwMode="auto">
          <a:xfrm>
            <a:off x="1300163"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47677C-6D26-40B3-8020-B4D67962D78C}" type="datetime'''''''''1''''''''''''''''''''8'''''''''''''''">
              <a:rPr lang="en-US" altLang="en-US" sz="1000" smtClean="0"/>
              <a:pPr/>
              <a:t>18</a:t>
            </a:fld>
            <a:endParaRPr kumimoji="1" lang="en-US" altLang="ja-JP" sz="1000"/>
          </a:p>
        </p:txBody>
      </p:sp>
      <p:sp>
        <p:nvSpPr>
          <p:cNvPr id="23" name="テキスト プレースホルダ 9">
            <a:extLst>
              <a:ext uri="{FF2B5EF4-FFF2-40B4-BE49-F238E27FC236}">
                <a16:creationId xmlns:a16="http://schemas.microsoft.com/office/drawing/2014/main" id="{9FF3FF68-83D3-1F75-9FBA-53F8E07DDA4F}"/>
              </a:ext>
            </a:extLst>
          </p:cNvPr>
          <p:cNvSpPr>
            <a:spLocks/>
          </p:cNvSpPr>
          <p:nvPr>
            <p:custDataLst>
              <p:tags r:id="rId6"/>
            </p:custDataLst>
          </p:nvPr>
        </p:nvSpPr>
        <p:spPr bwMode="auto">
          <a:xfrm>
            <a:off x="2008188"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4F959B-C7CB-4E79-B0A5-DC38367C30C8}" type="datetime'''''''''''''1''9'''''''''''''''''''''''''''''''''''">
              <a:rPr lang="en-US" altLang="en-US" sz="1000" smtClean="0"/>
              <a:pPr/>
              <a:t>19</a:t>
            </a:fld>
            <a:endParaRPr kumimoji="1" lang="en-US" altLang="ja-JP" sz="1000"/>
          </a:p>
        </p:txBody>
      </p:sp>
      <p:sp>
        <p:nvSpPr>
          <p:cNvPr id="26" name="テキスト プレースホルダ 9">
            <a:extLst>
              <a:ext uri="{FF2B5EF4-FFF2-40B4-BE49-F238E27FC236}">
                <a16:creationId xmlns:a16="http://schemas.microsoft.com/office/drawing/2014/main" id="{448F26F9-E5A9-3CC4-AAB2-DC382FCA735F}"/>
              </a:ext>
            </a:extLst>
          </p:cNvPr>
          <p:cNvSpPr>
            <a:spLocks/>
          </p:cNvSpPr>
          <p:nvPr>
            <p:custDataLst>
              <p:tags r:id="rId7"/>
            </p:custDataLst>
          </p:nvPr>
        </p:nvSpPr>
        <p:spPr bwMode="auto">
          <a:xfrm>
            <a:off x="2716213"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D45261-54B7-4711-82E3-92CB1000E52E}" type="datetime'''''''''''''''''2''''''''0'''''''''''''''">
              <a:rPr lang="en-US" altLang="en-US" sz="1000" smtClean="0"/>
              <a:pPr/>
              <a:t>20</a:t>
            </a:fld>
            <a:endParaRPr kumimoji="1" lang="en-US" altLang="ja-JP" sz="1000"/>
          </a:p>
        </p:txBody>
      </p:sp>
      <p:sp>
        <p:nvSpPr>
          <p:cNvPr id="30" name="テキスト プレースホルダ 9">
            <a:extLst>
              <a:ext uri="{FF2B5EF4-FFF2-40B4-BE49-F238E27FC236}">
                <a16:creationId xmlns:a16="http://schemas.microsoft.com/office/drawing/2014/main" id="{E7C9AC20-520D-E60D-E5F5-FF5CCAA6F2F4}"/>
              </a:ext>
            </a:extLst>
          </p:cNvPr>
          <p:cNvSpPr>
            <a:spLocks/>
          </p:cNvSpPr>
          <p:nvPr>
            <p:custDataLst>
              <p:tags r:id="rId8"/>
            </p:custDataLst>
          </p:nvPr>
        </p:nvSpPr>
        <p:spPr bwMode="auto">
          <a:xfrm>
            <a:off x="3424238"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F4513F-123C-4B18-B1C4-44163136A9D3}" type="datetime'''''''''''''''''''''''21'">
              <a:rPr lang="en-US" altLang="en-US" sz="1000" smtClean="0"/>
              <a:pPr/>
              <a:t>21</a:t>
            </a:fld>
            <a:endParaRPr kumimoji="1" lang="en-US" altLang="ja-JP" sz="1000"/>
          </a:p>
        </p:txBody>
      </p:sp>
      <p:sp>
        <p:nvSpPr>
          <p:cNvPr id="27" name="テキスト プレースホルダ 9">
            <a:extLst>
              <a:ext uri="{FF2B5EF4-FFF2-40B4-BE49-F238E27FC236}">
                <a16:creationId xmlns:a16="http://schemas.microsoft.com/office/drawing/2014/main" id="{728B0BA8-0276-4250-DE88-5623E8E9D269}"/>
              </a:ext>
            </a:extLst>
          </p:cNvPr>
          <p:cNvSpPr>
            <a:spLocks/>
          </p:cNvSpPr>
          <p:nvPr>
            <p:custDataLst>
              <p:tags r:id="rId9"/>
            </p:custDataLst>
          </p:nvPr>
        </p:nvSpPr>
        <p:spPr bwMode="auto">
          <a:xfrm>
            <a:off x="4130675"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9FE753-2DF7-4717-B6A9-CE6BD9143D67}" type="datetime'2''''''''''''''''''''''2'''''''''''''''''''''">
              <a:rPr lang="en-US" altLang="en-US" sz="1000" smtClean="0"/>
              <a:pPr/>
              <a:t>22</a:t>
            </a:fld>
            <a:endParaRPr kumimoji="1" lang="en-US" altLang="ja-JP" sz="1000"/>
          </a:p>
        </p:txBody>
      </p:sp>
      <p:sp>
        <p:nvSpPr>
          <p:cNvPr id="28" name="テキスト プレースホルダ 9">
            <a:extLst>
              <a:ext uri="{FF2B5EF4-FFF2-40B4-BE49-F238E27FC236}">
                <a16:creationId xmlns:a16="http://schemas.microsoft.com/office/drawing/2014/main" id="{2A5AFB45-9668-89B7-E9FD-904410D1FC55}"/>
              </a:ext>
            </a:extLst>
          </p:cNvPr>
          <p:cNvSpPr>
            <a:spLocks/>
          </p:cNvSpPr>
          <p:nvPr>
            <p:custDataLst>
              <p:tags r:id="rId10"/>
            </p:custDataLst>
          </p:nvPr>
        </p:nvSpPr>
        <p:spPr bwMode="auto">
          <a:xfrm>
            <a:off x="4838700"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433B78-03E4-48D0-A0FA-A262FC3902C2}" type="datetime'''''''''''2''''''''''''''''3'''">
              <a:rPr lang="en-US" altLang="en-US" sz="1000" smtClean="0"/>
              <a:pPr/>
              <a:t>23</a:t>
            </a:fld>
            <a:endParaRPr kumimoji="1" lang="en-US" altLang="ja-JP" sz="1000"/>
          </a:p>
        </p:txBody>
      </p:sp>
      <p:sp>
        <p:nvSpPr>
          <p:cNvPr id="29" name="テキスト プレースホルダ 9">
            <a:extLst>
              <a:ext uri="{FF2B5EF4-FFF2-40B4-BE49-F238E27FC236}">
                <a16:creationId xmlns:a16="http://schemas.microsoft.com/office/drawing/2014/main" id="{09EC2A30-62EA-9E2F-3D5F-672F8EE2128B}"/>
              </a:ext>
            </a:extLst>
          </p:cNvPr>
          <p:cNvSpPr>
            <a:spLocks/>
          </p:cNvSpPr>
          <p:nvPr>
            <p:custDataLst>
              <p:tags r:id="rId11"/>
            </p:custDataLst>
          </p:nvPr>
        </p:nvSpPr>
        <p:spPr bwMode="auto">
          <a:xfrm>
            <a:off x="5546725"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E33315-7E47-47C3-A99B-4B4E04B7D679}" type="datetime'''''''''''''''''''''''''24'''''''''''''''">
              <a:rPr lang="en-US" altLang="en-US" sz="1000" smtClean="0"/>
              <a:pPr/>
              <a:t>24</a:t>
            </a:fld>
            <a:endParaRPr kumimoji="1" lang="en-US" altLang="ja-JP" sz="1000"/>
          </a:p>
        </p:txBody>
      </p:sp>
      <p:sp>
        <p:nvSpPr>
          <p:cNvPr id="31" name="Rectangle 30">
            <a:extLst>
              <a:ext uri="{FF2B5EF4-FFF2-40B4-BE49-F238E27FC236}">
                <a16:creationId xmlns:a16="http://schemas.microsoft.com/office/drawing/2014/main" id="{6CD3059A-13AB-29D5-6AE9-281776983C50}"/>
              </a:ext>
            </a:extLst>
          </p:cNvPr>
          <p:cNvSpPr/>
          <p:nvPr>
            <p:custDataLst>
              <p:tags r:id="rId12"/>
            </p:custDataLst>
          </p:nvPr>
        </p:nvSpPr>
        <p:spPr bwMode="auto">
          <a:xfrm>
            <a:off x="530225" y="6148388"/>
            <a:ext cx="179388" cy="133350"/>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US" sz="1200"/>
          </a:p>
        </p:txBody>
      </p:sp>
      <p:sp>
        <p:nvSpPr>
          <p:cNvPr id="32" name="Rectangle 31">
            <a:extLst>
              <a:ext uri="{FF2B5EF4-FFF2-40B4-BE49-F238E27FC236}">
                <a16:creationId xmlns:a16="http://schemas.microsoft.com/office/drawing/2014/main" id="{2A09B990-B86D-CD93-7A16-8C0168ABD5B5}"/>
              </a:ext>
            </a:extLst>
          </p:cNvPr>
          <p:cNvSpPr/>
          <p:nvPr>
            <p:custDataLst>
              <p:tags r:id="rId13"/>
            </p:custDataLst>
          </p:nvPr>
        </p:nvSpPr>
        <p:spPr bwMode="auto">
          <a:xfrm>
            <a:off x="1116013" y="6148388"/>
            <a:ext cx="179388" cy="133350"/>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en-US" sz="1200"/>
          </a:p>
        </p:txBody>
      </p:sp>
      <p:sp>
        <p:nvSpPr>
          <p:cNvPr id="36" name="テキスト プレースホルダ 9">
            <a:extLst>
              <a:ext uri="{FF2B5EF4-FFF2-40B4-BE49-F238E27FC236}">
                <a16:creationId xmlns:a16="http://schemas.microsoft.com/office/drawing/2014/main" id="{3F3E4C18-0BF3-C80D-D8D3-6C25B1502DE2}"/>
              </a:ext>
            </a:extLst>
          </p:cNvPr>
          <p:cNvSpPr>
            <a:spLocks/>
          </p:cNvSpPr>
          <p:nvPr>
            <p:custDataLst>
              <p:tags r:id="rId14"/>
            </p:custDataLst>
          </p:nvPr>
        </p:nvSpPr>
        <p:spPr bwMode="auto">
          <a:xfrm>
            <a:off x="760413" y="614362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9F8038B-F4A6-4A21-86BE-4730DF62C262}" type="datetime'''''''''''輸''出'''''''''''''''''''''''''''''''''''''''''''''''">
              <a:rPr lang="ja-JP" altLang="en-US" sz="1000" smtClean="0"/>
              <a:pPr/>
              <a:t>輸出</a:t>
            </a:fld>
            <a:endParaRPr kumimoji="1" lang="en-US" altLang="ja-JP" sz="1000" dirty="0"/>
          </a:p>
        </p:txBody>
      </p:sp>
      <p:sp>
        <p:nvSpPr>
          <p:cNvPr id="38" name="テキスト プレースホルダ 9">
            <a:extLst>
              <a:ext uri="{FF2B5EF4-FFF2-40B4-BE49-F238E27FC236}">
                <a16:creationId xmlns:a16="http://schemas.microsoft.com/office/drawing/2014/main" id="{4880679D-4FC9-4A07-AAF3-3B38D8757657}"/>
              </a:ext>
            </a:extLst>
          </p:cNvPr>
          <p:cNvSpPr>
            <a:spLocks/>
          </p:cNvSpPr>
          <p:nvPr>
            <p:custDataLst>
              <p:tags r:id="rId15"/>
            </p:custDataLst>
          </p:nvPr>
        </p:nvSpPr>
        <p:spPr bwMode="auto">
          <a:xfrm>
            <a:off x="1346200" y="614362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16E60C3-03CB-498E-9C3A-68EE6572488C}" type="datetime'''''''''''''''''''''輸''''''''''''''''''''''''''''''''入'''''">
              <a:rPr lang="ja-JP" altLang="en-US" sz="1000" smtClean="0"/>
              <a:pPr/>
              <a:t>輸入</a:t>
            </a:fld>
            <a:endParaRPr kumimoji="1" lang="en-US" altLang="ja-JP" sz="1000" dirty="0"/>
          </a:p>
        </p:txBody>
      </p:sp>
      <p:graphicFrame>
        <p:nvGraphicFramePr>
          <p:cNvPr id="24" name="Chart 3">
            <a:extLst>
              <a:ext uri="{FF2B5EF4-FFF2-40B4-BE49-F238E27FC236}">
                <a16:creationId xmlns:a16="http://schemas.microsoft.com/office/drawing/2014/main" id="{0194DFBC-942D-92D2-8B8A-015324C701F4}"/>
              </a:ext>
            </a:extLst>
          </p:cNvPr>
          <p:cNvGraphicFramePr/>
          <p:nvPr>
            <p:custDataLst>
              <p:tags r:id="rId16"/>
            </p:custDataLst>
            <p:extLst>
              <p:ext uri="{D42A27DB-BD31-4B8C-83A1-F6EECF244321}">
                <p14:modId xmlns:p14="http://schemas.microsoft.com/office/powerpoint/2010/main" val="494918587"/>
              </p:ext>
            </p:extLst>
          </p:nvPr>
        </p:nvGraphicFramePr>
        <p:xfrm>
          <a:off x="6810375" y="3306763"/>
          <a:ext cx="2498725" cy="2949575"/>
        </p:xfrm>
        <a:graphic>
          <a:graphicData uri="http://schemas.openxmlformats.org/drawingml/2006/chart">
            <c:chart xmlns:c="http://schemas.openxmlformats.org/drawingml/2006/chart" xmlns:r="http://schemas.openxmlformats.org/officeDocument/2006/relationships" r:id="rId28"/>
          </a:graphicData>
        </a:graphic>
      </p:graphicFrame>
      <p:sp>
        <p:nvSpPr>
          <p:cNvPr id="43" name="テキスト プレースホルダ 9">
            <a:extLst>
              <a:ext uri="{FF2B5EF4-FFF2-40B4-BE49-F238E27FC236}">
                <a16:creationId xmlns:a16="http://schemas.microsoft.com/office/drawing/2014/main" id="{760ADCC9-AB48-B2EA-3422-D6D67F4039CA}"/>
              </a:ext>
            </a:extLst>
          </p:cNvPr>
          <p:cNvSpPr>
            <a:spLocks/>
          </p:cNvSpPr>
          <p:nvPr>
            <p:custDataLst>
              <p:tags r:id="rId17"/>
            </p:custDataLst>
          </p:nvPr>
        </p:nvSpPr>
        <p:spPr bwMode="auto">
          <a:xfrm>
            <a:off x="8826500" y="37099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日本</a:t>
            </a:r>
            <a:endParaRPr kumimoji="1" lang="en-US" altLang="ja-JP" sz="1000" dirty="0">
              <a:sym typeface="+mn-lt"/>
            </a:endParaRPr>
          </a:p>
        </p:txBody>
      </p:sp>
      <p:sp>
        <p:nvSpPr>
          <p:cNvPr id="44" name="テキスト プレースホルダ 9">
            <a:extLst>
              <a:ext uri="{FF2B5EF4-FFF2-40B4-BE49-F238E27FC236}">
                <a16:creationId xmlns:a16="http://schemas.microsoft.com/office/drawing/2014/main" id="{4CD24B72-E812-53B0-BBF0-ED88B6396D4C}"/>
              </a:ext>
            </a:extLst>
          </p:cNvPr>
          <p:cNvSpPr>
            <a:spLocks/>
          </p:cNvSpPr>
          <p:nvPr>
            <p:custDataLst>
              <p:tags r:id="rId18"/>
            </p:custDataLst>
          </p:nvPr>
        </p:nvSpPr>
        <p:spPr bwMode="auto">
          <a:xfrm>
            <a:off x="9188450" y="521811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中国</a:t>
            </a:r>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F65D198F-359C-0B6A-3E52-A0B68DDBBC78}"/>
              </a:ext>
            </a:extLst>
          </p:cNvPr>
          <p:cNvSpPr>
            <a:spLocks/>
          </p:cNvSpPr>
          <p:nvPr>
            <p:custDataLst>
              <p:tags r:id="rId19"/>
            </p:custDataLst>
          </p:nvPr>
        </p:nvSpPr>
        <p:spPr bwMode="auto">
          <a:xfrm>
            <a:off x="8159750" y="5973763"/>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アメリカ合衆国</a:t>
            </a:r>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741B7054-9C0E-967C-BE24-010A7F1CFD39}"/>
              </a:ext>
            </a:extLst>
          </p:cNvPr>
          <p:cNvSpPr>
            <a:spLocks/>
          </p:cNvSpPr>
          <p:nvPr>
            <p:custDataLst>
              <p:tags r:id="rId20"/>
            </p:custDataLst>
          </p:nvPr>
        </p:nvSpPr>
        <p:spPr bwMode="auto">
          <a:xfrm>
            <a:off x="7027863" y="5732463"/>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kumimoji="1" lang="ja-JP" altLang="en-US" sz="1000" dirty="0">
                <a:sym typeface="+mn-lt"/>
              </a:rPr>
              <a:t>ドイツ</a:t>
            </a:r>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2A0D185C-F7A1-C4E9-B86A-DBD06666C8AC}"/>
              </a:ext>
            </a:extLst>
          </p:cNvPr>
          <p:cNvSpPr>
            <a:spLocks/>
          </p:cNvSpPr>
          <p:nvPr>
            <p:custDataLst>
              <p:tags r:id="rId21"/>
            </p:custDataLst>
          </p:nvPr>
        </p:nvSpPr>
        <p:spPr bwMode="auto">
          <a:xfrm>
            <a:off x="6400800" y="5160963"/>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3E8FFE3-6A60-4DD2-9685-8B61BD5439C5}" type="datetime'''''''''''大''''''''''''韓''''''''''''''''''民''国'''''">
              <a:rPr lang="ja-JP" altLang="en-US" sz="1000" smtClean="0"/>
              <a:pPr/>
              <a:t>大韓民国</a:t>
            </a:fld>
            <a:endParaRPr kumimoji="1" lang="en-US" altLang="ja-JP" sz="1000">
              <a:sym typeface="+mn-lt"/>
            </a:endParaRPr>
          </a:p>
        </p:txBody>
      </p:sp>
      <p:sp>
        <p:nvSpPr>
          <p:cNvPr id="49" name="テキスト プレースホルダ 9">
            <a:extLst>
              <a:ext uri="{FF2B5EF4-FFF2-40B4-BE49-F238E27FC236}">
                <a16:creationId xmlns:a16="http://schemas.microsoft.com/office/drawing/2014/main" id="{8336E81D-60F8-D12C-0043-CB59B56E59B0}"/>
              </a:ext>
            </a:extLst>
          </p:cNvPr>
          <p:cNvSpPr>
            <a:spLocks/>
          </p:cNvSpPr>
          <p:nvPr>
            <p:custDataLst>
              <p:tags r:id="rId22"/>
            </p:custDataLst>
          </p:nvPr>
        </p:nvSpPr>
        <p:spPr bwMode="auto">
          <a:xfrm>
            <a:off x="6764338" y="3860800"/>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0C6F91E-5B45-4A0B-B4D3-9D2293F2EC96}" type="datetime'そ''''''''''''''''''''の''''''''''''''''''''''''''''他'''''">
              <a:rPr lang="ja-JP" altLang="en-US" sz="1000" smtClean="0"/>
              <a:pPr/>
              <a:t>その他</a:t>
            </a:fld>
            <a:endParaRPr kumimoji="1" lang="en-US" altLang="ja-JP" sz="1000">
              <a:sym typeface="+mn-lt"/>
            </a:endParaRPr>
          </a:p>
        </p:txBody>
      </p:sp>
    </p:spTree>
    <p:extLst>
      <p:ext uri="{BB962C8B-B14F-4D97-AF65-F5344CB8AC3E}">
        <p14:creationId xmlns:p14="http://schemas.microsoft.com/office/powerpoint/2010/main" val="2201644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025" y="188550"/>
            <a:ext cx="9505055" cy="360050"/>
          </a:xfrm>
        </p:spPr>
        <p:txBody>
          <a:bodyPr/>
          <a:lstStyle/>
          <a:p>
            <a:r>
              <a:rPr lang="ja-JP" altLang="en-US" dirty="0"/>
              <a:t>ベトナム／医療関連／医療機器</a:t>
            </a:r>
            <a:endParaRPr kumimoji="1"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lstStyle/>
          <a:p>
            <a:r>
              <a:rPr lang="ja-JP" altLang="en-US" dirty="0"/>
              <a:t>業界構造 </a:t>
            </a:r>
            <a:r>
              <a:rPr lang="en-US" altLang="ja-JP" dirty="0"/>
              <a:t>- </a:t>
            </a:r>
            <a:r>
              <a:rPr lang="ja-JP" altLang="en-US" dirty="0"/>
              <a:t>主要地場メーカー</a:t>
            </a:r>
          </a:p>
        </p:txBody>
      </p:sp>
      <p:sp>
        <p:nvSpPr>
          <p:cNvPr id="760"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96" name="表 7"/>
          <p:cNvGraphicFramePr>
            <a:graphicFrameLocks noGrp="1"/>
          </p:cNvGraphicFramePr>
          <p:nvPr>
            <p:extLst>
              <p:ext uri="{D42A27DB-BD31-4B8C-83A1-F6EECF244321}">
                <p14:modId xmlns:p14="http://schemas.microsoft.com/office/powerpoint/2010/main" val="1395339919"/>
              </p:ext>
            </p:extLst>
          </p:nvPr>
        </p:nvGraphicFramePr>
        <p:xfrm>
          <a:off x="560512" y="1916832"/>
          <a:ext cx="8784976" cy="3270428"/>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75552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Vikomed</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baseline="0" dirty="0">
                          <a:solidFill>
                            <a:schemeClr val="tx1"/>
                          </a:solidFill>
                          <a:latin typeface="+mn-lt"/>
                          <a:ea typeface="+mn-ea"/>
                          <a:cs typeface="+mn-cs"/>
                        </a:rPr>
                        <a:t>ベトナムにおける医療機器研究と製造のリーディングカンパニー</a:t>
                      </a:r>
                      <a:endParaRPr kumimoji="1" lang="en-US" altLang="ja-JP" sz="1200" kern="1200" baseline="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2007</a:t>
                      </a:r>
                      <a:r>
                        <a:rPr kumimoji="1" lang="ja-JP" altLang="en-US" sz="1200" kern="1200" dirty="0">
                          <a:solidFill>
                            <a:schemeClr val="tx1"/>
                          </a:solidFill>
                          <a:latin typeface="+mn-lt"/>
                          <a:ea typeface="+mn-ea"/>
                          <a:cs typeface="+mn-cs"/>
                        </a:rPr>
                        <a:t>年に設立された</a:t>
                      </a:r>
                      <a:r>
                        <a:rPr kumimoji="1" lang="en-US" altLang="ja-JP" sz="1200" kern="1200" dirty="0">
                          <a:solidFill>
                            <a:schemeClr val="tx1"/>
                          </a:solidFill>
                          <a:latin typeface="+mn-lt"/>
                          <a:ea typeface="+mn-ea"/>
                          <a:cs typeface="+mn-cs"/>
                        </a:rPr>
                        <a:t>Vietnam</a:t>
                      </a:r>
                      <a:r>
                        <a:rPr kumimoji="1" lang="en-US" altLang="ja-JP" sz="1200" kern="1200" baseline="0" dirty="0">
                          <a:solidFill>
                            <a:schemeClr val="tx1"/>
                          </a:solidFill>
                          <a:latin typeface="+mn-lt"/>
                          <a:ea typeface="+mn-ea"/>
                          <a:cs typeface="+mn-cs"/>
                        </a:rPr>
                        <a:t> Laser technology</a:t>
                      </a:r>
                      <a:r>
                        <a:rPr kumimoji="1" lang="ja-JP" altLang="en-US" sz="1200" kern="1200" baseline="0" dirty="0">
                          <a:solidFill>
                            <a:schemeClr val="tx1"/>
                          </a:solidFill>
                          <a:latin typeface="+mn-lt"/>
                          <a:ea typeface="+mn-ea"/>
                          <a:cs typeface="+mn-cs"/>
                        </a:rPr>
                        <a:t> </a:t>
                      </a:r>
                      <a:r>
                        <a:rPr kumimoji="1" lang="en-US" altLang="ja-JP" sz="1200" kern="1200" baseline="0" dirty="0">
                          <a:solidFill>
                            <a:schemeClr val="tx1"/>
                          </a:solidFill>
                          <a:latin typeface="+mn-lt"/>
                          <a:ea typeface="+mn-ea"/>
                          <a:cs typeface="+mn-cs"/>
                        </a:rPr>
                        <a:t>Centre</a:t>
                      </a:r>
                      <a:r>
                        <a:rPr kumimoji="1" lang="ja-JP" altLang="en-US" sz="1200" kern="1200" baseline="0" dirty="0">
                          <a:solidFill>
                            <a:schemeClr val="tx1"/>
                          </a:solidFill>
                          <a:latin typeface="+mn-lt"/>
                          <a:ea typeface="+mn-ea"/>
                          <a:cs typeface="+mn-cs"/>
                        </a:rPr>
                        <a:t>と</a:t>
                      </a:r>
                      <a:r>
                        <a:rPr kumimoji="1" lang="en-US" altLang="ja-JP" sz="1200" kern="1200" baseline="0" dirty="0">
                          <a:solidFill>
                            <a:schemeClr val="tx1"/>
                          </a:solidFill>
                          <a:latin typeface="+mn-lt"/>
                          <a:ea typeface="+mn-ea"/>
                          <a:cs typeface="+mn-cs"/>
                        </a:rPr>
                        <a:t>GEMSS</a:t>
                      </a:r>
                      <a:r>
                        <a:rPr kumimoji="1" lang="ja-JP" altLang="en-US" sz="1200" kern="1200" baseline="0" dirty="0">
                          <a:solidFill>
                            <a:schemeClr val="tx1"/>
                          </a:solidFill>
                          <a:latin typeface="+mn-lt"/>
                          <a:ea typeface="+mn-ea"/>
                          <a:cs typeface="+mn-cs"/>
                        </a:rPr>
                        <a:t> </a:t>
                      </a:r>
                      <a:r>
                        <a:rPr kumimoji="1" lang="en-US" altLang="ja-JP" sz="1200" kern="1200" baseline="0" dirty="0">
                          <a:solidFill>
                            <a:schemeClr val="tx1"/>
                          </a:solidFill>
                          <a:latin typeface="+mn-lt"/>
                          <a:ea typeface="+mn-ea"/>
                          <a:cs typeface="+mn-cs"/>
                        </a:rPr>
                        <a:t>Medical</a:t>
                      </a:r>
                      <a:r>
                        <a:rPr kumimoji="1" lang="ja-JP" altLang="en-US" sz="1200" kern="1200" baseline="0" dirty="0">
                          <a:solidFill>
                            <a:schemeClr val="tx1"/>
                          </a:solidFill>
                          <a:latin typeface="+mn-lt"/>
                          <a:ea typeface="+mn-ea"/>
                          <a:cs typeface="+mn-cs"/>
                        </a:rPr>
                        <a:t> </a:t>
                      </a:r>
                      <a:r>
                        <a:rPr kumimoji="1" lang="en-US" altLang="ja-JP" sz="1200" kern="1200" baseline="0" dirty="0">
                          <a:solidFill>
                            <a:schemeClr val="tx1"/>
                          </a:solidFill>
                          <a:latin typeface="+mn-lt"/>
                          <a:ea typeface="+mn-ea"/>
                          <a:cs typeface="+mn-cs"/>
                        </a:rPr>
                        <a:t>Systems</a:t>
                      </a:r>
                      <a:r>
                        <a:rPr kumimoji="1" lang="ja-JP" altLang="en-US" sz="1200" kern="1200" baseline="0" dirty="0">
                          <a:solidFill>
                            <a:schemeClr val="tx1"/>
                          </a:solidFill>
                          <a:latin typeface="+mn-lt"/>
                          <a:ea typeface="+mn-ea"/>
                          <a:cs typeface="+mn-cs"/>
                        </a:rPr>
                        <a:t>（韓国の医療機器製造会社）とのジョイントベンチャー</a:t>
                      </a:r>
                      <a:endParaRPr kumimoji="1" lang="en-US" altLang="ja-JP" sz="1200" kern="1200" baseline="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baseline="0" dirty="0">
                          <a:solidFill>
                            <a:schemeClr val="tx1"/>
                          </a:solidFill>
                          <a:latin typeface="+mn-lt"/>
                          <a:ea typeface="+mn-ea"/>
                          <a:cs typeface="+mn-cs"/>
                        </a:rPr>
                        <a:t>蛍光透視機器や医療用画像管理システムなどに用いられる製品を製造している</a:t>
                      </a:r>
                      <a:endParaRPr kumimoji="1" lang="ja-JP" altLang="en-US"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51490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Vina</a:t>
                      </a:r>
                      <a:r>
                        <a:rPr kumimoji="1" lang="ja-JP" altLang="en-US"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Medical</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ハノイにある企業</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医療機器の設置、メンテナンス、修理などを担う</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緊急搬送ベッド、診察台、ベッドサイドキャビネットなどの医療用家具を中心に製造している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日系企業である</a:t>
                      </a:r>
                      <a:r>
                        <a:rPr kumimoji="1" lang="en-US" altLang="ja-JP" sz="1200" kern="1200" dirty="0">
                          <a:solidFill>
                            <a:schemeClr val="tx1"/>
                          </a:solidFill>
                          <a:latin typeface="+mn-lt"/>
                          <a:ea typeface="+mn-ea"/>
                          <a:cs typeface="+mn-cs"/>
                        </a:rPr>
                        <a:t>Shimadzu</a:t>
                      </a:r>
                      <a:r>
                        <a:rPr kumimoji="1" lang="ja-JP" altLang="en-US" sz="1200" kern="1200" dirty="0">
                          <a:solidFill>
                            <a:schemeClr val="tx1"/>
                          </a:solidFill>
                          <a:latin typeface="+mn-lt"/>
                          <a:ea typeface="+mn-ea"/>
                          <a:cs typeface="+mn-cs"/>
                        </a:rPr>
                        <a:t>とのジョイントベンチャー</a:t>
                      </a:r>
                      <a:r>
                        <a:rPr kumimoji="1" lang="en-US" altLang="ja-JP" sz="1200" kern="1200" dirty="0">
                          <a:solidFill>
                            <a:schemeClr val="tx1"/>
                          </a:solidFill>
                          <a:latin typeface="+mn-lt"/>
                          <a:ea typeface="+mn-ea"/>
                          <a:cs typeface="+mn-cs"/>
                        </a:rPr>
                        <a:t>Shimadzu</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Vietnam</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Medical</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Hi-Tech</a:t>
                      </a:r>
                      <a:r>
                        <a:rPr kumimoji="1" lang="ja-JP" altLang="en-US" sz="1200" kern="1200" dirty="0">
                          <a:solidFill>
                            <a:schemeClr val="tx1"/>
                          </a:solidFill>
                          <a:latin typeface="+mn-lt"/>
                          <a:ea typeface="+mn-ea"/>
                          <a:cs typeface="+mn-cs"/>
                        </a:rPr>
                        <a:t>を有する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597" name="Rectangle 6"/>
          <p:cNvSpPr>
            <a:spLocks noChangeArrowheads="1"/>
          </p:cNvSpPr>
          <p:nvPr/>
        </p:nvSpPr>
        <p:spPr bwMode="auto">
          <a:xfrm>
            <a:off x="560512" y="1264506"/>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主な地場メーカーの現況</a:t>
            </a:r>
          </a:p>
        </p:txBody>
      </p:sp>
    </p:spTree>
    <p:extLst>
      <p:ext uri="{BB962C8B-B14F-4D97-AF65-F5344CB8AC3E}">
        <p14:creationId xmlns:p14="http://schemas.microsoft.com/office/powerpoint/2010/main" val="945069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a:t>
            </a:r>
          </a:p>
        </p:txBody>
      </p:sp>
      <p:sp>
        <p:nvSpPr>
          <p:cNvPr id="5" name="テキスト ボックス 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ベトナムへ進出している主な海外メーカーは以下の通りである。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7"/>
          <p:cNvGraphicFramePr>
            <a:graphicFrameLocks noGrp="1"/>
          </p:cNvGraphicFramePr>
          <p:nvPr>
            <p:extLst>
              <p:ext uri="{D42A27DB-BD31-4B8C-83A1-F6EECF244321}">
                <p14:modId xmlns:p14="http://schemas.microsoft.com/office/powerpoint/2010/main" val="3654314561"/>
              </p:ext>
            </p:extLst>
          </p:nvPr>
        </p:nvGraphicFramePr>
        <p:xfrm>
          <a:off x="560510" y="1902372"/>
          <a:ext cx="8784976" cy="2506538"/>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014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Braun</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1992</a:t>
                      </a:r>
                      <a:r>
                        <a:rPr kumimoji="1" lang="ja-JP" altLang="en-US" sz="1200" dirty="0"/>
                        <a:t>年、ベトナムに進出</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90166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Mediplast</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lang="ja-JP" altLang="ja-JP" sz="1200" dirty="0"/>
                        <a:t>医療機器、消費財、医療機器およびプラスチック製品、医療機器の製造に使用される材料、化学品（医薬品、動物用医薬品を除く）の製造、貿易、輸出入</a:t>
                      </a:r>
                      <a:r>
                        <a:rPr lang="ja-JP" altLang="en-US" sz="1200" dirty="0"/>
                        <a:t>などを行っている</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9044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Sonion</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聴力補助器の電子部品を製造している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4" name="Rectangle 6"/>
          <p:cNvSpPr>
            <a:spLocks noChangeArrowheads="1"/>
          </p:cNvSpPr>
          <p:nvPr/>
        </p:nvSpPr>
        <p:spPr bwMode="auto">
          <a:xfrm>
            <a:off x="560512" y="144089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主な海外メーカーの現況</a:t>
            </a:r>
          </a:p>
        </p:txBody>
      </p:sp>
    </p:spTree>
    <p:extLst>
      <p:ext uri="{BB962C8B-B14F-4D97-AF65-F5344CB8AC3E}">
        <p14:creationId xmlns:p14="http://schemas.microsoft.com/office/powerpoint/2010/main" val="2550315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 （</a:t>
            </a:r>
            <a:r>
              <a:rPr lang="en-US" altLang="ja-JP" dirty="0"/>
              <a:t>1/3</a:t>
            </a:r>
            <a:r>
              <a:rPr lang="ja-JP" altLang="en-US" dirty="0"/>
              <a:t>）</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74262110"/>
              </p:ext>
            </p:extLst>
          </p:nvPr>
        </p:nvGraphicFramePr>
        <p:xfrm>
          <a:off x="200022" y="1412776"/>
          <a:ext cx="9505055" cy="5076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 &amp; D Vietnam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エー･アンド・デイ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家庭用血圧計等の製造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Alfresa Codupha Healthcare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アルフレッサ</a:t>
                      </a:r>
                      <a:endParaRPr lang="en-US" altLang="ja-JP" sz="1100" b="0" i="0" u="none" strike="noStrike" dirty="0">
                        <a:solidFill>
                          <a:schemeClr val="tx1"/>
                        </a:solidFill>
                        <a:effectLst/>
                        <a:latin typeface="+mn-lt"/>
                        <a:ea typeface="ＭＳ Ｐゴシック" panose="020B0600070205080204" pitchFamily="50" charset="-128"/>
                      </a:endParaRPr>
                    </a:p>
                    <a:p>
                      <a:pPr algn="ctr" fontAlgn="t"/>
                      <a:r>
                        <a:rPr lang="ja-JP" altLang="en-US" sz="1100" b="0" i="0" u="none" strike="noStrike" dirty="0">
                          <a:solidFill>
                            <a:schemeClr val="tx1"/>
                          </a:solidFill>
                          <a:effectLst/>
                          <a:latin typeface="+mn-lt"/>
                          <a:ea typeface="ＭＳ Ｐゴシック" panose="020B0600070205080204" pitchFamily="50" charset="-128"/>
                        </a:rPr>
                        <a:t>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医療機器・医療材料を中心としたヘルスケア関連製品の輸入・販売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it-IT" sz="1100" b="0" i="0" u="none" strike="noStrike" dirty="0">
                          <a:solidFill>
                            <a:schemeClr val="tx1"/>
                          </a:solidFill>
                          <a:effectLst/>
                          <a:latin typeface="+mn-lt"/>
                          <a:ea typeface="ＭＳ Ｐゴシック" panose="020B0600070205080204" pitchFamily="50" charset="-128"/>
                        </a:rPr>
                        <a:t>Asahi Intecc Hanoi Co.,Ltd.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朝日インテック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Belmont Manufacturing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タカラベルモント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Create Medic Vietnam International Trading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クリエートメディック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DianaUnicharm</a:t>
                      </a:r>
                      <a:r>
                        <a:rPr lang="en-US" sz="1100" b="0" i="0" u="none" strike="noStrike" dirty="0">
                          <a:solidFill>
                            <a:schemeClr val="tx1"/>
                          </a:solidFill>
                          <a:effectLst/>
                          <a:latin typeface="+mn-lt"/>
                          <a:ea typeface="ＭＳ Ｐゴシック" panose="020B0600070205080204" pitchFamily="50" charset="-128"/>
                        </a:rPr>
                        <a:t> Joint</a:t>
                      </a:r>
                      <a:r>
                        <a:rPr lang="en-US" sz="1100" b="0" i="0" u="none" strike="noStrike" baseline="0" dirty="0">
                          <a:solidFill>
                            <a:schemeClr val="tx1"/>
                          </a:solidFill>
                          <a:effectLst/>
                          <a:latin typeface="+mn-lt"/>
                          <a:ea typeface="ＭＳ Ｐゴシック" panose="020B0600070205080204" pitchFamily="50" charset="-128"/>
                        </a:rPr>
                        <a:t> Stock Co.</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ユニ・チャーム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生理用品、幼児用・大人用紙おむつ等の製造・販売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Fuji </a:t>
                      </a:r>
                      <a:r>
                        <a:rPr lang="en-US" sz="1100" b="0" i="0" u="none" strike="noStrike" dirty="0" err="1">
                          <a:solidFill>
                            <a:schemeClr val="tx1"/>
                          </a:solidFill>
                          <a:effectLst/>
                          <a:latin typeface="+mn-lt"/>
                          <a:ea typeface="ＭＳ Ｐゴシック" panose="020B0600070205080204" pitchFamily="50" charset="-128"/>
                        </a:rPr>
                        <a:t>Meic</a:t>
                      </a:r>
                      <a:r>
                        <a:rPr lang="en-US" sz="1100" b="0" i="0" u="none" strike="noStrike" dirty="0">
                          <a:solidFill>
                            <a:schemeClr val="tx1"/>
                          </a:solidFill>
                          <a:effectLst/>
                          <a:latin typeface="+mn-lt"/>
                          <a:ea typeface="ＭＳ Ｐゴシック" panose="020B0600070205080204" pitchFamily="50" charset="-128"/>
                        </a:rPr>
                        <a:t>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野村貿易</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病院業（健康診断事業）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FUJIFILM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医療診断用製品の販売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Hattori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&amp;</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Dream</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Partners</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医療関連事業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pl-PL" sz="1100" b="0" i="0" u="none" strike="noStrike" dirty="0">
                          <a:solidFill>
                            <a:schemeClr val="tx1"/>
                          </a:solidFill>
                          <a:effectLst/>
                          <a:latin typeface="+mn-lt"/>
                          <a:ea typeface="ＭＳ Ｐゴシック" panose="020B0600070205080204" pitchFamily="50" charset="-128"/>
                        </a:rPr>
                        <a:t>Kaneka Pharma Vietnam Co.,</a:t>
                      </a:r>
                      <a:r>
                        <a:rPr lang="en-US" sz="1100" b="0" i="0" u="none" strike="noStrike" dirty="0">
                          <a:solidFill>
                            <a:schemeClr val="tx1"/>
                          </a:solidFill>
                          <a:effectLst/>
                          <a:latin typeface="+mn-lt"/>
                          <a:ea typeface="ＭＳ Ｐゴシック" panose="020B0600070205080204" pitchFamily="50" charset="-128"/>
                        </a:rPr>
                        <a:t> </a:t>
                      </a:r>
                      <a:r>
                        <a:rPr lang="pl-PL" sz="1100" b="0" i="0" u="none" strike="noStrike" dirty="0">
                          <a:solidFill>
                            <a:schemeClr val="tx1"/>
                          </a:solidFill>
                          <a:effectLst/>
                          <a:latin typeface="+mn-lt"/>
                          <a:ea typeface="ＭＳ Ｐゴシック" panose="020B0600070205080204" pitchFamily="50" charset="-128"/>
                        </a:rPr>
                        <a:t>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カネカ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医療用カテーテルの製造・販売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MANI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Hanoi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a:solidFill>
                            <a:schemeClr val="tx1"/>
                          </a:solidFill>
                          <a:effectLst/>
                          <a:latin typeface="+mn-lt"/>
                          <a:ea typeface="ＭＳ Ｐゴシック" panose="020B0600070205080204" pitchFamily="50" charset="-128"/>
                        </a:rPr>
                        <a:t>Co.,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マニー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手術用縫合針、歯科用根管治療機器の加工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年時点で、日本企業が設立している現地法人は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Tree>
    <p:extLst>
      <p:ext uri="{BB962C8B-B14F-4D97-AF65-F5344CB8AC3E}">
        <p14:creationId xmlns:p14="http://schemas.microsoft.com/office/powerpoint/2010/main" val="394709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15303908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4" imgW="360" imgH="360" progId="TCLayout.ActiveDocument.1">
                  <p:embed/>
                </p:oleObj>
              </mc:Choice>
              <mc:Fallback>
                <p:oleObj name="think-cellスライド" r:id="rId44" imgW="360" imgH="360" progId="TCLayout.ActiveDocument.1">
                  <p:embed/>
                  <p:pic>
                    <p:nvPicPr>
                      <p:cNvPr id="7" name="Object 6" hidden="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5" name="タイトル 4"/>
          <p:cNvSpPr>
            <a:spLocks noGrp="1"/>
          </p:cNvSpPr>
          <p:nvPr>
            <p:ph type="title"/>
          </p:nvPr>
        </p:nvSpPr>
        <p:spPr/>
        <p:txBody>
          <a:bodyPr vert="horz"/>
          <a:lstStyle/>
          <a:p>
            <a:r>
              <a:rPr lang="ja-JP" altLang="en-US" dirty="0"/>
              <a:t>ベトナム／一般概況／経済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都市化は進んでおり、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に達する見込みである。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年、ホーチミン市は最も人口の多い都市となった。この傾向は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年まで続くと予想されている。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IN" altLang="ja-JP" sz="800" dirty="0" err="1">
                <a:latin typeface="Arial" panose="020B0604020202020204" pitchFamily="34" charset="0"/>
                <a:ea typeface="ＭＳ Ｐゴシック" panose="020B0600070205080204" pitchFamily="50" charset="-128"/>
                <a:cs typeface="Arial" panose="020B0604020202020204" pitchFamily="34" charset="0"/>
              </a:rPr>
              <a:t>Worldometer</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87" name="Chart 86">
            <a:extLst>
              <a:ext uri="{FF2B5EF4-FFF2-40B4-BE49-F238E27FC236}">
                <a16:creationId xmlns:a16="http://schemas.microsoft.com/office/drawing/2014/main" id="{4D426B9E-B13E-55AF-A343-D160EB1BD3D1}"/>
              </a:ext>
            </a:extLst>
          </p:cNvPr>
          <p:cNvGraphicFramePr/>
          <p:nvPr>
            <p:custDataLst>
              <p:tags r:id="rId3"/>
            </p:custDataLst>
            <p:extLst>
              <p:ext uri="{D42A27DB-BD31-4B8C-83A1-F6EECF244321}">
                <p14:modId xmlns:p14="http://schemas.microsoft.com/office/powerpoint/2010/main" val="1588496572"/>
              </p:ext>
            </p:extLst>
          </p:nvPr>
        </p:nvGraphicFramePr>
        <p:xfrm>
          <a:off x="119063" y="2266950"/>
          <a:ext cx="4311650" cy="3908425"/>
        </p:xfrm>
        <a:graphic>
          <a:graphicData uri="http://schemas.openxmlformats.org/drawingml/2006/chart">
            <c:chart xmlns:c="http://schemas.openxmlformats.org/drawingml/2006/chart" xmlns:r="http://schemas.openxmlformats.org/officeDocument/2006/relationships" r:id="rId46"/>
          </a:graphicData>
        </a:graphic>
      </p:graphicFrame>
      <p:sp>
        <p:nvSpPr>
          <p:cNvPr id="16" name="テキスト プレースホルダ 9"/>
          <p:cNvSpPr>
            <a:spLocks/>
          </p:cNvSpPr>
          <p:nvPr>
            <p:custDataLst>
              <p:tags r:id="rId4"/>
            </p:custDataLst>
          </p:nvPr>
        </p:nvSpPr>
        <p:spPr bwMode="auto">
          <a:xfrm>
            <a:off x="222250" y="2162175"/>
            <a:ext cx="1984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1000" dirty="0">
                <a:sym typeface="+mn-lt"/>
              </a:rPr>
              <a:t>(%)</a:t>
            </a:r>
            <a:endParaRPr kumimoji="0" lang="ja-JP" altLang="en-US" sz="1000" dirty="0">
              <a:sym typeface="+mn-lt"/>
            </a:endParaRPr>
          </a:p>
        </p:txBody>
      </p:sp>
      <p:sp>
        <p:nvSpPr>
          <p:cNvPr id="23" name="テキスト プレースホルダ 9"/>
          <p:cNvSpPr>
            <a:spLocks/>
          </p:cNvSpPr>
          <p:nvPr>
            <p:custDataLst>
              <p:tags r:id="rId5"/>
            </p:custDataLst>
          </p:nvPr>
        </p:nvSpPr>
        <p:spPr bwMode="auto">
          <a:xfrm>
            <a:off x="41433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EAE4D1-DDF6-46F6-8D14-0EFB0F989B17}" type="datetime'2''''''''''''''''''00''''''''''0'''''''''''''''">
              <a:rPr lang="ja-JP" altLang="en-US" sz="1000"/>
              <a:pPr marL="0" indent="0" algn="ctr">
                <a:spcBef>
                  <a:spcPct val="0"/>
                </a:spcBef>
                <a:buNone/>
              </a:pPr>
              <a:t>2000</a:t>
            </a:fld>
            <a:endParaRPr kumimoji="0" lang="ja-JP" altLang="en-US" sz="1000" dirty="0">
              <a:sym typeface="+mn-lt"/>
            </a:endParaRPr>
          </a:p>
        </p:txBody>
      </p:sp>
      <p:sp>
        <p:nvSpPr>
          <p:cNvPr id="24" name="テキスト プレースホルダ 9"/>
          <p:cNvSpPr>
            <a:spLocks/>
          </p:cNvSpPr>
          <p:nvPr>
            <p:custDataLst>
              <p:tags r:id="rId6"/>
            </p:custDataLst>
          </p:nvPr>
        </p:nvSpPr>
        <p:spPr bwMode="auto">
          <a:xfrm>
            <a:off x="8540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0C0FE3-B46F-469D-BC0F-DD3C5788283B}" type="datetime'''''''''''''''''''''0''''''''''''''''''''''''''''''''5'''''''">
              <a:rPr lang="ja-JP" altLang="en-US" sz="1000"/>
              <a:pPr marL="0" indent="0" algn="ctr">
                <a:spcBef>
                  <a:spcPct val="0"/>
                </a:spcBef>
                <a:buNone/>
              </a:pPr>
              <a:t>05</a:t>
            </a:fld>
            <a:endParaRPr kumimoji="0" lang="ja-JP" altLang="en-US" sz="1000" dirty="0">
              <a:sym typeface="+mn-lt"/>
            </a:endParaRPr>
          </a:p>
        </p:txBody>
      </p:sp>
      <p:sp>
        <p:nvSpPr>
          <p:cNvPr id="25" name="テキスト プレースホルダ 9"/>
          <p:cNvSpPr>
            <a:spLocks/>
          </p:cNvSpPr>
          <p:nvPr>
            <p:custDataLst>
              <p:tags r:id="rId7"/>
            </p:custDataLst>
          </p:nvPr>
        </p:nvSpPr>
        <p:spPr bwMode="auto">
          <a:xfrm>
            <a:off x="12239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E913D2-CE34-4B9C-99CB-E0409A052A66}" type="datetime'''''''''''''''''''''''''''''''1''''''''''''''0'''">
              <a:rPr lang="ja-JP" altLang="en-US" sz="1000"/>
              <a:pPr marL="0" indent="0" algn="ctr">
                <a:spcBef>
                  <a:spcPct val="0"/>
                </a:spcBef>
                <a:buNone/>
              </a:pPr>
              <a:t>10</a:t>
            </a:fld>
            <a:endParaRPr kumimoji="0" lang="ja-JP" altLang="en-US" sz="1000" dirty="0">
              <a:sym typeface="+mn-lt"/>
            </a:endParaRPr>
          </a:p>
        </p:txBody>
      </p:sp>
      <p:sp>
        <p:nvSpPr>
          <p:cNvPr id="26" name="テキスト プレースホルダ 9"/>
          <p:cNvSpPr>
            <a:spLocks/>
          </p:cNvSpPr>
          <p:nvPr>
            <p:custDataLst>
              <p:tags r:id="rId8"/>
            </p:custDataLst>
          </p:nvPr>
        </p:nvSpPr>
        <p:spPr bwMode="auto">
          <a:xfrm>
            <a:off x="15954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6C8AAA-0FBD-4F2A-99E2-6030B033AB6C}" type="datetime'1''''''''''''''''''5'''''''''''''''''''''''''''''''''">
              <a:rPr lang="ja-JP" altLang="en-US" sz="1000"/>
              <a:pPr marL="0" indent="0" algn="ctr">
                <a:spcBef>
                  <a:spcPct val="0"/>
                </a:spcBef>
                <a:buNone/>
              </a:pPr>
              <a:t>15</a:t>
            </a:fld>
            <a:endParaRPr kumimoji="0" lang="ja-JP" altLang="en-US" sz="1000" dirty="0">
              <a:sym typeface="+mn-lt"/>
            </a:endParaRPr>
          </a:p>
        </p:txBody>
      </p:sp>
      <p:sp>
        <p:nvSpPr>
          <p:cNvPr id="27" name="テキスト プレースホルダ 9"/>
          <p:cNvSpPr>
            <a:spLocks/>
          </p:cNvSpPr>
          <p:nvPr>
            <p:custDataLst>
              <p:tags r:id="rId9"/>
            </p:custDataLst>
          </p:nvPr>
        </p:nvSpPr>
        <p:spPr bwMode="auto">
          <a:xfrm>
            <a:off x="19653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17C1F7-2D67-4641-9E8E-2441ED90A8F8}" type="datetime'''''''''''''''''''''2''''''0'''''''''''''">
              <a:rPr lang="ja-JP" altLang="en-US" sz="1000"/>
              <a:pPr marL="0" indent="0" algn="ctr">
                <a:spcBef>
                  <a:spcPct val="0"/>
                </a:spcBef>
                <a:buNone/>
              </a:pPr>
              <a:t>20</a:t>
            </a:fld>
            <a:endParaRPr kumimoji="0" lang="ja-JP" altLang="en-US" sz="1000" dirty="0">
              <a:sym typeface="+mn-lt"/>
            </a:endParaRPr>
          </a:p>
        </p:txBody>
      </p:sp>
      <p:sp>
        <p:nvSpPr>
          <p:cNvPr id="28" name="テキスト プレースホルダ 9"/>
          <p:cNvSpPr>
            <a:spLocks/>
          </p:cNvSpPr>
          <p:nvPr>
            <p:custDataLst>
              <p:tags r:id="rId10"/>
            </p:custDataLst>
          </p:nvPr>
        </p:nvSpPr>
        <p:spPr bwMode="auto">
          <a:xfrm>
            <a:off x="23352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27A40C-399F-42FF-9DEC-FC64FD674988}" type="datetime'''''''''''''''''2''''''''''''''''5'''''">
              <a:rPr lang="ja-JP" altLang="en-US" sz="1000"/>
              <a:pPr marL="0" indent="0" algn="ctr">
                <a:spcBef>
                  <a:spcPct val="0"/>
                </a:spcBef>
                <a:buNone/>
              </a:pPr>
              <a:t>25</a:t>
            </a:fld>
            <a:endParaRPr kumimoji="0" lang="ja-JP" altLang="en-US" sz="1000" dirty="0">
              <a:sym typeface="+mn-lt"/>
            </a:endParaRPr>
          </a:p>
        </p:txBody>
      </p:sp>
      <p:sp>
        <p:nvSpPr>
          <p:cNvPr id="29" name="テキスト プレースホルダ 9"/>
          <p:cNvSpPr>
            <a:spLocks/>
          </p:cNvSpPr>
          <p:nvPr>
            <p:custDataLst>
              <p:tags r:id="rId11"/>
            </p:custDataLst>
          </p:nvPr>
        </p:nvSpPr>
        <p:spPr bwMode="auto">
          <a:xfrm>
            <a:off x="27051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2F4214-7931-400A-94B0-5B861792B739}" type="datetime'''''''''''3''''''''''''''''''''''''''''''0'''''''''''''">
              <a:rPr lang="ja-JP" altLang="en-US" sz="1000"/>
              <a:pPr marL="0" indent="0" algn="ctr">
                <a:spcBef>
                  <a:spcPct val="0"/>
                </a:spcBef>
                <a:buNone/>
              </a:pPr>
              <a:t>30</a:t>
            </a:fld>
            <a:endParaRPr kumimoji="0" lang="ja-JP" altLang="en-US" sz="1000" dirty="0">
              <a:sym typeface="+mn-lt"/>
            </a:endParaRPr>
          </a:p>
        </p:txBody>
      </p:sp>
      <p:sp>
        <p:nvSpPr>
          <p:cNvPr id="30" name="テキスト プレースホルダ 9"/>
          <p:cNvSpPr>
            <a:spLocks/>
          </p:cNvSpPr>
          <p:nvPr>
            <p:custDataLst>
              <p:tags r:id="rId12"/>
            </p:custDataLst>
          </p:nvPr>
        </p:nvSpPr>
        <p:spPr bwMode="auto">
          <a:xfrm>
            <a:off x="30749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2A74DC-617F-499F-A85D-176892151821}" type="datetime'''''''''''''''''''''35'''''''''''''''''''''''''''''''''''''''">
              <a:rPr lang="ja-JP" altLang="en-US" sz="1000"/>
              <a:pPr marL="0" indent="0" algn="ctr">
                <a:spcBef>
                  <a:spcPct val="0"/>
                </a:spcBef>
                <a:buNone/>
              </a:pPr>
              <a:t>35</a:t>
            </a:fld>
            <a:endParaRPr kumimoji="0" lang="ja-JP" altLang="en-US" sz="1000" dirty="0">
              <a:sym typeface="+mn-lt"/>
            </a:endParaRPr>
          </a:p>
        </p:txBody>
      </p:sp>
      <p:sp>
        <p:nvSpPr>
          <p:cNvPr id="31" name="テキスト プレースホルダ 9"/>
          <p:cNvSpPr>
            <a:spLocks/>
          </p:cNvSpPr>
          <p:nvPr>
            <p:custDataLst>
              <p:tags r:id="rId13"/>
            </p:custDataLst>
          </p:nvPr>
        </p:nvSpPr>
        <p:spPr bwMode="auto">
          <a:xfrm>
            <a:off x="34464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F1CFB7-8FE6-4268-ACD7-8AC91B4A0AB2}" type="datetime'''''4''0'''''''''''''''''''''''''''''''">
              <a:rPr lang="ja-JP" altLang="en-US" sz="1000"/>
              <a:pPr marL="0" indent="0" algn="ctr">
                <a:spcBef>
                  <a:spcPct val="0"/>
                </a:spcBef>
                <a:buNone/>
              </a:pPr>
              <a:t>40</a:t>
            </a:fld>
            <a:endParaRPr kumimoji="0" lang="ja-JP" altLang="en-US" sz="1000" dirty="0">
              <a:sym typeface="+mn-lt"/>
            </a:endParaRPr>
          </a:p>
        </p:txBody>
      </p:sp>
      <p:sp>
        <p:nvSpPr>
          <p:cNvPr id="32" name="テキスト プレースホルダ 9"/>
          <p:cNvSpPr>
            <a:spLocks/>
          </p:cNvSpPr>
          <p:nvPr>
            <p:custDataLst>
              <p:tags r:id="rId14"/>
            </p:custDataLst>
          </p:nvPr>
        </p:nvSpPr>
        <p:spPr bwMode="auto">
          <a:xfrm>
            <a:off x="38163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EDB798-A650-48F3-96D9-01226B29088C}" type="datetime'''''''''''''''''''''''''''4''5'''''''''''''">
              <a:rPr lang="ja-JP" altLang="en-US" sz="1000"/>
              <a:pPr marL="0" indent="0" algn="ctr">
                <a:spcBef>
                  <a:spcPct val="0"/>
                </a:spcBef>
                <a:buNone/>
              </a:pPr>
              <a:t>45</a:t>
            </a:fld>
            <a:endParaRPr kumimoji="0" lang="ja-JP" altLang="en-US" sz="1000" dirty="0">
              <a:sym typeface="+mn-lt"/>
            </a:endParaRPr>
          </a:p>
        </p:txBody>
      </p:sp>
      <p:sp>
        <p:nvSpPr>
          <p:cNvPr id="36" name="テキスト プレースホルダ 9"/>
          <p:cNvSpPr>
            <a:spLocks/>
          </p:cNvSpPr>
          <p:nvPr>
            <p:custDataLst>
              <p:tags r:id="rId15"/>
            </p:custDataLst>
          </p:nvPr>
        </p:nvSpPr>
        <p:spPr bwMode="auto">
          <a:xfrm>
            <a:off x="41862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CDBFFD-C994-4BA3-9C10-606250ED696D}" type="datetime'''''''''''''''5''''''''''''''''0'''''">
              <a:rPr lang="ja-JP" altLang="en-US" sz="1000"/>
              <a:pPr marL="0" indent="0" algn="ctr">
                <a:spcBef>
                  <a:spcPct val="0"/>
                </a:spcBef>
                <a:buNone/>
              </a:pPr>
              <a:t>50</a:t>
            </a:fld>
            <a:endParaRPr kumimoji="0" lang="ja-JP" altLang="en-US" sz="1000" dirty="0">
              <a:sym typeface="+mn-lt"/>
            </a:endParaRPr>
          </a:p>
        </p:txBody>
      </p:sp>
      <p:graphicFrame>
        <p:nvGraphicFramePr>
          <p:cNvPr id="8" name="Chart 7">
            <a:extLst>
              <a:ext uri="{FF2B5EF4-FFF2-40B4-BE49-F238E27FC236}">
                <a16:creationId xmlns:a16="http://schemas.microsoft.com/office/drawing/2014/main" id="{2C88455F-597C-2C92-500C-D7A91CDBC3ED}"/>
              </a:ext>
            </a:extLst>
          </p:cNvPr>
          <p:cNvGraphicFramePr/>
          <p:nvPr>
            <p:custDataLst>
              <p:tags r:id="rId16"/>
            </p:custDataLst>
            <p:extLst>
              <p:ext uri="{D42A27DB-BD31-4B8C-83A1-F6EECF244321}">
                <p14:modId xmlns:p14="http://schemas.microsoft.com/office/powerpoint/2010/main" val="702329001"/>
              </p:ext>
            </p:extLst>
          </p:nvPr>
        </p:nvGraphicFramePr>
        <p:xfrm>
          <a:off x="4876800" y="2266950"/>
          <a:ext cx="4911725" cy="3908425"/>
        </p:xfrm>
        <a:graphic>
          <a:graphicData uri="http://schemas.openxmlformats.org/drawingml/2006/chart">
            <c:chart xmlns:c="http://schemas.openxmlformats.org/drawingml/2006/chart" xmlns:r="http://schemas.openxmlformats.org/officeDocument/2006/relationships" r:id="rId47"/>
          </a:graphicData>
        </a:graphic>
      </p:graphicFrame>
      <p:sp>
        <p:nvSpPr>
          <p:cNvPr id="46" name="テキスト プレースホルダ 9"/>
          <p:cNvSpPr>
            <a:spLocks/>
          </p:cNvSpPr>
          <p:nvPr>
            <p:custDataLst>
              <p:tags r:id="rId17"/>
            </p:custDataLst>
          </p:nvPr>
        </p:nvSpPr>
        <p:spPr bwMode="auto">
          <a:xfrm>
            <a:off x="4979988" y="216217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（千単位）</a:t>
            </a:r>
          </a:p>
        </p:txBody>
      </p:sp>
      <p:sp>
        <p:nvSpPr>
          <p:cNvPr id="33" name="テキスト プレースホルダ 9">
            <a:extLst>
              <a:ext uri="{FF2B5EF4-FFF2-40B4-BE49-F238E27FC236}">
                <a16:creationId xmlns:a16="http://schemas.microsoft.com/office/drawing/2014/main" id="{3A75485C-7C4A-F885-9B10-0DCE28804742}"/>
              </a:ext>
            </a:extLst>
          </p:cNvPr>
          <p:cNvSpPr>
            <a:spLocks/>
          </p:cNvSpPr>
          <p:nvPr>
            <p:custDataLst>
              <p:tags r:id="rId18"/>
            </p:custDataLst>
          </p:nvPr>
        </p:nvSpPr>
        <p:spPr bwMode="gray">
          <a:xfrm>
            <a:off x="5732463" y="4979988"/>
            <a:ext cx="244475" cy="152400"/>
          </a:xfrm>
          <a:prstGeom prst="rect">
            <a:avLst/>
          </a:prstGeom>
          <a:solidFill>
            <a:schemeClr val="accent2"/>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15EC8E-1918-45BF-9F53-DB35A3416F66}" type="datetime'''''''''''''''''''3''''''''''89'''''''''''''''''''">
              <a:rPr lang="en-US" altLang="en-US" sz="1000" smtClean="0">
                <a:effectLst/>
                <a:sym typeface="+mn-lt"/>
              </a:rPr>
              <a:pPr marL="0" lvl="0" indent="0" algn="ctr">
                <a:spcBef>
                  <a:spcPct val="0"/>
                </a:spcBef>
                <a:buNone/>
              </a:pPr>
              <a:t>389</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C87B0852-4518-7AF1-A6AC-EE0689B1C66D}"/>
              </a:ext>
            </a:extLst>
          </p:cNvPr>
          <p:cNvSpPr>
            <a:spLocks/>
          </p:cNvSpPr>
          <p:nvPr>
            <p:custDataLst>
              <p:tags r:id="rId19"/>
            </p:custDataLst>
          </p:nvPr>
        </p:nvSpPr>
        <p:spPr bwMode="gray">
          <a:xfrm>
            <a:off x="6061075" y="4906963"/>
            <a:ext cx="244475" cy="152400"/>
          </a:xfrm>
          <a:prstGeom prst="rect">
            <a:avLst/>
          </a:prstGeom>
          <a:solidFill>
            <a:srgbClr val="ACBED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4AE323-B1E2-46F9-B876-A504720AA39C}" type="datetime'''''''''''''''''''''''''''''''''''''''''6''''''0''''7'''''''">
              <a:rPr lang="en-US" altLang="en-US" sz="1000" smtClean="0">
                <a:effectLst/>
                <a:sym typeface="+mn-lt"/>
              </a:rPr>
              <a:pPr marL="0" lvl="0" indent="0" algn="ctr">
                <a:spcBef>
                  <a:spcPct val="0"/>
                </a:spcBef>
                <a:buNone/>
              </a:pPr>
              <a:t>607</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AF8B3FB5-E932-0A5C-F068-ED681518FF9B}"/>
              </a:ext>
            </a:extLst>
          </p:cNvPr>
          <p:cNvSpPr>
            <a:spLocks/>
          </p:cNvSpPr>
          <p:nvPr>
            <p:custDataLst>
              <p:tags r:id="rId20"/>
            </p:custDataLst>
          </p:nvPr>
        </p:nvSpPr>
        <p:spPr bwMode="gray">
          <a:xfrm>
            <a:off x="5732463" y="4802188"/>
            <a:ext cx="244475" cy="152400"/>
          </a:xfrm>
          <a:prstGeom prst="rect">
            <a:avLst/>
          </a:prstGeom>
          <a:solidFill>
            <a:srgbClr val="C3CFE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502AB1-5EA8-4F5E-8EB2-14890399F7C0}" type="datetime'''''''''''''''8''''5''''''''''''''''''''''''''''''''3'''">
              <a:rPr lang="en-US" altLang="en-US" sz="1000" smtClean="0">
                <a:effectLst/>
                <a:sym typeface="+mn-lt"/>
              </a:rPr>
              <a:pPr/>
              <a:t>853</a:t>
            </a:fld>
            <a:endParaRPr kumimoji="1" lang="en-US" altLang="ja-JP" sz="1000" dirty="0">
              <a:sym typeface="+mn-lt"/>
            </a:endParaRPr>
          </a:p>
        </p:txBody>
      </p:sp>
      <p:sp>
        <p:nvSpPr>
          <p:cNvPr id="47" name="テキスト プレースホルダ 9"/>
          <p:cNvSpPr>
            <a:spLocks/>
          </p:cNvSpPr>
          <p:nvPr>
            <p:custDataLst>
              <p:tags r:id="rId21"/>
            </p:custDataLst>
          </p:nvPr>
        </p:nvSpPr>
        <p:spPr bwMode="auto">
          <a:xfrm>
            <a:off x="5872163"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5A8492-F022-42CD-BE54-83BED9EE72D4}"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94" name="テキスト プレースホルダ 9">
            <a:extLst>
              <a:ext uri="{FF2B5EF4-FFF2-40B4-BE49-F238E27FC236}">
                <a16:creationId xmlns:a16="http://schemas.microsoft.com/office/drawing/2014/main" id="{5C8C7FB9-5A13-D1D1-FCEC-F2879E47033B}"/>
              </a:ext>
            </a:extLst>
          </p:cNvPr>
          <p:cNvSpPr>
            <a:spLocks/>
          </p:cNvSpPr>
          <p:nvPr>
            <p:custDataLst>
              <p:tags r:id="rId22"/>
            </p:custDataLst>
          </p:nvPr>
        </p:nvSpPr>
        <p:spPr bwMode="gray">
          <a:xfrm>
            <a:off x="6786563" y="3871913"/>
            <a:ext cx="244475" cy="152400"/>
          </a:xfrm>
          <a:prstGeom prst="rect">
            <a:avLst/>
          </a:prstGeom>
          <a:solidFill>
            <a:schemeClr val="accent2"/>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F24E61-8AE7-4F39-93CA-85007AF0A761}" type="datetime'''''''''''6''''''''''''''2''''''''''''''5'''''''''''''''''">
              <a:rPr lang="en-US" altLang="en-US" sz="1000" smtClean="0">
                <a:effectLst/>
                <a:sym typeface="+mn-lt"/>
              </a:rPr>
              <a:pPr marL="0" lvl="0" indent="0" algn="ctr">
                <a:spcBef>
                  <a:spcPct val="0"/>
                </a:spcBef>
                <a:buNone/>
              </a:pPr>
              <a:t>625</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BBE0518A-EC35-CB72-03CA-A8A74EA0CD55}"/>
              </a:ext>
            </a:extLst>
          </p:cNvPr>
          <p:cNvSpPr>
            <a:spLocks/>
          </p:cNvSpPr>
          <p:nvPr>
            <p:custDataLst>
              <p:tags r:id="rId23"/>
            </p:custDataLst>
          </p:nvPr>
        </p:nvSpPr>
        <p:spPr bwMode="gray">
          <a:xfrm>
            <a:off x="7115175" y="3765550"/>
            <a:ext cx="244475" cy="152400"/>
          </a:xfrm>
          <a:prstGeom prst="rect">
            <a:avLst/>
          </a:prstGeom>
          <a:solidFill>
            <a:srgbClr val="ACBED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726B13-5176-4E2C-A279-02AB3DB98D07}" type="datetime'''''8''''''6''''''''''''''''''''''''''''1'''''''''''''''''''''">
              <a:rPr lang="en-US" altLang="en-US" sz="1000" smtClean="0">
                <a:effectLst/>
                <a:sym typeface="+mn-lt"/>
              </a:rPr>
              <a:pPr marL="0" lvl="0" indent="0" algn="ctr">
                <a:spcBef>
                  <a:spcPct val="0"/>
                </a:spcBef>
                <a:buNone/>
              </a:pPr>
              <a:t>861</a:t>
            </a:fld>
            <a:endParaRPr kumimoji="1" lang="en-US" altLang="ja-JP" sz="1000" dirty="0">
              <a:sym typeface="+mn-lt"/>
            </a:endParaRPr>
          </a:p>
        </p:txBody>
      </p:sp>
      <p:sp>
        <p:nvSpPr>
          <p:cNvPr id="48" name="テキスト プレースホルダ 9"/>
          <p:cNvSpPr>
            <a:spLocks/>
          </p:cNvSpPr>
          <p:nvPr>
            <p:custDataLst>
              <p:tags r:id="rId24"/>
            </p:custDataLst>
          </p:nvPr>
        </p:nvSpPr>
        <p:spPr bwMode="auto">
          <a:xfrm>
            <a:off x="6926263"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1AD980-4F86-4309-8A55-445E0B68C244}"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49" name="テキスト プレースホルダ 9"/>
          <p:cNvSpPr>
            <a:spLocks/>
          </p:cNvSpPr>
          <p:nvPr>
            <p:custDataLst>
              <p:tags r:id="rId25"/>
            </p:custDataLst>
          </p:nvPr>
        </p:nvSpPr>
        <p:spPr bwMode="auto">
          <a:xfrm>
            <a:off x="7978775"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AE3926-378A-40E9-89D0-C371F515A230}" type="datetime'''''''''''''''''2''''''''''''''''0''''''''2''''5'''''''''">
              <a:rPr kumimoji="0" lang="ja-JP" altLang="en-US" sz="1000" smtClean="0"/>
              <a:pPr/>
              <a:t>2025</a:t>
            </a:fld>
            <a:endParaRPr kumimoji="0" lang="ja-JP" altLang="en-US" sz="1000" dirty="0">
              <a:sym typeface="+mn-lt"/>
            </a:endParaRPr>
          </a:p>
        </p:txBody>
      </p:sp>
      <p:sp>
        <p:nvSpPr>
          <p:cNvPr id="60" name="テキスト プレースホルダ 9">
            <a:extLst>
              <a:ext uri="{FF2B5EF4-FFF2-40B4-BE49-F238E27FC236}">
                <a16:creationId xmlns:a16="http://schemas.microsoft.com/office/drawing/2014/main" id="{134D37B5-7C33-1AFC-91B4-3414C2BC5984}"/>
              </a:ext>
            </a:extLst>
          </p:cNvPr>
          <p:cNvSpPr>
            <a:spLocks/>
          </p:cNvSpPr>
          <p:nvPr>
            <p:custDataLst>
              <p:tags r:id="rId26"/>
            </p:custDataLst>
          </p:nvPr>
        </p:nvSpPr>
        <p:spPr bwMode="auto">
          <a:xfrm>
            <a:off x="9032875"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CB2447-349C-4F8C-9354-670FADF4510A}" type="datetime'''2''''''''''''''0''''''''30'''''''''''''''''''''''''''''''">
              <a:rPr kumimoji="0" lang="en-US" altLang="en-US" sz="1000" smtClean="0"/>
              <a:pPr/>
              <a:t>2030</a:t>
            </a:fld>
            <a:endParaRPr kumimoji="0" lang="ja-JP" altLang="en-US" sz="1000" dirty="0">
              <a:sym typeface="+mn-lt"/>
            </a:endParaRPr>
          </a:p>
        </p:txBody>
      </p:sp>
      <p:cxnSp>
        <p:nvCxnSpPr>
          <p:cNvPr id="15" name="Straight Connector 14"/>
          <p:cNvCxnSpPr/>
          <p:nvPr>
            <p:custDataLst>
              <p:tags r:id="rId27"/>
            </p:custDataLst>
          </p:nvPr>
        </p:nvCxnSpPr>
        <p:spPr bwMode="gray">
          <a:xfrm>
            <a:off x="2660650" y="2759075"/>
            <a:ext cx="255588" cy="0"/>
          </a:xfrm>
          <a:prstGeom prst="line">
            <a:avLst/>
          </a:prstGeom>
          <a:ln w="9525" cap="rnd" cmpd="sng" algn="ctr">
            <a:solidFill>
              <a:srgbClr val="80CCE8"/>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28"/>
            </p:custDataLst>
          </p:nvPr>
        </p:nvCxnSpPr>
        <p:spPr bwMode="gray">
          <a:xfrm>
            <a:off x="2660650" y="2962275"/>
            <a:ext cx="255588" cy="0"/>
          </a:xfrm>
          <a:prstGeom prst="line">
            <a:avLst/>
          </a:prstGeom>
          <a:ln w="9525" cap="rnd" cmpd="sng"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7" name="Oval 16"/>
          <p:cNvSpPr/>
          <p:nvPr>
            <p:custDataLst>
              <p:tags r:id="rId29"/>
            </p:custDataLst>
          </p:nvPr>
        </p:nvSpPr>
        <p:spPr bwMode="gray">
          <a:xfrm>
            <a:off x="2749549" y="2720974"/>
            <a:ext cx="76200" cy="76200"/>
          </a:xfrm>
          <a:prstGeom prst="ellipse">
            <a:avLst/>
          </a:prstGeom>
          <a:solidFill>
            <a:srgbClr val="80CCE8"/>
          </a:solidFill>
          <a:ln w="9525">
            <a:solidFill>
              <a:srgbClr val="80CCE8"/>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Rectangle 70"/>
          <p:cNvSpPr/>
          <p:nvPr>
            <p:custDataLst>
              <p:tags r:id="rId30"/>
            </p:custDataLst>
          </p:nvPr>
        </p:nvSpPr>
        <p:spPr bwMode="gray">
          <a:xfrm>
            <a:off x="2749549" y="2924174"/>
            <a:ext cx="76200" cy="76200"/>
          </a:xfrm>
          <a:prstGeom prst="rect">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プレースホルダ 9"/>
          <p:cNvSpPr>
            <a:spLocks/>
          </p:cNvSpPr>
          <p:nvPr>
            <p:custDataLst>
              <p:tags r:id="rId31"/>
            </p:custDataLst>
          </p:nvPr>
        </p:nvSpPr>
        <p:spPr bwMode="auto">
          <a:xfrm>
            <a:off x="2971800" y="26876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9EBA54E-A595-434B-A6FD-B4969779460F}" type="datetime'''''''''''''''''''''''''都''''市''''''''''''部'''''''''''''">
              <a:rPr lang="ja-JP" altLang="en-US" sz="1000"/>
              <a:pPr marL="0" indent="0">
                <a:spcBef>
                  <a:spcPct val="0"/>
                </a:spcBef>
                <a:buNone/>
              </a:pPr>
              <a:t>都市部</a:t>
            </a:fld>
            <a:endParaRPr kumimoji="0" lang="ja-JP" altLang="en-US" sz="1000" dirty="0">
              <a:sym typeface="+mn-lt"/>
            </a:endParaRPr>
          </a:p>
        </p:txBody>
      </p:sp>
      <p:sp>
        <p:nvSpPr>
          <p:cNvPr id="38" name="テキスト プレースホルダ 9"/>
          <p:cNvSpPr>
            <a:spLocks/>
          </p:cNvSpPr>
          <p:nvPr>
            <p:custDataLst>
              <p:tags r:id="rId32"/>
            </p:custDataLst>
          </p:nvPr>
        </p:nvSpPr>
        <p:spPr bwMode="auto">
          <a:xfrm>
            <a:off x="2971800" y="28908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254FED-628B-4F43-8F26-22CB55C214AF}" type="datetime'''''''''''''''''''''''農''''村''''''''''''''部'''''">
              <a:rPr lang="ja-JP" altLang="en-US" sz="1000">
                <a:sym typeface="+mn-lt"/>
              </a:rPr>
              <a:pPr marL="0" indent="0">
                <a:spcBef>
                  <a:spcPct val="0"/>
                </a:spcBef>
                <a:buNone/>
              </a:pPr>
              <a:t>農村部</a:t>
            </a:fld>
            <a:endParaRPr kumimoji="0" lang="ja-JP" altLang="en-US" sz="1000" dirty="0">
              <a:sym typeface="+mn-lt"/>
            </a:endParaRPr>
          </a:p>
        </p:txBody>
      </p:sp>
      <p:sp>
        <p:nvSpPr>
          <p:cNvPr id="115" name="Rectangle 114">
            <a:extLst>
              <a:ext uri="{FF2B5EF4-FFF2-40B4-BE49-F238E27FC236}">
                <a16:creationId xmlns:a16="http://schemas.microsoft.com/office/drawing/2014/main" id="{03C17D8C-0D00-ED7F-12F7-462E1E0E040A}"/>
              </a:ext>
            </a:extLst>
          </p:cNvPr>
          <p:cNvSpPr/>
          <p:nvPr>
            <p:custDataLst>
              <p:tags r:id="rId33"/>
            </p:custDataLst>
          </p:nvPr>
        </p:nvSpPr>
        <p:spPr bwMode="auto">
          <a:xfrm>
            <a:off x="5708650" y="2547938"/>
            <a:ext cx="179388" cy="133350"/>
          </a:xfrm>
          <a:prstGeom prst="rect">
            <a:avLst/>
          </a:prstGeom>
          <a:solidFill>
            <a:srgbClr val="364D6E"/>
          </a:solidFill>
          <a:ln w="9525" cmpd="sng" algn="ctr">
            <a:solidFill>
              <a:srgbClr val="808080"/>
            </a:solidFill>
          </a:ln>
          <a:effectLst/>
        </p:spPr>
        <p:txBody>
          <a:bodyPr wrap="square" rtlCol="0" anchor="ctr">
            <a:noAutofit/>
          </a:bodyPr>
          <a:lstStyle/>
          <a:p>
            <a:pPr algn="ctr"/>
            <a:endParaRPr kumimoji="1" 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Rectangle 115">
            <a:extLst>
              <a:ext uri="{FF2B5EF4-FFF2-40B4-BE49-F238E27FC236}">
                <a16:creationId xmlns:a16="http://schemas.microsoft.com/office/drawing/2014/main" id="{658FDD6E-B67A-F767-FD91-11F59F9EB9CB}"/>
              </a:ext>
            </a:extLst>
          </p:cNvPr>
          <p:cNvSpPr/>
          <p:nvPr>
            <p:custDataLst>
              <p:tags r:id="rId34"/>
            </p:custDataLst>
          </p:nvPr>
        </p:nvSpPr>
        <p:spPr bwMode="auto">
          <a:xfrm>
            <a:off x="5708650" y="2751138"/>
            <a:ext cx="179388" cy="133350"/>
          </a:xfrm>
          <a:prstGeom prst="rect">
            <a:avLst/>
          </a:prstGeom>
          <a:solidFill>
            <a:srgbClr val="79A2B3"/>
          </a:solidFill>
          <a:ln w="9525" cmpd="sng" algn="ctr">
            <a:solidFill>
              <a:srgbClr val="808080"/>
            </a:solidFill>
          </a:ln>
          <a:effectLst/>
        </p:spPr>
        <p:txBody>
          <a:bodyPr wrap="square" rtlCol="0" anchor="ctr">
            <a:noAutofit/>
          </a:bodyPr>
          <a:lstStyle/>
          <a:p>
            <a:pPr algn="ctr"/>
            <a:endParaRPr kumimoji="1" 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Rectangle 116">
            <a:extLst>
              <a:ext uri="{FF2B5EF4-FFF2-40B4-BE49-F238E27FC236}">
                <a16:creationId xmlns:a16="http://schemas.microsoft.com/office/drawing/2014/main" id="{548FCE02-0F4E-213C-E9D5-5B695CC2EB5E}"/>
              </a:ext>
            </a:extLst>
          </p:cNvPr>
          <p:cNvSpPr/>
          <p:nvPr>
            <p:custDataLst>
              <p:tags r:id="rId35"/>
            </p:custDataLst>
          </p:nvPr>
        </p:nvSpPr>
        <p:spPr bwMode="auto">
          <a:xfrm>
            <a:off x="5708650" y="2954338"/>
            <a:ext cx="179388" cy="133350"/>
          </a:xfrm>
          <a:prstGeom prst="rect">
            <a:avLst/>
          </a:prstGeom>
          <a:solidFill>
            <a:schemeClr val="accent2"/>
          </a:solidFill>
          <a:ln w="9525" cmpd="sng" algn="ctr">
            <a:solidFill>
              <a:srgbClr val="808080"/>
            </a:solidFill>
          </a:ln>
          <a:effectLst/>
        </p:spPr>
        <p:txBody>
          <a:bodyPr wrap="square" rtlCol="0" anchor="ctr">
            <a:noAutofit/>
          </a:bodyPr>
          <a:lstStyle/>
          <a:p>
            <a:pPr algn="ctr"/>
            <a:endParaRPr kumimoji="1" 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Rectangle 117">
            <a:extLst>
              <a:ext uri="{FF2B5EF4-FFF2-40B4-BE49-F238E27FC236}">
                <a16:creationId xmlns:a16="http://schemas.microsoft.com/office/drawing/2014/main" id="{F4F73600-F6C5-4B1C-97E8-9357F7775A05}"/>
              </a:ext>
            </a:extLst>
          </p:cNvPr>
          <p:cNvSpPr/>
          <p:nvPr>
            <p:custDataLst>
              <p:tags r:id="rId36"/>
            </p:custDataLst>
          </p:nvPr>
        </p:nvSpPr>
        <p:spPr bwMode="auto">
          <a:xfrm>
            <a:off x="5708650" y="3157538"/>
            <a:ext cx="179388" cy="133350"/>
          </a:xfrm>
          <a:prstGeom prst="rect">
            <a:avLst/>
          </a:prstGeom>
          <a:solidFill>
            <a:srgbClr val="ACBED8"/>
          </a:solidFill>
          <a:ln w="9525" cmpd="sng" algn="ctr">
            <a:solidFill>
              <a:srgbClr val="808080"/>
            </a:solidFill>
          </a:ln>
          <a:effectLst/>
        </p:spPr>
        <p:txBody>
          <a:bodyPr wrap="square" rtlCol="0" anchor="ctr">
            <a:noAutofit/>
          </a:bodyPr>
          <a:lstStyle/>
          <a:p>
            <a:pPr algn="ctr"/>
            <a:endParaRPr kumimoji="1" 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Rectangle 118">
            <a:extLst>
              <a:ext uri="{FF2B5EF4-FFF2-40B4-BE49-F238E27FC236}">
                <a16:creationId xmlns:a16="http://schemas.microsoft.com/office/drawing/2014/main" id="{FA43675A-CF6B-DCC2-3348-D27257E5CA91}"/>
              </a:ext>
            </a:extLst>
          </p:cNvPr>
          <p:cNvSpPr/>
          <p:nvPr>
            <p:custDataLst>
              <p:tags r:id="rId37"/>
            </p:custDataLst>
          </p:nvPr>
        </p:nvSpPr>
        <p:spPr bwMode="auto">
          <a:xfrm>
            <a:off x="5708650" y="3360738"/>
            <a:ext cx="179388" cy="133350"/>
          </a:xfrm>
          <a:prstGeom prst="rect">
            <a:avLst/>
          </a:prstGeom>
          <a:solidFill>
            <a:srgbClr val="C3CFE1"/>
          </a:solidFill>
          <a:ln w="9525" cmpd="sng" algn="ctr">
            <a:solidFill>
              <a:srgbClr val="808080"/>
            </a:solidFill>
          </a:ln>
          <a:effectLst/>
        </p:spPr>
        <p:txBody>
          <a:bodyPr wrap="square" rtlCol="0" anchor="ctr">
            <a:noAutofit/>
          </a:bodyPr>
          <a:lstStyle/>
          <a:p>
            <a:pPr algn="ctr"/>
            <a:endParaRPr kumimoji="1" 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プレースホルダ 9">
            <a:extLst>
              <a:ext uri="{FF2B5EF4-FFF2-40B4-BE49-F238E27FC236}">
                <a16:creationId xmlns:a16="http://schemas.microsoft.com/office/drawing/2014/main" id="{1B7A7154-3AA6-8758-C54E-1311E530D2B3}"/>
              </a:ext>
            </a:extLst>
          </p:cNvPr>
          <p:cNvSpPr>
            <a:spLocks/>
          </p:cNvSpPr>
          <p:nvPr>
            <p:custDataLst>
              <p:tags r:id="rId38"/>
            </p:custDataLst>
          </p:nvPr>
        </p:nvSpPr>
        <p:spPr bwMode="auto">
          <a:xfrm>
            <a:off x="5938838" y="2543175"/>
            <a:ext cx="9509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ホーチミン</a:t>
            </a:r>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8BAC8204-EAE9-7E47-4C50-355D8602BD61}"/>
              </a:ext>
            </a:extLst>
          </p:cNvPr>
          <p:cNvSpPr>
            <a:spLocks/>
          </p:cNvSpPr>
          <p:nvPr>
            <p:custDataLst>
              <p:tags r:id="rId39"/>
            </p:custDataLst>
          </p:nvPr>
        </p:nvSpPr>
        <p:spPr bwMode="auto">
          <a:xfrm>
            <a:off x="5938838" y="2746375"/>
            <a:ext cx="838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ハノイ</a:t>
            </a:r>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C6790872-0949-483F-7FF7-00A80A9A379F}"/>
              </a:ext>
            </a:extLst>
          </p:cNvPr>
          <p:cNvSpPr>
            <a:spLocks/>
          </p:cNvSpPr>
          <p:nvPr>
            <p:custDataLst>
              <p:tags r:id="rId40"/>
            </p:custDataLst>
          </p:nvPr>
        </p:nvSpPr>
        <p:spPr bwMode="auto">
          <a:xfrm>
            <a:off x="5938838" y="2949575"/>
            <a:ext cx="4968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カントー</a:t>
            </a:r>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25384873-72F2-AE51-8938-61B56838648C}"/>
              </a:ext>
            </a:extLst>
          </p:cNvPr>
          <p:cNvSpPr>
            <a:spLocks/>
          </p:cNvSpPr>
          <p:nvPr>
            <p:custDataLst>
              <p:tags r:id="rId41"/>
            </p:custDataLst>
          </p:nvPr>
        </p:nvSpPr>
        <p:spPr bwMode="auto">
          <a:xfrm>
            <a:off x="5938838" y="3152775"/>
            <a:ext cx="498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ダナン</a:t>
            </a:r>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BA0AA458-E7C8-A436-60A7-9A9149566666}"/>
              </a:ext>
            </a:extLst>
          </p:cNvPr>
          <p:cNvSpPr>
            <a:spLocks/>
          </p:cNvSpPr>
          <p:nvPr>
            <p:custDataLst>
              <p:tags r:id="rId42"/>
            </p:custDataLst>
          </p:nvPr>
        </p:nvSpPr>
        <p:spPr bwMode="auto">
          <a:xfrm>
            <a:off x="5938838" y="3355975"/>
            <a:ext cx="5889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ハイフォン</a:t>
            </a:r>
            <a:endParaRPr kumimoji="1" lang="en-US" altLang="ja-JP" sz="1000" dirty="0">
              <a:sym typeface="+mn-lt"/>
            </a:endParaRPr>
          </a:p>
        </p:txBody>
      </p:sp>
    </p:spTree>
    <p:extLst>
      <p:ext uri="{BB962C8B-B14F-4D97-AF65-F5344CB8AC3E}">
        <p14:creationId xmlns:p14="http://schemas.microsoft.com/office/powerpoint/2010/main" val="14152214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 （</a:t>
            </a:r>
            <a:r>
              <a:rPr lang="en-US" altLang="ja-JP" dirty="0"/>
              <a:t>2/3</a:t>
            </a:r>
            <a:r>
              <a:rPr lang="ja-JP" altLang="en-US" dirty="0"/>
              <a:t>）</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5078005"/>
              </p:ext>
            </p:extLst>
          </p:nvPr>
        </p:nvGraphicFramePr>
        <p:xfrm>
          <a:off x="200024" y="1089224"/>
          <a:ext cx="9505500" cy="5507696"/>
        </p:xfrm>
        <a:graphic>
          <a:graphicData uri="http://schemas.openxmlformats.org/drawingml/2006/table">
            <a:tbl>
              <a:tblPr firstRow="1" bandRow="1">
                <a:tableStyleId>{5C22544A-7EE6-4342-B048-85BDC9FD1C3A}</a:tableStyleId>
              </a:tblPr>
              <a:tblGrid>
                <a:gridCol w="402775">
                  <a:extLst>
                    <a:ext uri="{9D8B030D-6E8A-4147-A177-3AD203B41FA5}">
                      <a16:colId xmlns:a16="http://schemas.microsoft.com/office/drawing/2014/main" val="20000"/>
                    </a:ext>
                  </a:extLst>
                </a:gridCol>
                <a:gridCol w="3463869">
                  <a:extLst>
                    <a:ext uri="{9D8B030D-6E8A-4147-A177-3AD203B41FA5}">
                      <a16:colId xmlns:a16="http://schemas.microsoft.com/office/drawing/2014/main" val="20001"/>
                    </a:ext>
                  </a:extLst>
                </a:gridCol>
                <a:gridCol w="1852767">
                  <a:extLst>
                    <a:ext uri="{9D8B030D-6E8A-4147-A177-3AD203B41FA5}">
                      <a16:colId xmlns:a16="http://schemas.microsoft.com/office/drawing/2014/main" val="20002"/>
                    </a:ext>
                  </a:extLst>
                </a:gridCol>
                <a:gridCol w="3786089">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MANI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a:solidFill>
                            <a:schemeClr val="tx1"/>
                          </a:solidFill>
                          <a:effectLst/>
                          <a:latin typeface="+mn-lt"/>
                          <a:ea typeface="ＭＳ Ｐゴシック" panose="020B0600070205080204" pitchFamily="50" charset="-128"/>
                        </a:rPr>
                        <a:t>Medical Hanoi Co.,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マニー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ベトナムを含むインドシナ</a:t>
                      </a:r>
                      <a:r>
                        <a:rPr lang="en-US" altLang="ja-JP" sz="1000" b="0" i="0" u="none" strike="noStrike" dirty="0">
                          <a:solidFill>
                            <a:schemeClr val="tx1"/>
                          </a:solidFill>
                          <a:effectLst/>
                          <a:latin typeface="+mn-lt"/>
                          <a:ea typeface="ＭＳ Ｐゴシック" panose="020B0600070205080204" pitchFamily="50" charset="-128"/>
                        </a:rPr>
                        <a:t>3</a:t>
                      </a:r>
                      <a:r>
                        <a:rPr lang="ja-JP" altLang="en-US" sz="1000" b="0" i="0" u="none" strike="noStrike" dirty="0">
                          <a:solidFill>
                            <a:schemeClr val="tx1"/>
                          </a:solidFill>
                          <a:effectLst/>
                          <a:latin typeface="+mn-lt"/>
                          <a:ea typeface="ＭＳ Ｐゴシック" panose="020B0600070205080204" pitchFamily="50" charset="-128"/>
                        </a:rPr>
                        <a:t>国及び</a:t>
                      </a:r>
                      <a:r>
                        <a:rPr lang="en-US" altLang="ja-JP" sz="1000" b="0" i="0" u="none" strike="noStrike" dirty="0">
                          <a:solidFill>
                            <a:schemeClr val="tx1"/>
                          </a:solidFill>
                          <a:effectLst/>
                          <a:latin typeface="+mn-lt"/>
                          <a:ea typeface="ＭＳ Ｐゴシック" panose="020B0600070205080204" pitchFamily="50" charset="-128"/>
                        </a:rPr>
                        <a:t>MANI</a:t>
                      </a:r>
                      <a:r>
                        <a:rPr lang="ja-JP" altLang="en-US" sz="1000" b="0" i="0" u="none" strike="noStrike" dirty="0">
                          <a:solidFill>
                            <a:schemeClr val="tx1"/>
                          </a:solidFill>
                          <a:effectLst/>
                          <a:latin typeface="+mn-lt"/>
                          <a:ea typeface="ＭＳ Ｐゴシック" panose="020B0600070205080204" pitchFamily="50" charset="-128"/>
                        </a:rPr>
                        <a:t>グループ会社の貿易業務の請負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Medikit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東郷メディキット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1696">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Nikkiso Vietnam MFG</a:t>
                      </a:r>
                      <a:r>
                        <a:rPr lang="en-US" altLang="ja-JP" sz="1100" b="0" i="0" u="none" strike="noStrike" baseline="0" dirty="0">
                          <a:solidFill>
                            <a:schemeClr val="tx1"/>
                          </a:solidFill>
                          <a:effectLst/>
                          <a:latin typeface="+mn-lt"/>
                          <a:ea typeface="ＭＳ Ｐゴシック" panose="020B0600070205080204" pitchFamily="50" charset="-128"/>
                        </a:rPr>
                        <a:t> Co., Ltd.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日機装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人工透析用血液回路の製造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Olympus Medical Systems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医療用内視鏡関連製品の販売、サービス受付</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Olympus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医療用内視鏡関連製品の製造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OMRON Healthcare Manufacturing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オムロンヘルスケア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健康機器の製造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Shimadzu Vietnam Medical Hi-Tech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医用機械の製造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Sysmex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検体検査機器、検体検査試薬、検査情報システムの販売・サポート・サービス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pl-PL" sz="1100" b="0" i="0" u="none" strike="noStrike" dirty="0">
                          <a:solidFill>
                            <a:schemeClr val="tx1"/>
                          </a:solidFill>
                          <a:effectLst/>
                          <a:latin typeface="+mn-lt"/>
                          <a:ea typeface="ＭＳ Ｐゴシック" panose="020B0600070205080204" pitchFamily="50" charset="-128"/>
                        </a:rPr>
                        <a:t>Terumo BCT Vietnam Co.,</a:t>
                      </a:r>
                      <a:r>
                        <a:rPr lang="en-US" sz="1100" b="0" i="0" u="none" strike="noStrike" dirty="0">
                          <a:solidFill>
                            <a:schemeClr val="tx1"/>
                          </a:solidFill>
                          <a:effectLst/>
                          <a:latin typeface="+mn-lt"/>
                          <a:ea typeface="ＭＳ Ｐゴシック" panose="020B0600070205080204" pitchFamily="50" charset="-128"/>
                        </a:rPr>
                        <a:t> </a:t>
                      </a:r>
                      <a:r>
                        <a:rPr lang="pl-PL" sz="1100" b="0" i="0" u="none" strike="noStrike" dirty="0">
                          <a:solidFill>
                            <a:schemeClr val="tx1"/>
                          </a:solidFill>
                          <a:effectLst/>
                          <a:latin typeface="+mn-lt"/>
                          <a:ea typeface="ＭＳ Ｐゴシック" panose="020B0600070205080204" pitchFamily="50" charset="-128"/>
                        </a:rPr>
                        <a:t>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Terumo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Terumo Vietnam Medical Equipment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Vietnam Create Medic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クリエートメディック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10" name="テキスト ボックス 9"/>
          <p:cNvSpPr txBox="1"/>
          <p:nvPr/>
        </p:nvSpPr>
        <p:spPr>
          <a:xfrm>
            <a:off x="200472" y="665294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9459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 （</a:t>
            </a:r>
            <a:r>
              <a:rPr lang="en-US" altLang="ja-JP" dirty="0"/>
              <a:t>3/3</a:t>
            </a:r>
            <a:r>
              <a:rPr lang="ja-JP" altLang="en-US" dirty="0"/>
              <a:t>）</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523972230"/>
              </p:ext>
            </p:extLst>
          </p:nvPr>
        </p:nvGraphicFramePr>
        <p:xfrm>
          <a:off x="200025" y="1089224"/>
          <a:ext cx="9505054" cy="2915696"/>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1">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fontAlgn="base"/>
                      <a:r>
                        <a:rPr kumimoji="1" lang="en-US" altLang="ja-JP" sz="1100" b="0" i="0" u="none" strike="noStrike" kern="1200" dirty="0">
                          <a:solidFill>
                            <a:schemeClr val="tx1"/>
                          </a:solidFill>
                          <a:effectLst/>
                          <a:latin typeface="+mn-lt"/>
                          <a:ea typeface="ＭＳ Ｐゴシック" panose="020B0600070205080204" pitchFamily="50" charset="-128"/>
                          <a:cs typeface="+mn-cs"/>
                        </a:rPr>
                        <a:t>METRAN VITEC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メトラン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100" b="0" i="0" u="none" strike="noStrike" kern="1200" dirty="0">
                          <a:solidFill>
                            <a:schemeClr val="tx1"/>
                          </a:solidFill>
                          <a:effectLst/>
                          <a:latin typeface="+mn-lt"/>
                          <a:ea typeface="ＭＳ Ｐゴシック" panose="020B0600070205080204" pitchFamily="50" charset="-128"/>
                          <a:cs typeface="+mn-cs"/>
                        </a:rPr>
                        <a:t>医療機器、医療用具、及び医療機器用水（無菌水）の製造・輸出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Hoya Lens Vietnam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HOYA</a:t>
                      </a:r>
                      <a:endParaRPr lang="ja-JP" alt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眼鏡用レンズの製造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1696">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Nipro</a:t>
                      </a:r>
                      <a:r>
                        <a:rPr lang="en-US" altLang="ja-JP" sz="1100" b="0" i="0" u="none" strike="noStrike" dirty="0">
                          <a:solidFill>
                            <a:schemeClr val="tx1"/>
                          </a:solidFill>
                          <a:effectLst/>
                          <a:latin typeface="+mn-lt"/>
                          <a:ea typeface="ＭＳ Ｐゴシック" panose="020B0600070205080204" pitchFamily="50" charset="-128"/>
                        </a:rPr>
                        <a:t> Vietnam</a:t>
                      </a:r>
                      <a:r>
                        <a:rPr lang="en-US" altLang="ja-JP" sz="1100" b="0" i="0" u="none" strike="noStrike" baseline="0" dirty="0">
                          <a:solidFill>
                            <a:schemeClr val="tx1"/>
                          </a:solidFill>
                          <a:effectLst/>
                          <a:latin typeface="+mn-lt"/>
                          <a:ea typeface="ＭＳ Ｐゴシック" panose="020B0600070205080204" pitchFamily="50" charset="-128"/>
                        </a:rPr>
                        <a:t> Co., Ltd.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医療用器具の製造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Paris Miki Vietnam Co.,</a:t>
                      </a:r>
                      <a:r>
                        <a:rPr lang="en-US" sz="1100" b="0" i="0" u="none" strike="noStrike" baseline="0" dirty="0">
                          <a:solidFill>
                            <a:schemeClr val="tx1"/>
                          </a:solidFill>
                          <a:effectLst/>
                          <a:latin typeface="+mn-lt"/>
                          <a:ea typeface="ＭＳ Ｐゴシック" panose="020B0600070205080204" pitchFamily="50" charset="-128"/>
                        </a:rPr>
                        <a:t>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三城</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28</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Saigon Optical Co.,</a:t>
                      </a:r>
                      <a:r>
                        <a:rPr lang="en-US" sz="1100" b="0" i="0" u="none" strike="noStrike" baseline="0" dirty="0">
                          <a:solidFill>
                            <a:schemeClr val="tx1"/>
                          </a:solidFill>
                          <a:effectLst/>
                          <a:latin typeface="+mn-lt"/>
                          <a:ea typeface="ＭＳ Ｐゴシック" panose="020B0600070205080204" pitchFamily="50" charset="-128"/>
                        </a:rPr>
                        <a:t>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As-me</a:t>
                      </a:r>
                      <a:r>
                        <a:rPr lang="ja-JP" altLang="en-US" sz="1100" b="0" i="0" u="none" strike="noStrike" dirty="0">
                          <a:solidFill>
                            <a:schemeClr val="tx1"/>
                          </a:solidFill>
                          <a:effectLst/>
                          <a:latin typeface="+mn-lt"/>
                          <a:ea typeface="ＭＳ Ｐゴシック" panose="020B0600070205080204" pitchFamily="50" charset="-128"/>
                        </a:rPr>
                        <a:t>エステール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眼鏡フレームの製造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Vina</a:t>
                      </a:r>
                      <a:r>
                        <a:rPr lang="en-US" sz="1100" b="0" i="0" u="none" strike="noStrike" dirty="0">
                          <a:solidFill>
                            <a:schemeClr val="tx1"/>
                          </a:solidFill>
                          <a:effectLst/>
                          <a:latin typeface="+mn-lt"/>
                          <a:ea typeface="ＭＳ Ｐゴシック" panose="020B0600070205080204" pitchFamily="50" charset="-128"/>
                        </a:rPr>
                        <a:t> Asahi</a:t>
                      </a:r>
                      <a:r>
                        <a:rPr lang="en-US" sz="1100" b="0" i="0" u="none" strike="noStrike" baseline="0" dirty="0">
                          <a:solidFill>
                            <a:schemeClr val="tx1"/>
                          </a:solidFill>
                          <a:effectLst/>
                          <a:latin typeface="+mn-lt"/>
                          <a:ea typeface="ＭＳ Ｐゴシック" panose="020B0600070205080204" pitchFamily="50" charset="-128"/>
                        </a:rPr>
                        <a:t> Co.,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アサヒ衛陶</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衛生陶器・バスルーム附属品の販売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0" name="テキスト ボックス 9"/>
          <p:cNvSpPr txBox="1"/>
          <p:nvPr/>
        </p:nvSpPr>
        <p:spPr>
          <a:xfrm>
            <a:off x="200472" y="665294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460163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ベトナム／医療関連／医療機器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ベトナムで医療機器を販売するためには、流通番号を取得の上で代理店と提携するケースが多い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公的医療機関では、金額に応じて政府調達となる場合や、入札となる場合がある。民間医療機関では特に制約はない。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4"/>
          <p:cNvGrpSpPr/>
          <p:nvPr/>
        </p:nvGrpSpPr>
        <p:grpSpPr>
          <a:xfrm>
            <a:off x="416495" y="1771464"/>
            <a:ext cx="4464496" cy="288032"/>
            <a:chOff x="4803499"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流通に係る規制</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87" name="テキスト ボックス 86"/>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アメリカ合衆国商務省国際貿易局、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「令和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アジア諸国医薬品・医療機器規制情報・分析事業（追加調査）」調査報告書、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pharmaphorum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ホームページ、日本医療機器産業連合会「医機連ニュース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 Commercial Service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Vietnam Market for Medical Equipment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2" name="テキスト ボックス 51">
            <a:extLst>
              <a:ext uri="{FF2B5EF4-FFF2-40B4-BE49-F238E27FC236}">
                <a16:creationId xmlns:a16="http://schemas.microsoft.com/office/drawing/2014/main" id="{5D99A1F3-B589-457D-8183-053BC3456E2D}"/>
              </a:ext>
            </a:extLst>
          </p:cNvPr>
          <p:cNvSpPr txBox="1"/>
          <p:nvPr/>
        </p:nvSpPr>
        <p:spPr>
          <a:xfrm>
            <a:off x="416496" y="2144899"/>
            <a:ext cx="4429393" cy="4056623"/>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ベトナムで事業者登録と輸入許可を取得している企業のみが、医療機器を販売・流通する資格を有する。当要件を満たすため、海外メーカーの多くは自社製品を代理店経由で販売している。</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医療機器の販売等に係る規制の根幹をなしているのは、</a:t>
            </a:r>
            <a:r>
              <a:rPr lang="en-US" altLang="ja-JP" sz="1100" spc="-30" dirty="0"/>
              <a:t>2016</a:t>
            </a:r>
            <a:r>
              <a:rPr lang="ja-JP" altLang="en-US" sz="1100" spc="-30" dirty="0"/>
              <a:t>年に保健省が公布した政令</a:t>
            </a:r>
            <a:r>
              <a:rPr lang="en-US" altLang="ja-JP" sz="1100" spc="-30" dirty="0"/>
              <a:t>36</a:t>
            </a:r>
            <a:r>
              <a:rPr lang="ja-JP" altLang="en-US" sz="1100" spc="-30" dirty="0"/>
              <a:t>号「医療機器の監理」であり、主に以下の規制が定められている。</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医療機器品目毎に流通番号（</a:t>
            </a:r>
            <a:r>
              <a:rPr lang="en-US" altLang="ja-JP" sz="1100" spc="-30" dirty="0"/>
              <a:t>marketing authorization license</a:t>
            </a:r>
            <a:r>
              <a:rPr lang="ja-JP" altLang="en-US" sz="1100" spc="-30" dirty="0"/>
              <a:t>）の取得が必要。</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医療機器の分類によって、流通登録番号の取得方法は異なる。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2022</a:t>
            </a:r>
            <a:r>
              <a:rPr lang="ja-JP" altLang="en-US" sz="1100" spc="-30" dirty="0"/>
              <a:t>年より、流通番号の申請時に</a:t>
            </a:r>
            <a:r>
              <a:rPr lang="en-US" altLang="ja-JP" sz="1100" spc="-30" dirty="0"/>
              <a:t>ASEAN</a:t>
            </a:r>
            <a:r>
              <a:rPr lang="ja-JP" altLang="en-US" sz="1100" spc="-30" dirty="0"/>
              <a:t>共通の申請様式（</a:t>
            </a:r>
            <a:r>
              <a:rPr lang="en-US" altLang="ja-JP" sz="1100" spc="-30" dirty="0"/>
              <a:t>Common Submission Dossier Template</a:t>
            </a:r>
            <a:r>
              <a:rPr lang="ja-JP" altLang="en-US" sz="1100" spc="-30" dirty="0"/>
              <a:t>）の適用が開始される。</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この他、以下のいずれかの要件を満たす場合、流通番号取得のための迅速化（</a:t>
            </a:r>
            <a:r>
              <a:rPr lang="en-US" altLang="ja-JP" sz="1100" spc="-30" dirty="0"/>
              <a:t>fast-track</a:t>
            </a:r>
            <a:r>
              <a:rPr lang="ja-JP" altLang="en-US" sz="1100" spc="-30" dirty="0"/>
              <a:t>）制度の適用が可能。</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当該医療機器が、日本、カナダ、オーストラリア、</a:t>
            </a:r>
            <a:r>
              <a:rPr lang="en-US" altLang="ja-JP" sz="1100" spc="-30" dirty="0"/>
              <a:t>EU</a:t>
            </a:r>
            <a:r>
              <a:rPr lang="ja-JP" altLang="en-US" sz="1100" spc="-30" dirty="0"/>
              <a:t>加盟国のうち、</a:t>
            </a:r>
            <a:r>
              <a:rPr lang="en-US" altLang="ja-JP" sz="1100" spc="-30" dirty="0"/>
              <a:t>2</a:t>
            </a:r>
            <a:r>
              <a:rPr lang="ja-JP" altLang="en-US" sz="1100" spc="-30" dirty="0"/>
              <a:t>か国以上で販売されている場合。</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当該医療機器が、（</a:t>
            </a:r>
            <a:r>
              <a:rPr lang="en-US" altLang="ja-JP" sz="1100" spc="-30" dirty="0"/>
              <a:t>1</a:t>
            </a:r>
            <a:r>
              <a:rPr lang="ja-JP" altLang="en-US" sz="1100" spc="-30" dirty="0"/>
              <a:t>）</a:t>
            </a:r>
            <a:r>
              <a:rPr lang="en-US" altLang="ja-JP" sz="1100" spc="-30" dirty="0"/>
              <a:t>2018</a:t>
            </a:r>
            <a:r>
              <a:rPr lang="ja-JP" altLang="en-US" sz="1100" spc="-30" dirty="0"/>
              <a:t>年</a:t>
            </a:r>
            <a:r>
              <a:rPr lang="en-US" altLang="ja-JP" sz="1100" spc="-30" dirty="0"/>
              <a:t>12</a:t>
            </a:r>
            <a:r>
              <a:rPr lang="ja-JP" altLang="en-US" sz="1100" spc="-30" dirty="0"/>
              <a:t>月</a:t>
            </a:r>
            <a:r>
              <a:rPr lang="en-US" altLang="ja-JP" sz="1100" spc="-30" dirty="0"/>
              <a:t>31</a:t>
            </a:r>
            <a:r>
              <a:rPr lang="ja-JP" altLang="en-US" sz="1100" spc="-30" dirty="0"/>
              <a:t>日以前にベトナムで販売された実績があり、（</a:t>
            </a:r>
            <a:r>
              <a:rPr lang="en-US" altLang="ja-JP" sz="1100" spc="-30" dirty="0"/>
              <a:t>2</a:t>
            </a:r>
            <a:r>
              <a:rPr lang="ja-JP" altLang="en-US" sz="1100" spc="-30" dirty="0"/>
              <a:t>）申請日の直近</a:t>
            </a:r>
            <a:r>
              <a:rPr lang="en-US" altLang="ja-JP" sz="1100" spc="-30" dirty="0"/>
              <a:t>5</a:t>
            </a:r>
            <a:r>
              <a:rPr lang="ja-JP" altLang="en-US" sz="1100" spc="-30" dirty="0"/>
              <a:t>年のうち</a:t>
            </a:r>
            <a:r>
              <a:rPr lang="en-US" altLang="ja-JP" sz="1100" spc="-30" dirty="0"/>
              <a:t>3</a:t>
            </a:r>
            <a:r>
              <a:rPr lang="ja-JP" altLang="en-US" sz="1100" spc="-30" dirty="0"/>
              <a:t>年間以上市場で販売されており、且つ（</a:t>
            </a:r>
            <a:r>
              <a:rPr lang="en-US" altLang="ja-JP" sz="1100" spc="-30" dirty="0"/>
              <a:t>3</a:t>
            </a:r>
            <a:r>
              <a:rPr lang="ja-JP" altLang="en-US" sz="1100" spc="-30" dirty="0"/>
              <a:t>）品質と安全に係る警告を受けていない場合。</a:t>
            </a:r>
            <a:endParaRPr lang="en-US" altLang="ja-JP" sz="1100" spc="-30" dirty="0"/>
          </a:p>
        </p:txBody>
      </p:sp>
      <p:sp>
        <p:nvSpPr>
          <p:cNvPr id="16" name="テキスト ボックス 117">
            <a:extLst>
              <a:ext uri="{FF2B5EF4-FFF2-40B4-BE49-F238E27FC236}">
                <a16:creationId xmlns:a16="http://schemas.microsoft.com/office/drawing/2014/main" id="{63E0F0C6-F0AE-49D2-A912-E2204A7A066A}"/>
              </a:ext>
            </a:extLst>
          </p:cNvPr>
          <p:cNvSpPr txBox="1"/>
          <p:nvPr/>
        </p:nvSpPr>
        <p:spPr>
          <a:xfrm>
            <a:off x="7545288" y="2420888"/>
            <a:ext cx="2016223" cy="936104"/>
          </a:xfrm>
          <a:prstGeom prst="rect">
            <a:avLst/>
          </a:prstGeom>
          <a:gradFill flip="none" rotWithShape="1">
            <a:gsLst>
              <a:gs pos="0">
                <a:srgbClr val="CCDAEC"/>
              </a:gs>
              <a:gs pos="100000">
                <a:schemeClr val="bg1"/>
              </a:gs>
            </a:gsLst>
            <a:lin ang="5400000" scaled="1"/>
            <a:tileRect/>
          </a:gradFill>
          <a:ln w="12700">
            <a:noFill/>
          </a:ln>
        </p:spPr>
        <p:txBody>
          <a:bodyPr wrap="square" lIns="90000" tIns="144000" rIns="90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r>
              <a:rPr lang="ja-JP" altLang="en-US" sz="1100" dirty="0">
                <a:latin typeface="ＭＳ Ｐゴシック" panose="020B0600070205080204" pitchFamily="50" charset="-128"/>
                <a:cs typeface="Arial" pitchFamily="34" charset="0"/>
              </a:rPr>
              <a:t>ベトナムのみでサービスを展開し、特定の医療セグメントに特化した小規模な医療機器専門業者のこと。</a:t>
            </a:r>
          </a:p>
        </p:txBody>
      </p:sp>
      <p:sp>
        <p:nvSpPr>
          <p:cNvPr id="17" name="テキスト ボックス 117">
            <a:extLst>
              <a:ext uri="{FF2B5EF4-FFF2-40B4-BE49-F238E27FC236}">
                <a16:creationId xmlns:a16="http://schemas.microsoft.com/office/drawing/2014/main" id="{2FB3D9F3-B4C6-45D6-A958-C931DD0D545B}"/>
              </a:ext>
            </a:extLst>
          </p:cNvPr>
          <p:cNvSpPr txBox="1"/>
          <p:nvPr/>
        </p:nvSpPr>
        <p:spPr>
          <a:xfrm>
            <a:off x="5385049" y="2420888"/>
            <a:ext cx="2016223" cy="936104"/>
          </a:xfrm>
          <a:prstGeom prst="rect">
            <a:avLst/>
          </a:prstGeom>
          <a:gradFill flip="none" rotWithShape="1">
            <a:gsLst>
              <a:gs pos="0">
                <a:srgbClr val="CCDAEC"/>
              </a:gs>
              <a:gs pos="100000">
                <a:schemeClr val="bg1"/>
              </a:gs>
            </a:gsLst>
            <a:lin ang="5400000" scaled="1"/>
            <a:tileRect/>
          </a:gradFill>
          <a:ln w="12700">
            <a:noFill/>
          </a:ln>
        </p:spPr>
        <p:txBody>
          <a:bodyPr wrap="square" lIns="90000" tIns="144000" rIns="90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r>
              <a:rPr lang="ja-JP" altLang="en-US" sz="1100" dirty="0">
                <a:latin typeface="ＭＳ Ｐゴシック" panose="020B0600070205080204" pitchFamily="50" charset="-128"/>
                <a:cs typeface="Arial" pitchFamily="34" charset="0"/>
              </a:rPr>
              <a:t>アジア各国において薬事セールスマーケティング、ディストリビューションの機能を持っている代理店のこと。</a:t>
            </a:r>
          </a:p>
        </p:txBody>
      </p:sp>
      <p:sp>
        <p:nvSpPr>
          <p:cNvPr id="18" name="角丸四角形 8">
            <a:extLst>
              <a:ext uri="{FF2B5EF4-FFF2-40B4-BE49-F238E27FC236}">
                <a16:creationId xmlns:a16="http://schemas.microsoft.com/office/drawing/2014/main" id="{0EA7B02A-C988-4C62-BD5E-77736483FC4E}"/>
              </a:ext>
            </a:extLst>
          </p:cNvPr>
          <p:cNvSpPr/>
          <p:nvPr/>
        </p:nvSpPr>
        <p:spPr>
          <a:xfrm>
            <a:off x="7545288" y="2132856"/>
            <a:ext cx="2016224" cy="360040"/>
          </a:xfrm>
          <a:prstGeom prst="roundRect">
            <a:avLst>
              <a:gd name="adj" fmla="val 11376"/>
            </a:avLst>
          </a:prstGeom>
          <a:solidFill>
            <a:srgbClr val="A2BBDC"/>
          </a:solidFill>
        </p:spPr>
        <p:txBody>
          <a:bodyPr wrap="none" anchor="ctr" anchorCtr="0">
            <a:noAutofit/>
          </a:bodyPr>
          <a:lstStyle/>
          <a:p>
            <a:pPr algn="ctr"/>
            <a:r>
              <a:rPr lang="ja-JP" altLang="en-US" sz="1100" b="1" dirty="0">
                <a:solidFill>
                  <a:srgbClr val="000000"/>
                </a:solidFill>
                <a:latin typeface="ＭＳ Ｐゴシック" panose="020B0600070205080204" pitchFamily="50" charset="-128"/>
                <a:ea typeface="ＭＳ Ｐゴシック" panose="020B0600070205080204" pitchFamily="50" charset="-128"/>
              </a:rPr>
              <a:t>ローカル・</a:t>
            </a:r>
            <a:br>
              <a:rPr lang="en-US" altLang="ja-JP" sz="1100" b="1" dirty="0">
                <a:solidFill>
                  <a:srgbClr val="000000"/>
                </a:solidFill>
                <a:latin typeface="ＭＳ Ｐゴシック" panose="020B0600070205080204" pitchFamily="50" charset="-128"/>
                <a:ea typeface="ＭＳ Ｐゴシック" panose="020B0600070205080204" pitchFamily="50" charset="-128"/>
              </a:rPr>
            </a:br>
            <a:r>
              <a:rPr lang="ja-JP" altLang="en-US" sz="1100" b="1" dirty="0">
                <a:solidFill>
                  <a:srgbClr val="000000"/>
                </a:solidFill>
                <a:latin typeface="ＭＳ Ｐゴシック" panose="020B0600070205080204" pitchFamily="50" charset="-128"/>
                <a:ea typeface="ＭＳ Ｐゴシック" panose="020B0600070205080204" pitchFamily="50" charset="-128"/>
              </a:rPr>
              <a:t>ディストリビューター</a:t>
            </a:r>
            <a:endParaRPr lang="ja-JP" altLang="en-US" sz="1100" b="1" dirty="0">
              <a:latin typeface="ＭＳ Ｐゴシック" panose="020B0600070205080204" pitchFamily="50" charset="-128"/>
              <a:ea typeface="ＭＳ Ｐゴシック" panose="020B0600070205080204" pitchFamily="50" charset="-128"/>
            </a:endParaRPr>
          </a:p>
        </p:txBody>
      </p:sp>
      <p:sp>
        <p:nvSpPr>
          <p:cNvPr id="19" name="角丸四角形 9">
            <a:extLst>
              <a:ext uri="{FF2B5EF4-FFF2-40B4-BE49-F238E27FC236}">
                <a16:creationId xmlns:a16="http://schemas.microsoft.com/office/drawing/2014/main" id="{1D1F947C-762B-4B94-ACBA-35404956A889}"/>
              </a:ext>
            </a:extLst>
          </p:cNvPr>
          <p:cNvSpPr/>
          <p:nvPr/>
        </p:nvSpPr>
        <p:spPr>
          <a:xfrm>
            <a:off x="5385048" y="2132856"/>
            <a:ext cx="2016224" cy="360040"/>
          </a:xfrm>
          <a:prstGeom prst="roundRect">
            <a:avLst>
              <a:gd name="adj" fmla="val 11376"/>
            </a:avLst>
          </a:prstGeom>
          <a:solidFill>
            <a:srgbClr val="A2BBDC"/>
          </a:solidFill>
        </p:spPr>
        <p:txBody>
          <a:bodyPr wrap="none" anchor="ctr" anchorCtr="0">
            <a:noAutofit/>
          </a:bodyPr>
          <a:lstStyle/>
          <a:p>
            <a:pPr algn="ctr"/>
            <a:r>
              <a:rPr lang="ja-JP" altLang="en-US" sz="1100" b="1" dirty="0">
                <a:solidFill>
                  <a:srgbClr val="000000"/>
                </a:solidFill>
                <a:latin typeface="ＭＳ Ｐゴシック" panose="020B0600070205080204" pitchFamily="50" charset="-128"/>
                <a:ea typeface="ＭＳ Ｐゴシック" panose="020B0600070205080204" pitchFamily="50" charset="-128"/>
              </a:rPr>
              <a:t>マルチナショナル・</a:t>
            </a:r>
            <a:br>
              <a:rPr lang="en-US" altLang="ja-JP" sz="1100" b="1" dirty="0">
                <a:solidFill>
                  <a:srgbClr val="000000"/>
                </a:solidFill>
                <a:latin typeface="ＭＳ Ｐゴシック" panose="020B0600070205080204" pitchFamily="50" charset="-128"/>
                <a:ea typeface="ＭＳ Ｐゴシック" panose="020B0600070205080204" pitchFamily="50" charset="-128"/>
              </a:rPr>
            </a:br>
            <a:r>
              <a:rPr lang="ja-JP" altLang="en-US" sz="1100" b="1" dirty="0">
                <a:solidFill>
                  <a:srgbClr val="000000"/>
                </a:solidFill>
                <a:latin typeface="ＭＳ Ｐゴシック" panose="020B0600070205080204" pitchFamily="50" charset="-128"/>
                <a:ea typeface="ＭＳ Ｐゴシック" panose="020B0600070205080204" pitchFamily="50" charset="-128"/>
              </a:rPr>
              <a:t>ディストリビューター</a:t>
            </a:r>
            <a:endParaRPr lang="ja-JP" altLang="en-US" sz="1100" b="1" dirty="0">
              <a:latin typeface="ＭＳ Ｐゴシック" panose="020B0600070205080204" pitchFamily="50" charset="-128"/>
              <a:ea typeface="ＭＳ Ｐゴシック" panose="020B0600070205080204" pitchFamily="50" charset="-128"/>
            </a:endParaRPr>
          </a:p>
        </p:txBody>
      </p:sp>
      <p:grpSp>
        <p:nvGrpSpPr>
          <p:cNvPr id="21" name="グループ化 7">
            <a:extLst>
              <a:ext uri="{FF2B5EF4-FFF2-40B4-BE49-F238E27FC236}">
                <a16:creationId xmlns:a16="http://schemas.microsoft.com/office/drawing/2014/main" id="{E0490B7A-633E-429B-AE16-44278A08A089}"/>
              </a:ext>
            </a:extLst>
          </p:cNvPr>
          <p:cNvGrpSpPr/>
          <p:nvPr/>
        </p:nvGrpSpPr>
        <p:grpSpPr>
          <a:xfrm>
            <a:off x="5241029" y="1772816"/>
            <a:ext cx="4464499" cy="288032"/>
            <a:chOff x="4803500" y="2113806"/>
            <a:chExt cx="2954133" cy="288032"/>
          </a:xfrm>
        </p:grpSpPr>
        <p:cxnSp>
          <p:nvCxnSpPr>
            <p:cNvPr id="22" name="直線コネクタ 30">
              <a:extLst>
                <a:ext uri="{FF2B5EF4-FFF2-40B4-BE49-F238E27FC236}">
                  <a16:creationId xmlns:a16="http://schemas.microsoft.com/office/drawing/2014/main" id="{4DDF453B-F485-44B0-9A81-E76248F3A04B}"/>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EC85CBEC-1DE0-4534-A80E-3B19EFCA7CB5}"/>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代理店の分類</a:t>
              </a:r>
            </a:p>
          </p:txBody>
        </p:sp>
      </p:grpSp>
      <p:grpSp>
        <p:nvGrpSpPr>
          <p:cNvPr id="33" name="グループ化 7">
            <a:extLst>
              <a:ext uri="{FF2B5EF4-FFF2-40B4-BE49-F238E27FC236}">
                <a16:creationId xmlns:a16="http://schemas.microsoft.com/office/drawing/2014/main" id="{7D5005C0-0F48-429C-B2DC-ACC32C0A443D}"/>
              </a:ext>
            </a:extLst>
          </p:cNvPr>
          <p:cNvGrpSpPr/>
          <p:nvPr/>
        </p:nvGrpSpPr>
        <p:grpSpPr>
          <a:xfrm>
            <a:off x="5241029" y="3501008"/>
            <a:ext cx="4464499" cy="288032"/>
            <a:chOff x="4803500" y="2113806"/>
            <a:chExt cx="2954133" cy="288032"/>
          </a:xfrm>
        </p:grpSpPr>
        <p:cxnSp>
          <p:nvCxnSpPr>
            <p:cNvPr id="34" name="直線コネクタ 34">
              <a:extLst>
                <a:ext uri="{FF2B5EF4-FFF2-40B4-BE49-F238E27FC236}">
                  <a16:creationId xmlns:a16="http://schemas.microsoft.com/office/drawing/2014/main" id="{1F6D9BF3-F814-43D0-B23E-8DB623D9C0B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a:extLst>
                <a:ext uri="{FF2B5EF4-FFF2-40B4-BE49-F238E27FC236}">
                  <a16:creationId xmlns:a16="http://schemas.microsoft.com/office/drawing/2014/main" id="{25BAEEC8-0FC4-4E27-84D8-CA2995881F9A}"/>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医療機器の調達方法</a:t>
              </a:r>
            </a:p>
          </p:txBody>
        </p:sp>
      </p:grpSp>
      <p:sp>
        <p:nvSpPr>
          <p:cNvPr id="41" name="テキスト ボックス 51">
            <a:extLst>
              <a:ext uri="{FF2B5EF4-FFF2-40B4-BE49-F238E27FC236}">
                <a16:creationId xmlns:a16="http://schemas.microsoft.com/office/drawing/2014/main" id="{16A887AE-4201-4D26-BCF9-7CDC468F590C}"/>
              </a:ext>
            </a:extLst>
          </p:cNvPr>
          <p:cNvSpPr txBox="1"/>
          <p:nvPr/>
        </p:nvSpPr>
        <p:spPr>
          <a:xfrm>
            <a:off x="5241029" y="3836873"/>
            <a:ext cx="4429393" cy="2068515"/>
          </a:xfrm>
          <a:prstGeom prst="rect">
            <a:avLst/>
          </a:prstGeom>
          <a:noFill/>
        </p:spPr>
        <p:txBody>
          <a:bodyPr wrap="square" rtlCol="0">
            <a:spAutoFit/>
          </a:bodyPr>
          <a:lstStyle/>
          <a:p>
            <a:pPr>
              <a:lnSpc>
                <a:spcPct val="113000"/>
              </a:lnSpc>
              <a:spcAft>
                <a:spcPts val="600"/>
              </a:spcAft>
              <a:buClr>
                <a:schemeClr val="bg1">
                  <a:lumMod val="50000"/>
                </a:schemeClr>
              </a:buClr>
              <a:buSzPct val="80000"/>
            </a:pPr>
            <a:r>
              <a:rPr lang="ja-JP" altLang="en-US" sz="1100" b="1" spc="-30" dirty="0"/>
              <a:t>公的医療機関</a:t>
            </a:r>
            <a:endParaRPr lang="en-US" altLang="ja-JP" sz="1100" b="1"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5,700US$</a:t>
            </a:r>
            <a:r>
              <a:rPr lang="ja-JP" altLang="en-US" sz="1100" spc="-30" dirty="0"/>
              <a:t>未満の医療機器： 入札を通じて購入。</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5,700US$</a:t>
            </a:r>
            <a:r>
              <a:rPr lang="ja-JP" altLang="en-US" sz="1100" spc="-30" dirty="0"/>
              <a:t>未満の医療機器： 政府調達の対象直接購入不可。</a:t>
            </a:r>
          </a:p>
          <a:p>
            <a:pPr>
              <a:lnSpc>
                <a:spcPct val="113000"/>
              </a:lnSpc>
              <a:spcAft>
                <a:spcPts val="600"/>
              </a:spcAft>
              <a:buClr>
                <a:schemeClr val="bg1">
                  <a:lumMod val="50000"/>
                </a:schemeClr>
              </a:buClr>
              <a:buSzPct val="80000"/>
            </a:pPr>
            <a:r>
              <a:rPr lang="ja-JP" altLang="en-US" sz="1100" b="1" spc="-30" dirty="0"/>
              <a:t>民間医療機関</a:t>
            </a:r>
            <a:endParaRPr lang="en-US" altLang="ja-JP" sz="1100" b="1"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現地の代理店から直接購入。</a:t>
            </a:r>
            <a:endParaRPr lang="en-US" altLang="ja-JP" sz="1100" spc="-30" dirty="0"/>
          </a:p>
          <a:p>
            <a:pPr>
              <a:lnSpc>
                <a:spcPct val="113000"/>
              </a:lnSpc>
              <a:spcAft>
                <a:spcPts val="600"/>
              </a:spcAft>
              <a:buClr>
                <a:schemeClr val="bg1">
                  <a:lumMod val="50000"/>
                </a:schemeClr>
              </a:buClr>
              <a:buSzPct val="80000"/>
            </a:pPr>
            <a:r>
              <a:rPr lang="ja-JP" altLang="en-US" sz="1100" b="1" spc="-30" dirty="0"/>
              <a:t>留意点</a:t>
            </a:r>
            <a:endParaRPr lang="en-US" altLang="ja-JP" sz="1100" b="1"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電子入札システムの統合化を進められており、</a:t>
            </a:r>
            <a:r>
              <a:rPr lang="en-US" altLang="ja-JP" sz="1100" spc="-30" dirty="0"/>
              <a:t>2025</a:t>
            </a:r>
            <a:r>
              <a:rPr lang="ja-JP" altLang="en-US" sz="1100" spc="-30" dirty="0"/>
              <a:t>年までに入札案件の約</a:t>
            </a:r>
            <a:r>
              <a:rPr lang="en-US" altLang="ja-JP" sz="1100" spc="-30" dirty="0"/>
              <a:t>70%</a:t>
            </a:r>
            <a:r>
              <a:rPr lang="ja-JP" altLang="en-US" sz="1100" spc="-30" dirty="0"/>
              <a:t>が統合された入札システムで実行される計画。</a:t>
            </a:r>
            <a:endParaRPr lang="en-US" altLang="ja-JP" sz="1100" spc="-30" dirty="0"/>
          </a:p>
        </p:txBody>
      </p:sp>
    </p:spTree>
    <p:extLst>
      <p:ext uri="{BB962C8B-B14F-4D97-AF65-F5344CB8AC3E}">
        <p14:creationId xmlns:p14="http://schemas.microsoft.com/office/powerpoint/2010/main" val="3013409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円/楕円 20"/>
          <p:cNvSpPr/>
          <p:nvPr/>
        </p:nvSpPr>
        <p:spPr>
          <a:xfrm>
            <a:off x="2717075" y="4221088"/>
            <a:ext cx="1567542" cy="1567542"/>
          </a:xfrm>
          <a:prstGeom prst="ellipse">
            <a:avLst/>
          </a:prstGeom>
          <a:noFill/>
          <a:ln w="228600" cap="flat" cmpd="sng" algn="ctr">
            <a:solidFill>
              <a:srgbClr val="77D4ED"/>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5025008" y="1916832"/>
            <a:ext cx="3096343" cy="4190409"/>
            <a:chOff x="7545288" y="1711099"/>
            <a:chExt cx="3132137" cy="4238851"/>
          </a:xfrm>
        </p:grpSpPr>
        <p:sp>
          <p:nvSpPr>
            <p:cNvPr id="7" name="Freeform 8"/>
            <p:cNvSpPr>
              <a:spLocks/>
            </p:cNvSpPr>
            <p:nvPr/>
          </p:nvSpPr>
          <p:spPr bwMode="auto">
            <a:xfrm>
              <a:off x="7545288" y="1776413"/>
              <a:ext cx="3132137" cy="4173537"/>
            </a:xfrm>
            <a:custGeom>
              <a:avLst/>
              <a:gdLst>
                <a:gd name="T0" fmla="*/ 1808 w 1973"/>
                <a:gd name="T1" fmla="*/ 296 h 2629"/>
                <a:gd name="T2" fmla="*/ 1744 w 1973"/>
                <a:gd name="T3" fmla="*/ 196 h 2629"/>
                <a:gd name="T4" fmla="*/ 1842 w 1973"/>
                <a:gd name="T5" fmla="*/ 98 h 2629"/>
                <a:gd name="T6" fmla="*/ 1744 w 1973"/>
                <a:gd name="T7" fmla="*/ 65 h 2629"/>
                <a:gd name="T8" fmla="*/ 1579 w 1973"/>
                <a:gd name="T9" fmla="*/ 31 h 2629"/>
                <a:gd name="T10" fmla="*/ 1414 w 1973"/>
                <a:gd name="T11" fmla="*/ 0 h 2629"/>
                <a:gd name="T12" fmla="*/ 1315 w 1973"/>
                <a:gd name="T13" fmla="*/ 98 h 2629"/>
                <a:gd name="T14" fmla="*/ 1152 w 1973"/>
                <a:gd name="T15" fmla="*/ 131 h 2629"/>
                <a:gd name="T16" fmla="*/ 987 w 1973"/>
                <a:gd name="T17" fmla="*/ 98 h 2629"/>
                <a:gd name="T18" fmla="*/ 856 w 1973"/>
                <a:gd name="T19" fmla="*/ 98 h 2629"/>
                <a:gd name="T20" fmla="*/ 756 w 1973"/>
                <a:gd name="T21" fmla="*/ 196 h 2629"/>
                <a:gd name="T22" fmla="*/ 823 w 1973"/>
                <a:gd name="T23" fmla="*/ 327 h 2629"/>
                <a:gd name="T24" fmla="*/ 823 w 1973"/>
                <a:gd name="T25" fmla="*/ 460 h 2629"/>
                <a:gd name="T26" fmla="*/ 1019 w 1973"/>
                <a:gd name="T27" fmla="*/ 460 h 2629"/>
                <a:gd name="T28" fmla="*/ 1118 w 1973"/>
                <a:gd name="T29" fmla="*/ 558 h 2629"/>
                <a:gd name="T30" fmla="*/ 987 w 1973"/>
                <a:gd name="T31" fmla="*/ 623 h 2629"/>
                <a:gd name="T32" fmla="*/ 856 w 1973"/>
                <a:gd name="T33" fmla="*/ 690 h 2629"/>
                <a:gd name="T34" fmla="*/ 921 w 1973"/>
                <a:gd name="T35" fmla="*/ 756 h 2629"/>
                <a:gd name="T36" fmla="*/ 1019 w 1973"/>
                <a:gd name="T37" fmla="*/ 854 h 2629"/>
                <a:gd name="T38" fmla="*/ 1052 w 1973"/>
                <a:gd name="T39" fmla="*/ 1019 h 2629"/>
                <a:gd name="T40" fmla="*/ 1152 w 1973"/>
                <a:gd name="T41" fmla="*/ 1117 h 2629"/>
                <a:gd name="T42" fmla="*/ 1217 w 1973"/>
                <a:gd name="T43" fmla="*/ 1248 h 2629"/>
                <a:gd name="T44" fmla="*/ 1250 w 1973"/>
                <a:gd name="T45" fmla="*/ 1346 h 2629"/>
                <a:gd name="T46" fmla="*/ 1217 w 1973"/>
                <a:gd name="T47" fmla="*/ 1446 h 2629"/>
                <a:gd name="T48" fmla="*/ 1152 w 1973"/>
                <a:gd name="T49" fmla="*/ 1577 h 2629"/>
                <a:gd name="T50" fmla="*/ 1085 w 1973"/>
                <a:gd name="T51" fmla="*/ 1708 h 2629"/>
                <a:gd name="T52" fmla="*/ 1019 w 1973"/>
                <a:gd name="T53" fmla="*/ 1840 h 2629"/>
                <a:gd name="T54" fmla="*/ 954 w 1973"/>
                <a:gd name="T55" fmla="*/ 1971 h 2629"/>
                <a:gd name="T56" fmla="*/ 789 w 1973"/>
                <a:gd name="T57" fmla="*/ 2004 h 2629"/>
                <a:gd name="T58" fmla="*/ 625 w 1973"/>
                <a:gd name="T59" fmla="*/ 2037 h 2629"/>
                <a:gd name="T60" fmla="*/ 493 w 1973"/>
                <a:gd name="T61" fmla="*/ 2102 h 2629"/>
                <a:gd name="T62" fmla="*/ 395 w 1973"/>
                <a:gd name="T63" fmla="*/ 2202 h 2629"/>
                <a:gd name="T64" fmla="*/ 264 w 1973"/>
                <a:gd name="T65" fmla="*/ 2267 h 2629"/>
                <a:gd name="T66" fmla="*/ 99 w 1973"/>
                <a:gd name="T67" fmla="*/ 2300 h 2629"/>
                <a:gd name="T68" fmla="*/ 131 w 1973"/>
                <a:gd name="T69" fmla="*/ 2398 h 2629"/>
                <a:gd name="T70" fmla="*/ 66 w 1973"/>
                <a:gd name="T71" fmla="*/ 2529 h 2629"/>
                <a:gd name="T72" fmla="*/ 33 w 1973"/>
                <a:gd name="T73" fmla="*/ 2629 h 2629"/>
                <a:gd name="T74" fmla="*/ 198 w 1973"/>
                <a:gd name="T75" fmla="*/ 2596 h 2629"/>
                <a:gd name="T76" fmla="*/ 329 w 1973"/>
                <a:gd name="T77" fmla="*/ 2529 h 2629"/>
                <a:gd name="T78" fmla="*/ 460 w 1973"/>
                <a:gd name="T79" fmla="*/ 2464 h 2629"/>
                <a:gd name="T80" fmla="*/ 591 w 1973"/>
                <a:gd name="T81" fmla="*/ 2398 h 2629"/>
                <a:gd name="T82" fmla="*/ 691 w 1973"/>
                <a:gd name="T83" fmla="*/ 2300 h 2629"/>
                <a:gd name="T84" fmla="*/ 856 w 1973"/>
                <a:gd name="T85" fmla="*/ 2267 h 2629"/>
                <a:gd name="T86" fmla="*/ 987 w 1973"/>
                <a:gd name="T87" fmla="*/ 2202 h 2629"/>
                <a:gd name="T88" fmla="*/ 1152 w 1973"/>
                <a:gd name="T89" fmla="*/ 2169 h 2629"/>
                <a:gd name="T90" fmla="*/ 1250 w 1973"/>
                <a:gd name="T91" fmla="*/ 2069 h 2629"/>
                <a:gd name="T92" fmla="*/ 1348 w 1973"/>
                <a:gd name="T93" fmla="*/ 1971 h 2629"/>
                <a:gd name="T94" fmla="*/ 1448 w 1973"/>
                <a:gd name="T95" fmla="*/ 1873 h 2629"/>
                <a:gd name="T96" fmla="*/ 1512 w 1973"/>
                <a:gd name="T97" fmla="*/ 1742 h 2629"/>
                <a:gd name="T98" fmla="*/ 1546 w 1973"/>
                <a:gd name="T99" fmla="*/ 1577 h 2629"/>
                <a:gd name="T100" fmla="*/ 1512 w 1973"/>
                <a:gd name="T101" fmla="*/ 1412 h 2629"/>
                <a:gd name="T102" fmla="*/ 1448 w 1973"/>
                <a:gd name="T103" fmla="*/ 1281 h 2629"/>
                <a:gd name="T104" fmla="*/ 1348 w 1973"/>
                <a:gd name="T105" fmla="*/ 1183 h 2629"/>
                <a:gd name="T106" fmla="*/ 1283 w 1973"/>
                <a:gd name="T107" fmla="*/ 1050 h 2629"/>
                <a:gd name="T108" fmla="*/ 1217 w 1973"/>
                <a:gd name="T109" fmla="*/ 919 h 2629"/>
                <a:gd name="T110" fmla="*/ 1217 w 1973"/>
                <a:gd name="T111" fmla="*/ 788 h 2629"/>
                <a:gd name="T112" fmla="*/ 1315 w 1973"/>
                <a:gd name="T113" fmla="*/ 690 h 2629"/>
                <a:gd name="T114" fmla="*/ 1448 w 1973"/>
                <a:gd name="T115" fmla="*/ 623 h 2629"/>
                <a:gd name="T116" fmla="*/ 1546 w 1973"/>
                <a:gd name="T117" fmla="*/ 525 h 2629"/>
                <a:gd name="T118" fmla="*/ 1677 w 1973"/>
                <a:gd name="T119" fmla="*/ 460 h 2629"/>
                <a:gd name="T120" fmla="*/ 1808 w 1973"/>
                <a:gd name="T121" fmla="*/ 394 h 2629"/>
                <a:gd name="T122" fmla="*/ 1973 w 1973"/>
                <a:gd name="T123" fmla="*/ 360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2629">
                  <a:moveTo>
                    <a:pt x="1940" y="296"/>
                  </a:moveTo>
                  <a:lnTo>
                    <a:pt x="1906" y="296"/>
                  </a:lnTo>
                  <a:lnTo>
                    <a:pt x="1875" y="296"/>
                  </a:lnTo>
                  <a:lnTo>
                    <a:pt x="1842" y="296"/>
                  </a:lnTo>
                  <a:lnTo>
                    <a:pt x="1808" y="296"/>
                  </a:lnTo>
                  <a:lnTo>
                    <a:pt x="1808" y="296"/>
                  </a:lnTo>
                  <a:lnTo>
                    <a:pt x="1775" y="296"/>
                  </a:lnTo>
                  <a:lnTo>
                    <a:pt x="1775" y="296"/>
                  </a:lnTo>
                  <a:lnTo>
                    <a:pt x="1775" y="262"/>
                  </a:lnTo>
                  <a:lnTo>
                    <a:pt x="1775" y="229"/>
                  </a:lnTo>
                  <a:lnTo>
                    <a:pt x="1744" y="229"/>
                  </a:lnTo>
                  <a:lnTo>
                    <a:pt x="1744" y="196"/>
                  </a:lnTo>
                  <a:lnTo>
                    <a:pt x="1744" y="164"/>
                  </a:lnTo>
                  <a:lnTo>
                    <a:pt x="1775" y="164"/>
                  </a:lnTo>
                  <a:lnTo>
                    <a:pt x="1775" y="131"/>
                  </a:lnTo>
                  <a:lnTo>
                    <a:pt x="1808" y="131"/>
                  </a:lnTo>
                  <a:lnTo>
                    <a:pt x="1808" y="98"/>
                  </a:lnTo>
                  <a:lnTo>
                    <a:pt x="1842" y="98"/>
                  </a:lnTo>
                  <a:lnTo>
                    <a:pt x="1842" y="65"/>
                  </a:lnTo>
                  <a:lnTo>
                    <a:pt x="1842" y="31"/>
                  </a:lnTo>
                  <a:lnTo>
                    <a:pt x="1808" y="31"/>
                  </a:lnTo>
                  <a:lnTo>
                    <a:pt x="1775" y="31"/>
                  </a:lnTo>
                  <a:lnTo>
                    <a:pt x="1775" y="65"/>
                  </a:lnTo>
                  <a:lnTo>
                    <a:pt x="1744" y="65"/>
                  </a:lnTo>
                  <a:lnTo>
                    <a:pt x="1710" y="65"/>
                  </a:lnTo>
                  <a:lnTo>
                    <a:pt x="1677" y="65"/>
                  </a:lnTo>
                  <a:lnTo>
                    <a:pt x="1644" y="65"/>
                  </a:lnTo>
                  <a:lnTo>
                    <a:pt x="1610" y="65"/>
                  </a:lnTo>
                  <a:lnTo>
                    <a:pt x="1610" y="31"/>
                  </a:lnTo>
                  <a:lnTo>
                    <a:pt x="1579" y="31"/>
                  </a:lnTo>
                  <a:lnTo>
                    <a:pt x="1579" y="0"/>
                  </a:lnTo>
                  <a:lnTo>
                    <a:pt x="1546" y="0"/>
                  </a:lnTo>
                  <a:lnTo>
                    <a:pt x="1512" y="0"/>
                  </a:lnTo>
                  <a:lnTo>
                    <a:pt x="1479" y="0"/>
                  </a:lnTo>
                  <a:lnTo>
                    <a:pt x="1448" y="0"/>
                  </a:lnTo>
                  <a:lnTo>
                    <a:pt x="1414" y="0"/>
                  </a:lnTo>
                  <a:lnTo>
                    <a:pt x="1381" y="0"/>
                  </a:lnTo>
                  <a:lnTo>
                    <a:pt x="1381" y="31"/>
                  </a:lnTo>
                  <a:lnTo>
                    <a:pt x="1348" y="31"/>
                  </a:lnTo>
                  <a:lnTo>
                    <a:pt x="1348" y="65"/>
                  </a:lnTo>
                  <a:lnTo>
                    <a:pt x="1315" y="65"/>
                  </a:lnTo>
                  <a:lnTo>
                    <a:pt x="1315" y="98"/>
                  </a:lnTo>
                  <a:lnTo>
                    <a:pt x="1283" y="98"/>
                  </a:lnTo>
                  <a:lnTo>
                    <a:pt x="1250" y="98"/>
                  </a:lnTo>
                  <a:lnTo>
                    <a:pt x="1217" y="98"/>
                  </a:lnTo>
                  <a:lnTo>
                    <a:pt x="1183" y="98"/>
                  </a:lnTo>
                  <a:lnTo>
                    <a:pt x="1183" y="131"/>
                  </a:lnTo>
                  <a:lnTo>
                    <a:pt x="1152" y="131"/>
                  </a:lnTo>
                  <a:lnTo>
                    <a:pt x="1118" y="131"/>
                  </a:lnTo>
                  <a:lnTo>
                    <a:pt x="1118" y="98"/>
                  </a:lnTo>
                  <a:lnTo>
                    <a:pt x="1085" y="98"/>
                  </a:lnTo>
                  <a:lnTo>
                    <a:pt x="1052" y="98"/>
                  </a:lnTo>
                  <a:lnTo>
                    <a:pt x="1019" y="98"/>
                  </a:lnTo>
                  <a:lnTo>
                    <a:pt x="987" y="98"/>
                  </a:lnTo>
                  <a:lnTo>
                    <a:pt x="987" y="131"/>
                  </a:lnTo>
                  <a:lnTo>
                    <a:pt x="954" y="131"/>
                  </a:lnTo>
                  <a:lnTo>
                    <a:pt x="921" y="131"/>
                  </a:lnTo>
                  <a:lnTo>
                    <a:pt x="887" y="131"/>
                  </a:lnTo>
                  <a:lnTo>
                    <a:pt x="887" y="98"/>
                  </a:lnTo>
                  <a:lnTo>
                    <a:pt x="856" y="98"/>
                  </a:lnTo>
                  <a:lnTo>
                    <a:pt x="823" y="98"/>
                  </a:lnTo>
                  <a:lnTo>
                    <a:pt x="789" y="98"/>
                  </a:lnTo>
                  <a:lnTo>
                    <a:pt x="789" y="131"/>
                  </a:lnTo>
                  <a:lnTo>
                    <a:pt x="756" y="131"/>
                  </a:lnTo>
                  <a:lnTo>
                    <a:pt x="756" y="164"/>
                  </a:lnTo>
                  <a:lnTo>
                    <a:pt x="756" y="196"/>
                  </a:lnTo>
                  <a:lnTo>
                    <a:pt x="756" y="229"/>
                  </a:lnTo>
                  <a:lnTo>
                    <a:pt x="789" y="229"/>
                  </a:lnTo>
                  <a:lnTo>
                    <a:pt x="789" y="262"/>
                  </a:lnTo>
                  <a:lnTo>
                    <a:pt x="823" y="262"/>
                  </a:lnTo>
                  <a:lnTo>
                    <a:pt x="823" y="296"/>
                  </a:lnTo>
                  <a:lnTo>
                    <a:pt x="823" y="327"/>
                  </a:lnTo>
                  <a:lnTo>
                    <a:pt x="789" y="327"/>
                  </a:lnTo>
                  <a:lnTo>
                    <a:pt x="789" y="360"/>
                  </a:lnTo>
                  <a:lnTo>
                    <a:pt x="789" y="394"/>
                  </a:lnTo>
                  <a:lnTo>
                    <a:pt x="789" y="427"/>
                  </a:lnTo>
                  <a:lnTo>
                    <a:pt x="823" y="427"/>
                  </a:lnTo>
                  <a:lnTo>
                    <a:pt x="823" y="460"/>
                  </a:lnTo>
                  <a:lnTo>
                    <a:pt x="856" y="460"/>
                  </a:lnTo>
                  <a:lnTo>
                    <a:pt x="887" y="460"/>
                  </a:lnTo>
                  <a:lnTo>
                    <a:pt x="921" y="460"/>
                  </a:lnTo>
                  <a:lnTo>
                    <a:pt x="954" y="460"/>
                  </a:lnTo>
                  <a:lnTo>
                    <a:pt x="987" y="460"/>
                  </a:lnTo>
                  <a:lnTo>
                    <a:pt x="1019" y="460"/>
                  </a:lnTo>
                  <a:lnTo>
                    <a:pt x="1052" y="460"/>
                  </a:lnTo>
                  <a:lnTo>
                    <a:pt x="1052" y="492"/>
                  </a:lnTo>
                  <a:lnTo>
                    <a:pt x="1052" y="525"/>
                  </a:lnTo>
                  <a:lnTo>
                    <a:pt x="1085" y="525"/>
                  </a:lnTo>
                  <a:lnTo>
                    <a:pt x="1085" y="558"/>
                  </a:lnTo>
                  <a:lnTo>
                    <a:pt x="1118" y="558"/>
                  </a:lnTo>
                  <a:lnTo>
                    <a:pt x="1118" y="592"/>
                  </a:lnTo>
                  <a:lnTo>
                    <a:pt x="1085" y="592"/>
                  </a:lnTo>
                  <a:lnTo>
                    <a:pt x="1085" y="623"/>
                  </a:lnTo>
                  <a:lnTo>
                    <a:pt x="1052" y="623"/>
                  </a:lnTo>
                  <a:lnTo>
                    <a:pt x="1019" y="623"/>
                  </a:lnTo>
                  <a:lnTo>
                    <a:pt x="987" y="623"/>
                  </a:lnTo>
                  <a:lnTo>
                    <a:pt x="987" y="656"/>
                  </a:lnTo>
                  <a:lnTo>
                    <a:pt x="954" y="656"/>
                  </a:lnTo>
                  <a:lnTo>
                    <a:pt x="921" y="656"/>
                  </a:lnTo>
                  <a:lnTo>
                    <a:pt x="887" y="656"/>
                  </a:lnTo>
                  <a:lnTo>
                    <a:pt x="856" y="656"/>
                  </a:lnTo>
                  <a:lnTo>
                    <a:pt x="856" y="690"/>
                  </a:lnTo>
                  <a:lnTo>
                    <a:pt x="856" y="723"/>
                  </a:lnTo>
                  <a:lnTo>
                    <a:pt x="823" y="723"/>
                  </a:lnTo>
                  <a:lnTo>
                    <a:pt x="823" y="756"/>
                  </a:lnTo>
                  <a:lnTo>
                    <a:pt x="856" y="756"/>
                  </a:lnTo>
                  <a:lnTo>
                    <a:pt x="887" y="756"/>
                  </a:lnTo>
                  <a:lnTo>
                    <a:pt x="921" y="756"/>
                  </a:lnTo>
                  <a:lnTo>
                    <a:pt x="921" y="788"/>
                  </a:lnTo>
                  <a:lnTo>
                    <a:pt x="954" y="788"/>
                  </a:lnTo>
                  <a:lnTo>
                    <a:pt x="987" y="788"/>
                  </a:lnTo>
                  <a:lnTo>
                    <a:pt x="987" y="821"/>
                  </a:lnTo>
                  <a:lnTo>
                    <a:pt x="1019" y="821"/>
                  </a:lnTo>
                  <a:lnTo>
                    <a:pt x="1019" y="854"/>
                  </a:lnTo>
                  <a:lnTo>
                    <a:pt x="1019" y="887"/>
                  </a:lnTo>
                  <a:lnTo>
                    <a:pt x="1019" y="919"/>
                  </a:lnTo>
                  <a:lnTo>
                    <a:pt x="1019" y="952"/>
                  </a:lnTo>
                  <a:lnTo>
                    <a:pt x="1052" y="952"/>
                  </a:lnTo>
                  <a:lnTo>
                    <a:pt x="1052" y="985"/>
                  </a:lnTo>
                  <a:lnTo>
                    <a:pt x="1052" y="1019"/>
                  </a:lnTo>
                  <a:lnTo>
                    <a:pt x="1052" y="1050"/>
                  </a:lnTo>
                  <a:lnTo>
                    <a:pt x="1085" y="1050"/>
                  </a:lnTo>
                  <a:lnTo>
                    <a:pt x="1118" y="1050"/>
                  </a:lnTo>
                  <a:lnTo>
                    <a:pt x="1118" y="1083"/>
                  </a:lnTo>
                  <a:lnTo>
                    <a:pt x="1152" y="1083"/>
                  </a:lnTo>
                  <a:lnTo>
                    <a:pt x="1152" y="1117"/>
                  </a:lnTo>
                  <a:lnTo>
                    <a:pt x="1152" y="1150"/>
                  </a:lnTo>
                  <a:lnTo>
                    <a:pt x="1152" y="1183"/>
                  </a:lnTo>
                  <a:lnTo>
                    <a:pt x="1152" y="1215"/>
                  </a:lnTo>
                  <a:lnTo>
                    <a:pt x="1152" y="1248"/>
                  </a:lnTo>
                  <a:lnTo>
                    <a:pt x="1183" y="1248"/>
                  </a:lnTo>
                  <a:lnTo>
                    <a:pt x="1217" y="1248"/>
                  </a:lnTo>
                  <a:lnTo>
                    <a:pt x="1250" y="1248"/>
                  </a:lnTo>
                  <a:lnTo>
                    <a:pt x="1250" y="1281"/>
                  </a:lnTo>
                  <a:lnTo>
                    <a:pt x="1283" y="1281"/>
                  </a:lnTo>
                  <a:lnTo>
                    <a:pt x="1283" y="1314"/>
                  </a:lnTo>
                  <a:lnTo>
                    <a:pt x="1250" y="1314"/>
                  </a:lnTo>
                  <a:lnTo>
                    <a:pt x="1250" y="1346"/>
                  </a:lnTo>
                  <a:lnTo>
                    <a:pt x="1217" y="1346"/>
                  </a:lnTo>
                  <a:lnTo>
                    <a:pt x="1217" y="1379"/>
                  </a:lnTo>
                  <a:lnTo>
                    <a:pt x="1217" y="1412"/>
                  </a:lnTo>
                  <a:lnTo>
                    <a:pt x="1250" y="1412"/>
                  </a:lnTo>
                  <a:lnTo>
                    <a:pt x="1250" y="1446"/>
                  </a:lnTo>
                  <a:lnTo>
                    <a:pt x="1217" y="1446"/>
                  </a:lnTo>
                  <a:lnTo>
                    <a:pt x="1217" y="1479"/>
                  </a:lnTo>
                  <a:lnTo>
                    <a:pt x="1183" y="1479"/>
                  </a:lnTo>
                  <a:lnTo>
                    <a:pt x="1183" y="1511"/>
                  </a:lnTo>
                  <a:lnTo>
                    <a:pt x="1183" y="1544"/>
                  </a:lnTo>
                  <a:lnTo>
                    <a:pt x="1152" y="1544"/>
                  </a:lnTo>
                  <a:lnTo>
                    <a:pt x="1152" y="1577"/>
                  </a:lnTo>
                  <a:lnTo>
                    <a:pt x="1118" y="1577"/>
                  </a:lnTo>
                  <a:lnTo>
                    <a:pt x="1118" y="1610"/>
                  </a:lnTo>
                  <a:lnTo>
                    <a:pt x="1118" y="1642"/>
                  </a:lnTo>
                  <a:lnTo>
                    <a:pt x="1118" y="1675"/>
                  </a:lnTo>
                  <a:lnTo>
                    <a:pt x="1085" y="1675"/>
                  </a:lnTo>
                  <a:lnTo>
                    <a:pt x="1085" y="1708"/>
                  </a:lnTo>
                  <a:lnTo>
                    <a:pt x="1085" y="1742"/>
                  </a:lnTo>
                  <a:lnTo>
                    <a:pt x="1085" y="1775"/>
                  </a:lnTo>
                  <a:lnTo>
                    <a:pt x="1052" y="1775"/>
                  </a:lnTo>
                  <a:lnTo>
                    <a:pt x="1052" y="1806"/>
                  </a:lnTo>
                  <a:lnTo>
                    <a:pt x="1019" y="1806"/>
                  </a:lnTo>
                  <a:lnTo>
                    <a:pt x="1019" y="1840"/>
                  </a:lnTo>
                  <a:lnTo>
                    <a:pt x="1019" y="1873"/>
                  </a:lnTo>
                  <a:lnTo>
                    <a:pt x="987" y="1873"/>
                  </a:lnTo>
                  <a:lnTo>
                    <a:pt x="987" y="1906"/>
                  </a:lnTo>
                  <a:lnTo>
                    <a:pt x="954" y="1906"/>
                  </a:lnTo>
                  <a:lnTo>
                    <a:pt x="954" y="1938"/>
                  </a:lnTo>
                  <a:lnTo>
                    <a:pt x="954" y="1971"/>
                  </a:lnTo>
                  <a:lnTo>
                    <a:pt x="921" y="1971"/>
                  </a:lnTo>
                  <a:lnTo>
                    <a:pt x="887" y="1971"/>
                  </a:lnTo>
                  <a:lnTo>
                    <a:pt x="856" y="1971"/>
                  </a:lnTo>
                  <a:lnTo>
                    <a:pt x="823" y="1971"/>
                  </a:lnTo>
                  <a:lnTo>
                    <a:pt x="823" y="2004"/>
                  </a:lnTo>
                  <a:lnTo>
                    <a:pt x="789" y="2004"/>
                  </a:lnTo>
                  <a:lnTo>
                    <a:pt x="756" y="2004"/>
                  </a:lnTo>
                  <a:lnTo>
                    <a:pt x="723" y="2004"/>
                  </a:lnTo>
                  <a:lnTo>
                    <a:pt x="691" y="2004"/>
                  </a:lnTo>
                  <a:lnTo>
                    <a:pt x="691" y="2037"/>
                  </a:lnTo>
                  <a:lnTo>
                    <a:pt x="658" y="2037"/>
                  </a:lnTo>
                  <a:lnTo>
                    <a:pt x="625" y="2037"/>
                  </a:lnTo>
                  <a:lnTo>
                    <a:pt x="625" y="2069"/>
                  </a:lnTo>
                  <a:lnTo>
                    <a:pt x="591" y="2069"/>
                  </a:lnTo>
                  <a:lnTo>
                    <a:pt x="560" y="2069"/>
                  </a:lnTo>
                  <a:lnTo>
                    <a:pt x="527" y="2069"/>
                  </a:lnTo>
                  <a:lnTo>
                    <a:pt x="527" y="2102"/>
                  </a:lnTo>
                  <a:lnTo>
                    <a:pt x="493" y="2102"/>
                  </a:lnTo>
                  <a:lnTo>
                    <a:pt x="493" y="2135"/>
                  </a:lnTo>
                  <a:lnTo>
                    <a:pt x="493" y="2169"/>
                  </a:lnTo>
                  <a:lnTo>
                    <a:pt x="493" y="2202"/>
                  </a:lnTo>
                  <a:lnTo>
                    <a:pt x="460" y="2202"/>
                  </a:lnTo>
                  <a:lnTo>
                    <a:pt x="427" y="2202"/>
                  </a:lnTo>
                  <a:lnTo>
                    <a:pt x="395" y="2202"/>
                  </a:lnTo>
                  <a:lnTo>
                    <a:pt x="362" y="2202"/>
                  </a:lnTo>
                  <a:lnTo>
                    <a:pt x="362" y="2233"/>
                  </a:lnTo>
                  <a:lnTo>
                    <a:pt x="329" y="2233"/>
                  </a:lnTo>
                  <a:lnTo>
                    <a:pt x="296" y="2233"/>
                  </a:lnTo>
                  <a:lnTo>
                    <a:pt x="296" y="2267"/>
                  </a:lnTo>
                  <a:lnTo>
                    <a:pt x="264" y="2267"/>
                  </a:lnTo>
                  <a:lnTo>
                    <a:pt x="231" y="2267"/>
                  </a:lnTo>
                  <a:lnTo>
                    <a:pt x="198" y="2267"/>
                  </a:lnTo>
                  <a:lnTo>
                    <a:pt x="164" y="2267"/>
                  </a:lnTo>
                  <a:lnTo>
                    <a:pt x="131" y="2267"/>
                  </a:lnTo>
                  <a:lnTo>
                    <a:pt x="99" y="2267"/>
                  </a:lnTo>
                  <a:lnTo>
                    <a:pt x="99" y="2300"/>
                  </a:lnTo>
                  <a:lnTo>
                    <a:pt x="99" y="2333"/>
                  </a:lnTo>
                  <a:lnTo>
                    <a:pt x="131" y="2333"/>
                  </a:lnTo>
                  <a:lnTo>
                    <a:pt x="131" y="2365"/>
                  </a:lnTo>
                  <a:lnTo>
                    <a:pt x="164" y="2365"/>
                  </a:lnTo>
                  <a:lnTo>
                    <a:pt x="164" y="2398"/>
                  </a:lnTo>
                  <a:lnTo>
                    <a:pt x="131" y="2398"/>
                  </a:lnTo>
                  <a:lnTo>
                    <a:pt x="131" y="2431"/>
                  </a:lnTo>
                  <a:lnTo>
                    <a:pt x="131" y="2464"/>
                  </a:lnTo>
                  <a:lnTo>
                    <a:pt x="99" y="2464"/>
                  </a:lnTo>
                  <a:lnTo>
                    <a:pt x="99" y="2498"/>
                  </a:lnTo>
                  <a:lnTo>
                    <a:pt x="66" y="2498"/>
                  </a:lnTo>
                  <a:lnTo>
                    <a:pt x="66" y="2529"/>
                  </a:lnTo>
                  <a:lnTo>
                    <a:pt x="33" y="2529"/>
                  </a:lnTo>
                  <a:lnTo>
                    <a:pt x="33" y="2563"/>
                  </a:lnTo>
                  <a:lnTo>
                    <a:pt x="33" y="2596"/>
                  </a:lnTo>
                  <a:lnTo>
                    <a:pt x="0" y="2596"/>
                  </a:lnTo>
                  <a:lnTo>
                    <a:pt x="0" y="2629"/>
                  </a:lnTo>
                  <a:lnTo>
                    <a:pt x="33" y="2629"/>
                  </a:lnTo>
                  <a:lnTo>
                    <a:pt x="66" y="2629"/>
                  </a:lnTo>
                  <a:lnTo>
                    <a:pt x="99" y="2629"/>
                  </a:lnTo>
                  <a:lnTo>
                    <a:pt x="99" y="2596"/>
                  </a:lnTo>
                  <a:lnTo>
                    <a:pt x="131" y="2596"/>
                  </a:lnTo>
                  <a:lnTo>
                    <a:pt x="164" y="2596"/>
                  </a:lnTo>
                  <a:lnTo>
                    <a:pt x="198" y="2596"/>
                  </a:lnTo>
                  <a:lnTo>
                    <a:pt x="198" y="2563"/>
                  </a:lnTo>
                  <a:lnTo>
                    <a:pt x="231" y="2563"/>
                  </a:lnTo>
                  <a:lnTo>
                    <a:pt x="231" y="2529"/>
                  </a:lnTo>
                  <a:lnTo>
                    <a:pt x="264" y="2529"/>
                  </a:lnTo>
                  <a:lnTo>
                    <a:pt x="296" y="2529"/>
                  </a:lnTo>
                  <a:lnTo>
                    <a:pt x="329" y="2529"/>
                  </a:lnTo>
                  <a:lnTo>
                    <a:pt x="329" y="2498"/>
                  </a:lnTo>
                  <a:lnTo>
                    <a:pt x="362" y="2498"/>
                  </a:lnTo>
                  <a:lnTo>
                    <a:pt x="395" y="2498"/>
                  </a:lnTo>
                  <a:lnTo>
                    <a:pt x="427" y="2498"/>
                  </a:lnTo>
                  <a:lnTo>
                    <a:pt x="427" y="2464"/>
                  </a:lnTo>
                  <a:lnTo>
                    <a:pt x="460" y="2464"/>
                  </a:lnTo>
                  <a:lnTo>
                    <a:pt x="493" y="2464"/>
                  </a:lnTo>
                  <a:lnTo>
                    <a:pt x="527" y="2464"/>
                  </a:lnTo>
                  <a:lnTo>
                    <a:pt x="527" y="2431"/>
                  </a:lnTo>
                  <a:lnTo>
                    <a:pt x="527" y="2398"/>
                  </a:lnTo>
                  <a:lnTo>
                    <a:pt x="560" y="2398"/>
                  </a:lnTo>
                  <a:lnTo>
                    <a:pt x="591" y="2398"/>
                  </a:lnTo>
                  <a:lnTo>
                    <a:pt x="591" y="2365"/>
                  </a:lnTo>
                  <a:lnTo>
                    <a:pt x="625" y="2365"/>
                  </a:lnTo>
                  <a:lnTo>
                    <a:pt x="625" y="2333"/>
                  </a:lnTo>
                  <a:lnTo>
                    <a:pt x="625" y="2300"/>
                  </a:lnTo>
                  <a:lnTo>
                    <a:pt x="658" y="2300"/>
                  </a:lnTo>
                  <a:lnTo>
                    <a:pt x="691" y="2300"/>
                  </a:lnTo>
                  <a:lnTo>
                    <a:pt x="723" y="2300"/>
                  </a:lnTo>
                  <a:lnTo>
                    <a:pt x="756" y="2300"/>
                  </a:lnTo>
                  <a:lnTo>
                    <a:pt x="789" y="2300"/>
                  </a:lnTo>
                  <a:lnTo>
                    <a:pt x="789" y="2267"/>
                  </a:lnTo>
                  <a:lnTo>
                    <a:pt x="823" y="2267"/>
                  </a:lnTo>
                  <a:lnTo>
                    <a:pt x="856" y="2267"/>
                  </a:lnTo>
                  <a:lnTo>
                    <a:pt x="887" y="2267"/>
                  </a:lnTo>
                  <a:lnTo>
                    <a:pt x="921" y="2267"/>
                  </a:lnTo>
                  <a:lnTo>
                    <a:pt x="954" y="2267"/>
                  </a:lnTo>
                  <a:lnTo>
                    <a:pt x="954" y="2233"/>
                  </a:lnTo>
                  <a:lnTo>
                    <a:pt x="954" y="2202"/>
                  </a:lnTo>
                  <a:lnTo>
                    <a:pt x="987" y="2202"/>
                  </a:lnTo>
                  <a:lnTo>
                    <a:pt x="1019" y="2202"/>
                  </a:lnTo>
                  <a:lnTo>
                    <a:pt x="1052" y="2202"/>
                  </a:lnTo>
                  <a:lnTo>
                    <a:pt x="1085" y="2202"/>
                  </a:lnTo>
                  <a:lnTo>
                    <a:pt x="1085" y="2169"/>
                  </a:lnTo>
                  <a:lnTo>
                    <a:pt x="1118" y="2169"/>
                  </a:lnTo>
                  <a:lnTo>
                    <a:pt x="1152" y="2169"/>
                  </a:lnTo>
                  <a:lnTo>
                    <a:pt x="1152" y="2135"/>
                  </a:lnTo>
                  <a:lnTo>
                    <a:pt x="1183" y="2135"/>
                  </a:lnTo>
                  <a:lnTo>
                    <a:pt x="1217" y="2135"/>
                  </a:lnTo>
                  <a:lnTo>
                    <a:pt x="1217" y="2102"/>
                  </a:lnTo>
                  <a:lnTo>
                    <a:pt x="1250" y="2102"/>
                  </a:lnTo>
                  <a:lnTo>
                    <a:pt x="1250" y="2069"/>
                  </a:lnTo>
                  <a:lnTo>
                    <a:pt x="1283" y="2069"/>
                  </a:lnTo>
                  <a:lnTo>
                    <a:pt x="1315" y="2069"/>
                  </a:lnTo>
                  <a:lnTo>
                    <a:pt x="1315" y="2037"/>
                  </a:lnTo>
                  <a:lnTo>
                    <a:pt x="1315" y="2004"/>
                  </a:lnTo>
                  <a:lnTo>
                    <a:pt x="1315" y="1971"/>
                  </a:lnTo>
                  <a:lnTo>
                    <a:pt x="1348" y="1971"/>
                  </a:lnTo>
                  <a:lnTo>
                    <a:pt x="1381" y="1971"/>
                  </a:lnTo>
                  <a:lnTo>
                    <a:pt x="1381" y="1938"/>
                  </a:lnTo>
                  <a:lnTo>
                    <a:pt x="1381" y="1906"/>
                  </a:lnTo>
                  <a:lnTo>
                    <a:pt x="1414" y="1906"/>
                  </a:lnTo>
                  <a:lnTo>
                    <a:pt x="1448" y="1906"/>
                  </a:lnTo>
                  <a:lnTo>
                    <a:pt x="1448" y="1873"/>
                  </a:lnTo>
                  <a:lnTo>
                    <a:pt x="1448" y="1840"/>
                  </a:lnTo>
                  <a:lnTo>
                    <a:pt x="1448" y="1806"/>
                  </a:lnTo>
                  <a:lnTo>
                    <a:pt x="1479" y="1806"/>
                  </a:lnTo>
                  <a:lnTo>
                    <a:pt x="1479" y="1775"/>
                  </a:lnTo>
                  <a:lnTo>
                    <a:pt x="1479" y="1742"/>
                  </a:lnTo>
                  <a:lnTo>
                    <a:pt x="1512" y="1742"/>
                  </a:lnTo>
                  <a:lnTo>
                    <a:pt x="1512" y="1708"/>
                  </a:lnTo>
                  <a:lnTo>
                    <a:pt x="1512" y="1675"/>
                  </a:lnTo>
                  <a:lnTo>
                    <a:pt x="1512" y="1642"/>
                  </a:lnTo>
                  <a:lnTo>
                    <a:pt x="1512" y="1610"/>
                  </a:lnTo>
                  <a:lnTo>
                    <a:pt x="1546" y="1610"/>
                  </a:lnTo>
                  <a:lnTo>
                    <a:pt x="1546" y="1577"/>
                  </a:lnTo>
                  <a:lnTo>
                    <a:pt x="1546" y="1544"/>
                  </a:lnTo>
                  <a:lnTo>
                    <a:pt x="1546" y="1511"/>
                  </a:lnTo>
                  <a:lnTo>
                    <a:pt x="1546" y="1479"/>
                  </a:lnTo>
                  <a:lnTo>
                    <a:pt x="1546" y="1446"/>
                  </a:lnTo>
                  <a:lnTo>
                    <a:pt x="1546" y="1412"/>
                  </a:lnTo>
                  <a:lnTo>
                    <a:pt x="1512" y="1412"/>
                  </a:lnTo>
                  <a:lnTo>
                    <a:pt x="1512" y="1379"/>
                  </a:lnTo>
                  <a:lnTo>
                    <a:pt x="1512" y="1346"/>
                  </a:lnTo>
                  <a:lnTo>
                    <a:pt x="1512" y="1314"/>
                  </a:lnTo>
                  <a:lnTo>
                    <a:pt x="1512" y="1281"/>
                  </a:lnTo>
                  <a:lnTo>
                    <a:pt x="1479" y="1281"/>
                  </a:lnTo>
                  <a:lnTo>
                    <a:pt x="1448" y="1281"/>
                  </a:lnTo>
                  <a:lnTo>
                    <a:pt x="1448" y="1248"/>
                  </a:lnTo>
                  <a:lnTo>
                    <a:pt x="1414" y="1248"/>
                  </a:lnTo>
                  <a:lnTo>
                    <a:pt x="1414" y="1215"/>
                  </a:lnTo>
                  <a:lnTo>
                    <a:pt x="1414" y="1183"/>
                  </a:lnTo>
                  <a:lnTo>
                    <a:pt x="1381" y="1183"/>
                  </a:lnTo>
                  <a:lnTo>
                    <a:pt x="1348" y="1183"/>
                  </a:lnTo>
                  <a:lnTo>
                    <a:pt x="1348" y="1150"/>
                  </a:lnTo>
                  <a:lnTo>
                    <a:pt x="1348" y="1117"/>
                  </a:lnTo>
                  <a:lnTo>
                    <a:pt x="1315" y="1117"/>
                  </a:lnTo>
                  <a:lnTo>
                    <a:pt x="1315" y="1083"/>
                  </a:lnTo>
                  <a:lnTo>
                    <a:pt x="1283" y="1083"/>
                  </a:lnTo>
                  <a:lnTo>
                    <a:pt x="1283" y="1050"/>
                  </a:lnTo>
                  <a:lnTo>
                    <a:pt x="1283" y="1019"/>
                  </a:lnTo>
                  <a:lnTo>
                    <a:pt x="1283" y="985"/>
                  </a:lnTo>
                  <a:lnTo>
                    <a:pt x="1283" y="952"/>
                  </a:lnTo>
                  <a:lnTo>
                    <a:pt x="1250" y="952"/>
                  </a:lnTo>
                  <a:lnTo>
                    <a:pt x="1250" y="919"/>
                  </a:lnTo>
                  <a:lnTo>
                    <a:pt x="1217" y="919"/>
                  </a:lnTo>
                  <a:lnTo>
                    <a:pt x="1217" y="887"/>
                  </a:lnTo>
                  <a:lnTo>
                    <a:pt x="1183" y="887"/>
                  </a:lnTo>
                  <a:lnTo>
                    <a:pt x="1183" y="854"/>
                  </a:lnTo>
                  <a:lnTo>
                    <a:pt x="1183" y="821"/>
                  </a:lnTo>
                  <a:lnTo>
                    <a:pt x="1183" y="788"/>
                  </a:lnTo>
                  <a:lnTo>
                    <a:pt x="1217" y="788"/>
                  </a:lnTo>
                  <a:lnTo>
                    <a:pt x="1217" y="756"/>
                  </a:lnTo>
                  <a:lnTo>
                    <a:pt x="1250" y="756"/>
                  </a:lnTo>
                  <a:lnTo>
                    <a:pt x="1250" y="723"/>
                  </a:lnTo>
                  <a:lnTo>
                    <a:pt x="1283" y="723"/>
                  </a:lnTo>
                  <a:lnTo>
                    <a:pt x="1283" y="690"/>
                  </a:lnTo>
                  <a:lnTo>
                    <a:pt x="1315" y="690"/>
                  </a:lnTo>
                  <a:lnTo>
                    <a:pt x="1315" y="656"/>
                  </a:lnTo>
                  <a:lnTo>
                    <a:pt x="1315" y="623"/>
                  </a:lnTo>
                  <a:lnTo>
                    <a:pt x="1348" y="623"/>
                  </a:lnTo>
                  <a:lnTo>
                    <a:pt x="1381" y="623"/>
                  </a:lnTo>
                  <a:lnTo>
                    <a:pt x="1414" y="623"/>
                  </a:lnTo>
                  <a:lnTo>
                    <a:pt x="1448" y="623"/>
                  </a:lnTo>
                  <a:lnTo>
                    <a:pt x="1448" y="592"/>
                  </a:lnTo>
                  <a:lnTo>
                    <a:pt x="1479" y="592"/>
                  </a:lnTo>
                  <a:lnTo>
                    <a:pt x="1512" y="592"/>
                  </a:lnTo>
                  <a:lnTo>
                    <a:pt x="1512" y="558"/>
                  </a:lnTo>
                  <a:lnTo>
                    <a:pt x="1512" y="525"/>
                  </a:lnTo>
                  <a:lnTo>
                    <a:pt x="1546" y="525"/>
                  </a:lnTo>
                  <a:lnTo>
                    <a:pt x="1579" y="525"/>
                  </a:lnTo>
                  <a:lnTo>
                    <a:pt x="1579" y="492"/>
                  </a:lnTo>
                  <a:lnTo>
                    <a:pt x="1610" y="492"/>
                  </a:lnTo>
                  <a:lnTo>
                    <a:pt x="1644" y="492"/>
                  </a:lnTo>
                  <a:lnTo>
                    <a:pt x="1677" y="492"/>
                  </a:lnTo>
                  <a:lnTo>
                    <a:pt x="1677" y="460"/>
                  </a:lnTo>
                  <a:lnTo>
                    <a:pt x="1710" y="460"/>
                  </a:lnTo>
                  <a:lnTo>
                    <a:pt x="1710" y="427"/>
                  </a:lnTo>
                  <a:lnTo>
                    <a:pt x="1744" y="427"/>
                  </a:lnTo>
                  <a:lnTo>
                    <a:pt x="1775" y="427"/>
                  </a:lnTo>
                  <a:lnTo>
                    <a:pt x="1775" y="394"/>
                  </a:lnTo>
                  <a:lnTo>
                    <a:pt x="1808" y="394"/>
                  </a:lnTo>
                  <a:lnTo>
                    <a:pt x="1808" y="360"/>
                  </a:lnTo>
                  <a:lnTo>
                    <a:pt x="1842" y="360"/>
                  </a:lnTo>
                  <a:lnTo>
                    <a:pt x="1875" y="360"/>
                  </a:lnTo>
                  <a:lnTo>
                    <a:pt x="1906" y="360"/>
                  </a:lnTo>
                  <a:lnTo>
                    <a:pt x="1940" y="360"/>
                  </a:lnTo>
                  <a:lnTo>
                    <a:pt x="1973" y="360"/>
                  </a:lnTo>
                  <a:lnTo>
                    <a:pt x="1973" y="327"/>
                  </a:lnTo>
                  <a:lnTo>
                    <a:pt x="1973" y="296"/>
                  </a:lnTo>
                  <a:lnTo>
                    <a:pt x="1940" y="296"/>
                  </a:lnTo>
                  <a:close/>
                </a:path>
              </a:pathLst>
            </a:custGeom>
            <a:solidFill>
              <a:srgbClr val="26A287"/>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p:cNvSpPr>
            <p:nvPr/>
          </p:nvSpPr>
          <p:spPr bwMode="auto">
            <a:xfrm>
              <a:off x="7545288" y="1711099"/>
              <a:ext cx="3132137" cy="4173537"/>
            </a:xfrm>
            <a:custGeom>
              <a:avLst/>
              <a:gdLst>
                <a:gd name="T0" fmla="*/ 1808 w 1973"/>
                <a:gd name="T1" fmla="*/ 296 h 2629"/>
                <a:gd name="T2" fmla="*/ 1744 w 1973"/>
                <a:gd name="T3" fmla="*/ 196 h 2629"/>
                <a:gd name="T4" fmla="*/ 1842 w 1973"/>
                <a:gd name="T5" fmla="*/ 98 h 2629"/>
                <a:gd name="T6" fmla="*/ 1744 w 1973"/>
                <a:gd name="T7" fmla="*/ 65 h 2629"/>
                <a:gd name="T8" fmla="*/ 1579 w 1973"/>
                <a:gd name="T9" fmla="*/ 31 h 2629"/>
                <a:gd name="T10" fmla="*/ 1414 w 1973"/>
                <a:gd name="T11" fmla="*/ 0 h 2629"/>
                <a:gd name="T12" fmla="*/ 1315 w 1973"/>
                <a:gd name="T13" fmla="*/ 98 h 2629"/>
                <a:gd name="T14" fmla="*/ 1152 w 1973"/>
                <a:gd name="T15" fmla="*/ 131 h 2629"/>
                <a:gd name="T16" fmla="*/ 987 w 1973"/>
                <a:gd name="T17" fmla="*/ 98 h 2629"/>
                <a:gd name="T18" fmla="*/ 856 w 1973"/>
                <a:gd name="T19" fmla="*/ 98 h 2629"/>
                <a:gd name="T20" fmla="*/ 756 w 1973"/>
                <a:gd name="T21" fmla="*/ 196 h 2629"/>
                <a:gd name="T22" fmla="*/ 823 w 1973"/>
                <a:gd name="T23" fmla="*/ 327 h 2629"/>
                <a:gd name="T24" fmla="*/ 823 w 1973"/>
                <a:gd name="T25" fmla="*/ 460 h 2629"/>
                <a:gd name="T26" fmla="*/ 1019 w 1973"/>
                <a:gd name="T27" fmla="*/ 460 h 2629"/>
                <a:gd name="T28" fmla="*/ 1118 w 1973"/>
                <a:gd name="T29" fmla="*/ 558 h 2629"/>
                <a:gd name="T30" fmla="*/ 987 w 1973"/>
                <a:gd name="T31" fmla="*/ 623 h 2629"/>
                <a:gd name="T32" fmla="*/ 856 w 1973"/>
                <a:gd name="T33" fmla="*/ 690 h 2629"/>
                <a:gd name="T34" fmla="*/ 921 w 1973"/>
                <a:gd name="T35" fmla="*/ 756 h 2629"/>
                <a:gd name="T36" fmla="*/ 1019 w 1973"/>
                <a:gd name="T37" fmla="*/ 854 h 2629"/>
                <a:gd name="T38" fmla="*/ 1052 w 1973"/>
                <a:gd name="T39" fmla="*/ 1019 h 2629"/>
                <a:gd name="T40" fmla="*/ 1152 w 1973"/>
                <a:gd name="T41" fmla="*/ 1117 h 2629"/>
                <a:gd name="T42" fmla="*/ 1217 w 1973"/>
                <a:gd name="T43" fmla="*/ 1248 h 2629"/>
                <a:gd name="T44" fmla="*/ 1250 w 1973"/>
                <a:gd name="T45" fmla="*/ 1346 h 2629"/>
                <a:gd name="T46" fmla="*/ 1217 w 1973"/>
                <a:gd name="T47" fmla="*/ 1446 h 2629"/>
                <a:gd name="T48" fmla="*/ 1152 w 1973"/>
                <a:gd name="T49" fmla="*/ 1577 h 2629"/>
                <a:gd name="T50" fmla="*/ 1085 w 1973"/>
                <a:gd name="T51" fmla="*/ 1708 h 2629"/>
                <a:gd name="T52" fmla="*/ 1019 w 1973"/>
                <a:gd name="T53" fmla="*/ 1840 h 2629"/>
                <a:gd name="T54" fmla="*/ 954 w 1973"/>
                <a:gd name="T55" fmla="*/ 1971 h 2629"/>
                <a:gd name="T56" fmla="*/ 789 w 1973"/>
                <a:gd name="T57" fmla="*/ 2004 h 2629"/>
                <a:gd name="T58" fmla="*/ 625 w 1973"/>
                <a:gd name="T59" fmla="*/ 2037 h 2629"/>
                <a:gd name="T60" fmla="*/ 493 w 1973"/>
                <a:gd name="T61" fmla="*/ 2102 h 2629"/>
                <a:gd name="T62" fmla="*/ 395 w 1973"/>
                <a:gd name="T63" fmla="*/ 2202 h 2629"/>
                <a:gd name="T64" fmla="*/ 264 w 1973"/>
                <a:gd name="T65" fmla="*/ 2267 h 2629"/>
                <a:gd name="T66" fmla="*/ 99 w 1973"/>
                <a:gd name="T67" fmla="*/ 2300 h 2629"/>
                <a:gd name="T68" fmla="*/ 131 w 1973"/>
                <a:gd name="T69" fmla="*/ 2398 h 2629"/>
                <a:gd name="T70" fmla="*/ 66 w 1973"/>
                <a:gd name="T71" fmla="*/ 2529 h 2629"/>
                <a:gd name="T72" fmla="*/ 33 w 1973"/>
                <a:gd name="T73" fmla="*/ 2629 h 2629"/>
                <a:gd name="T74" fmla="*/ 198 w 1973"/>
                <a:gd name="T75" fmla="*/ 2596 h 2629"/>
                <a:gd name="T76" fmla="*/ 329 w 1973"/>
                <a:gd name="T77" fmla="*/ 2529 h 2629"/>
                <a:gd name="T78" fmla="*/ 460 w 1973"/>
                <a:gd name="T79" fmla="*/ 2464 h 2629"/>
                <a:gd name="T80" fmla="*/ 591 w 1973"/>
                <a:gd name="T81" fmla="*/ 2398 h 2629"/>
                <a:gd name="T82" fmla="*/ 691 w 1973"/>
                <a:gd name="T83" fmla="*/ 2300 h 2629"/>
                <a:gd name="T84" fmla="*/ 856 w 1973"/>
                <a:gd name="T85" fmla="*/ 2267 h 2629"/>
                <a:gd name="T86" fmla="*/ 987 w 1973"/>
                <a:gd name="T87" fmla="*/ 2202 h 2629"/>
                <a:gd name="T88" fmla="*/ 1152 w 1973"/>
                <a:gd name="T89" fmla="*/ 2169 h 2629"/>
                <a:gd name="T90" fmla="*/ 1250 w 1973"/>
                <a:gd name="T91" fmla="*/ 2069 h 2629"/>
                <a:gd name="T92" fmla="*/ 1348 w 1973"/>
                <a:gd name="T93" fmla="*/ 1971 h 2629"/>
                <a:gd name="T94" fmla="*/ 1448 w 1973"/>
                <a:gd name="T95" fmla="*/ 1873 h 2629"/>
                <a:gd name="T96" fmla="*/ 1512 w 1973"/>
                <a:gd name="T97" fmla="*/ 1742 h 2629"/>
                <a:gd name="T98" fmla="*/ 1546 w 1973"/>
                <a:gd name="T99" fmla="*/ 1577 h 2629"/>
                <a:gd name="T100" fmla="*/ 1512 w 1973"/>
                <a:gd name="T101" fmla="*/ 1412 h 2629"/>
                <a:gd name="T102" fmla="*/ 1448 w 1973"/>
                <a:gd name="T103" fmla="*/ 1281 h 2629"/>
                <a:gd name="T104" fmla="*/ 1348 w 1973"/>
                <a:gd name="T105" fmla="*/ 1183 h 2629"/>
                <a:gd name="T106" fmla="*/ 1283 w 1973"/>
                <a:gd name="T107" fmla="*/ 1050 h 2629"/>
                <a:gd name="T108" fmla="*/ 1217 w 1973"/>
                <a:gd name="T109" fmla="*/ 919 h 2629"/>
                <a:gd name="T110" fmla="*/ 1217 w 1973"/>
                <a:gd name="T111" fmla="*/ 788 h 2629"/>
                <a:gd name="T112" fmla="*/ 1315 w 1973"/>
                <a:gd name="T113" fmla="*/ 690 h 2629"/>
                <a:gd name="T114" fmla="*/ 1448 w 1973"/>
                <a:gd name="T115" fmla="*/ 623 h 2629"/>
                <a:gd name="T116" fmla="*/ 1546 w 1973"/>
                <a:gd name="T117" fmla="*/ 525 h 2629"/>
                <a:gd name="T118" fmla="*/ 1677 w 1973"/>
                <a:gd name="T119" fmla="*/ 460 h 2629"/>
                <a:gd name="T120" fmla="*/ 1808 w 1973"/>
                <a:gd name="T121" fmla="*/ 394 h 2629"/>
                <a:gd name="T122" fmla="*/ 1973 w 1973"/>
                <a:gd name="T123" fmla="*/ 360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2629">
                  <a:moveTo>
                    <a:pt x="1940" y="296"/>
                  </a:moveTo>
                  <a:lnTo>
                    <a:pt x="1906" y="296"/>
                  </a:lnTo>
                  <a:lnTo>
                    <a:pt x="1875" y="296"/>
                  </a:lnTo>
                  <a:lnTo>
                    <a:pt x="1842" y="296"/>
                  </a:lnTo>
                  <a:lnTo>
                    <a:pt x="1808" y="296"/>
                  </a:lnTo>
                  <a:lnTo>
                    <a:pt x="1808" y="296"/>
                  </a:lnTo>
                  <a:lnTo>
                    <a:pt x="1775" y="296"/>
                  </a:lnTo>
                  <a:lnTo>
                    <a:pt x="1775" y="296"/>
                  </a:lnTo>
                  <a:lnTo>
                    <a:pt x="1775" y="262"/>
                  </a:lnTo>
                  <a:lnTo>
                    <a:pt x="1775" y="229"/>
                  </a:lnTo>
                  <a:lnTo>
                    <a:pt x="1744" y="229"/>
                  </a:lnTo>
                  <a:lnTo>
                    <a:pt x="1744" y="196"/>
                  </a:lnTo>
                  <a:lnTo>
                    <a:pt x="1744" y="164"/>
                  </a:lnTo>
                  <a:lnTo>
                    <a:pt x="1775" y="164"/>
                  </a:lnTo>
                  <a:lnTo>
                    <a:pt x="1775" y="131"/>
                  </a:lnTo>
                  <a:lnTo>
                    <a:pt x="1808" y="131"/>
                  </a:lnTo>
                  <a:lnTo>
                    <a:pt x="1808" y="98"/>
                  </a:lnTo>
                  <a:lnTo>
                    <a:pt x="1842" y="98"/>
                  </a:lnTo>
                  <a:lnTo>
                    <a:pt x="1842" y="65"/>
                  </a:lnTo>
                  <a:lnTo>
                    <a:pt x="1842" y="31"/>
                  </a:lnTo>
                  <a:lnTo>
                    <a:pt x="1808" y="31"/>
                  </a:lnTo>
                  <a:lnTo>
                    <a:pt x="1775" y="31"/>
                  </a:lnTo>
                  <a:lnTo>
                    <a:pt x="1775" y="65"/>
                  </a:lnTo>
                  <a:lnTo>
                    <a:pt x="1744" y="65"/>
                  </a:lnTo>
                  <a:lnTo>
                    <a:pt x="1710" y="65"/>
                  </a:lnTo>
                  <a:lnTo>
                    <a:pt x="1677" y="65"/>
                  </a:lnTo>
                  <a:lnTo>
                    <a:pt x="1644" y="65"/>
                  </a:lnTo>
                  <a:lnTo>
                    <a:pt x="1610" y="65"/>
                  </a:lnTo>
                  <a:lnTo>
                    <a:pt x="1610" y="31"/>
                  </a:lnTo>
                  <a:lnTo>
                    <a:pt x="1579" y="31"/>
                  </a:lnTo>
                  <a:lnTo>
                    <a:pt x="1579" y="0"/>
                  </a:lnTo>
                  <a:lnTo>
                    <a:pt x="1546" y="0"/>
                  </a:lnTo>
                  <a:lnTo>
                    <a:pt x="1512" y="0"/>
                  </a:lnTo>
                  <a:lnTo>
                    <a:pt x="1479" y="0"/>
                  </a:lnTo>
                  <a:lnTo>
                    <a:pt x="1448" y="0"/>
                  </a:lnTo>
                  <a:lnTo>
                    <a:pt x="1414" y="0"/>
                  </a:lnTo>
                  <a:lnTo>
                    <a:pt x="1381" y="0"/>
                  </a:lnTo>
                  <a:lnTo>
                    <a:pt x="1381" y="31"/>
                  </a:lnTo>
                  <a:lnTo>
                    <a:pt x="1348" y="31"/>
                  </a:lnTo>
                  <a:lnTo>
                    <a:pt x="1348" y="65"/>
                  </a:lnTo>
                  <a:lnTo>
                    <a:pt x="1315" y="65"/>
                  </a:lnTo>
                  <a:lnTo>
                    <a:pt x="1315" y="98"/>
                  </a:lnTo>
                  <a:lnTo>
                    <a:pt x="1283" y="98"/>
                  </a:lnTo>
                  <a:lnTo>
                    <a:pt x="1250" y="98"/>
                  </a:lnTo>
                  <a:lnTo>
                    <a:pt x="1217" y="98"/>
                  </a:lnTo>
                  <a:lnTo>
                    <a:pt x="1183" y="98"/>
                  </a:lnTo>
                  <a:lnTo>
                    <a:pt x="1183" y="131"/>
                  </a:lnTo>
                  <a:lnTo>
                    <a:pt x="1152" y="131"/>
                  </a:lnTo>
                  <a:lnTo>
                    <a:pt x="1118" y="131"/>
                  </a:lnTo>
                  <a:lnTo>
                    <a:pt x="1118" y="98"/>
                  </a:lnTo>
                  <a:lnTo>
                    <a:pt x="1085" y="98"/>
                  </a:lnTo>
                  <a:lnTo>
                    <a:pt x="1052" y="98"/>
                  </a:lnTo>
                  <a:lnTo>
                    <a:pt x="1019" y="98"/>
                  </a:lnTo>
                  <a:lnTo>
                    <a:pt x="987" y="98"/>
                  </a:lnTo>
                  <a:lnTo>
                    <a:pt x="987" y="131"/>
                  </a:lnTo>
                  <a:lnTo>
                    <a:pt x="954" y="131"/>
                  </a:lnTo>
                  <a:lnTo>
                    <a:pt x="921" y="131"/>
                  </a:lnTo>
                  <a:lnTo>
                    <a:pt x="887" y="131"/>
                  </a:lnTo>
                  <a:lnTo>
                    <a:pt x="887" y="98"/>
                  </a:lnTo>
                  <a:lnTo>
                    <a:pt x="856" y="98"/>
                  </a:lnTo>
                  <a:lnTo>
                    <a:pt x="823" y="98"/>
                  </a:lnTo>
                  <a:lnTo>
                    <a:pt x="789" y="98"/>
                  </a:lnTo>
                  <a:lnTo>
                    <a:pt x="789" y="131"/>
                  </a:lnTo>
                  <a:lnTo>
                    <a:pt x="756" y="131"/>
                  </a:lnTo>
                  <a:lnTo>
                    <a:pt x="756" y="164"/>
                  </a:lnTo>
                  <a:lnTo>
                    <a:pt x="756" y="196"/>
                  </a:lnTo>
                  <a:lnTo>
                    <a:pt x="756" y="229"/>
                  </a:lnTo>
                  <a:lnTo>
                    <a:pt x="789" y="229"/>
                  </a:lnTo>
                  <a:lnTo>
                    <a:pt x="789" y="262"/>
                  </a:lnTo>
                  <a:lnTo>
                    <a:pt x="823" y="262"/>
                  </a:lnTo>
                  <a:lnTo>
                    <a:pt x="823" y="296"/>
                  </a:lnTo>
                  <a:lnTo>
                    <a:pt x="823" y="327"/>
                  </a:lnTo>
                  <a:lnTo>
                    <a:pt x="789" y="327"/>
                  </a:lnTo>
                  <a:lnTo>
                    <a:pt x="789" y="360"/>
                  </a:lnTo>
                  <a:lnTo>
                    <a:pt x="789" y="394"/>
                  </a:lnTo>
                  <a:lnTo>
                    <a:pt x="789" y="427"/>
                  </a:lnTo>
                  <a:lnTo>
                    <a:pt x="823" y="427"/>
                  </a:lnTo>
                  <a:lnTo>
                    <a:pt x="823" y="460"/>
                  </a:lnTo>
                  <a:lnTo>
                    <a:pt x="856" y="460"/>
                  </a:lnTo>
                  <a:lnTo>
                    <a:pt x="887" y="460"/>
                  </a:lnTo>
                  <a:lnTo>
                    <a:pt x="921" y="460"/>
                  </a:lnTo>
                  <a:lnTo>
                    <a:pt x="954" y="460"/>
                  </a:lnTo>
                  <a:lnTo>
                    <a:pt x="987" y="460"/>
                  </a:lnTo>
                  <a:lnTo>
                    <a:pt x="1019" y="460"/>
                  </a:lnTo>
                  <a:lnTo>
                    <a:pt x="1052" y="460"/>
                  </a:lnTo>
                  <a:lnTo>
                    <a:pt x="1052" y="492"/>
                  </a:lnTo>
                  <a:lnTo>
                    <a:pt x="1052" y="525"/>
                  </a:lnTo>
                  <a:lnTo>
                    <a:pt x="1085" y="525"/>
                  </a:lnTo>
                  <a:lnTo>
                    <a:pt x="1085" y="558"/>
                  </a:lnTo>
                  <a:lnTo>
                    <a:pt x="1118" y="558"/>
                  </a:lnTo>
                  <a:lnTo>
                    <a:pt x="1118" y="592"/>
                  </a:lnTo>
                  <a:lnTo>
                    <a:pt x="1085" y="592"/>
                  </a:lnTo>
                  <a:lnTo>
                    <a:pt x="1085" y="623"/>
                  </a:lnTo>
                  <a:lnTo>
                    <a:pt x="1052" y="623"/>
                  </a:lnTo>
                  <a:lnTo>
                    <a:pt x="1019" y="623"/>
                  </a:lnTo>
                  <a:lnTo>
                    <a:pt x="987" y="623"/>
                  </a:lnTo>
                  <a:lnTo>
                    <a:pt x="987" y="656"/>
                  </a:lnTo>
                  <a:lnTo>
                    <a:pt x="954" y="656"/>
                  </a:lnTo>
                  <a:lnTo>
                    <a:pt x="921" y="656"/>
                  </a:lnTo>
                  <a:lnTo>
                    <a:pt x="887" y="656"/>
                  </a:lnTo>
                  <a:lnTo>
                    <a:pt x="856" y="656"/>
                  </a:lnTo>
                  <a:lnTo>
                    <a:pt x="856" y="690"/>
                  </a:lnTo>
                  <a:lnTo>
                    <a:pt x="856" y="723"/>
                  </a:lnTo>
                  <a:lnTo>
                    <a:pt x="823" y="723"/>
                  </a:lnTo>
                  <a:lnTo>
                    <a:pt x="823" y="756"/>
                  </a:lnTo>
                  <a:lnTo>
                    <a:pt x="856" y="756"/>
                  </a:lnTo>
                  <a:lnTo>
                    <a:pt x="887" y="756"/>
                  </a:lnTo>
                  <a:lnTo>
                    <a:pt x="921" y="756"/>
                  </a:lnTo>
                  <a:lnTo>
                    <a:pt x="921" y="788"/>
                  </a:lnTo>
                  <a:lnTo>
                    <a:pt x="954" y="788"/>
                  </a:lnTo>
                  <a:lnTo>
                    <a:pt x="987" y="788"/>
                  </a:lnTo>
                  <a:lnTo>
                    <a:pt x="987" y="821"/>
                  </a:lnTo>
                  <a:lnTo>
                    <a:pt x="1019" y="821"/>
                  </a:lnTo>
                  <a:lnTo>
                    <a:pt x="1019" y="854"/>
                  </a:lnTo>
                  <a:lnTo>
                    <a:pt x="1019" y="887"/>
                  </a:lnTo>
                  <a:lnTo>
                    <a:pt x="1019" y="919"/>
                  </a:lnTo>
                  <a:lnTo>
                    <a:pt x="1019" y="952"/>
                  </a:lnTo>
                  <a:lnTo>
                    <a:pt x="1052" y="952"/>
                  </a:lnTo>
                  <a:lnTo>
                    <a:pt x="1052" y="985"/>
                  </a:lnTo>
                  <a:lnTo>
                    <a:pt x="1052" y="1019"/>
                  </a:lnTo>
                  <a:lnTo>
                    <a:pt x="1052" y="1050"/>
                  </a:lnTo>
                  <a:lnTo>
                    <a:pt x="1085" y="1050"/>
                  </a:lnTo>
                  <a:lnTo>
                    <a:pt x="1118" y="1050"/>
                  </a:lnTo>
                  <a:lnTo>
                    <a:pt x="1118" y="1083"/>
                  </a:lnTo>
                  <a:lnTo>
                    <a:pt x="1152" y="1083"/>
                  </a:lnTo>
                  <a:lnTo>
                    <a:pt x="1152" y="1117"/>
                  </a:lnTo>
                  <a:lnTo>
                    <a:pt x="1152" y="1150"/>
                  </a:lnTo>
                  <a:lnTo>
                    <a:pt x="1152" y="1183"/>
                  </a:lnTo>
                  <a:lnTo>
                    <a:pt x="1152" y="1215"/>
                  </a:lnTo>
                  <a:lnTo>
                    <a:pt x="1152" y="1248"/>
                  </a:lnTo>
                  <a:lnTo>
                    <a:pt x="1183" y="1248"/>
                  </a:lnTo>
                  <a:lnTo>
                    <a:pt x="1217" y="1248"/>
                  </a:lnTo>
                  <a:lnTo>
                    <a:pt x="1250" y="1248"/>
                  </a:lnTo>
                  <a:lnTo>
                    <a:pt x="1250" y="1281"/>
                  </a:lnTo>
                  <a:lnTo>
                    <a:pt x="1283" y="1281"/>
                  </a:lnTo>
                  <a:lnTo>
                    <a:pt x="1283" y="1314"/>
                  </a:lnTo>
                  <a:lnTo>
                    <a:pt x="1250" y="1314"/>
                  </a:lnTo>
                  <a:lnTo>
                    <a:pt x="1250" y="1346"/>
                  </a:lnTo>
                  <a:lnTo>
                    <a:pt x="1217" y="1346"/>
                  </a:lnTo>
                  <a:lnTo>
                    <a:pt x="1217" y="1379"/>
                  </a:lnTo>
                  <a:lnTo>
                    <a:pt x="1217" y="1412"/>
                  </a:lnTo>
                  <a:lnTo>
                    <a:pt x="1250" y="1412"/>
                  </a:lnTo>
                  <a:lnTo>
                    <a:pt x="1250" y="1446"/>
                  </a:lnTo>
                  <a:lnTo>
                    <a:pt x="1217" y="1446"/>
                  </a:lnTo>
                  <a:lnTo>
                    <a:pt x="1217" y="1479"/>
                  </a:lnTo>
                  <a:lnTo>
                    <a:pt x="1183" y="1479"/>
                  </a:lnTo>
                  <a:lnTo>
                    <a:pt x="1183" y="1511"/>
                  </a:lnTo>
                  <a:lnTo>
                    <a:pt x="1183" y="1544"/>
                  </a:lnTo>
                  <a:lnTo>
                    <a:pt x="1152" y="1544"/>
                  </a:lnTo>
                  <a:lnTo>
                    <a:pt x="1152" y="1577"/>
                  </a:lnTo>
                  <a:lnTo>
                    <a:pt x="1118" y="1577"/>
                  </a:lnTo>
                  <a:lnTo>
                    <a:pt x="1118" y="1610"/>
                  </a:lnTo>
                  <a:lnTo>
                    <a:pt x="1118" y="1642"/>
                  </a:lnTo>
                  <a:lnTo>
                    <a:pt x="1118" y="1675"/>
                  </a:lnTo>
                  <a:lnTo>
                    <a:pt x="1085" y="1675"/>
                  </a:lnTo>
                  <a:lnTo>
                    <a:pt x="1085" y="1708"/>
                  </a:lnTo>
                  <a:lnTo>
                    <a:pt x="1085" y="1742"/>
                  </a:lnTo>
                  <a:lnTo>
                    <a:pt x="1085" y="1775"/>
                  </a:lnTo>
                  <a:lnTo>
                    <a:pt x="1052" y="1775"/>
                  </a:lnTo>
                  <a:lnTo>
                    <a:pt x="1052" y="1806"/>
                  </a:lnTo>
                  <a:lnTo>
                    <a:pt x="1019" y="1806"/>
                  </a:lnTo>
                  <a:lnTo>
                    <a:pt x="1019" y="1840"/>
                  </a:lnTo>
                  <a:lnTo>
                    <a:pt x="1019" y="1873"/>
                  </a:lnTo>
                  <a:lnTo>
                    <a:pt x="987" y="1873"/>
                  </a:lnTo>
                  <a:lnTo>
                    <a:pt x="987" y="1906"/>
                  </a:lnTo>
                  <a:lnTo>
                    <a:pt x="954" y="1906"/>
                  </a:lnTo>
                  <a:lnTo>
                    <a:pt x="954" y="1938"/>
                  </a:lnTo>
                  <a:lnTo>
                    <a:pt x="954" y="1971"/>
                  </a:lnTo>
                  <a:lnTo>
                    <a:pt x="921" y="1971"/>
                  </a:lnTo>
                  <a:lnTo>
                    <a:pt x="887" y="1971"/>
                  </a:lnTo>
                  <a:lnTo>
                    <a:pt x="856" y="1971"/>
                  </a:lnTo>
                  <a:lnTo>
                    <a:pt x="823" y="1971"/>
                  </a:lnTo>
                  <a:lnTo>
                    <a:pt x="823" y="2004"/>
                  </a:lnTo>
                  <a:lnTo>
                    <a:pt x="789" y="2004"/>
                  </a:lnTo>
                  <a:lnTo>
                    <a:pt x="756" y="2004"/>
                  </a:lnTo>
                  <a:lnTo>
                    <a:pt x="723" y="2004"/>
                  </a:lnTo>
                  <a:lnTo>
                    <a:pt x="691" y="2004"/>
                  </a:lnTo>
                  <a:lnTo>
                    <a:pt x="691" y="2037"/>
                  </a:lnTo>
                  <a:lnTo>
                    <a:pt x="658" y="2037"/>
                  </a:lnTo>
                  <a:lnTo>
                    <a:pt x="625" y="2037"/>
                  </a:lnTo>
                  <a:lnTo>
                    <a:pt x="625" y="2069"/>
                  </a:lnTo>
                  <a:lnTo>
                    <a:pt x="591" y="2069"/>
                  </a:lnTo>
                  <a:lnTo>
                    <a:pt x="560" y="2069"/>
                  </a:lnTo>
                  <a:lnTo>
                    <a:pt x="527" y="2069"/>
                  </a:lnTo>
                  <a:lnTo>
                    <a:pt x="527" y="2102"/>
                  </a:lnTo>
                  <a:lnTo>
                    <a:pt x="493" y="2102"/>
                  </a:lnTo>
                  <a:lnTo>
                    <a:pt x="493" y="2135"/>
                  </a:lnTo>
                  <a:lnTo>
                    <a:pt x="493" y="2169"/>
                  </a:lnTo>
                  <a:lnTo>
                    <a:pt x="493" y="2202"/>
                  </a:lnTo>
                  <a:lnTo>
                    <a:pt x="460" y="2202"/>
                  </a:lnTo>
                  <a:lnTo>
                    <a:pt x="427" y="2202"/>
                  </a:lnTo>
                  <a:lnTo>
                    <a:pt x="395" y="2202"/>
                  </a:lnTo>
                  <a:lnTo>
                    <a:pt x="362" y="2202"/>
                  </a:lnTo>
                  <a:lnTo>
                    <a:pt x="362" y="2233"/>
                  </a:lnTo>
                  <a:lnTo>
                    <a:pt x="329" y="2233"/>
                  </a:lnTo>
                  <a:lnTo>
                    <a:pt x="296" y="2233"/>
                  </a:lnTo>
                  <a:lnTo>
                    <a:pt x="296" y="2267"/>
                  </a:lnTo>
                  <a:lnTo>
                    <a:pt x="264" y="2267"/>
                  </a:lnTo>
                  <a:lnTo>
                    <a:pt x="231" y="2267"/>
                  </a:lnTo>
                  <a:lnTo>
                    <a:pt x="198" y="2267"/>
                  </a:lnTo>
                  <a:lnTo>
                    <a:pt x="164" y="2267"/>
                  </a:lnTo>
                  <a:lnTo>
                    <a:pt x="131" y="2267"/>
                  </a:lnTo>
                  <a:lnTo>
                    <a:pt x="99" y="2267"/>
                  </a:lnTo>
                  <a:lnTo>
                    <a:pt x="99" y="2300"/>
                  </a:lnTo>
                  <a:lnTo>
                    <a:pt x="99" y="2333"/>
                  </a:lnTo>
                  <a:lnTo>
                    <a:pt x="131" y="2333"/>
                  </a:lnTo>
                  <a:lnTo>
                    <a:pt x="131" y="2365"/>
                  </a:lnTo>
                  <a:lnTo>
                    <a:pt x="164" y="2365"/>
                  </a:lnTo>
                  <a:lnTo>
                    <a:pt x="164" y="2398"/>
                  </a:lnTo>
                  <a:lnTo>
                    <a:pt x="131" y="2398"/>
                  </a:lnTo>
                  <a:lnTo>
                    <a:pt x="131" y="2431"/>
                  </a:lnTo>
                  <a:lnTo>
                    <a:pt x="131" y="2464"/>
                  </a:lnTo>
                  <a:lnTo>
                    <a:pt x="99" y="2464"/>
                  </a:lnTo>
                  <a:lnTo>
                    <a:pt x="99" y="2498"/>
                  </a:lnTo>
                  <a:lnTo>
                    <a:pt x="66" y="2498"/>
                  </a:lnTo>
                  <a:lnTo>
                    <a:pt x="66" y="2529"/>
                  </a:lnTo>
                  <a:lnTo>
                    <a:pt x="33" y="2529"/>
                  </a:lnTo>
                  <a:lnTo>
                    <a:pt x="33" y="2563"/>
                  </a:lnTo>
                  <a:lnTo>
                    <a:pt x="33" y="2596"/>
                  </a:lnTo>
                  <a:lnTo>
                    <a:pt x="0" y="2596"/>
                  </a:lnTo>
                  <a:lnTo>
                    <a:pt x="0" y="2629"/>
                  </a:lnTo>
                  <a:lnTo>
                    <a:pt x="33" y="2629"/>
                  </a:lnTo>
                  <a:lnTo>
                    <a:pt x="66" y="2629"/>
                  </a:lnTo>
                  <a:lnTo>
                    <a:pt x="99" y="2629"/>
                  </a:lnTo>
                  <a:lnTo>
                    <a:pt x="99" y="2596"/>
                  </a:lnTo>
                  <a:lnTo>
                    <a:pt x="131" y="2596"/>
                  </a:lnTo>
                  <a:lnTo>
                    <a:pt x="164" y="2596"/>
                  </a:lnTo>
                  <a:lnTo>
                    <a:pt x="198" y="2596"/>
                  </a:lnTo>
                  <a:lnTo>
                    <a:pt x="198" y="2563"/>
                  </a:lnTo>
                  <a:lnTo>
                    <a:pt x="231" y="2563"/>
                  </a:lnTo>
                  <a:lnTo>
                    <a:pt x="231" y="2529"/>
                  </a:lnTo>
                  <a:lnTo>
                    <a:pt x="264" y="2529"/>
                  </a:lnTo>
                  <a:lnTo>
                    <a:pt x="296" y="2529"/>
                  </a:lnTo>
                  <a:lnTo>
                    <a:pt x="329" y="2529"/>
                  </a:lnTo>
                  <a:lnTo>
                    <a:pt x="329" y="2498"/>
                  </a:lnTo>
                  <a:lnTo>
                    <a:pt x="362" y="2498"/>
                  </a:lnTo>
                  <a:lnTo>
                    <a:pt x="395" y="2498"/>
                  </a:lnTo>
                  <a:lnTo>
                    <a:pt x="427" y="2498"/>
                  </a:lnTo>
                  <a:lnTo>
                    <a:pt x="427" y="2464"/>
                  </a:lnTo>
                  <a:lnTo>
                    <a:pt x="460" y="2464"/>
                  </a:lnTo>
                  <a:lnTo>
                    <a:pt x="493" y="2464"/>
                  </a:lnTo>
                  <a:lnTo>
                    <a:pt x="527" y="2464"/>
                  </a:lnTo>
                  <a:lnTo>
                    <a:pt x="527" y="2431"/>
                  </a:lnTo>
                  <a:lnTo>
                    <a:pt x="527" y="2398"/>
                  </a:lnTo>
                  <a:lnTo>
                    <a:pt x="560" y="2398"/>
                  </a:lnTo>
                  <a:lnTo>
                    <a:pt x="591" y="2398"/>
                  </a:lnTo>
                  <a:lnTo>
                    <a:pt x="591" y="2365"/>
                  </a:lnTo>
                  <a:lnTo>
                    <a:pt x="625" y="2365"/>
                  </a:lnTo>
                  <a:lnTo>
                    <a:pt x="625" y="2333"/>
                  </a:lnTo>
                  <a:lnTo>
                    <a:pt x="625" y="2300"/>
                  </a:lnTo>
                  <a:lnTo>
                    <a:pt x="658" y="2300"/>
                  </a:lnTo>
                  <a:lnTo>
                    <a:pt x="691" y="2300"/>
                  </a:lnTo>
                  <a:lnTo>
                    <a:pt x="723" y="2300"/>
                  </a:lnTo>
                  <a:lnTo>
                    <a:pt x="756" y="2300"/>
                  </a:lnTo>
                  <a:lnTo>
                    <a:pt x="789" y="2300"/>
                  </a:lnTo>
                  <a:lnTo>
                    <a:pt x="789" y="2267"/>
                  </a:lnTo>
                  <a:lnTo>
                    <a:pt x="823" y="2267"/>
                  </a:lnTo>
                  <a:lnTo>
                    <a:pt x="856" y="2267"/>
                  </a:lnTo>
                  <a:lnTo>
                    <a:pt x="887" y="2267"/>
                  </a:lnTo>
                  <a:lnTo>
                    <a:pt x="921" y="2267"/>
                  </a:lnTo>
                  <a:lnTo>
                    <a:pt x="954" y="2267"/>
                  </a:lnTo>
                  <a:lnTo>
                    <a:pt x="954" y="2233"/>
                  </a:lnTo>
                  <a:lnTo>
                    <a:pt x="954" y="2202"/>
                  </a:lnTo>
                  <a:lnTo>
                    <a:pt x="987" y="2202"/>
                  </a:lnTo>
                  <a:lnTo>
                    <a:pt x="1019" y="2202"/>
                  </a:lnTo>
                  <a:lnTo>
                    <a:pt x="1052" y="2202"/>
                  </a:lnTo>
                  <a:lnTo>
                    <a:pt x="1085" y="2202"/>
                  </a:lnTo>
                  <a:lnTo>
                    <a:pt x="1085" y="2169"/>
                  </a:lnTo>
                  <a:lnTo>
                    <a:pt x="1118" y="2169"/>
                  </a:lnTo>
                  <a:lnTo>
                    <a:pt x="1152" y="2169"/>
                  </a:lnTo>
                  <a:lnTo>
                    <a:pt x="1152" y="2135"/>
                  </a:lnTo>
                  <a:lnTo>
                    <a:pt x="1183" y="2135"/>
                  </a:lnTo>
                  <a:lnTo>
                    <a:pt x="1217" y="2135"/>
                  </a:lnTo>
                  <a:lnTo>
                    <a:pt x="1217" y="2102"/>
                  </a:lnTo>
                  <a:lnTo>
                    <a:pt x="1250" y="2102"/>
                  </a:lnTo>
                  <a:lnTo>
                    <a:pt x="1250" y="2069"/>
                  </a:lnTo>
                  <a:lnTo>
                    <a:pt x="1283" y="2069"/>
                  </a:lnTo>
                  <a:lnTo>
                    <a:pt x="1315" y="2069"/>
                  </a:lnTo>
                  <a:lnTo>
                    <a:pt x="1315" y="2037"/>
                  </a:lnTo>
                  <a:lnTo>
                    <a:pt x="1315" y="2004"/>
                  </a:lnTo>
                  <a:lnTo>
                    <a:pt x="1315" y="1971"/>
                  </a:lnTo>
                  <a:lnTo>
                    <a:pt x="1348" y="1971"/>
                  </a:lnTo>
                  <a:lnTo>
                    <a:pt x="1381" y="1971"/>
                  </a:lnTo>
                  <a:lnTo>
                    <a:pt x="1381" y="1938"/>
                  </a:lnTo>
                  <a:lnTo>
                    <a:pt x="1381" y="1906"/>
                  </a:lnTo>
                  <a:lnTo>
                    <a:pt x="1414" y="1906"/>
                  </a:lnTo>
                  <a:lnTo>
                    <a:pt x="1448" y="1906"/>
                  </a:lnTo>
                  <a:lnTo>
                    <a:pt x="1448" y="1873"/>
                  </a:lnTo>
                  <a:lnTo>
                    <a:pt x="1448" y="1840"/>
                  </a:lnTo>
                  <a:lnTo>
                    <a:pt x="1448" y="1806"/>
                  </a:lnTo>
                  <a:lnTo>
                    <a:pt x="1479" y="1806"/>
                  </a:lnTo>
                  <a:lnTo>
                    <a:pt x="1479" y="1775"/>
                  </a:lnTo>
                  <a:lnTo>
                    <a:pt x="1479" y="1742"/>
                  </a:lnTo>
                  <a:lnTo>
                    <a:pt x="1512" y="1742"/>
                  </a:lnTo>
                  <a:lnTo>
                    <a:pt x="1512" y="1708"/>
                  </a:lnTo>
                  <a:lnTo>
                    <a:pt x="1512" y="1675"/>
                  </a:lnTo>
                  <a:lnTo>
                    <a:pt x="1512" y="1642"/>
                  </a:lnTo>
                  <a:lnTo>
                    <a:pt x="1512" y="1610"/>
                  </a:lnTo>
                  <a:lnTo>
                    <a:pt x="1546" y="1610"/>
                  </a:lnTo>
                  <a:lnTo>
                    <a:pt x="1546" y="1577"/>
                  </a:lnTo>
                  <a:lnTo>
                    <a:pt x="1546" y="1544"/>
                  </a:lnTo>
                  <a:lnTo>
                    <a:pt x="1546" y="1511"/>
                  </a:lnTo>
                  <a:lnTo>
                    <a:pt x="1546" y="1479"/>
                  </a:lnTo>
                  <a:lnTo>
                    <a:pt x="1546" y="1446"/>
                  </a:lnTo>
                  <a:lnTo>
                    <a:pt x="1546" y="1412"/>
                  </a:lnTo>
                  <a:lnTo>
                    <a:pt x="1512" y="1412"/>
                  </a:lnTo>
                  <a:lnTo>
                    <a:pt x="1512" y="1379"/>
                  </a:lnTo>
                  <a:lnTo>
                    <a:pt x="1512" y="1346"/>
                  </a:lnTo>
                  <a:lnTo>
                    <a:pt x="1512" y="1314"/>
                  </a:lnTo>
                  <a:lnTo>
                    <a:pt x="1512" y="1281"/>
                  </a:lnTo>
                  <a:lnTo>
                    <a:pt x="1479" y="1281"/>
                  </a:lnTo>
                  <a:lnTo>
                    <a:pt x="1448" y="1281"/>
                  </a:lnTo>
                  <a:lnTo>
                    <a:pt x="1448" y="1248"/>
                  </a:lnTo>
                  <a:lnTo>
                    <a:pt x="1414" y="1248"/>
                  </a:lnTo>
                  <a:lnTo>
                    <a:pt x="1414" y="1215"/>
                  </a:lnTo>
                  <a:lnTo>
                    <a:pt x="1414" y="1183"/>
                  </a:lnTo>
                  <a:lnTo>
                    <a:pt x="1381" y="1183"/>
                  </a:lnTo>
                  <a:lnTo>
                    <a:pt x="1348" y="1183"/>
                  </a:lnTo>
                  <a:lnTo>
                    <a:pt x="1348" y="1150"/>
                  </a:lnTo>
                  <a:lnTo>
                    <a:pt x="1348" y="1117"/>
                  </a:lnTo>
                  <a:lnTo>
                    <a:pt x="1315" y="1117"/>
                  </a:lnTo>
                  <a:lnTo>
                    <a:pt x="1315" y="1083"/>
                  </a:lnTo>
                  <a:lnTo>
                    <a:pt x="1283" y="1083"/>
                  </a:lnTo>
                  <a:lnTo>
                    <a:pt x="1283" y="1050"/>
                  </a:lnTo>
                  <a:lnTo>
                    <a:pt x="1283" y="1019"/>
                  </a:lnTo>
                  <a:lnTo>
                    <a:pt x="1283" y="985"/>
                  </a:lnTo>
                  <a:lnTo>
                    <a:pt x="1283" y="952"/>
                  </a:lnTo>
                  <a:lnTo>
                    <a:pt x="1250" y="952"/>
                  </a:lnTo>
                  <a:lnTo>
                    <a:pt x="1250" y="919"/>
                  </a:lnTo>
                  <a:lnTo>
                    <a:pt x="1217" y="919"/>
                  </a:lnTo>
                  <a:lnTo>
                    <a:pt x="1217" y="887"/>
                  </a:lnTo>
                  <a:lnTo>
                    <a:pt x="1183" y="887"/>
                  </a:lnTo>
                  <a:lnTo>
                    <a:pt x="1183" y="854"/>
                  </a:lnTo>
                  <a:lnTo>
                    <a:pt x="1183" y="821"/>
                  </a:lnTo>
                  <a:lnTo>
                    <a:pt x="1183" y="788"/>
                  </a:lnTo>
                  <a:lnTo>
                    <a:pt x="1217" y="788"/>
                  </a:lnTo>
                  <a:lnTo>
                    <a:pt x="1217" y="756"/>
                  </a:lnTo>
                  <a:lnTo>
                    <a:pt x="1250" y="756"/>
                  </a:lnTo>
                  <a:lnTo>
                    <a:pt x="1250" y="723"/>
                  </a:lnTo>
                  <a:lnTo>
                    <a:pt x="1283" y="723"/>
                  </a:lnTo>
                  <a:lnTo>
                    <a:pt x="1283" y="690"/>
                  </a:lnTo>
                  <a:lnTo>
                    <a:pt x="1315" y="690"/>
                  </a:lnTo>
                  <a:lnTo>
                    <a:pt x="1315" y="656"/>
                  </a:lnTo>
                  <a:lnTo>
                    <a:pt x="1315" y="623"/>
                  </a:lnTo>
                  <a:lnTo>
                    <a:pt x="1348" y="623"/>
                  </a:lnTo>
                  <a:lnTo>
                    <a:pt x="1381" y="623"/>
                  </a:lnTo>
                  <a:lnTo>
                    <a:pt x="1414" y="623"/>
                  </a:lnTo>
                  <a:lnTo>
                    <a:pt x="1448" y="623"/>
                  </a:lnTo>
                  <a:lnTo>
                    <a:pt x="1448" y="592"/>
                  </a:lnTo>
                  <a:lnTo>
                    <a:pt x="1479" y="592"/>
                  </a:lnTo>
                  <a:lnTo>
                    <a:pt x="1512" y="592"/>
                  </a:lnTo>
                  <a:lnTo>
                    <a:pt x="1512" y="558"/>
                  </a:lnTo>
                  <a:lnTo>
                    <a:pt x="1512" y="525"/>
                  </a:lnTo>
                  <a:lnTo>
                    <a:pt x="1546" y="525"/>
                  </a:lnTo>
                  <a:lnTo>
                    <a:pt x="1579" y="525"/>
                  </a:lnTo>
                  <a:lnTo>
                    <a:pt x="1579" y="492"/>
                  </a:lnTo>
                  <a:lnTo>
                    <a:pt x="1610" y="492"/>
                  </a:lnTo>
                  <a:lnTo>
                    <a:pt x="1644" y="492"/>
                  </a:lnTo>
                  <a:lnTo>
                    <a:pt x="1677" y="492"/>
                  </a:lnTo>
                  <a:lnTo>
                    <a:pt x="1677" y="460"/>
                  </a:lnTo>
                  <a:lnTo>
                    <a:pt x="1710" y="460"/>
                  </a:lnTo>
                  <a:lnTo>
                    <a:pt x="1710" y="427"/>
                  </a:lnTo>
                  <a:lnTo>
                    <a:pt x="1744" y="427"/>
                  </a:lnTo>
                  <a:lnTo>
                    <a:pt x="1775" y="427"/>
                  </a:lnTo>
                  <a:lnTo>
                    <a:pt x="1775" y="394"/>
                  </a:lnTo>
                  <a:lnTo>
                    <a:pt x="1808" y="394"/>
                  </a:lnTo>
                  <a:lnTo>
                    <a:pt x="1808" y="360"/>
                  </a:lnTo>
                  <a:lnTo>
                    <a:pt x="1842" y="360"/>
                  </a:lnTo>
                  <a:lnTo>
                    <a:pt x="1875" y="360"/>
                  </a:lnTo>
                  <a:lnTo>
                    <a:pt x="1906" y="360"/>
                  </a:lnTo>
                  <a:lnTo>
                    <a:pt x="1940" y="360"/>
                  </a:lnTo>
                  <a:lnTo>
                    <a:pt x="1973" y="360"/>
                  </a:lnTo>
                  <a:lnTo>
                    <a:pt x="1973" y="327"/>
                  </a:lnTo>
                  <a:lnTo>
                    <a:pt x="1973" y="296"/>
                  </a:lnTo>
                  <a:lnTo>
                    <a:pt x="1940" y="29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72" name="二等辺三角形 571"/>
          <p:cNvSpPr/>
          <p:nvPr/>
        </p:nvSpPr>
        <p:spPr>
          <a:xfrm rot="10800000">
            <a:off x="2108685" y="3654549"/>
            <a:ext cx="2808312" cy="432048"/>
          </a:xfrm>
          <a:prstGeom prst="triangle">
            <a:avLst/>
          </a:prstGeom>
          <a:gradFill flip="none" rotWithShape="1">
            <a:gsLst>
              <a:gs pos="0">
                <a:srgbClr val="6A6A6A"/>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solidFill>
                <a:schemeClr val="tx1"/>
              </a:solidFill>
              <a:latin typeface="Arial" panose="020B0604020202020204" pitchFamily="34" charset="0"/>
              <a:ea typeface="ＭＳ Ｐゴシック" pitchFamily="50" charset="-128"/>
              <a:cs typeface="Arial" panose="020B0604020202020204" pitchFamily="34" charset="0"/>
            </a:endParaRPr>
          </a:p>
        </p:txBody>
      </p:sp>
      <p:sp>
        <p:nvSpPr>
          <p:cNvPr id="568" name="十字形 567"/>
          <p:cNvSpPr/>
          <p:nvPr/>
        </p:nvSpPr>
        <p:spPr>
          <a:xfrm rot="2700000">
            <a:off x="2540732" y="1946219"/>
            <a:ext cx="1944216" cy="1944216"/>
          </a:xfrm>
          <a:prstGeom prst="plus">
            <a:avLst>
              <a:gd name="adj" fmla="val 44196"/>
            </a:avLst>
          </a:prstGeom>
          <a:solidFill>
            <a:srgbClr val="868686"/>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2" name="タイトル 1"/>
          <p:cNvSpPr>
            <a:spLocks noGrp="1"/>
          </p:cNvSpPr>
          <p:nvPr>
            <p:ph type="title"/>
          </p:nvPr>
        </p:nvSpPr>
        <p:spPr/>
        <p:txBody>
          <a:bodyPr/>
          <a:lstStyle/>
          <a:p>
            <a:r>
              <a:rPr lang="ja-JP" altLang="en-US" dirty="0"/>
              <a:t>ベトナム／医療関連／医療機器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中古医療機器</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中古医療機器の輸入は全面的に</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禁止されているものの、科学技術環境省による検査に通過すれば輸入が可能である。しかし、現地のサプライヤーが中古医療機器の輸入に積極的ではないため、事実上、海外の中古医療機器は出回っていない。</a:t>
            </a:r>
          </a:p>
        </p:txBody>
      </p:sp>
      <p:sp>
        <p:nvSpPr>
          <p:cNvPr id="564" name="Freeform 7"/>
          <p:cNvSpPr>
            <a:spLocks/>
          </p:cNvSpPr>
          <p:nvPr/>
        </p:nvSpPr>
        <p:spPr bwMode="auto">
          <a:xfrm>
            <a:off x="632520" y="2636912"/>
            <a:ext cx="6051226" cy="1302756"/>
          </a:xfrm>
          <a:custGeom>
            <a:avLst/>
            <a:gdLst>
              <a:gd name="T0" fmla="*/ 1883 w 1883"/>
              <a:gd name="T1" fmla="*/ 568 h 568"/>
              <a:gd name="T2" fmla="*/ 1784 w 1883"/>
              <a:gd name="T3" fmla="*/ 216 h 568"/>
              <a:gd name="T4" fmla="*/ 1709 w 1883"/>
              <a:gd name="T5" fmla="*/ 302 h 568"/>
              <a:gd name="T6" fmla="*/ 877 w 1883"/>
              <a:gd name="T7" fmla="*/ 0 h 568"/>
              <a:gd name="T8" fmla="*/ 0 w 1883"/>
              <a:gd name="T9" fmla="*/ 338 h 568"/>
              <a:gd name="T10" fmla="*/ 168 w 1883"/>
              <a:gd name="T11" fmla="*/ 450 h 568"/>
              <a:gd name="T12" fmla="*/ 889 w 1883"/>
              <a:gd name="T13" fmla="*/ 176 h 568"/>
              <a:gd name="T14" fmla="*/ 1590 w 1883"/>
              <a:gd name="T15" fmla="*/ 442 h 568"/>
              <a:gd name="T16" fmla="*/ 1520 w 1883"/>
              <a:gd name="T17" fmla="*/ 522 h 568"/>
              <a:gd name="T18" fmla="*/ 1883 w 1883"/>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568">
                <a:moveTo>
                  <a:pt x="1883" y="568"/>
                </a:moveTo>
                <a:cubicBezTo>
                  <a:pt x="1784" y="216"/>
                  <a:pt x="1784" y="216"/>
                  <a:pt x="1784" y="216"/>
                </a:cubicBezTo>
                <a:cubicBezTo>
                  <a:pt x="1709" y="302"/>
                  <a:pt x="1709" y="302"/>
                  <a:pt x="1709" y="302"/>
                </a:cubicBezTo>
                <a:cubicBezTo>
                  <a:pt x="1494" y="117"/>
                  <a:pt x="1226" y="0"/>
                  <a:pt x="877" y="0"/>
                </a:cubicBezTo>
                <a:cubicBezTo>
                  <a:pt x="485" y="0"/>
                  <a:pt x="208" y="122"/>
                  <a:pt x="0" y="338"/>
                </a:cubicBezTo>
                <a:cubicBezTo>
                  <a:pt x="168" y="450"/>
                  <a:pt x="168" y="450"/>
                  <a:pt x="168" y="450"/>
                </a:cubicBezTo>
                <a:cubicBezTo>
                  <a:pt x="345" y="274"/>
                  <a:pt x="576" y="176"/>
                  <a:pt x="889" y="176"/>
                </a:cubicBezTo>
                <a:cubicBezTo>
                  <a:pt x="1179" y="176"/>
                  <a:pt x="1405" y="278"/>
                  <a:pt x="1590" y="442"/>
                </a:cubicBezTo>
                <a:cubicBezTo>
                  <a:pt x="1520" y="522"/>
                  <a:pt x="1520" y="522"/>
                  <a:pt x="1520" y="522"/>
                </a:cubicBezTo>
                <a:lnTo>
                  <a:pt x="1883" y="568"/>
                </a:lnTo>
                <a:close/>
              </a:path>
            </a:pathLst>
          </a:custGeom>
          <a:gradFill flip="none" rotWithShape="1">
            <a:gsLst>
              <a:gs pos="51000">
                <a:srgbClr val="5F8AC3"/>
              </a:gs>
              <a:gs pos="89000">
                <a:schemeClr val="bg1"/>
              </a:gs>
            </a:gsLst>
            <a:lin ang="9600000" scaled="0"/>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7" name="角丸四角形 556"/>
          <p:cNvSpPr/>
          <p:nvPr/>
        </p:nvSpPr>
        <p:spPr>
          <a:xfrm>
            <a:off x="2280692" y="2407654"/>
            <a:ext cx="2464296" cy="1008112"/>
          </a:xfrm>
          <a:prstGeom prst="roundRect">
            <a:avLst>
              <a:gd name="adj" fmla="val 9824"/>
            </a:avLst>
          </a:prstGeom>
          <a:solidFill>
            <a:srgbClr val="F24A38"/>
          </a:solidFill>
        </p:spPr>
        <p:txBody>
          <a:bodyPr wrap="none" anchor="ctr" anchorCtr="0">
            <a:noAutofit/>
          </a:bodyPr>
          <a:lstStyle/>
          <a:p>
            <a:pPr algn="ctr"/>
            <a:r>
              <a:rPr lang="ja-JP" altLang="ja-JP" sz="1600" dirty="0">
                <a:solidFill>
                  <a:schemeClr val="bg1"/>
                </a:solidFill>
                <a:latin typeface="HGP創英角ｺﾞｼｯｸUB" panose="020B0900000000000000" pitchFamily="50" charset="-128"/>
                <a:ea typeface="HGP創英角ｺﾞｼｯｸUB" panose="020B0900000000000000" pitchFamily="50" charset="-128"/>
              </a:rPr>
              <a:t>中古医療機器の輸入</a:t>
            </a: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65" name="十字形 564"/>
          <p:cNvSpPr/>
          <p:nvPr/>
        </p:nvSpPr>
        <p:spPr>
          <a:xfrm rot="2700000">
            <a:off x="2540732" y="1946219"/>
            <a:ext cx="1944216" cy="1944216"/>
          </a:xfrm>
          <a:prstGeom prst="plus">
            <a:avLst>
              <a:gd name="adj" fmla="val 44196"/>
            </a:avLst>
          </a:prstGeom>
          <a:solidFill>
            <a:srgbClr val="868686">
              <a:alpha val="50000"/>
            </a:srgb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574" name="円/楕円 573"/>
          <p:cNvSpPr/>
          <p:nvPr/>
        </p:nvSpPr>
        <p:spPr>
          <a:xfrm>
            <a:off x="7113240" y="3140968"/>
            <a:ext cx="2175792" cy="2232248"/>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lnSpc>
                <a:spcPct val="110000"/>
              </a:lnSpc>
              <a:spcAft>
                <a:spcPts val="600"/>
              </a:spcAft>
            </a:pPr>
            <a:r>
              <a:rPr lang="ja-JP" altLang="ja-JP" sz="1600" dirty="0">
                <a:latin typeface="HGP創英角ｺﾞｼｯｸUB" panose="020B0900000000000000" pitchFamily="50" charset="-128"/>
                <a:ea typeface="HGP創英角ｺﾞｼｯｸUB" panose="020B0900000000000000" pitchFamily="50" charset="-128"/>
              </a:rPr>
              <a:t>現地のサプライヤーは</a:t>
            </a:r>
            <a:br>
              <a:rPr lang="en-US" altLang="ja-JP" sz="1600" dirty="0">
                <a:latin typeface="HGP創英角ｺﾞｼｯｸUB" panose="020B0900000000000000" pitchFamily="50" charset="-128"/>
                <a:ea typeface="HGP創英角ｺﾞｼｯｸUB" panose="020B0900000000000000" pitchFamily="50" charset="-128"/>
              </a:rPr>
            </a:br>
            <a:r>
              <a:rPr lang="ja-JP" altLang="ja-JP" sz="1600" dirty="0">
                <a:latin typeface="HGP創英角ｺﾞｼｯｸUB" panose="020B0900000000000000" pitchFamily="50" charset="-128"/>
                <a:ea typeface="HGP創英角ｺﾞｼｯｸUB" panose="020B0900000000000000" pitchFamily="50" charset="-128"/>
              </a:rPr>
              <a:t>海外中古品の輸入に</a:t>
            </a:r>
            <a:br>
              <a:rPr lang="en-US" altLang="ja-JP" sz="1600" dirty="0">
                <a:latin typeface="HGP創英角ｺﾞｼｯｸUB" panose="020B0900000000000000" pitchFamily="50" charset="-128"/>
                <a:ea typeface="HGP創英角ｺﾞｼｯｸUB" panose="020B0900000000000000" pitchFamily="50" charset="-128"/>
              </a:rPr>
            </a:br>
            <a:r>
              <a:rPr lang="ja-JP" altLang="ja-JP" sz="1600" dirty="0">
                <a:latin typeface="HGP創英角ｺﾞｼｯｸUB" panose="020B0900000000000000" pitchFamily="50" charset="-128"/>
                <a:ea typeface="HGP創英角ｺﾞｼｯｸUB" panose="020B0900000000000000" pitchFamily="50" charset="-128"/>
              </a:rPr>
              <a:t>積極的では</a:t>
            </a:r>
            <a:r>
              <a:rPr lang="ja-JP" altLang="en-US" sz="1600" dirty="0">
                <a:latin typeface="HGP創英角ｺﾞｼｯｸUB" panose="020B0900000000000000" pitchFamily="50" charset="-128"/>
                <a:ea typeface="HGP創英角ｺﾞｼｯｸUB" panose="020B0900000000000000" pitchFamily="50" charset="-128"/>
              </a:rPr>
              <a:t>ない。</a:t>
            </a:r>
            <a:endParaRPr lang="en-US" altLang="ja-JP" sz="1600" dirty="0">
              <a:latin typeface="HGP創英角ｺﾞｼｯｸUB" panose="020B0900000000000000" pitchFamily="50" charset="-128"/>
              <a:ea typeface="HGP創英角ｺﾞｼｯｸUB" panose="020B0900000000000000" pitchFamily="50" charset="-128"/>
            </a:endParaRPr>
          </a:p>
          <a:p>
            <a:pPr algn="ctr">
              <a:lnSpc>
                <a:spcPct val="110000"/>
              </a:lnSpc>
              <a:spcAft>
                <a:spcPts val="600"/>
              </a:spcAft>
            </a:pPr>
            <a:r>
              <a:rPr lang="ja-JP" altLang="en-US" sz="1600" dirty="0">
                <a:latin typeface="HGP創英角ｺﾞｼｯｸUB" panose="020B0900000000000000" pitchFamily="50" charset="-128"/>
                <a:ea typeface="HGP創英角ｺﾞｼｯｸUB" panose="020B0900000000000000" pitchFamily="50" charset="-128"/>
              </a:rPr>
              <a:t>事実上、中古機器の使用は</a:t>
            </a:r>
            <a:br>
              <a:rPr lang="en-US" altLang="ja-JP" sz="1600" dirty="0">
                <a:latin typeface="HGP創英角ｺﾞｼｯｸUB" panose="020B0900000000000000" pitchFamily="50" charset="-128"/>
                <a:ea typeface="HGP創英角ｺﾞｼｯｸUB" panose="020B0900000000000000" pitchFamily="50" charset="-128"/>
              </a:rPr>
            </a:br>
            <a:r>
              <a:rPr lang="ja-JP" altLang="en-US" sz="1600" dirty="0">
                <a:latin typeface="HGP創英角ｺﾞｼｯｸUB" panose="020B0900000000000000" pitchFamily="50" charset="-128"/>
                <a:ea typeface="HGP創英角ｺﾞｼｯｸUB" panose="020B0900000000000000" pitchFamily="50" charset="-128"/>
              </a:rPr>
              <a:t>寄付されたもののみ</a:t>
            </a:r>
            <a:br>
              <a:rPr lang="en-US" altLang="ja-JP" sz="1600" dirty="0">
                <a:latin typeface="HGP創英角ｺﾞｼｯｸUB" panose="020B0900000000000000" pitchFamily="50" charset="-128"/>
                <a:ea typeface="HGP創英角ｺﾞｼｯｸUB" panose="020B0900000000000000" pitchFamily="50" charset="-128"/>
              </a:rPr>
            </a:br>
            <a:r>
              <a:rPr lang="ja-JP" altLang="en-US" sz="1600" dirty="0">
                <a:latin typeface="HGP創英角ｺﾞｼｯｸUB" panose="020B0900000000000000" pitchFamily="50" charset="-128"/>
                <a:ea typeface="HGP創英角ｺﾞｼｯｸUB" panose="020B0900000000000000" pitchFamily="50" charset="-128"/>
              </a:rPr>
              <a:t>認められる状態。</a:t>
            </a:r>
          </a:p>
        </p:txBody>
      </p:sp>
      <p:sp>
        <p:nvSpPr>
          <p:cNvPr id="577" name="テキスト ボックス 576"/>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18" name="正方形/長方形 17"/>
          <p:cNvSpPr/>
          <p:nvPr/>
        </p:nvSpPr>
        <p:spPr>
          <a:xfrm>
            <a:off x="1424608" y="1657263"/>
            <a:ext cx="4176464" cy="566309"/>
          </a:xfrm>
          <a:prstGeom prst="rect">
            <a:avLst/>
          </a:prstGeom>
        </p:spPr>
        <p:txBody>
          <a:bodyPr wrap="square">
            <a:spAutoFit/>
          </a:bodyPr>
          <a:lstStyle/>
          <a:p>
            <a:pPr algn="ctr">
              <a:lnSpc>
                <a:spcPct val="110000"/>
              </a:lnSpc>
              <a:spcAft>
                <a:spcPts val="600"/>
              </a:spcAft>
            </a:pPr>
            <a:r>
              <a:rPr lang="ja-JP" altLang="en-US" sz="1400" b="1" dirty="0"/>
              <a:t>通達</a:t>
            </a:r>
            <a:r>
              <a:rPr lang="en-US" altLang="ja-JP" sz="1400" b="1" dirty="0"/>
              <a:t>04/2014/TT-BCT</a:t>
            </a:r>
            <a:r>
              <a:rPr lang="ja-JP" altLang="en-US" sz="1400" b="1" dirty="0"/>
              <a:t>号</a:t>
            </a:r>
            <a:br>
              <a:rPr lang="en-US" altLang="ja-JP" sz="1400" b="1" dirty="0"/>
            </a:br>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により全面的に禁止</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2280692" y="4500803"/>
            <a:ext cx="2464296" cy="1008112"/>
          </a:xfrm>
          <a:prstGeom prst="roundRect">
            <a:avLst>
              <a:gd name="adj" fmla="val 9824"/>
            </a:avLst>
          </a:prstGeom>
          <a:solidFill>
            <a:srgbClr val="3D6AA7"/>
          </a:solidFill>
        </p:spPr>
        <p:txBody>
          <a:bodyPr wrap="none"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科学技術環境省による</a:t>
            </a:r>
            <a:br>
              <a:rPr lang="en-US" altLang="ja-JP" sz="1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検査に通過すれば、</a:t>
            </a:r>
            <a:br>
              <a:rPr lang="en-US" altLang="ja-JP" sz="1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輸入が可能</a:t>
            </a:r>
          </a:p>
        </p:txBody>
      </p:sp>
      <p:sp>
        <p:nvSpPr>
          <p:cNvPr id="5" name="円/楕円 4"/>
          <p:cNvSpPr/>
          <p:nvPr/>
        </p:nvSpPr>
        <p:spPr>
          <a:xfrm>
            <a:off x="2717075" y="4221088"/>
            <a:ext cx="1567542" cy="1567542"/>
          </a:xfrm>
          <a:prstGeom prst="ellipse">
            <a:avLst/>
          </a:prstGeom>
          <a:noFill/>
          <a:ln w="228600" cap="flat" cmpd="sng" algn="ctr">
            <a:solidFill>
              <a:srgbClr val="77D4ED">
                <a:alpha val="50000"/>
              </a:srgbClr>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7" name="角丸四角形 566"/>
          <p:cNvSpPr/>
          <p:nvPr/>
        </p:nvSpPr>
        <p:spPr>
          <a:xfrm>
            <a:off x="1712640" y="5517232"/>
            <a:ext cx="3384376" cy="864096"/>
          </a:xfrm>
          <a:prstGeom prst="roundRect">
            <a:avLst>
              <a:gd name="adj" fmla="val 10710"/>
            </a:avLst>
          </a:prstGeom>
          <a:noFill/>
          <a:extLst>
            <a:ext uri="{909E8E84-426E-40DD-AFC4-6F175D3DCCD1}">
              <a14:hiddenFill xmlns:a14="http://schemas.microsoft.com/office/drawing/2010/main">
                <a:solidFill>
                  <a:srgbClr val="CCDAEC"/>
                </a:solidFill>
              </a14:hiddenFill>
            </a:ext>
          </a:extLst>
        </p:spPr>
        <p:txBody>
          <a:bodyPr wrap="square" anchor="ctr" anchorCtr="0">
            <a:noAutofit/>
          </a:bodyPr>
          <a:lstStyle/>
          <a:p>
            <a:pPr marL="461963" indent="-461963">
              <a:lnSpc>
                <a:spcPct val="110000"/>
              </a:lnSpc>
              <a:spcAft>
                <a:spcPts val="600"/>
              </a:spcAft>
            </a:pPr>
            <a:r>
              <a:rPr lang="ja-JP" altLang="ja-JP" sz="1200" b="1" dirty="0"/>
              <a:t>規定</a:t>
            </a:r>
            <a:r>
              <a:rPr lang="ja-JP" altLang="en-US" sz="1200" b="1" dirty="0"/>
              <a:t>：</a:t>
            </a:r>
            <a:r>
              <a:rPr lang="en-US" altLang="ja-JP" sz="1200" b="1" dirty="0"/>
              <a:t>	</a:t>
            </a:r>
            <a:r>
              <a:rPr lang="ja-JP" altLang="ja-JP" sz="1200" dirty="0"/>
              <a:t>製品寿命の</a:t>
            </a:r>
            <a:r>
              <a:rPr lang="en-US" altLang="ja-JP" sz="1200" dirty="0">
                <a:latin typeface="Arial Black" panose="020B0A04020102020204" pitchFamily="34" charset="0"/>
                <a:ea typeface="HGP創英角ｺﾞｼｯｸUB" panose="020B0900000000000000" pitchFamily="50" charset="-128"/>
              </a:rPr>
              <a:t>80%</a:t>
            </a:r>
            <a:r>
              <a:rPr lang="ja-JP" altLang="ja-JP" sz="1200" dirty="0">
                <a:latin typeface="HGP創英角ｺﾞｼｯｸUB" panose="020B0900000000000000" pitchFamily="50" charset="-128"/>
                <a:ea typeface="HGP創英角ｺﾞｼｯｸUB" panose="020B0900000000000000" pitchFamily="50" charset="-128"/>
              </a:rPr>
              <a:t>以上</a:t>
            </a:r>
            <a:r>
              <a:rPr lang="ja-JP" altLang="ja-JP" sz="1200" dirty="0"/>
              <a:t>が残存し、かつ</a:t>
            </a:r>
            <a:br>
              <a:rPr lang="en-US" altLang="ja-JP" sz="1200" dirty="0"/>
            </a:br>
            <a:r>
              <a:rPr lang="ja-JP" altLang="en-US" sz="1200" dirty="0"/>
              <a:t>同型の</a:t>
            </a:r>
            <a:r>
              <a:rPr lang="ja-JP" altLang="ja-JP" sz="1200" dirty="0"/>
              <a:t>新製品に比べて</a:t>
            </a:r>
            <a:r>
              <a:rPr lang="en-US" altLang="ja-JP" sz="1200" dirty="0">
                <a:latin typeface="Arial Black" panose="020B0A04020102020204" pitchFamily="34" charset="0"/>
                <a:ea typeface="HGP創英角ｺﾞｼｯｸUB" panose="020B0900000000000000" pitchFamily="50" charset="-128"/>
              </a:rPr>
              <a:t>110%</a:t>
            </a:r>
            <a:r>
              <a:rPr lang="ja-JP" altLang="ja-JP" sz="1200" dirty="0">
                <a:latin typeface="HGP創英角ｺﾞｼｯｸUB" panose="020B0900000000000000" pitchFamily="50" charset="-128"/>
                <a:ea typeface="HGP創英角ｺﾞｼｯｸUB" panose="020B0900000000000000" pitchFamily="50" charset="-128"/>
              </a:rPr>
              <a:t>以上</a:t>
            </a:r>
            <a:r>
              <a:rPr lang="ja-JP" altLang="en-US" sz="1200" dirty="0"/>
              <a:t>、</a:t>
            </a:r>
            <a:br>
              <a:rPr lang="en-US" altLang="ja-JP" sz="1200" dirty="0"/>
            </a:br>
            <a:r>
              <a:rPr lang="ja-JP" altLang="ja-JP" sz="1200" dirty="0"/>
              <a:t>燃料や電気を消費してはいけない</a:t>
            </a:r>
            <a:r>
              <a:rPr lang="ja-JP" altLang="en-US" sz="1200" dirty="0"/>
              <a:t>。</a:t>
            </a:r>
          </a:p>
        </p:txBody>
      </p:sp>
      <p:sp>
        <p:nvSpPr>
          <p:cNvPr id="23" name="角丸四角形 22"/>
          <p:cNvSpPr/>
          <p:nvPr/>
        </p:nvSpPr>
        <p:spPr>
          <a:xfrm>
            <a:off x="2280692" y="4500803"/>
            <a:ext cx="2464296" cy="1008112"/>
          </a:xfrm>
          <a:prstGeom prst="roundRect">
            <a:avLst>
              <a:gd name="adj" fmla="val 9824"/>
            </a:avLst>
          </a:prstGeom>
          <a:noFill/>
          <a:extLst>
            <a:ext uri="{909E8E84-426E-40DD-AFC4-6F175D3DCCD1}">
              <a14:hiddenFill xmlns:a14="http://schemas.microsoft.com/office/drawing/2010/main">
                <a:solidFill>
                  <a:srgbClr val="3D6AA7"/>
                </a:solidFill>
              </a14:hiddenFill>
            </a:ext>
          </a:extLst>
        </p:spPr>
        <p:txBody>
          <a:bodyPr wrap="none"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科学技術環境省による</a:t>
            </a:r>
            <a:br>
              <a:rPr lang="en-US" altLang="ja-JP" sz="1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検査に通過すれば、</a:t>
            </a:r>
            <a:br>
              <a:rPr lang="en-US" altLang="ja-JP" sz="1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輸入が可能</a:t>
            </a:r>
          </a:p>
        </p:txBody>
      </p:sp>
      <p:sp>
        <p:nvSpPr>
          <p:cNvPr id="24" name="正方形/長方形 23"/>
          <p:cNvSpPr/>
          <p:nvPr/>
        </p:nvSpPr>
        <p:spPr>
          <a:xfrm>
            <a:off x="2432720" y="3589035"/>
            <a:ext cx="2160240" cy="397032"/>
          </a:xfrm>
          <a:prstGeom prst="rect">
            <a:avLst/>
          </a:prstGeom>
        </p:spPr>
        <p:txBody>
          <a:bodyPr wrap="square">
            <a:spAutoFit/>
          </a:bodyPr>
          <a:lstStyle/>
          <a:p>
            <a:pPr algn="ctr">
              <a:lnSpc>
                <a:spcPct val="110000"/>
              </a:lnSpc>
              <a:spcAft>
                <a:spcPts val="600"/>
              </a:spcAft>
            </a:pPr>
            <a:r>
              <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ただし</a:t>
            </a:r>
          </a:p>
        </p:txBody>
      </p:sp>
    </p:spTree>
    <p:extLst>
      <p:ext uri="{BB962C8B-B14F-4D97-AF65-F5344CB8AC3E}">
        <p14:creationId xmlns:p14="http://schemas.microsoft.com/office/powerpoint/2010/main" val="12721353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3577619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5" imgW="360" imgH="360" progId="TCLayout.ActiveDocument.1">
                  <p:embed/>
                </p:oleObj>
              </mc:Choice>
              <mc:Fallback>
                <p:oleObj name="think-cellスライド" r:id="rId25" imgW="360" imgH="360" progId="TCLayout.ActiveDocument.1">
                  <p:embed/>
                  <p:pic>
                    <p:nvPicPr>
                      <p:cNvPr id="4" name="Object 3"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118826"/>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77281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56" name="テキスト ボックス 1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年まで年率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で成長すると見込まれており、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と推定されている。</a:t>
            </a:r>
          </a:p>
        </p:txBody>
      </p:sp>
      <p:graphicFrame>
        <p:nvGraphicFramePr>
          <p:cNvPr id="83" name="Chart 82">
            <a:extLst>
              <a:ext uri="{FF2B5EF4-FFF2-40B4-BE49-F238E27FC236}">
                <a16:creationId xmlns:a16="http://schemas.microsoft.com/office/drawing/2014/main" id="{08421029-713C-7B1D-CFDA-BCB2B86204E9}"/>
              </a:ext>
            </a:extLst>
          </p:cNvPr>
          <p:cNvGraphicFramePr/>
          <p:nvPr>
            <p:custDataLst>
              <p:tags r:id="rId3"/>
            </p:custDataLst>
            <p:extLst>
              <p:ext uri="{D42A27DB-BD31-4B8C-83A1-F6EECF244321}">
                <p14:modId xmlns:p14="http://schemas.microsoft.com/office/powerpoint/2010/main" val="157479293"/>
              </p:ext>
            </p:extLst>
          </p:nvPr>
        </p:nvGraphicFramePr>
        <p:xfrm>
          <a:off x="233363" y="2792413"/>
          <a:ext cx="5827712" cy="3360737"/>
        </p:xfrm>
        <a:graphic>
          <a:graphicData uri="http://schemas.openxmlformats.org/drawingml/2006/chart">
            <c:chart xmlns:c="http://schemas.openxmlformats.org/drawingml/2006/chart" xmlns:r="http://schemas.openxmlformats.org/officeDocument/2006/relationships" r:id="rId27"/>
          </a:graphicData>
        </a:graphic>
      </p:graphicFrame>
      <p:sp>
        <p:nvSpPr>
          <p:cNvPr id="23" name="テキスト プレースホルダ 9">
            <a:extLst>
              <a:ext uri="{FF2B5EF4-FFF2-40B4-BE49-F238E27FC236}">
                <a16:creationId xmlns:a16="http://schemas.microsoft.com/office/drawing/2014/main" id="{548E00BE-21EB-9CE2-BA84-4AF584DE1431}"/>
              </a:ext>
            </a:extLst>
          </p:cNvPr>
          <p:cNvSpPr>
            <a:spLocks/>
          </p:cNvSpPr>
          <p:nvPr>
            <p:custDataLst>
              <p:tags r:id="rId4"/>
            </p:custDataLst>
          </p:nvPr>
        </p:nvSpPr>
        <p:spPr bwMode="auto">
          <a:xfrm>
            <a:off x="522288" y="59705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28BF7C-298E-40AC-8770-9717B981777C}" type="datetime'''''2''''''0''''1''''''''7'''''''''''''''''''''''''">
              <a:rPr lang="en-US" altLang="en-US" sz="1000" smtClean="0"/>
              <a:pPr/>
              <a:t>2017</a:t>
            </a:fld>
            <a:endParaRPr kumimoji="1" lang="en-US" altLang="ja-JP" sz="1000"/>
          </a:p>
        </p:txBody>
      </p:sp>
      <p:sp>
        <p:nvSpPr>
          <p:cNvPr id="29" name="テキスト プレースホルダ 9">
            <a:extLst>
              <a:ext uri="{FF2B5EF4-FFF2-40B4-BE49-F238E27FC236}">
                <a16:creationId xmlns:a16="http://schemas.microsoft.com/office/drawing/2014/main" id="{07D40FAE-59A5-301E-3BDE-6EB2E33B1772}"/>
              </a:ext>
            </a:extLst>
          </p:cNvPr>
          <p:cNvSpPr>
            <a:spLocks/>
          </p:cNvSpPr>
          <p:nvPr>
            <p:custDataLst>
              <p:tags r:id="rId5"/>
            </p:custDataLst>
          </p:nvPr>
        </p:nvSpPr>
        <p:spPr bwMode="auto">
          <a:xfrm>
            <a:off x="1300163"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803A96-2DF5-4DAA-96BB-C52E9DC667AA}" type="datetime'''''''''''''''''1''''''''''''''''''''''''8'''''">
              <a:rPr lang="en-US" altLang="en-US" sz="1000" smtClean="0"/>
              <a:pPr/>
              <a:t>18</a:t>
            </a:fld>
            <a:endParaRPr kumimoji="1" lang="en-US" altLang="ja-JP" sz="1000"/>
          </a:p>
        </p:txBody>
      </p:sp>
      <p:sp>
        <p:nvSpPr>
          <p:cNvPr id="30" name="テキスト プレースホルダ 9">
            <a:extLst>
              <a:ext uri="{FF2B5EF4-FFF2-40B4-BE49-F238E27FC236}">
                <a16:creationId xmlns:a16="http://schemas.microsoft.com/office/drawing/2014/main" id="{42427943-9D14-9786-5E32-21C481D44FDB}"/>
              </a:ext>
            </a:extLst>
          </p:cNvPr>
          <p:cNvSpPr>
            <a:spLocks/>
          </p:cNvSpPr>
          <p:nvPr>
            <p:custDataLst>
              <p:tags r:id="rId6"/>
            </p:custDataLst>
          </p:nvPr>
        </p:nvSpPr>
        <p:spPr bwMode="auto">
          <a:xfrm>
            <a:off x="2008188"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757117-F101-4215-A2ED-B69BCFC30223}" type="datetime'''''1''''''''''''''''''''''9'''''''''''''''''''''''''''''">
              <a:rPr lang="en-US" altLang="en-US" sz="1000" smtClean="0"/>
              <a:pPr/>
              <a:t>19</a:t>
            </a:fld>
            <a:endParaRPr kumimoji="1" lang="en-US" altLang="ja-JP" sz="1000"/>
          </a:p>
        </p:txBody>
      </p:sp>
      <p:sp>
        <p:nvSpPr>
          <p:cNvPr id="34" name="テキスト プレースホルダ 9">
            <a:extLst>
              <a:ext uri="{FF2B5EF4-FFF2-40B4-BE49-F238E27FC236}">
                <a16:creationId xmlns:a16="http://schemas.microsoft.com/office/drawing/2014/main" id="{F9D600B0-16E4-1E1D-43E3-D2B124DBB29C}"/>
              </a:ext>
            </a:extLst>
          </p:cNvPr>
          <p:cNvSpPr>
            <a:spLocks/>
          </p:cNvSpPr>
          <p:nvPr>
            <p:custDataLst>
              <p:tags r:id="rId7"/>
            </p:custDataLst>
          </p:nvPr>
        </p:nvSpPr>
        <p:spPr bwMode="auto">
          <a:xfrm>
            <a:off x="2716213"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55836E-3DDE-419E-AAF4-EAF930B3766D}" type="datetime'''''''''''''''''''2''''''''''''''''''''''''''''''''''''0'">
              <a:rPr lang="en-US" altLang="en-US" sz="1000" smtClean="0"/>
              <a:pPr/>
              <a:t>20</a:t>
            </a:fld>
            <a:endParaRPr kumimoji="1" lang="en-US" altLang="ja-JP" sz="1000"/>
          </a:p>
        </p:txBody>
      </p:sp>
      <p:sp>
        <p:nvSpPr>
          <p:cNvPr id="35" name="テキスト プレースホルダ 9">
            <a:extLst>
              <a:ext uri="{FF2B5EF4-FFF2-40B4-BE49-F238E27FC236}">
                <a16:creationId xmlns:a16="http://schemas.microsoft.com/office/drawing/2014/main" id="{CD0F7A54-E140-1414-E800-3268358BD828}"/>
              </a:ext>
            </a:extLst>
          </p:cNvPr>
          <p:cNvSpPr>
            <a:spLocks/>
          </p:cNvSpPr>
          <p:nvPr>
            <p:custDataLst>
              <p:tags r:id="rId8"/>
            </p:custDataLst>
          </p:nvPr>
        </p:nvSpPr>
        <p:spPr bwMode="auto">
          <a:xfrm>
            <a:off x="3424238"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A1212B-01FC-461B-AFBD-FBD0235DB825}" type="datetime'''''''2''''''''''''''''''''1'''''">
              <a:rPr lang="en-US" altLang="en-US" sz="1000" smtClean="0"/>
              <a:pPr/>
              <a:t>21</a:t>
            </a:fld>
            <a:endParaRPr kumimoji="1" lang="en-US" altLang="ja-JP" sz="1000"/>
          </a:p>
        </p:txBody>
      </p:sp>
      <p:sp>
        <p:nvSpPr>
          <p:cNvPr id="36" name="テキスト プレースホルダ 9">
            <a:extLst>
              <a:ext uri="{FF2B5EF4-FFF2-40B4-BE49-F238E27FC236}">
                <a16:creationId xmlns:a16="http://schemas.microsoft.com/office/drawing/2014/main" id="{F056FA25-7214-AB8C-84F1-0C2BF6437B5F}"/>
              </a:ext>
            </a:extLst>
          </p:cNvPr>
          <p:cNvSpPr>
            <a:spLocks/>
          </p:cNvSpPr>
          <p:nvPr>
            <p:custDataLst>
              <p:tags r:id="rId9"/>
            </p:custDataLst>
          </p:nvPr>
        </p:nvSpPr>
        <p:spPr bwMode="auto">
          <a:xfrm>
            <a:off x="4130675"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AC8D4D-40DF-4186-886E-9311BD89C6B7}" type="datetime'''''''''''''2''''''''''2'''">
              <a:rPr lang="en-US" altLang="en-US" sz="1000" smtClean="0"/>
              <a:pPr/>
              <a:t>22</a:t>
            </a:fld>
            <a:endParaRPr kumimoji="1" lang="en-US" altLang="ja-JP" sz="1000"/>
          </a:p>
        </p:txBody>
      </p:sp>
      <p:sp>
        <p:nvSpPr>
          <p:cNvPr id="37" name="テキスト プレースホルダ 9">
            <a:extLst>
              <a:ext uri="{FF2B5EF4-FFF2-40B4-BE49-F238E27FC236}">
                <a16:creationId xmlns:a16="http://schemas.microsoft.com/office/drawing/2014/main" id="{83CC2117-9F3C-E673-DDE8-137A9B3973D0}"/>
              </a:ext>
            </a:extLst>
          </p:cNvPr>
          <p:cNvSpPr>
            <a:spLocks/>
          </p:cNvSpPr>
          <p:nvPr>
            <p:custDataLst>
              <p:tags r:id="rId10"/>
            </p:custDataLst>
          </p:nvPr>
        </p:nvSpPr>
        <p:spPr bwMode="auto">
          <a:xfrm>
            <a:off x="4838700"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98F6FF-6465-4030-8F23-CDE134BC60D8}" type="datetime'''''''''''''''''''''''2''''3'''''''''''''''''''''">
              <a:rPr lang="en-US" altLang="en-US" sz="1000" smtClean="0"/>
              <a:pPr/>
              <a:t>23</a:t>
            </a:fld>
            <a:endParaRPr kumimoji="1" lang="en-US" altLang="ja-JP" sz="1000"/>
          </a:p>
        </p:txBody>
      </p:sp>
      <p:sp>
        <p:nvSpPr>
          <p:cNvPr id="38" name="テキスト プレースホルダ 9">
            <a:extLst>
              <a:ext uri="{FF2B5EF4-FFF2-40B4-BE49-F238E27FC236}">
                <a16:creationId xmlns:a16="http://schemas.microsoft.com/office/drawing/2014/main" id="{8328981B-EC2C-4AEE-267C-1EE515187AE1}"/>
              </a:ext>
            </a:extLst>
          </p:cNvPr>
          <p:cNvSpPr>
            <a:spLocks/>
          </p:cNvSpPr>
          <p:nvPr>
            <p:custDataLst>
              <p:tags r:id="rId11"/>
            </p:custDataLst>
          </p:nvPr>
        </p:nvSpPr>
        <p:spPr bwMode="auto">
          <a:xfrm>
            <a:off x="5546725"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41FBEB-D9AB-43DC-B05A-F9346ABE20BD}" type="datetime'2''''''''''''''''4'''''''''''''''''''">
              <a:rPr lang="en-US" altLang="en-US" sz="1000" smtClean="0"/>
              <a:pPr/>
              <a:t>24</a:t>
            </a:fld>
            <a:endParaRPr kumimoji="1" lang="en-US" altLang="ja-JP" sz="1000"/>
          </a:p>
        </p:txBody>
      </p:sp>
      <p:sp>
        <p:nvSpPr>
          <p:cNvPr id="39" name="Rectangle 38">
            <a:extLst>
              <a:ext uri="{FF2B5EF4-FFF2-40B4-BE49-F238E27FC236}">
                <a16:creationId xmlns:a16="http://schemas.microsoft.com/office/drawing/2014/main" id="{B5417E58-F292-DD4F-E326-7D75F6CEF22D}"/>
              </a:ext>
            </a:extLst>
          </p:cNvPr>
          <p:cNvSpPr/>
          <p:nvPr>
            <p:custDataLst>
              <p:tags r:id="rId12"/>
            </p:custDataLst>
          </p:nvPr>
        </p:nvSpPr>
        <p:spPr bwMode="auto">
          <a:xfrm>
            <a:off x="493713" y="6267450"/>
            <a:ext cx="179388" cy="133350"/>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US" sz="1200"/>
          </a:p>
        </p:txBody>
      </p:sp>
      <p:sp>
        <p:nvSpPr>
          <p:cNvPr id="40" name="Rectangle 39">
            <a:extLst>
              <a:ext uri="{FF2B5EF4-FFF2-40B4-BE49-F238E27FC236}">
                <a16:creationId xmlns:a16="http://schemas.microsoft.com/office/drawing/2014/main" id="{49D6B0AA-4451-4D32-2D2D-720C155BEC88}"/>
              </a:ext>
            </a:extLst>
          </p:cNvPr>
          <p:cNvSpPr/>
          <p:nvPr>
            <p:custDataLst>
              <p:tags r:id="rId13"/>
            </p:custDataLst>
          </p:nvPr>
        </p:nvSpPr>
        <p:spPr bwMode="auto">
          <a:xfrm>
            <a:off x="1079500" y="6267450"/>
            <a:ext cx="179388" cy="133350"/>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en-US" sz="1200"/>
          </a:p>
        </p:txBody>
      </p:sp>
      <p:sp>
        <p:nvSpPr>
          <p:cNvPr id="41" name="テキスト プレースホルダ 9">
            <a:extLst>
              <a:ext uri="{FF2B5EF4-FFF2-40B4-BE49-F238E27FC236}">
                <a16:creationId xmlns:a16="http://schemas.microsoft.com/office/drawing/2014/main" id="{4A815F02-8236-9A2F-EFE2-D61EA2B1CD8E}"/>
              </a:ext>
            </a:extLst>
          </p:cNvPr>
          <p:cNvSpPr>
            <a:spLocks/>
          </p:cNvSpPr>
          <p:nvPr>
            <p:custDataLst>
              <p:tags r:id="rId14"/>
            </p:custDataLst>
          </p:nvPr>
        </p:nvSpPr>
        <p:spPr bwMode="auto">
          <a:xfrm>
            <a:off x="723900" y="62626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4344AE6-E4BF-4E38-9D2E-DB21B2C45746}" type="datetime'''''''''''輸''''''出'''''''''''''''''''''''''''">
              <a:rPr lang="ja-JP" altLang="en-US" sz="1000" smtClean="0"/>
              <a:pPr/>
              <a:t>輸出</a:t>
            </a:fld>
            <a:endParaRPr kumimoji="1" lang="en-US" altLang="ja-JP" sz="1000"/>
          </a:p>
        </p:txBody>
      </p:sp>
      <p:sp>
        <p:nvSpPr>
          <p:cNvPr id="44" name="テキスト プレースホルダ 9">
            <a:extLst>
              <a:ext uri="{FF2B5EF4-FFF2-40B4-BE49-F238E27FC236}">
                <a16:creationId xmlns:a16="http://schemas.microsoft.com/office/drawing/2014/main" id="{81CF291F-6526-3D36-98BF-F8196F4AEFE5}"/>
              </a:ext>
            </a:extLst>
          </p:cNvPr>
          <p:cNvSpPr>
            <a:spLocks/>
          </p:cNvSpPr>
          <p:nvPr>
            <p:custDataLst>
              <p:tags r:id="rId15"/>
            </p:custDataLst>
          </p:nvPr>
        </p:nvSpPr>
        <p:spPr bwMode="auto">
          <a:xfrm>
            <a:off x="1309688" y="62626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EF1683F-3BFD-430B-AFFB-38349B5FDEE7}" type="datetime'''''''''''''''''''''''''''''''''''輸入'''''''''''''">
              <a:rPr lang="ja-JP" altLang="en-US" sz="1000" smtClean="0"/>
              <a:pPr/>
              <a:t>輸入</a:t>
            </a:fld>
            <a:endParaRPr kumimoji="1" lang="en-US" altLang="ja-JP" sz="1000"/>
          </a:p>
        </p:txBody>
      </p:sp>
      <p:graphicFrame>
        <p:nvGraphicFramePr>
          <p:cNvPr id="99" name="Chart 98">
            <a:extLst>
              <a:ext uri="{FF2B5EF4-FFF2-40B4-BE49-F238E27FC236}">
                <a16:creationId xmlns:a16="http://schemas.microsoft.com/office/drawing/2014/main" id="{E6768943-CA49-78B4-2B9D-5D69F203F597}"/>
              </a:ext>
            </a:extLst>
          </p:cNvPr>
          <p:cNvGraphicFramePr/>
          <p:nvPr>
            <p:custDataLst>
              <p:tags r:id="rId16"/>
            </p:custDataLst>
            <p:extLst>
              <p:ext uri="{D42A27DB-BD31-4B8C-83A1-F6EECF244321}">
                <p14:modId xmlns:p14="http://schemas.microsoft.com/office/powerpoint/2010/main" val="1728008117"/>
              </p:ext>
            </p:extLst>
          </p:nvPr>
        </p:nvGraphicFramePr>
        <p:xfrm>
          <a:off x="6715125" y="3306763"/>
          <a:ext cx="2689225" cy="2949575"/>
        </p:xfrm>
        <a:graphic>
          <a:graphicData uri="http://schemas.openxmlformats.org/drawingml/2006/chart">
            <c:chart xmlns:c="http://schemas.openxmlformats.org/drawingml/2006/chart" xmlns:r="http://schemas.openxmlformats.org/officeDocument/2006/relationships" r:id="rId28"/>
          </a:graphicData>
        </a:graphic>
      </p:graphicFrame>
      <p:sp>
        <p:nvSpPr>
          <p:cNvPr id="48" name="テキスト プレースホルダ 9">
            <a:extLst>
              <a:ext uri="{FF2B5EF4-FFF2-40B4-BE49-F238E27FC236}">
                <a16:creationId xmlns:a16="http://schemas.microsoft.com/office/drawing/2014/main" id="{3A5E2B54-2D73-AF15-088D-9D893CBC0DFF}"/>
              </a:ext>
            </a:extLst>
          </p:cNvPr>
          <p:cNvSpPr>
            <a:spLocks/>
          </p:cNvSpPr>
          <p:nvPr>
            <p:custDataLst>
              <p:tags r:id="rId17"/>
            </p:custDataLst>
          </p:nvPr>
        </p:nvSpPr>
        <p:spPr bwMode="auto">
          <a:xfrm>
            <a:off x="8493125" y="3513138"/>
            <a:ext cx="889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アメリカ合衆国</a:t>
            </a:r>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E2FBAA8D-5CBB-B75C-3DDC-5B93F539A8DA}"/>
              </a:ext>
            </a:extLst>
          </p:cNvPr>
          <p:cNvSpPr>
            <a:spLocks/>
          </p:cNvSpPr>
          <p:nvPr>
            <p:custDataLst>
              <p:tags r:id="rId18"/>
            </p:custDataLst>
          </p:nvPr>
        </p:nvSpPr>
        <p:spPr bwMode="auto">
          <a:xfrm>
            <a:off x="9210675" y="424815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フランス</a:t>
            </a:r>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A0E21708-7A62-4477-6D62-E50B09C468B5}"/>
              </a:ext>
            </a:extLst>
          </p:cNvPr>
          <p:cNvSpPr>
            <a:spLocks/>
          </p:cNvSpPr>
          <p:nvPr>
            <p:custDataLst>
              <p:tags r:id="rId19"/>
            </p:custDataLst>
          </p:nvPr>
        </p:nvSpPr>
        <p:spPr bwMode="auto">
          <a:xfrm>
            <a:off x="9224963" y="511175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ドイツ</a:t>
            </a:r>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FBD7670D-6217-ECA9-29C1-5EE3A6154A13}"/>
              </a:ext>
            </a:extLst>
          </p:cNvPr>
          <p:cNvSpPr>
            <a:spLocks/>
          </p:cNvSpPr>
          <p:nvPr>
            <p:custDataLst>
              <p:tags r:id="rId20"/>
            </p:custDataLst>
          </p:nvPr>
        </p:nvSpPr>
        <p:spPr bwMode="auto">
          <a:xfrm>
            <a:off x="8864600" y="566737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インド</a:t>
            </a:r>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BEE07C86-F858-E565-10C5-D0B2F51F16FE}"/>
              </a:ext>
            </a:extLst>
          </p:cNvPr>
          <p:cNvSpPr>
            <a:spLocks/>
          </p:cNvSpPr>
          <p:nvPr>
            <p:custDataLst>
              <p:tags r:id="rId21"/>
            </p:custDataLst>
          </p:nvPr>
        </p:nvSpPr>
        <p:spPr bwMode="auto">
          <a:xfrm>
            <a:off x="8372475" y="5937250"/>
            <a:ext cx="4111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C0CB60D-6A9C-497E-A3F6-52193EF0BBAA}" type="datetime'''''''イ''''タ''''''''リ''ア'''''''''''''''''''''">
              <a:rPr lang="ja-JP" altLang="en-US" sz="1000" smtClean="0"/>
              <a:pPr/>
              <a:t>イタリア</a:t>
            </a:fld>
            <a:endParaRPr kumimoji="1" lang="en-US" altLang="ja-JP" sz="1000">
              <a:sym typeface="+mn-lt"/>
            </a:endParaRPr>
          </a:p>
        </p:txBody>
      </p:sp>
      <p:sp>
        <p:nvSpPr>
          <p:cNvPr id="53" name="テキスト プレースホルダ 9">
            <a:extLst>
              <a:ext uri="{FF2B5EF4-FFF2-40B4-BE49-F238E27FC236}">
                <a16:creationId xmlns:a16="http://schemas.microsoft.com/office/drawing/2014/main" id="{0C9B0625-F799-561C-C34A-A444E0CA4C7C}"/>
              </a:ext>
            </a:extLst>
          </p:cNvPr>
          <p:cNvSpPr>
            <a:spLocks/>
          </p:cNvSpPr>
          <p:nvPr>
            <p:custDataLst>
              <p:tags r:id="rId22"/>
            </p:custDataLst>
          </p:nvPr>
        </p:nvSpPr>
        <p:spPr bwMode="auto">
          <a:xfrm>
            <a:off x="6472238" y="477361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885C1BC-93D1-4DD5-89A7-8C5048CAD5F0}" type="datetime'そ''''''''''''''''''''の''''''''''''''他'''''''''''''''''''">
              <a:rPr lang="ja-JP" altLang="en-US" sz="1000" smtClean="0"/>
              <a:pPr/>
              <a:t>その他</a:t>
            </a:fld>
            <a:endParaRPr kumimoji="1" lang="en-US" altLang="ja-JP" sz="1000">
              <a:sym typeface="+mn-lt"/>
            </a:endParaRPr>
          </a:p>
        </p:txBody>
      </p:sp>
      <p:sp>
        <p:nvSpPr>
          <p:cNvPr id="58" name="テキスト ボックス 74">
            <a:extLst>
              <a:ext uri="{FF2B5EF4-FFF2-40B4-BE49-F238E27FC236}">
                <a16:creationId xmlns:a16="http://schemas.microsoft.com/office/drawing/2014/main" id="{6C715189-D633-A17D-4FD9-2B135566A4AC}"/>
              </a:ext>
            </a:extLst>
          </p:cNvPr>
          <p:cNvSpPr txBox="1"/>
          <p:nvPr/>
        </p:nvSpPr>
        <p:spPr>
          <a:xfrm>
            <a:off x="296419" y="6617177"/>
            <a:ext cx="3852190" cy="152158"/>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Trademao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23990778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直角三角形 44"/>
          <p:cNvSpPr/>
          <p:nvPr/>
        </p:nvSpPr>
        <p:spPr>
          <a:xfrm>
            <a:off x="5961112" y="3212976"/>
            <a:ext cx="1800200" cy="936104"/>
          </a:xfrm>
          <a:custGeom>
            <a:avLst/>
            <a:gdLst/>
            <a:ahLst/>
            <a:cxnLst/>
            <a:rect l="l" t="t" r="r" b="b"/>
            <a:pathLst>
              <a:path w="1800200" h="864096">
                <a:moveTo>
                  <a:pt x="0" y="0"/>
                </a:moveTo>
                <a:lnTo>
                  <a:pt x="1800200" y="432048"/>
                </a:lnTo>
                <a:lnTo>
                  <a:pt x="1800200" y="864096"/>
                </a:lnTo>
                <a:lnTo>
                  <a:pt x="0" y="864096"/>
                </a:lnTo>
                <a:lnTo>
                  <a:pt x="0" y="432048"/>
                </a:lnTo>
                <a:close/>
              </a:path>
            </a:pathLst>
          </a:custGeom>
          <a:gradFill flip="none" rotWithShape="1">
            <a:gsLst>
              <a:gs pos="0">
                <a:srgbClr val="DDE6F3"/>
              </a:gs>
              <a:gs pos="100000">
                <a:schemeClr val="bg1"/>
              </a:gs>
            </a:gsLst>
            <a:lin ang="10800000" scaled="1"/>
            <a:tileRect/>
          </a:gradFill>
          <a:ln cmpd="sng">
            <a:solidFill>
              <a:srgbClr val="FFFFFF"/>
            </a:solidFill>
          </a:ln>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直角三角形 42"/>
          <p:cNvSpPr/>
          <p:nvPr/>
        </p:nvSpPr>
        <p:spPr>
          <a:xfrm>
            <a:off x="2792760" y="2132856"/>
            <a:ext cx="2160240" cy="2016224"/>
          </a:xfrm>
          <a:custGeom>
            <a:avLst/>
            <a:gdLst/>
            <a:ahLst/>
            <a:cxnLst/>
            <a:rect l="l" t="t" r="r" b="b"/>
            <a:pathLst>
              <a:path w="2160240" h="1872208">
                <a:moveTo>
                  <a:pt x="0" y="0"/>
                </a:moveTo>
                <a:lnTo>
                  <a:pt x="2160240" y="1008112"/>
                </a:lnTo>
                <a:lnTo>
                  <a:pt x="2160240" y="1872208"/>
                </a:lnTo>
                <a:lnTo>
                  <a:pt x="0" y="1872208"/>
                </a:lnTo>
                <a:lnTo>
                  <a:pt x="0" y="1008112"/>
                </a:lnTo>
                <a:close/>
              </a:path>
            </a:pathLst>
          </a:custGeom>
          <a:gradFill flip="none" rotWithShape="1">
            <a:gsLst>
              <a:gs pos="0">
                <a:srgbClr val="DDE6F3"/>
              </a:gs>
              <a:gs pos="100000">
                <a:schemeClr val="bg1"/>
              </a:gs>
            </a:gsLst>
            <a:lin ang="10800000" scaled="1"/>
            <a:tileRect/>
          </a:gra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r>
              <a:rPr lang="en-US" altLang="ja-JP" dirty="0"/>
              <a:t>1/2</a:t>
            </a:r>
            <a:r>
              <a:rPr lang="ja-JP" altLang="en-US" dirty="0"/>
              <a:t>）</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グローバル製薬企業のシェアは、他国と比べて低い。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地場製薬企業の大半は国有企業で、ジェネリック医薬品の製造を行っている。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a:off x="704528" y="4437112"/>
            <a:ext cx="4032448" cy="576063"/>
          </a:xfrm>
          <a:prstGeom prst="round2SameRect">
            <a:avLst/>
          </a:prstGeom>
          <a:solidFill>
            <a:srgbClr val="3D6AA7"/>
          </a:solidFill>
        </p:spPr>
        <p:txBody>
          <a:bodyPr wrap="none" anchor="ctr" anchorCtr="0">
            <a:noAutofit/>
          </a:bodyPr>
          <a:lstStyle/>
          <a:p>
            <a:pPr algn="ctr" fontAlgn="base">
              <a:lnSpc>
                <a:spcPct val="90000"/>
              </a:lnSpc>
            </a:pP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グローバル製薬企業上位</a:t>
            </a:r>
            <a:r>
              <a:rPr lang="en-US" altLang="ja-JP" sz="2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10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位</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a:t>
            </a:r>
            <a:br>
              <a:rPr lang="en-US" altLang="ja-JP"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ベトナムでのシェアは</a:t>
            </a:r>
            <a:r>
              <a:rPr lang="en-US" altLang="ja-JP" sz="2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27</a:t>
            </a:r>
            <a:r>
              <a:rPr lang="en-US" altLang="ja-JP" sz="16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に留まる</a:t>
            </a:r>
          </a:p>
        </p:txBody>
      </p:sp>
      <p:sp>
        <p:nvSpPr>
          <p:cNvPr id="12" name="片側の 2 つの角を丸めた四角形 11"/>
          <p:cNvSpPr/>
          <p:nvPr/>
        </p:nvSpPr>
        <p:spPr>
          <a:xfrm>
            <a:off x="704528" y="5013176"/>
            <a:ext cx="4032448" cy="1296144"/>
          </a:xfrm>
          <a:prstGeom prst="round2SameRect">
            <a:avLst>
              <a:gd name="adj1" fmla="val 0"/>
              <a:gd name="adj2" fmla="val 6977"/>
            </a:avLst>
          </a:prstGeom>
          <a:solidFill>
            <a:srgbClr val="E8E8E8"/>
          </a:solidFill>
        </p:spPr>
        <p:txBody>
          <a:bodyPr wrap="square" lIns="108000" tIns="108000" rIns="144000">
            <a:noAutofit/>
          </a:bodyPr>
          <a:lstStyle/>
          <a:p>
            <a:pPr marL="139700" lvl="1" indent="-130175" algn="just" fontAlgn="ctr">
              <a:lnSpc>
                <a:spcPct val="114000"/>
              </a:lnSpc>
              <a:spcAft>
                <a:spcPts val="300"/>
              </a:spcAft>
              <a:buClr>
                <a:srgbClr val="5F8AC3"/>
              </a:buClr>
              <a:buSzPct val="90000"/>
              <a:buFont typeface="Wingdings" panose="05000000000000000000" pitchFamily="2" charset="2"/>
              <a:buChar char="l"/>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シェアトップの製薬企業のシェアは</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10.8%</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と、他国の医薬品市場に比べ、分散型の市場である。</a:t>
            </a:r>
            <a:endPar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0175" algn="just" fontAlgn="ctr">
              <a:lnSpc>
                <a:spcPct val="114000"/>
              </a:lnSpc>
              <a:spcAft>
                <a:spcPts val="300"/>
              </a:spcAft>
              <a:buClr>
                <a:srgbClr val="5F8AC3"/>
              </a:buClr>
              <a:buSzPct val="90000"/>
              <a:buFont typeface="Wingdings" panose="05000000000000000000" pitchFamily="2" charset="2"/>
              <a:buChar char="l"/>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マーケットシェアが大きいグローバル製薬企業としては、グラクソスミスクライン、ブリストル・マイヤーズ・スクイブ、ノバルティスが挙げられる。</a:t>
            </a:r>
          </a:p>
        </p:txBody>
      </p:sp>
      <p:sp>
        <p:nvSpPr>
          <p:cNvPr id="13" name="片側の 2 つの角を丸めた四角形 12"/>
          <p:cNvSpPr/>
          <p:nvPr/>
        </p:nvSpPr>
        <p:spPr>
          <a:xfrm>
            <a:off x="5169024" y="4437112"/>
            <a:ext cx="4032448" cy="576063"/>
          </a:xfrm>
          <a:prstGeom prst="round2SameRect">
            <a:avLst/>
          </a:prstGeom>
          <a:solidFill>
            <a:srgbClr val="3D6AA7"/>
          </a:solidFill>
        </p:spPr>
        <p:txBody>
          <a:bodyPr wrap="none" tIns="0" bIns="108000" anchor="ctr" anchorCtr="0">
            <a:noAutofit/>
          </a:bodyPr>
          <a:lstStyle/>
          <a:p>
            <a:pPr algn="ctr" fontAlgn="base"/>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地場製薬企業の大半が</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国有企業</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である</a:t>
            </a:r>
          </a:p>
        </p:txBody>
      </p:sp>
      <p:sp>
        <p:nvSpPr>
          <p:cNvPr id="14" name="片側の 2 つの角を丸めた四角形 13"/>
          <p:cNvSpPr/>
          <p:nvPr/>
        </p:nvSpPr>
        <p:spPr>
          <a:xfrm>
            <a:off x="5169024" y="5013176"/>
            <a:ext cx="4032448" cy="1296144"/>
          </a:xfrm>
          <a:prstGeom prst="round2SameRect">
            <a:avLst>
              <a:gd name="adj1" fmla="val 0"/>
              <a:gd name="adj2" fmla="val 6977"/>
            </a:avLst>
          </a:prstGeom>
          <a:solidFill>
            <a:srgbClr val="E8E8E8"/>
          </a:solidFill>
        </p:spPr>
        <p:txBody>
          <a:bodyPr wrap="square" lIns="108000" tIns="108000" rIns="144000">
            <a:noAutofit/>
          </a:bodyPr>
          <a:lstStyle/>
          <a:p>
            <a:pPr marL="139700" lvl="1" indent="-130175" algn="just" fontAlgn="ctr">
              <a:lnSpc>
                <a:spcPct val="114000"/>
              </a:lnSpc>
              <a:spcAft>
                <a:spcPts val="300"/>
              </a:spcAft>
              <a:buClr>
                <a:srgbClr val="5F8AC3"/>
              </a:buClr>
              <a:buSzPct val="90000"/>
              <a:buFont typeface="Wingdings" panose="05000000000000000000" pitchFamily="2" charset="2"/>
              <a:buChar char="l"/>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地場企業は、ジェネリック医薬品の製造が中心で、</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R&amp;D</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や技術開発等への投資はほとんど行っていない。原材料の多くは海外からの輸入に依存している。</a:t>
            </a:r>
          </a:p>
          <a:p>
            <a:pPr marL="139700" lvl="1" indent="-130175" fontAlgn="ctr">
              <a:lnSpc>
                <a:spcPct val="114000"/>
              </a:lnSpc>
              <a:spcAft>
                <a:spcPts val="300"/>
              </a:spcAft>
              <a:buClr>
                <a:srgbClr val="5F8AC3"/>
              </a:buClr>
              <a:buSzPct val="90000"/>
              <a:buFont typeface="Wingdings" panose="05000000000000000000" pitchFamily="2" charset="2"/>
              <a:buChar char="l"/>
            </a:pPr>
            <a:r>
              <a:rPr lang="ja-JP" altLang="en-US" sz="1100" spc="-2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マーケットシェアが大きい地場製薬企業としては、</a:t>
            </a:r>
            <a:r>
              <a:rPr lang="en-US" altLang="ja-JP" sz="1100" spc="-2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Imexpharm</a:t>
            </a:r>
            <a:r>
              <a:rPr lang="ja-JP" altLang="en-US" sz="1100" spc="-2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spc="-2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Savipharm</a:t>
            </a:r>
            <a:r>
              <a:rPr lang="ja-JP" altLang="en-US" sz="1100" spc="-2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が挙げられる。</a:t>
            </a:r>
          </a:p>
        </p:txBody>
      </p:sp>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pharmaphorum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ホームページ、国立国際医療センター「ベトナム国における保健医療の現状」（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Alan Harrison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Pharmerging</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Markets: Chasing Future Growth Opportunity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「ベトナム競争法・政策月報第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6" name="テキスト ボックス 15"/>
          <p:cNvSpPr txBox="1"/>
          <p:nvPr/>
        </p:nvSpPr>
        <p:spPr>
          <a:xfrm>
            <a:off x="8265368" y="2060848"/>
            <a:ext cx="936104" cy="144016"/>
          </a:xfrm>
          <a:prstGeom prst="rect">
            <a:avLst/>
          </a:prstGeom>
          <a:noFill/>
        </p:spPr>
        <p:txBody>
          <a:bodyPr wrap="square" lIns="0" tIns="36000" rIns="0" bIns="0" rtlCol="0">
            <a:noAutofit/>
          </a:bodyPr>
          <a:lstStyle/>
          <a:p>
            <a:pPr algn="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2013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1784648" y="2132856"/>
            <a:ext cx="1008112" cy="2016224"/>
          </a:xfrm>
          <a:prstGeom prst="rect">
            <a:avLst/>
          </a:prstGeom>
          <a:solidFill>
            <a:srgbClr val="3D6AA7"/>
          </a:soli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4953000" y="3212976"/>
            <a:ext cx="1008112" cy="936104"/>
          </a:xfrm>
          <a:prstGeom prst="rect">
            <a:avLst/>
          </a:prstGeom>
          <a:solidFill>
            <a:srgbClr val="5F8AC3"/>
          </a:soli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3075459" y="3284984"/>
            <a:ext cx="1944216" cy="832158"/>
          </a:xfrm>
          <a:prstGeom prst="rect">
            <a:avLst/>
          </a:prstGeom>
        </p:spPr>
        <p:txBody>
          <a:bodyPr wrap="square" anchor="ctr" anchorCtr="0">
            <a:noAutofit/>
          </a:bodyPr>
          <a:lstStyle/>
          <a:p>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うち</a:t>
            </a:r>
            <a: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の示す「医薬品及び</a:t>
            </a:r>
            <a:b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医薬部外品の製造管理及び</a:t>
            </a:r>
            <a:b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品質管理の基準（</a:t>
            </a:r>
            <a: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GMP</a:t>
            </a: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a:t>
            </a:r>
            <a:b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全て満たしている企業は</a:t>
            </a:r>
            <a:endParaRPr lang="ja-JP" altLang="en-US" sz="1100" b="1" spc="-15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46" name="グループ化 45"/>
          <p:cNvGrpSpPr/>
          <p:nvPr/>
        </p:nvGrpSpPr>
        <p:grpSpPr>
          <a:xfrm>
            <a:off x="7761312" y="3686175"/>
            <a:ext cx="1008112" cy="462905"/>
            <a:chOff x="7761312" y="3717032"/>
            <a:chExt cx="1008112" cy="432048"/>
          </a:xfrm>
        </p:grpSpPr>
        <p:sp>
          <p:nvSpPr>
            <p:cNvPr id="27" name="正方形/長方形 26"/>
            <p:cNvSpPr/>
            <p:nvPr/>
          </p:nvSpPr>
          <p:spPr>
            <a:xfrm>
              <a:off x="7761312" y="3717032"/>
              <a:ext cx="1008112" cy="288032"/>
            </a:xfrm>
            <a:prstGeom prst="rect">
              <a:avLst/>
            </a:prstGeom>
            <a:solidFill>
              <a:srgbClr val="A2BBDC"/>
            </a:soli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7761312" y="4005064"/>
              <a:ext cx="1008112" cy="144016"/>
            </a:xfrm>
            <a:prstGeom prst="rect">
              <a:avLst/>
            </a:prstGeom>
            <a:solidFill>
              <a:srgbClr val="83A4D1"/>
            </a:soli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 name="正方形/長方形 28"/>
          <p:cNvSpPr/>
          <p:nvPr/>
        </p:nvSpPr>
        <p:spPr>
          <a:xfrm>
            <a:off x="6106145" y="3712270"/>
            <a:ext cx="1728192" cy="276999"/>
          </a:xfrm>
          <a:prstGeom prst="rect">
            <a:avLst/>
          </a:prstGeom>
        </p:spPr>
        <p:txBody>
          <a:bodyPr wrap="none">
            <a:noAutofit/>
          </a:bodyPr>
          <a:lstStyle/>
          <a:p>
            <a:pPr algn="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うち</a:t>
            </a:r>
            <a: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100%</a:t>
            </a: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外国資本は</a:t>
            </a:r>
          </a:p>
        </p:txBody>
      </p:sp>
      <p:sp>
        <p:nvSpPr>
          <p:cNvPr id="30" name="正方形/長方形 29"/>
          <p:cNvSpPr/>
          <p:nvPr/>
        </p:nvSpPr>
        <p:spPr>
          <a:xfrm>
            <a:off x="6106145" y="3923532"/>
            <a:ext cx="1728192" cy="276999"/>
          </a:xfrm>
          <a:prstGeom prst="rect">
            <a:avLst/>
          </a:prstGeom>
        </p:spPr>
        <p:txBody>
          <a:bodyPr wrap="none">
            <a:noAutofit/>
          </a:bodyPr>
          <a:lstStyle/>
          <a:p>
            <a:pPr algn="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うち外国資本との合弁は</a:t>
            </a:r>
          </a:p>
        </p:txBody>
      </p:sp>
      <p:sp>
        <p:nvSpPr>
          <p:cNvPr id="31" name="正方形/長方形 30"/>
          <p:cNvSpPr/>
          <p:nvPr/>
        </p:nvSpPr>
        <p:spPr>
          <a:xfrm>
            <a:off x="7860878" y="3854938"/>
            <a:ext cx="720080" cy="400110"/>
          </a:xfrm>
          <a:prstGeom prst="rect">
            <a:avLst/>
          </a:prstGeom>
        </p:spPr>
        <p:txBody>
          <a:bodyPr wrap="square">
            <a:spAutoFit/>
          </a:bodyPr>
          <a:lstStyle/>
          <a:p>
            <a:pPr algn="r"/>
            <a:r>
              <a:rPr lang="en-US" altLang="ja-JP" sz="2000" dirty="0">
                <a:latin typeface="Arial Black" panose="020B0A04020102020204" pitchFamily="34" charset="0"/>
                <a:ea typeface="HGP創英角ｺﾞｼｯｸUB" panose="020B0900000000000000" pitchFamily="50" charset="-128"/>
              </a:rPr>
              <a:t>8</a:t>
            </a:r>
            <a:r>
              <a:rPr lang="ja-JP" altLang="en-US" sz="1400" dirty="0">
                <a:latin typeface="HGP創英角ｺﾞｼｯｸUB" panose="020B0900000000000000" pitchFamily="50" charset="-128"/>
                <a:ea typeface="HGP創英角ｺﾞｼｯｸUB" panose="020B0900000000000000" pitchFamily="50" charset="-128"/>
              </a:rPr>
              <a:t>社</a:t>
            </a:r>
            <a:endParaRPr lang="ja-JP" altLang="en-US" sz="1400" dirty="0"/>
          </a:p>
        </p:txBody>
      </p:sp>
      <p:sp>
        <p:nvSpPr>
          <p:cNvPr id="32" name="正方形/長方形 31"/>
          <p:cNvSpPr/>
          <p:nvPr/>
        </p:nvSpPr>
        <p:spPr>
          <a:xfrm>
            <a:off x="7860878" y="3645024"/>
            <a:ext cx="720079" cy="400110"/>
          </a:xfrm>
          <a:prstGeom prst="rect">
            <a:avLst/>
          </a:prstGeom>
        </p:spPr>
        <p:txBody>
          <a:bodyPr wrap="square">
            <a:spAutoFit/>
          </a:bodyPr>
          <a:lstStyle/>
          <a:p>
            <a:pPr algn="r"/>
            <a:r>
              <a:rPr lang="en-US" altLang="ja-JP" sz="2000" spc="-150" dirty="0">
                <a:latin typeface="Arial Black" panose="020B0A04020102020204" pitchFamily="34" charset="0"/>
                <a:ea typeface="HGP創英角ｺﾞｼｯｸUB" panose="020B0900000000000000" pitchFamily="50" charset="-128"/>
              </a:rPr>
              <a:t>1</a:t>
            </a:r>
            <a:r>
              <a:rPr lang="en-US" altLang="ja-JP" sz="2000" dirty="0">
                <a:latin typeface="Arial Black" panose="020B0A04020102020204" pitchFamily="34" charset="0"/>
                <a:ea typeface="HGP創英角ｺﾞｼｯｸUB" panose="020B0900000000000000" pitchFamily="50" charset="-128"/>
              </a:rPr>
              <a:t>6</a:t>
            </a:r>
            <a:r>
              <a:rPr lang="ja-JP" altLang="en-US" sz="1400" dirty="0">
                <a:latin typeface="HGP創英角ｺﾞｼｯｸUB" panose="020B0900000000000000" pitchFamily="50" charset="-128"/>
                <a:ea typeface="HGP創英角ｺﾞｼｯｸUB" panose="020B0900000000000000" pitchFamily="50" charset="-128"/>
              </a:rPr>
              <a:t>社</a:t>
            </a:r>
            <a:endParaRPr lang="ja-JP" altLang="en-US" sz="1400" dirty="0"/>
          </a:p>
        </p:txBody>
      </p:sp>
      <p:grpSp>
        <p:nvGrpSpPr>
          <p:cNvPr id="33" name="グループ化 7"/>
          <p:cNvGrpSpPr/>
          <p:nvPr/>
        </p:nvGrpSpPr>
        <p:grpSpPr>
          <a:xfrm>
            <a:off x="704528" y="1700808"/>
            <a:ext cx="8496944" cy="288032"/>
            <a:chOff x="4803500" y="2113806"/>
            <a:chExt cx="2954133" cy="288032"/>
          </a:xfrm>
        </p:grpSpPr>
        <p:cxnSp>
          <p:nvCxnSpPr>
            <p:cNvPr id="34" name="直線コネクタ 3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ベトナムの製薬企業におけるグローバル製薬企業の割合</a:t>
              </a:r>
            </a:p>
          </p:txBody>
        </p:sp>
      </p:grpSp>
      <p:sp>
        <p:nvSpPr>
          <p:cNvPr id="38" name="正方形/長方形 37"/>
          <p:cNvSpPr/>
          <p:nvPr/>
        </p:nvSpPr>
        <p:spPr>
          <a:xfrm>
            <a:off x="1851726" y="2402885"/>
            <a:ext cx="873957" cy="954107"/>
          </a:xfrm>
          <a:prstGeom prst="rect">
            <a:avLst/>
          </a:prstGeom>
        </p:spPr>
        <p:txBody>
          <a:bodyPr wrap="none">
            <a:spAutoFit/>
          </a:bodyPr>
          <a:lstStyle/>
          <a:p>
            <a:pPr algn="ct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ベトナムに</a:t>
            </a:r>
            <a:b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存在する</a:t>
            </a:r>
            <a:endPar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製薬企業</a:t>
            </a:r>
            <a:endParaRPr lang="en-US" altLang="ja-JP" sz="1200" spc="-100" dirty="0">
              <a:solidFill>
                <a:schemeClr val="bg1"/>
              </a:solidFill>
              <a:latin typeface="Arial Black" panose="020B0A04020102020204" pitchFamily="34" charset="0"/>
              <a:ea typeface="HGP創英角ｺﾞｼｯｸUB" panose="020B0900000000000000" pitchFamily="50" charset="-128"/>
            </a:endParaRPr>
          </a:p>
          <a:p>
            <a:pPr algn="ctr"/>
            <a:r>
              <a:rPr lang="en-US" altLang="ja-JP" sz="2000" spc="-100" dirty="0">
                <a:solidFill>
                  <a:schemeClr val="bg1"/>
                </a:solidFill>
                <a:latin typeface="Arial Black" panose="020B0A04020102020204" pitchFamily="34" charset="0"/>
                <a:ea typeface="HGP創英角ｺﾞｼｯｸUB" panose="020B0900000000000000" pitchFamily="50" charset="-128"/>
              </a:rPr>
              <a:t>2</a:t>
            </a:r>
            <a:r>
              <a:rPr lang="en-US" altLang="ja-JP" sz="2000" spc="-200" dirty="0">
                <a:solidFill>
                  <a:schemeClr val="bg1"/>
                </a:solidFill>
                <a:latin typeface="Arial Black" panose="020B0A04020102020204" pitchFamily="34" charset="0"/>
                <a:ea typeface="HGP創英角ｺﾞｼｯｸUB" panose="020B0900000000000000" pitchFamily="50" charset="-128"/>
              </a:rPr>
              <a:t>7</a:t>
            </a:r>
            <a:r>
              <a:rPr lang="en-US" altLang="ja-JP" sz="2000" spc="150" dirty="0">
                <a:solidFill>
                  <a:schemeClr val="bg1"/>
                </a:solidFill>
                <a:latin typeface="Arial Black" panose="020B0A04020102020204" pitchFamily="34" charset="0"/>
                <a:ea typeface="HGP創英角ｺﾞｼｯｸUB" panose="020B0900000000000000" pitchFamily="50" charset="-128"/>
              </a:rPr>
              <a:t>4</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社</a:t>
            </a:r>
            <a:endParaRPr lang="ja-JP" altLang="en-US" sz="1400" dirty="0">
              <a:solidFill>
                <a:schemeClr val="bg1"/>
              </a:solidFill>
            </a:endParaRPr>
          </a:p>
        </p:txBody>
      </p:sp>
      <p:sp>
        <p:nvSpPr>
          <p:cNvPr id="39" name="正方形/長方形 38"/>
          <p:cNvSpPr/>
          <p:nvPr/>
        </p:nvSpPr>
        <p:spPr>
          <a:xfrm>
            <a:off x="5025008" y="3480973"/>
            <a:ext cx="859531" cy="400110"/>
          </a:xfrm>
          <a:prstGeom prst="rect">
            <a:avLst/>
          </a:prstGeom>
        </p:spPr>
        <p:txBody>
          <a:bodyPr wrap="none">
            <a:spAutoFit/>
          </a:bodyPr>
          <a:lstStyle/>
          <a:p>
            <a:r>
              <a:rPr lang="en-US" altLang="ja-JP" sz="2000" spc="-150" dirty="0">
                <a:solidFill>
                  <a:schemeClr val="bg1"/>
                </a:solidFill>
                <a:latin typeface="Arial Black" panose="020B0A04020102020204" pitchFamily="34" charset="0"/>
                <a:ea typeface="HGP創英角ｺﾞｼｯｸUB" panose="020B0900000000000000" pitchFamily="50" charset="-128"/>
              </a:rPr>
              <a:t>12</a:t>
            </a:r>
            <a:r>
              <a:rPr lang="en-US" altLang="ja-JP" sz="2000" spc="150" dirty="0">
                <a:solidFill>
                  <a:schemeClr val="bg1"/>
                </a:solidFill>
                <a:latin typeface="Arial Black" panose="020B0A04020102020204" pitchFamily="34" charset="0"/>
                <a:ea typeface="HGP創英角ｺﾞｼｯｸUB" panose="020B0900000000000000" pitchFamily="50" charset="-128"/>
              </a:rPr>
              <a:t>1</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社</a:t>
            </a:r>
            <a:endParaRPr lang="ja-JP" altLang="en-US" sz="1400" dirty="0">
              <a:solidFill>
                <a:schemeClr val="bg1"/>
              </a:solidFill>
            </a:endParaRPr>
          </a:p>
        </p:txBody>
      </p:sp>
    </p:spTree>
    <p:extLst>
      <p:ext uri="{BB962C8B-B14F-4D97-AF65-F5344CB8AC3E}">
        <p14:creationId xmlns:p14="http://schemas.microsoft.com/office/powerpoint/2010/main" val="37762185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r>
              <a:rPr lang="en-US" altLang="ja-JP" dirty="0"/>
              <a:t>2/2</a:t>
            </a:r>
            <a:r>
              <a:rPr lang="ja-JP" altLang="en-US" dirty="0"/>
              <a:t>）</a:t>
            </a:r>
          </a:p>
        </p:txBody>
      </p:sp>
      <p:sp>
        <p:nvSpPr>
          <p:cNvPr id="36"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7"/>
          <p:cNvGraphicFramePr>
            <a:graphicFrameLocks noGrp="1"/>
          </p:cNvGraphicFramePr>
          <p:nvPr>
            <p:extLst>
              <p:ext uri="{D42A27DB-BD31-4B8C-83A1-F6EECF244321}">
                <p14:modId xmlns:p14="http://schemas.microsoft.com/office/powerpoint/2010/main" val="348065826"/>
              </p:ext>
            </p:extLst>
          </p:nvPr>
        </p:nvGraphicFramePr>
        <p:xfrm>
          <a:off x="560512" y="1800938"/>
          <a:ext cx="8784976" cy="3140230"/>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8359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DHG</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Pharmaceutical</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業界内で時価総額が最大</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心血管や鎮痛剤、ビタミン剤などの</a:t>
                      </a:r>
                      <a:r>
                        <a:rPr kumimoji="1" lang="en-US" altLang="ja-JP" sz="1200" dirty="0"/>
                        <a:t>OTC</a:t>
                      </a:r>
                      <a:r>
                        <a:rPr kumimoji="1" lang="ja-JP" altLang="en-US" sz="1200" dirty="0"/>
                        <a:t>医薬品を製造している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920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Traphaco</a:t>
                      </a:r>
                      <a:r>
                        <a:rPr kumimoji="1" lang="ja-JP" altLang="en-US"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Pharmaceutical</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1972</a:t>
                      </a:r>
                      <a:r>
                        <a:rPr kumimoji="1" lang="ja-JP" altLang="en-US" sz="1200" kern="1200" dirty="0">
                          <a:solidFill>
                            <a:schemeClr val="tx1"/>
                          </a:solidFill>
                          <a:latin typeface="+mn-lt"/>
                          <a:ea typeface="+mn-ea"/>
                          <a:cs typeface="+mn-cs"/>
                        </a:rPr>
                        <a:t>年、鉄道省の医療サービスの製薬グループとして設立</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5121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Vietnam</a:t>
                      </a:r>
                      <a:r>
                        <a:rPr kumimoji="1" lang="ja-JP" altLang="en-US"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Pharmaceutical</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Corporation</a:t>
                      </a:r>
                      <a:b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Vinapharm</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1971</a:t>
                      </a:r>
                      <a:r>
                        <a:rPr kumimoji="1" lang="ja-JP" altLang="en-US" sz="1200" kern="1200" dirty="0">
                          <a:solidFill>
                            <a:schemeClr val="tx1"/>
                          </a:solidFill>
                          <a:latin typeface="+mn-lt"/>
                          <a:ea typeface="+mn-ea"/>
                          <a:cs typeface="+mn-cs"/>
                        </a:rPr>
                        <a:t>年、保健省の合併により設立</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40" name="Rectangle 6"/>
          <p:cNvSpPr>
            <a:spLocks noChangeArrowheads="1"/>
          </p:cNvSpPr>
          <p:nvPr/>
        </p:nvSpPr>
        <p:spPr bwMode="auto">
          <a:xfrm>
            <a:off x="560512" y="144089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主な地場メーカーの現況</a:t>
            </a:r>
          </a:p>
        </p:txBody>
      </p:sp>
      <p:sp>
        <p:nvSpPr>
          <p:cNvPr id="8" name="テキスト ボックス 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ベトナムの主な地場メーカーは以下の通りである。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238762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a:t>
            </a:r>
          </a:p>
        </p:txBody>
      </p:sp>
      <p:sp>
        <p:nvSpPr>
          <p:cNvPr id="12"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7"/>
          <p:cNvGraphicFramePr>
            <a:graphicFrameLocks noGrp="1"/>
          </p:cNvGraphicFramePr>
          <p:nvPr>
            <p:extLst>
              <p:ext uri="{D42A27DB-BD31-4B8C-83A1-F6EECF244321}">
                <p14:modId xmlns:p14="http://schemas.microsoft.com/office/powerpoint/2010/main" val="976002951"/>
              </p:ext>
            </p:extLst>
          </p:nvPr>
        </p:nvGraphicFramePr>
        <p:xfrm>
          <a:off x="560512" y="1800938"/>
          <a:ext cx="8784976" cy="2132118"/>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0519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GlaxoSmithKline</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イギリスに本社を置く製薬企業</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0801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Sanofi</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フランスに本社を置く大手製薬会社</a:t>
                      </a:r>
                      <a:endParaRPr kumimoji="1" lang="en-US" altLang="ja-JP" sz="1200" kern="1200" dirty="0">
                        <a:solidFill>
                          <a:schemeClr val="tx1"/>
                        </a:solidFill>
                        <a:latin typeface="+mn-lt"/>
                        <a:ea typeface="+mn-ea"/>
                        <a:cs typeface="+mn-cs"/>
                      </a:endParaRPr>
                    </a:p>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1989</a:t>
                      </a:r>
                      <a:r>
                        <a:rPr kumimoji="1" lang="ja-JP" altLang="en-US" sz="1200" kern="1200" dirty="0">
                          <a:solidFill>
                            <a:schemeClr val="tx1"/>
                          </a:solidFill>
                          <a:latin typeface="+mn-lt"/>
                          <a:ea typeface="+mn-ea"/>
                          <a:cs typeface="+mn-cs"/>
                        </a:rPr>
                        <a:t>年に</a:t>
                      </a:r>
                      <a:r>
                        <a:rPr kumimoji="1" lang="en-US" altLang="ja-JP" sz="1200" kern="1200" dirty="0">
                          <a:solidFill>
                            <a:schemeClr val="tx1"/>
                          </a:solidFill>
                          <a:latin typeface="+mn-lt"/>
                          <a:ea typeface="+mn-ea"/>
                          <a:cs typeface="+mn-cs"/>
                        </a:rPr>
                        <a:t>Sanofi-Aventis</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Vietnam</a:t>
                      </a:r>
                      <a:r>
                        <a:rPr kumimoji="1" lang="ja-JP" altLang="en-US" sz="1200" kern="1200" dirty="0">
                          <a:solidFill>
                            <a:schemeClr val="tx1"/>
                          </a:solidFill>
                          <a:latin typeface="+mn-lt"/>
                          <a:ea typeface="+mn-ea"/>
                          <a:cs typeface="+mn-cs"/>
                        </a:rPr>
                        <a:t>として設立された</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4" name="Rectangle 6"/>
          <p:cNvSpPr>
            <a:spLocks noChangeArrowheads="1"/>
          </p:cNvSpPr>
          <p:nvPr/>
        </p:nvSpPr>
        <p:spPr bwMode="auto">
          <a:xfrm>
            <a:off x="560512" y="144089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主な海外メーカーの現況</a:t>
            </a:r>
          </a:p>
        </p:txBody>
      </p:sp>
      <p:sp>
        <p:nvSpPr>
          <p:cNvPr id="8" name="テキスト ボックス 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ベトナムへ進出している主な海外メーカーは以下の通りである。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067672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825346836"/>
              </p:ext>
            </p:extLst>
          </p:nvPr>
        </p:nvGraphicFramePr>
        <p:xfrm>
          <a:off x="200023" y="1412776"/>
          <a:ext cx="9505054" cy="4104216"/>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2326674">
                  <a:extLst>
                    <a:ext uri="{9D8B030D-6E8A-4147-A177-3AD203B41FA5}">
                      <a16:colId xmlns:a16="http://schemas.microsoft.com/office/drawing/2014/main" val="20002"/>
                    </a:ext>
                  </a:extLst>
                </a:gridCol>
                <a:gridCol w="3311917">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Duoc</a:t>
                      </a:r>
                      <a:r>
                        <a:rPr lang="en-US" sz="1100" b="0" i="0" u="none" strike="noStrike" dirty="0">
                          <a:solidFill>
                            <a:schemeClr val="tx1"/>
                          </a:solidFill>
                          <a:effectLst/>
                          <a:latin typeface="+mn-lt"/>
                          <a:ea typeface="ＭＳ Ｐゴシック" panose="020B0600070205080204" pitchFamily="50" charset="-128"/>
                        </a:rPr>
                        <a:t> </a:t>
                      </a:r>
                      <a:r>
                        <a:rPr lang="en-US" sz="1100" b="0" i="0" u="none" strike="noStrike" dirty="0" err="1">
                          <a:solidFill>
                            <a:schemeClr val="tx1"/>
                          </a:solidFill>
                          <a:effectLst/>
                          <a:latin typeface="+mn-lt"/>
                          <a:ea typeface="ＭＳ Ｐゴシック" panose="020B0600070205080204" pitchFamily="50" charset="-128"/>
                        </a:rPr>
                        <a:t>Hau</a:t>
                      </a:r>
                      <a:r>
                        <a:rPr lang="en-US" sz="1100" b="0" i="0" u="none" strike="noStrike" dirty="0">
                          <a:solidFill>
                            <a:schemeClr val="tx1"/>
                          </a:solidFill>
                          <a:effectLst/>
                          <a:latin typeface="+mn-lt"/>
                          <a:ea typeface="ＭＳ Ｐゴシック" panose="020B0600070205080204" pitchFamily="50" charset="-128"/>
                        </a:rPr>
                        <a:t> Giang Pharmaceutical JSC.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大正製薬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医薬品の製造・販売、機能性食品の販売等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Hisamitsu Vietnam Pharmaceutical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久光製薬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Nippon </a:t>
                      </a:r>
                      <a:r>
                        <a:rPr lang="en-US" altLang="ja-JP" sz="1100" b="0" i="0" u="none" strike="noStrike" dirty="0">
                          <a:solidFill>
                            <a:schemeClr val="tx1"/>
                          </a:solidFill>
                          <a:effectLst/>
                          <a:latin typeface="+mn-lt"/>
                          <a:ea typeface="ＭＳ Ｐゴシック" panose="020B0600070205080204" pitchFamily="50" charset="-128"/>
                        </a:rPr>
                        <a:t>Chemiphar Vietnam Co., </a:t>
                      </a:r>
                      <a:r>
                        <a:rPr lang="en-US" altLang="ja-JP" sz="1100" b="0" i="0" u="none" strike="noStrike" baseline="0" dirty="0">
                          <a:solidFill>
                            <a:schemeClr val="tx1"/>
                          </a:solidFill>
                          <a:effectLst/>
                          <a:latin typeface="+mn-lt"/>
                          <a:ea typeface="ＭＳ Ｐゴシック" panose="020B0600070205080204" pitchFamily="50" charset="-128"/>
                        </a:rPr>
                        <a:t>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日本薬品工業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24216">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Nipro Pharma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ニプロファーマ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Ohki Vietnam Co.,</a:t>
                      </a:r>
                      <a:r>
                        <a:rPr lang="en-US" sz="1100" b="0" i="0" u="none" strike="noStrike" baseline="0" dirty="0">
                          <a:solidFill>
                            <a:schemeClr val="tx1"/>
                          </a:solidFill>
                          <a:effectLst/>
                          <a:latin typeface="+mn-lt"/>
                          <a:ea typeface="ＭＳ Ｐゴシック" panose="020B0600070205080204" pitchFamily="50" charset="-128"/>
                        </a:rPr>
                        <a:t>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大木ヘルスケアホールディングス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医薬品、衛生雑貨等の輸入・販売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Otsuka OPV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大塚製薬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Otsuka </a:t>
                      </a:r>
                      <a:r>
                        <a:rPr lang="en-US" altLang="ja-JP" sz="1100" b="0" i="0" u="none" strike="noStrike" dirty="0">
                          <a:solidFill>
                            <a:schemeClr val="tx1"/>
                          </a:solidFill>
                          <a:effectLst/>
                          <a:latin typeface="+mn-lt"/>
                          <a:ea typeface="ＭＳ Ｐゴシック" panose="020B0600070205080204" pitchFamily="50" charset="-128"/>
                        </a:rPr>
                        <a:t>Pharmaceutical</a:t>
                      </a:r>
                      <a:r>
                        <a:rPr lang="ja-JP" alt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Vietnam </a:t>
                      </a:r>
                      <a:r>
                        <a:rPr lang="en-US" sz="1100" b="0" i="0" u="none" strike="noStrike" dirty="0">
                          <a:solidFill>
                            <a:schemeClr val="tx1"/>
                          </a:solidFill>
                          <a:effectLst/>
                          <a:latin typeface="+mn-lt"/>
                          <a:ea typeface="ＭＳ Ｐゴシック" panose="020B0600070205080204" pitchFamily="50" charset="-128"/>
                        </a:rPr>
                        <a:t>Joint Stock Co.</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大塚製薬工場</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医薬品、輸液の製造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Pharmaceutical Joint Stock</a:t>
                      </a:r>
                      <a:r>
                        <a:rPr lang="en-US" sz="1100" b="0" i="0" u="none" strike="noStrike" baseline="0" dirty="0">
                          <a:solidFill>
                            <a:schemeClr val="tx1"/>
                          </a:solidFill>
                          <a:effectLst/>
                          <a:latin typeface="+mn-lt"/>
                          <a:ea typeface="ＭＳ Ｐゴシック" panose="020B0600070205080204" pitchFamily="50" charset="-128"/>
                        </a:rPr>
                        <a:t> Co. of February 3</a:t>
                      </a:r>
                      <a:r>
                        <a:rPr lang="en-US" sz="1100" b="0" i="0" u="none" strike="noStrike" baseline="30000" dirty="0">
                          <a:solidFill>
                            <a:schemeClr val="tx1"/>
                          </a:solidFill>
                          <a:effectLst/>
                          <a:latin typeface="+mn-lt"/>
                          <a:ea typeface="ＭＳ Ｐゴシック" panose="020B0600070205080204" pitchFamily="50" charset="-128"/>
                        </a:rPr>
                        <a:t>rd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ゼリア新薬工業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医薬品・健康食品の製造・販売他</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Rohto-Mentholatum(Vietnam)Co.,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年時点で、日本企業が設立している現地法人は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Tree>
    <p:extLst>
      <p:ext uri="{BB962C8B-B14F-4D97-AF65-F5344CB8AC3E}">
        <p14:creationId xmlns:p14="http://schemas.microsoft.com/office/powerpoint/2010/main" val="20210123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88504" y="3429000"/>
            <a:ext cx="4392488" cy="864096"/>
          </a:xfrm>
          <a:prstGeom prst="roundRect">
            <a:avLst>
              <a:gd name="adj" fmla="val 5644"/>
            </a:avLst>
          </a:prstGeom>
          <a:solidFill>
            <a:srgbClr val="A2BBDC"/>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角丸四角形 15"/>
          <p:cNvSpPr/>
          <p:nvPr/>
        </p:nvSpPr>
        <p:spPr>
          <a:xfrm>
            <a:off x="5097016" y="3429000"/>
            <a:ext cx="4392488" cy="864096"/>
          </a:xfrm>
          <a:prstGeom prst="roundRect">
            <a:avLst>
              <a:gd name="adj" fmla="val 6746"/>
            </a:avLst>
          </a:prstGeom>
          <a:solidFill>
            <a:srgbClr val="A2BBDC"/>
          </a:solidFill>
        </p:spPr>
        <p:txBody>
          <a:bodyPr wrap="none" anchor="ctr" anchorCtr="0">
            <a:noAutofit/>
          </a:bodyPr>
          <a:lstStyle/>
          <a:p>
            <a:pPr algn="ctr"/>
            <a:r>
              <a:rPr lang="ja-JP" altLang="en-US" sz="1400" dirty="0">
                <a:latin typeface="HGP創英角ｺﾞｼｯｸUB" panose="020B0900000000000000" pitchFamily="50" charset="-128"/>
                <a:ea typeface="HGP創英角ｺﾞｼｯｸUB" panose="020B0900000000000000" pitchFamily="50" charset="-128"/>
              </a:rPr>
              <a:t>医薬品の広告は、</a:t>
            </a:r>
            <a:r>
              <a:rPr lang="ja-JP" altLang="ja-JP" sz="1400" dirty="0">
                <a:latin typeface="HGP創英角ｺﾞｼｯｸUB" panose="020B0900000000000000" pitchFamily="50" charset="-128"/>
                <a:ea typeface="HGP創英角ｺﾞｼｯｸUB" panose="020B0900000000000000" pitchFamily="50" charset="-128"/>
              </a:rPr>
              <a:t>厳しく規制されている</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2" name="タイトル 1"/>
          <p:cNvSpPr>
            <a:spLocks noGrp="1"/>
          </p:cNvSpPr>
          <p:nvPr>
            <p:ph type="title"/>
          </p:nvPr>
        </p:nvSpPr>
        <p:spPr/>
        <p:txBody>
          <a:bodyPr/>
          <a:lstStyle/>
          <a:p>
            <a:r>
              <a:rPr lang="ja-JP" altLang="en-US" dirty="0"/>
              <a:t>ベトナム／医療関連／医薬品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医薬品卸売業者は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2,300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社以上、薬局は約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39,000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軒ある。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rot="16200000">
            <a:off x="2144688" y="1268760"/>
            <a:ext cx="504056" cy="1656184"/>
          </a:xfrm>
          <a:prstGeom prst="round2SameRect">
            <a:avLst/>
          </a:prstGeom>
          <a:solidFill>
            <a:srgbClr val="3D6AA7"/>
          </a:solidFill>
          <a:ln cmpd="sng">
            <a:noFill/>
          </a:ln>
          <a:extLst>
            <a:ext uri="{91240B29-F687-4F45-9708-019B960494DF}">
              <a14:hiddenLine xmlns:a14="http://schemas.microsoft.com/office/drawing/2010/main" cmpd="sng">
                <a:solidFill>
                  <a:srgbClr val="3D6AA7"/>
                </a:solidFill>
              </a14:hiddenLine>
            </a:ext>
          </a:extLst>
        </p:spPr>
        <p:txBody>
          <a:bodyPr vert="vert" wrap="square"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医薬品卸売業者</a:t>
            </a:r>
          </a:p>
        </p:txBody>
      </p:sp>
      <p:sp>
        <p:nvSpPr>
          <p:cNvPr id="9" name="片側の 2 つの角を丸めた四角形 8"/>
          <p:cNvSpPr/>
          <p:nvPr/>
        </p:nvSpPr>
        <p:spPr>
          <a:xfrm rot="5400000">
            <a:off x="3800872" y="1268760"/>
            <a:ext cx="504056" cy="1656184"/>
          </a:xfrm>
          <a:prstGeom prst="round2SameRect">
            <a:avLst/>
          </a:prstGeom>
          <a:solidFill>
            <a:srgbClr val="E8E8E8"/>
          </a:solidFill>
          <a:ln cmpd="sng">
            <a:noFill/>
          </a:ln>
          <a:extLst>
            <a:ext uri="{91240B29-F687-4F45-9708-019B960494DF}">
              <a14:hiddenLine xmlns:a14="http://schemas.microsoft.com/office/drawing/2010/main" cmpd="sng">
                <a:solidFill>
                  <a:srgbClr val="3D6AA7"/>
                </a:solidFill>
              </a14:hiddenLine>
            </a:ext>
          </a:extLst>
        </p:spPr>
        <p:txBody>
          <a:bodyPr vert="vert270" wrap="square" lIns="162000" tIns="108000" rIns="36000" anchor="ctr" anchorCtr="0">
            <a:noAutofit/>
          </a:bodyPr>
          <a:lstStyle/>
          <a:p>
            <a:pPr algn="r" fontAlgn="base"/>
            <a:r>
              <a:rPr lang="ja-JP" altLang="en-US" sz="1000" dirty="0">
                <a:latin typeface="HGP創英角ｺﾞｼｯｸUB" panose="020B0900000000000000" pitchFamily="50" charset="-128"/>
                <a:ea typeface="HGP創英角ｺﾞｼｯｸUB" panose="020B0900000000000000" pitchFamily="50" charset="-128"/>
              </a:rPr>
              <a:t>以上</a:t>
            </a:r>
          </a:p>
        </p:txBody>
      </p:sp>
      <p:sp>
        <p:nvSpPr>
          <p:cNvPr id="8" name="正方形/長方形 7"/>
          <p:cNvSpPr/>
          <p:nvPr/>
        </p:nvSpPr>
        <p:spPr>
          <a:xfrm>
            <a:off x="1568624" y="2348880"/>
            <a:ext cx="6840760" cy="561051"/>
          </a:xfrm>
          <a:prstGeom prst="rect">
            <a:avLst/>
          </a:prstGeom>
        </p:spPr>
        <p:txBody>
          <a:bodyPr wrap="square">
            <a:spAutoFit/>
          </a:bodyPr>
          <a:lstStyle/>
          <a:p>
            <a:pPr marL="0" lvl="1" algn="just">
              <a:lnSpc>
                <a:spcPct val="114000"/>
              </a:lnSpc>
            </a:pPr>
            <a:r>
              <a:rPr lang="ja-JP" altLang="ja-JP" sz="1400" dirty="0">
                <a:latin typeface="Arial" panose="020B0604020202020204" pitchFamily="34" charset="0"/>
                <a:ea typeface="ＭＳ Ｐゴシック" panose="020B0600070205080204" pitchFamily="50" charset="-128"/>
                <a:cs typeface="Arial" panose="020B0604020202020204" pitchFamily="34" charset="0"/>
              </a:rPr>
              <a:t>ベトナムでは外国資本会社（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FIE</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）が医薬品の流通を行うことは</a:t>
            </a:r>
            <a:r>
              <a:rPr lang="ja-JP"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禁止</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されて</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おり、</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ベトナムで医薬品を販売するには</a:t>
            </a:r>
            <a:r>
              <a:rPr lang="ja-JP"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現地の</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代理店</a:t>
            </a:r>
            <a:r>
              <a:rPr lang="ja-JP"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を介する必要</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632520" y="3501008"/>
            <a:ext cx="2016224" cy="307777"/>
          </a:xfrm>
          <a:prstGeom prst="roundRect">
            <a:avLst/>
          </a:prstGeom>
          <a:solidFill>
            <a:srgbClr val="FFFFFF"/>
          </a:solidFill>
        </p:spPr>
        <p:txBody>
          <a:bodyPr wrap="none" anchor="ctr" anchorCtr="0">
            <a:noAutofit/>
          </a:bodyPr>
          <a:lstStyle/>
          <a:p>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医療機関</a:t>
            </a:r>
            <a:r>
              <a:rPr lang="ja-JP" altLang="ja-JP" sz="10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treatment channel</a:t>
            </a:r>
            <a:r>
              <a:rPr lang="ja-JP" altLang="ja-JP" sz="10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493386" y="3798566"/>
            <a:ext cx="4243590" cy="513346"/>
          </a:xfrm>
          <a:prstGeom prst="rect">
            <a:avLst/>
          </a:prstGeom>
        </p:spPr>
        <p:txBody>
          <a:bodyPr wrap="square" lIns="126000">
            <a:spAutoFit/>
          </a:bodyPr>
          <a:lstStyle/>
          <a:p>
            <a:pPr marL="0" lvl="1">
              <a:lnSpc>
                <a:spcPct val="114000"/>
              </a:lnSpc>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医療機関における医薬品販売は、全体の</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程度。</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marL="0" lvl="1">
              <a:lnSpc>
                <a:spcPct val="114000"/>
              </a:lnSpc>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多くの医薬品は薬局で販売。</a:t>
            </a:r>
          </a:p>
        </p:txBody>
      </p:sp>
      <p:sp>
        <p:nvSpPr>
          <p:cNvPr id="15" name="正方形/長方形 14"/>
          <p:cNvSpPr/>
          <p:nvPr/>
        </p:nvSpPr>
        <p:spPr>
          <a:xfrm>
            <a:off x="488504" y="4293096"/>
            <a:ext cx="4392488" cy="1944216"/>
          </a:xfrm>
          <a:prstGeom prst="rect">
            <a:avLst/>
          </a:prstGeom>
          <a:noFill/>
        </p:spPr>
        <p:txBody>
          <a:bodyPr wrap="square" lIns="108000" tIns="72000" rIns="144000" bIns="0">
            <a:noAutofit/>
          </a:bodyPr>
          <a:lstStyle/>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医療機関で取り扱われる医薬品は、</a:t>
            </a:r>
            <a:r>
              <a:rPr lang="ja-JP" altLang="ja-JP" sz="1100" dirty="0">
                <a:latin typeface="Arial" panose="020B0604020202020204" pitchFamily="34" charset="0"/>
                <a:ea typeface="ＭＳ Ｐゴシック" panose="020B0600070205080204" pitchFamily="50" charset="-128"/>
                <a:cs typeface="Arial" panose="020B0604020202020204" pitchFamily="34" charset="0"/>
              </a:rPr>
              <a:t>入札により</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決定。</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100" dirty="0"/>
              <a:t>医薬品</a:t>
            </a:r>
            <a:r>
              <a:rPr lang="ja-JP" altLang="ja-JP" sz="1100" dirty="0"/>
              <a:t>の売り上げの一部は</a:t>
            </a:r>
            <a:r>
              <a:rPr lang="ja-JP" altLang="en-US" sz="1100" dirty="0"/>
              <a:t>、医療機関</a:t>
            </a:r>
            <a:r>
              <a:rPr lang="ja-JP" altLang="ja-JP" sz="1100" dirty="0"/>
              <a:t>関係者に「手数料」として支払われるため、入札価格は高くなる傾向にある</a:t>
            </a:r>
            <a:r>
              <a:rPr lang="ja-JP" altLang="en-US" sz="1100" dirty="0"/>
              <a:t>。</a:t>
            </a:r>
            <a:endParaRPr lang="en-US" altLang="ja-JP" sz="1100" dirty="0"/>
          </a:p>
          <a:p>
            <a:pPr marL="333375" lvl="1" indent="-161925" algn="just" fontAlgn="ctr">
              <a:lnSpc>
                <a:spcPct val="110000"/>
              </a:lnSpc>
              <a:spcAft>
                <a:spcPts val="600"/>
              </a:spcAft>
              <a:buClr>
                <a:srgbClr val="868686"/>
              </a:buClr>
              <a:buSzPct val="9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2010</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年の政府調査によると</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ベトナムの医薬品価格は周辺国の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100" dirty="0">
                <a:solidFill>
                  <a:srgbClr val="000000"/>
                </a:solidFill>
                <a:latin typeface="+mn-ea"/>
              </a:rPr>
              <a:t>また、医薬品の価格上昇について、ベトナム競争庁（</a:t>
            </a:r>
            <a:r>
              <a:rPr lang="en-US" altLang="ja-JP" sz="1100" dirty="0">
                <a:solidFill>
                  <a:srgbClr val="000000"/>
                </a:solidFill>
                <a:latin typeface="+mn-ea"/>
              </a:rPr>
              <a:t>VCA</a:t>
            </a:r>
            <a:r>
              <a:rPr lang="ja-JP" altLang="en-US" sz="1100" dirty="0">
                <a:solidFill>
                  <a:srgbClr val="000000"/>
                </a:solidFill>
                <a:latin typeface="+mn-ea"/>
              </a:rPr>
              <a:t>）は、ベトナム国内で生産された医薬品よりも輸入医薬品のほうが価格の上昇が著しく見られると指摘している。</a:t>
            </a:r>
            <a:endParaRPr lang="en-US" altLang="ja-JP" sz="1100" dirty="0">
              <a:solidFill>
                <a:srgbClr val="000000"/>
              </a:solidFill>
              <a:latin typeface="+mn-ea"/>
            </a:endParaRPr>
          </a:p>
          <a:p>
            <a:pPr marL="333375" lvl="1" indent="-161925" algn="just" fontAlgn="ctr">
              <a:lnSpc>
                <a:spcPct val="110000"/>
              </a:lnSpc>
              <a:spcAft>
                <a:spcPts val="300"/>
              </a:spcAft>
              <a:buClr>
                <a:srgbClr val="868686"/>
              </a:buClr>
              <a:buSzPct val="9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Pharmaceutical Law</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年）により、代理店に対し、生産価格の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開示を要求することで価格の統制を図っている。</a:t>
            </a:r>
          </a:p>
          <a:p>
            <a:pPr marL="333375" lvl="1" indent="-161925" algn="just" fontAlgn="ctr">
              <a:lnSpc>
                <a:spcPct val="110000"/>
              </a:lnSpc>
              <a:spcAft>
                <a:spcPts val="300"/>
              </a:spcAft>
              <a:buClr>
                <a:srgbClr val="868686"/>
              </a:buClr>
              <a:buSzPct val="9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一方、現地企業は政府の規制を逃れているといわれている。</a:t>
            </a:r>
          </a:p>
        </p:txBody>
      </p:sp>
      <p:sp>
        <p:nvSpPr>
          <p:cNvPr id="32" name="正方形/長方形 31"/>
          <p:cNvSpPr/>
          <p:nvPr/>
        </p:nvSpPr>
        <p:spPr>
          <a:xfrm>
            <a:off x="5097016" y="4293096"/>
            <a:ext cx="4392488" cy="1944216"/>
          </a:xfrm>
          <a:prstGeom prst="rect">
            <a:avLst/>
          </a:prstGeom>
          <a:noFill/>
        </p:spPr>
        <p:txBody>
          <a:bodyPr wrap="square" lIns="108000" tIns="72000" rIns="144000" bIns="0">
            <a:noAutofit/>
          </a:bodyPr>
          <a:lstStyle/>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処方薬に関しては、消費者に直接宣伝することはできず、製薬企業は、当局から許可を得られた会議やセミナーに限り、医療従事者に宣伝を行っている。</a:t>
            </a:r>
          </a:p>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市販薬（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OTC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）については、雑誌や新聞での広告は認められているが、テレビやラジオでも宣伝できる医薬品は保健省により定められている。</a:t>
            </a:r>
          </a:p>
        </p:txBody>
      </p:sp>
      <p:sp>
        <p:nvSpPr>
          <p:cNvPr id="33" name="テキスト ボックス 32"/>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pharmaphorum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「ベトナム競争法・政策月報第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角丸四角形 30"/>
          <p:cNvSpPr/>
          <p:nvPr/>
        </p:nvSpPr>
        <p:spPr>
          <a:xfrm>
            <a:off x="2720752" y="3501008"/>
            <a:ext cx="2016224" cy="307777"/>
          </a:xfrm>
          <a:prstGeom prst="roundRect">
            <a:avLst/>
          </a:prstGeom>
          <a:solidFill>
            <a:srgbClr val="FFFFFF"/>
          </a:solidFill>
        </p:spPr>
        <p:txBody>
          <a:bodyPr wrap="none" anchor="ctr" anchorCtr="0">
            <a:noAutofit/>
          </a:bodyPr>
          <a:lstStyle/>
          <a:p>
            <a:pPr lvl="0"/>
            <a:r>
              <a:rPr lang="ja-JP"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薬局</a:t>
            </a:r>
            <a:r>
              <a:rPr lang="ja-JP"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commercial channel</a:t>
            </a:r>
            <a:r>
              <a:rPr lang="ja-JP"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片側の 2 つの角を丸めた四角形 34"/>
          <p:cNvSpPr/>
          <p:nvPr/>
        </p:nvSpPr>
        <p:spPr>
          <a:xfrm rot="16200000">
            <a:off x="5673080" y="1268760"/>
            <a:ext cx="504056" cy="1656184"/>
          </a:xfrm>
          <a:prstGeom prst="round2SameRect">
            <a:avLst/>
          </a:prstGeom>
          <a:solidFill>
            <a:srgbClr val="3D6AA7"/>
          </a:solidFill>
          <a:ln cmpd="sng">
            <a:noFill/>
          </a:ln>
          <a:extLst>
            <a:ext uri="{91240B29-F687-4F45-9708-019B960494DF}">
              <a14:hiddenLine xmlns:a14="http://schemas.microsoft.com/office/drawing/2010/main" cmpd="sng">
                <a:solidFill>
                  <a:srgbClr val="3D6AA7"/>
                </a:solidFill>
              </a14:hiddenLine>
            </a:ext>
          </a:extLst>
        </p:spPr>
        <p:txBody>
          <a:bodyPr vert="vert" wrap="square"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薬　局</a:t>
            </a:r>
          </a:p>
        </p:txBody>
      </p:sp>
      <p:sp>
        <p:nvSpPr>
          <p:cNvPr id="36" name="片側の 2 つの角を丸めた四角形 35"/>
          <p:cNvSpPr/>
          <p:nvPr/>
        </p:nvSpPr>
        <p:spPr>
          <a:xfrm rot="5400000">
            <a:off x="7329264" y="1268760"/>
            <a:ext cx="504056" cy="1656184"/>
          </a:xfrm>
          <a:prstGeom prst="round2SameRect">
            <a:avLst/>
          </a:prstGeom>
          <a:solidFill>
            <a:srgbClr val="E8E8E8"/>
          </a:solidFill>
          <a:ln cmpd="sng">
            <a:noFill/>
          </a:ln>
          <a:extLst>
            <a:ext uri="{91240B29-F687-4F45-9708-019B960494DF}">
              <a14:hiddenLine xmlns:a14="http://schemas.microsoft.com/office/drawing/2010/main" cmpd="sng">
                <a:solidFill>
                  <a:srgbClr val="3D6AA7"/>
                </a:solidFill>
              </a14:hiddenLine>
            </a:ext>
          </a:extLst>
        </p:spPr>
        <p:txBody>
          <a:bodyPr vert="vert270" wrap="square" lIns="162000" tIns="252000" rIns="36000" bIns="90000" anchor="ctr" anchorCtr="0">
            <a:noAutofit/>
          </a:bodyPr>
          <a:lstStyle/>
          <a:p>
            <a:r>
              <a:rPr lang="ja-JP" altLang="en-US" sz="1000" dirty="0">
                <a:latin typeface="HGP創英角ｺﾞｼｯｸUB" panose="020B0900000000000000" pitchFamily="50" charset="-128"/>
                <a:ea typeface="HGP創英角ｺﾞｼｯｸUB" panose="020B0900000000000000" pitchFamily="50" charset="-128"/>
              </a:rPr>
              <a:t>約</a:t>
            </a:r>
          </a:p>
        </p:txBody>
      </p:sp>
      <p:sp>
        <p:nvSpPr>
          <p:cNvPr id="7" name="正方形/長方形 6"/>
          <p:cNvSpPr/>
          <p:nvPr/>
        </p:nvSpPr>
        <p:spPr>
          <a:xfrm>
            <a:off x="3198520" y="1844822"/>
            <a:ext cx="1368152" cy="504057"/>
          </a:xfrm>
          <a:prstGeom prst="rect">
            <a:avLst/>
          </a:prstGeom>
        </p:spPr>
        <p:txBody>
          <a:bodyPr wrap="square" tIns="90000" bIns="72000" anchor="ctr" anchorCtr="0">
            <a:noAutofit/>
          </a:bodyPr>
          <a:lstStyle/>
          <a:p>
            <a:pPr algn="r"/>
            <a:r>
              <a:rPr lang="en-US" altLang="ja-JP" sz="2800" dirty="0">
                <a:latin typeface="Arial Black" panose="020B0A04020102020204" pitchFamily="34" charset="0"/>
                <a:ea typeface="HGP創英角ｺﾞｼｯｸUB" panose="020B0900000000000000" pitchFamily="50" charset="-128"/>
              </a:rPr>
              <a:t>2,300</a:t>
            </a:r>
            <a:endParaRPr lang="ja-JP" altLang="en-US" sz="2800" dirty="0"/>
          </a:p>
        </p:txBody>
      </p:sp>
      <p:sp>
        <p:nvSpPr>
          <p:cNvPr id="21" name="正方形/長方形 20"/>
          <p:cNvSpPr/>
          <p:nvPr/>
        </p:nvSpPr>
        <p:spPr>
          <a:xfrm>
            <a:off x="6895310" y="1844822"/>
            <a:ext cx="1512168" cy="504057"/>
          </a:xfrm>
          <a:prstGeom prst="rect">
            <a:avLst/>
          </a:prstGeom>
        </p:spPr>
        <p:txBody>
          <a:bodyPr wrap="square" tIns="90000" bIns="72000" anchor="ctr" anchorCtr="0">
            <a:noAutofit/>
          </a:bodyPr>
          <a:lstStyle/>
          <a:p>
            <a:r>
              <a:rPr lang="en-US" altLang="ja-JP" sz="2800" dirty="0">
                <a:latin typeface="Arial Black" panose="020B0A04020102020204" pitchFamily="34" charset="0"/>
                <a:ea typeface="HGP創英角ｺﾞｼｯｸUB" panose="020B0900000000000000" pitchFamily="50" charset="-128"/>
              </a:rPr>
              <a:t>3</a:t>
            </a:r>
            <a:r>
              <a:rPr lang="en-US" altLang="ja-JP" sz="2800" spc="-100" dirty="0">
                <a:latin typeface="Arial Black" panose="020B0A04020102020204" pitchFamily="34" charset="0"/>
                <a:ea typeface="HGP創英角ｺﾞｼｯｸUB" panose="020B0900000000000000" pitchFamily="50" charset="-128"/>
              </a:rPr>
              <a:t>9</a:t>
            </a:r>
            <a:r>
              <a:rPr lang="en-US" altLang="ja-JP" sz="2800" dirty="0">
                <a:latin typeface="Arial Black" panose="020B0A04020102020204" pitchFamily="34" charset="0"/>
                <a:ea typeface="HGP創英角ｺﾞｼｯｸUB" panose="020B0900000000000000" pitchFamily="50" charset="-128"/>
              </a:rPr>
              <a:t>,000</a:t>
            </a:r>
            <a:endParaRPr lang="ja-JP" altLang="en-US" sz="2800" dirty="0">
              <a:latin typeface="Arial Black" panose="020B0A04020102020204" pitchFamily="34" charset="0"/>
              <a:ea typeface="HGP創英角ｺﾞｼｯｸUB" panose="020B0900000000000000" pitchFamily="50" charset="-128"/>
            </a:endParaRPr>
          </a:p>
        </p:txBody>
      </p:sp>
      <p:grpSp>
        <p:nvGrpSpPr>
          <p:cNvPr id="22" name="グループ化 7"/>
          <p:cNvGrpSpPr/>
          <p:nvPr/>
        </p:nvGrpSpPr>
        <p:grpSpPr>
          <a:xfrm>
            <a:off x="488504" y="3068960"/>
            <a:ext cx="4392489"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医薬品販売</a:t>
              </a:r>
            </a:p>
          </p:txBody>
        </p:sp>
      </p:grpSp>
      <p:grpSp>
        <p:nvGrpSpPr>
          <p:cNvPr id="27" name="グループ化 7"/>
          <p:cNvGrpSpPr/>
          <p:nvPr/>
        </p:nvGrpSpPr>
        <p:grpSpPr>
          <a:xfrm>
            <a:off x="5097013" y="3068960"/>
            <a:ext cx="4392491" cy="288032"/>
            <a:chOff x="4803500" y="2113806"/>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医薬品の広告</a:t>
              </a:r>
            </a:p>
          </p:txBody>
        </p:sp>
      </p:grpSp>
    </p:spTree>
    <p:extLst>
      <p:ext uri="{BB962C8B-B14F-4D97-AF65-F5344CB8AC3E}">
        <p14:creationId xmlns:p14="http://schemas.microsoft.com/office/powerpoint/2010/main" val="417071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27507081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3" imgW="360" imgH="360" progId="TCLayout.ActiveDocument.1">
                  <p:embed/>
                </p:oleObj>
              </mc:Choice>
              <mc:Fallback>
                <p:oleObj name="think-cellスライド" r:id="rId113" imgW="360" imgH="360" progId="TCLayout.ActiveDocument.1">
                  <p:embed/>
                  <p:pic>
                    <p:nvPicPr>
                      <p:cNvPr id="8" name="Object 7" hidden="1"/>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484.72</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4,744.72</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0" y="1007770"/>
            <a:ext cx="9505056" cy="71628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latin typeface="MS PGothic (headings)"/>
              </a:rPr>
              <a:t>実質</a:t>
            </a:r>
            <a:r>
              <a:rPr lang="en-US" altLang="ja-JP" dirty="0">
                <a:latin typeface="MS PGothic (headings)"/>
              </a:rPr>
              <a:t>GDP</a:t>
            </a:r>
            <a:r>
              <a:rPr lang="ja-JP" altLang="en-US" dirty="0">
                <a:latin typeface="MS PGothic (headings)"/>
              </a:rPr>
              <a:t>成長率は過去</a:t>
            </a:r>
            <a:r>
              <a:rPr lang="en-US" altLang="ja-JP" dirty="0">
                <a:latin typeface="MS PGothic (headings)"/>
              </a:rPr>
              <a:t>10</a:t>
            </a:r>
            <a:r>
              <a:rPr lang="ja-JP" altLang="en-US" dirty="0">
                <a:latin typeface="MS PGothic (headings)"/>
              </a:rPr>
              <a:t>年は</a:t>
            </a:r>
            <a:r>
              <a:rPr lang="en-US" altLang="ja-JP" dirty="0">
                <a:latin typeface="MS PGothic (headings)"/>
              </a:rPr>
              <a:t>5%~7%</a:t>
            </a:r>
            <a:r>
              <a:rPr lang="ja-JP" altLang="en-US" dirty="0">
                <a:latin typeface="MS PGothic (headings)"/>
              </a:rPr>
              <a:t>台で安定していたが、新型コロナの影響もあり</a:t>
            </a:r>
            <a:r>
              <a:rPr lang="en-US" altLang="ja-JP" dirty="0">
                <a:latin typeface="MS PGothic (headings)"/>
              </a:rPr>
              <a:t>2019</a:t>
            </a:r>
            <a:r>
              <a:rPr lang="ja-JP" altLang="en-US" dirty="0">
                <a:latin typeface="MS PGothic (headings)"/>
              </a:rPr>
              <a:t>年に急落した。</a:t>
            </a:r>
            <a:endParaRPr lang="en-US" altLang="ja-JP" dirty="0">
              <a:latin typeface="MS PGothic (headings)"/>
            </a:endParaRPr>
          </a:p>
          <a:p>
            <a:r>
              <a:rPr lang="en-US" altLang="ja-JP" dirty="0">
                <a:latin typeface="MS PGothic (headings)"/>
              </a:rPr>
              <a:t>2022</a:t>
            </a:r>
            <a:r>
              <a:rPr lang="ja-JP" altLang="en-US" dirty="0">
                <a:latin typeface="MS PGothic (headings)"/>
              </a:rPr>
              <a:t>年においては、成長率が</a:t>
            </a:r>
            <a:r>
              <a:rPr lang="en-US" altLang="ja-JP" dirty="0">
                <a:latin typeface="MS PGothic (headings)"/>
              </a:rPr>
              <a:t>8.5%</a:t>
            </a:r>
            <a:r>
              <a:rPr lang="ja-JP" altLang="en-US" dirty="0">
                <a:latin typeface="MS PGothic (headings)"/>
              </a:rPr>
              <a:t>とコロナ前水準を上回っているが、今後回復し、</a:t>
            </a:r>
            <a:r>
              <a:rPr lang="en-US" altLang="ja-JP" dirty="0">
                <a:latin typeface="MS PGothic (headings)"/>
              </a:rPr>
              <a:t>2025</a:t>
            </a:r>
            <a:r>
              <a:rPr lang="ja-JP" altLang="en-US" dirty="0">
                <a:latin typeface="MS PGothic (headings)"/>
              </a:rPr>
              <a:t>年の名目</a:t>
            </a:r>
            <a:r>
              <a:rPr lang="en-US" altLang="ja-JP" dirty="0">
                <a:latin typeface="MS PGothic (headings)"/>
              </a:rPr>
              <a:t>GDP</a:t>
            </a:r>
            <a:r>
              <a:rPr lang="ja-JP" altLang="en-US" dirty="0">
                <a:latin typeface="MS PGothic (headings)"/>
              </a:rPr>
              <a:t>は約</a:t>
            </a:r>
            <a:r>
              <a:rPr lang="en-US" altLang="ja-JP" dirty="0">
                <a:latin typeface="MS PGothic (headings)"/>
              </a:rPr>
              <a:t>4,847</a:t>
            </a:r>
            <a:r>
              <a:rPr lang="ja-JP" altLang="en-US" dirty="0">
                <a:latin typeface="MS PGothic (headings)"/>
              </a:rPr>
              <a:t>億</a:t>
            </a:r>
            <a:r>
              <a:rPr lang="en-US" altLang="ja-JP" dirty="0">
                <a:latin typeface="MS PGothic (headings)"/>
              </a:rPr>
              <a:t>US$</a:t>
            </a:r>
            <a:r>
              <a:rPr lang="ja-JP" altLang="en-US" dirty="0">
                <a:latin typeface="MS PGothic (headings)"/>
              </a:rPr>
              <a:t>まで成長する見込みである。</a:t>
            </a:r>
            <a:endParaRPr lang="en-US" altLang="ja-JP" dirty="0">
              <a:latin typeface="MS PGothic (headings)"/>
            </a:endParaRP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138" name="Chart 137">
            <a:extLst>
              <a:ext uri="{FF2B5EF4-FFF2-40B4-BE49-F238E27FC236}">
                <a16:creationId xmlns:a16="http://schemas.microsoft.com/office/drawing/2014/main" id="{F4A40D1C-BF6F-6057-CBBE-4DDDE8C55F35}"/>
              </a:ext>
            </a:extLst>
          </p:cNvPr>
          <p:cNvGraphicFramePr/>
          <p:nvPr>
            <p:custDataLst>
              <p:tags r:id="rId3"/>
            </p:custDataLst>
            <p:extLst>
              <p:ext uri="{D42A27DB-BD31-4B8C-83A1-F6EECF244321}">
                <p14:modId xmlns:p14="http://schemas.microsoft.com/office/powerpoint/2010/main" val="3662840433"/>
              </p:ext>
            </p:extLst>
          </p:nvPr>
        </p:nvGraphicFramePr>
        <p:xfrm>
          <a:off x="327025" y="2022475"/>
          <a:ext cx="7981950" cy="2089150"/>
        </p:xfrm>
        <a:graphic>
          <a:graphicData uri="http://schemas.openxmlformats.org/drawingml/2006/chart">
            <c:chart xmlns:c="http://schemas.openxmlformats.org/drawingml/2006/chart" xmlns:r="http://schemas.openxmlformats.org/officeDocument/2006/relationships" r:id="rId115"/>
          </a:graphicData>
        </a:graphic>
      </p:graphicFrame>
      <p:cxnSp>
        <p:nvCxnSpPr>
          <p:cNvPr id="125" name="Straight Connector 124">
            <a:extLst>
              <a:ext uri="{FF2B5EF4-FFF2-40B4-BE49-F238E27FC236}">
                <a16:creationId xmlns:a16="http://schemas.microsoft.com/office/drawing/2014/main" id="{36DAA451-D657-BFFA-27A2-8BBDFEFF3721}"/>
              </a:ext>
            </a:extLst>
          </p:cNvPr>
          <p:cNvCxnSpPr/>
          <p:nvPr>
            <p:custDataLst>
              <p:tags r:id="rId4"/>
            </p:custDataLst>
          </p:nvPr>
        </p:nvCxnSpPr>
        <p:spPr bwMode="auto">
          <a:xfrm flipV="1">
            <a:off x="7408863" y="3181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D8DC08A1-E660-7A14-E683-1BE82A8B46DE}"/>
              </a:ext>
            </a:extLst>
          </p:cNvPr>
          <p:cNvCxnSpPr/>
          <p:nvPr>
            <p:custDataLst>
              <p:tags r:id="rId5"/>
            </p:custDataLst>
          </p:nvPr>
        </p:nvCxnSpPr>
        <p:spPr bwMode="auto">
          <a:xfrm>
            <a:off x="7408863" y="2411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103D1A16-F296-9DC4-AD4C-EE9068848053}"/>
              </a:ext>
            </a:extLst>
          </p:cNvPr>
          <p:cNvCxnSpPr/>
          <p:nvPr>
            <p:custDataLst>
              <p:tags r:id="rId6"/>
            </p:custDataLst>
          </p:nvPr>
        </p:nvCxnSpPr>
        <p:spPr bwMode="auto">
          <a:xfrm>
            <a:off x="7691438" y="23241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935FBEBA-2D53-061E-5152-C137555F7CCB}"/>
              </a:ext>
            </a:extLst>
          </p:cNvPr>
          <p:cNvCxnSpPr/>
          <p:nvPr>
            <p:custDataLst>
              <p:tags r:id="rId7"/>
            </p:custDataLst>
          </p:nvPr>
        </p:nvCxnSpPr>
        <p:spPr bwMode="auto">
          <a:xfrm flipV="1">
            <a:off x="7691438" y="28686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8" name="Text Placeholder 12"/>
          <p:cNvSpPr>
            <a:spLocks/>
          </p:cNvSpPr>
          <p:nvPr>
            <p:custDataLst>
              <p:tags r:id="rId8"/>
            </p:custDataLst>
          </p:nvPr>
        </p:nvSpPr>
        <p:spPr bwMode="auto">
          <a:xfrm>
            <a:off x="13985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pPr algn="ctr">
                <a:spcBef>
                  <a:spcPct val="0"/>
                </a:spcBef>
                <a:spcAft>
                  <a:spcPct val="0"/>
                </a:spcAft>
              </a:pPr>
              <a:t>02</a:t>
            </a:fld>
            <a:endParaRPr kumimoji="0" lang="ja-JP" altLang="en-US" sz="1000" b="0" dirty="0">
              <a:sym typeface="+mn-lt"/>
            </a:endParaRPr>
          </a:p>
        </p:txBody>
      </p:sp>
      <p:sp>
        <p:nvSpPr>
          <p:cNvPr id="29" name="Text Placeholder 12"/>
          <p:cNvSpPr>
            <a:spLocks/>
          </p:cNvSpPr>
          <p:nvPr>
            <p:custDataLst>
              <p:tags r:id="rId9"/>
            </p:custDataLst>
          </p:nvPr>
        </p:nvSpPr>
        <p:spPr bwMode="auto">
          <a:xfrm>
            <a:off x="1681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pPr algn="ctr">
                <a:spcBef>
                  <a:spcPct val="0"/>
                </a:spcBef>
                <a:spcAft>
                  <a:spcPct val="0"/>
                </a:spcAft>
              </a:pPr>
              <a:t>03</a:t>
            </a:fld>
            <a:endParaRPr kumimoji="0" lang="ja-JP" altLang="en-US" sz="1000" b="0" dirty="0">
              <a:sym typeface="+mn-lt"/>
            </a:endParaRPr>
          </a:p>
        </p:txBody>
      </p:sp>
      <p:sp>
        <p:nvSpPr>
          <p:cNvPr id="31" name="Text Placeholder 12"/>
          <p:cNvSpPr>
            <a:spLocks/>
          </p:cNvSpPr>
          <p:nvPr>
            <p:custDataLst>
              <p:tags r:id="rId10"/>
            </p:custDataLst>
          </p:nvPr>
        </p:nvSpPr>
        <p:spPr bwMode="auto">
          <a:xfrm>
            <a:off x="22463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pPr algn="ctr">
                <a:spcBef>
                  <a:spcPct val="0"/>
                </a:spcBef>
                <a:spcAft>
                  <a:spcPct val="0"/>
                </a:spcAft>
              </a:pPr>
              <a:t>05</a:t>
            </a:fld>
            <a:endParaRPr kumimoji="0" lang="ja-JP" altLang="en-US" sz="1000" b="0" dirty="0">
              <a:sym typeface="+mn-lt"/>
            </a:endParaRPr>
          </a:p>
        </p:txBody>
      </p:sp>
      <p:sp>
        <p:nvSpPr>
          <p:cNvPr id="32" name="Text Placeholder 12"/>
          <p:cNvSpPr>
            <a:spLocks/>
          </p:cNvSpPr>
          <p:nvPr>
            <p:custDataLst>
              <p:tags r:id="rId11"/>
            </p:custDataLst>
          </p:nvPr>
        </p:nvSpPr>
        <p:spPr bwMode="auto">
          <a:xfrm>
            <a:off x="25288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pPr algn="ctr">
                <a:spcBef>
                  <a:spcPct val="0"/>
                </a:spcBef>
                <a:spcAft>
                  <a:spcPct val="0"/>
                </a:spcAft>
              </a:pPr>
              <a:t>06</a:t>
            </a:fld>
            <a:endParaRPr kumimoji="0" lang="ja-JP" altLang="en-US" sz="1000" b="0" dirty="0">
              <a:sym typeface="+mn-lt"/>
            </a:endParaRPr>
          </a:p>
        </p:txBody>
      </p:sp>
      <p:sp>
        <p:nvSpPr>
          <p:cNvPr id="33" name="Text Placeholder 12"/>
          <p:cNvSpPr>
            <a:spLocks/>
          </p:cNvSpPr>
          <p:nvPr>
            <p:custDataLst>
              <p:tags r:id="rId12"/>
            </p:custDataLst>
          </p:nvPr>
        </p:nvSpPr>
        <p:spPr bwMode="auto">
          <a:xfrm>
            <a:off x="28114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pPr algn="ctr">
                <a:spcBef>
                  <a:spcPct val="0"/>
                </a:spcBef>
                <a:spcAft>
                  <a:spcPct val="0"/>
                </a:spcAft>
              </a:pPr>
              <a:t>07</a:t>
            </a:fld>
            <a:endParaRPr kumimoji="0" lang="ja-JP" altLang="en-US" sz="1000" b="0" dirty="0">
              <a:sym typeface="+mn-lt"/>
            </a:endParaRPr>
          </a:p>
        </p:txBody>
      </p:sp>
      <p:sp>
        <p:nvSpPr>
          <p:cNvPr id="108" name="テキスト プレースホルダ 9">
            <a:extLst>
              <a:ext uri="{FF2B5EF4-FFF2-40B4-BE49-F238E27FC236}">
                <a16:creationId xmlns:a16="http://schemas.microsoft.com/office/drawing/2014/main" id="{FC0A99BB-9277-29C1-2F94-08EC8FF6B4EF}"/>
              </a:ext>
            </a:extLst>
          </p:cNvPr>
          <p:cNvSpPr>
            <a:spLocks/>
          </p:cNvSpPr>
          <p:nvPr>
            <p:custDataLst>
              <p:tags r:id="rId13"/>
            </p:custDataLst>
          </p:nvPr>
        </p:nvSpPr>
        <p:spPr bwMode="gray">
          <a:xfrm>
            <a:off x="3048000" y="36004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CA803A-DA1E-484E-8038-3021B956FFB1}" type="datetime'''''''''1''''''''''''''''''''''''''''''''''2''''''''''''5'''">
              <a:rPr lang="en-US" altLang="en-US" sz="1000" smtClean="0">
                <a:effectLst/>
                <a:sym typeface="+mn-lt"/>
              </a:rPr>
              <a:pPr marL="0" lvl="0" indent="0" algn="ctr">
                <a:spcBef>
                  <a:spcPct val="0"/>
                </a:spcBef>
                <a:buNone/>
              </a:pPr>
              <a:t>125</a:t>
            </a:fld>
            <a:endParaRPr kumimoji="1" lang="en-US" altLang="ja-JP" sz="1000" dirty="0">
              <a:sym typeface="+mn-lt"/>
            </a:endParaRPr>
          </a:p>
        </p:txBody>
      </p:sp>
      <p:sp>
        <p:nvSpPr>
          <p:cNvPr id="34" name="Text Placeholder 12"/>
          <p:cNvSpPr>
            <a:spLocks/>
          </p:cNvSpPr>
          <p:nvPr>
            <p:custDataLst>
              <p:tags r:id="rId14"/>
            </p:custDataLst>
          </p:nvPr>
        </p:nvSpPr>
        <p:spPr bwMode="auto">
          <a:xfrm>
            <a:off x="30940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pPr algn="ctr">
                <a:spcBef>
                  <a:spcPct val="0"/>
                </a:spcBef>
                <a:spcAft>
                  <a:spcPct val="0"/>
                </a:spcAft>
              </a:pPr>
              <a:t>08</a:t>
            </a:fld>
            <a:endParaRPr kumimoji="0" lang="ja-JP" altLang="en-US" sz="1000" b="0" dirty="0">
              <a:sym typeface="+mn-lt"/>
            </a:endParaRPr>
          </a:p>
        </p:txBody>
      </p:sp>
      <p:sp>
        <p:nvSpPr>
          <p:cNvPr id="110" name="テキスト プレースホルダ 9">
            <a:extLst>
              <a:ext uri="{FF2B5EF4-FFF2-40B4-BE49-F238E27FC236}">
                <a16:creationId xmlns:a16="http://schemas.microsoft.com/office/drawing/2014/main" id="{C34E0BAB-005E-AFF0-5D3F-DAC7DDC06406}"/>
              </a:ext>
            </a:extLst>
          </p:cNvPr>
          <p:cNvSpPr>
            <a:spLocks/>
          </p:cNvSpPr>
          <p:nvPr>
            <p:custDataLst>
              <p:tags r:id="rId15"/>
            </p:custDataLst>
          </p:nvPr>
        </p:nvSpPr>
        <p:spPr bwMode="gray">
          <a:xfrm>
            <a:off x="3330575" y="35941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A3470B-818C-4C02-91AC-451A6BA4319A}" type="datetime'''''''''''''''''1''''''''''2''''''''''9'''''''''''''''''''">
              <a:rPr lang="en-US" altLang="en-US" sz="1000" smtClean="0">
                <a:effectLst/>
                <a:sym typeface="+mn-lt"/>
              </a:rPr>
              <a:pPr marL="0" lvl="0" indent="0" algn="ctr">
                <a:spcBef>
                  <a:spcPct val="0"/>
                </a:spcBef>
                <a:buNone/>
              </a:pPr>
              <a:t>129</a:t>
            </a:fld>
            <a:endParaRPr kumimoji="1" lang="en-US" altLang="ja-JP" sz="1000" dirty="0">
              <a:sym typeface="+mn-lt"/>
            </a:endParaRPr>
          </a:p>
        </p:txBody>
      </p:sp>
      <p:sp>
        <p:nvSpPr>
          <p:cNvPr id="35" name="Text Placeholder 12"/>
          <p:cNvSpPr>
            <a:spLocks/>
          </p:cNvSpPr>
          <p:nvPr>
            <p:custDataLst>
              <p:tags r:id="rId16"/>
            </p:custDataLst>
          </p:nvPr>
        </p:nvSpPr>
        <p:spPr bwMode="auto">
          <a:xfrm>
            <a:off x="33766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pPr algn="ctr">
                <a:spcBef>
                  <a:spcPct val="0"/>
                </a:spcBef>
                <a:spcAft>
                  <a:spcPct val="0"/>
                </a:spcAft>
              </a:pPr>
              <a:t>09</a:t>
            </a:fld>
            <a:endParaRPr kumimoji="0" lang="ja-JP" altLang="en-US" sz="1000" b="0" dirty="0">
              <a:sym typeface="+mn-lt"/>
            </a:endParaRPr>
          </a:p>
        </p:txBody>
      </p:sp>
      <p:sp>
        <p:nvSpPr>
          <p:cNvPr id="111" name="テキスト プレースホルダ 9">
            <a:extLst>
              <a:ext uri="{FF2B5EF4-FFF2-40B4-BE49-F238E27FC236}">
                <a16:creationId xmlns:a16="http://schemas.microsoft.com/office/drawing/2014/main" id="{424EE62A-894E-9FA4-DF88-ADDAB6EEC58D}"/>
              </a:ext>
            </a:extLst>
          </p:cNvPr>
          <p:cNvSpPr>
            <a:spLocks/>
          </p:cNvSpPr>
          <p:nvPr>
            <p:custDataLst>
              <p:tags r:id="rId17"/>
            </p:custDataLst>
          </p:nvPr>
        </p:nvSpPr>
        <p:spPr bwMode="gray">
          <a:xfrm>
            <a:off x="3613150" y="3570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B8B146-68A5-4AB4-A1B5-B934CA83E24B}" type="datetime'''''''''''''''''''''''''1''4''''''3'''''''">
              <a:rPr lang="en-US" altLang="en-US" sz="1000" smtClean="0">
                <a:effectLst/>
                <a:sym typeface="+mn-lt"/>
              </a:rPr>
              <a:pPr marL="0" lvl="0" indent="0" algn="ctr">
                <a:spcBef>
                  <a:spcPct val="0"/>
                </a:spcBef>
                <a:buNone/>
              </a:pPr>
              <a:t>143</a:t>
            </a:fld>
            <a:endParaRPr kumimoji="1" lang="en-US" altLang="ja-JP" sz="1000" dirty="0">
              <a:sym typeface="+mn-lt"/>
            </a:endParaRPr>
          </a:p>
        </p:txBody>
      </p:sp>
      <p:sp>
        <p:nvSpPr>
          <p:cNvPr id="36" name="Text Placeholder 12"/>
          <p:cNvSpPr>
            <a:spLocks/>
          </p:cNvSpPr>
          <p:nvPr>
            <p:custDataLst>
              <p:tags r:id="rId18"/>
            </p:custDataLst>
          </p:nvPr>
        </p:nvSpPr>
        <p:spPr bwMode="auto">
          <a:xfrm>
            <a:off x="3659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pPr algn="ctr">
                <a:spcBef>
                  <a:spcPct val="0"/>
                </a:spcBef>
                <a:spcAft>
                  <a:spcPct val="0"/>
                </a:spcAft>
              </a:pPr>
              <a:t>10</a:t>
            </a:fld>
            <a:endParaRPr kumimoji="0" lang="ja-JP" altLang="en-US" sz="1000" b="0" dirty="0">
              <a:sym typeface="+mn-lt"/>
            </a:endParaRPr>
          </a:p>
        </p:txBody>
      </p:sp>
      <p:sp>
        <p:nvSpPr>
          <p:cNvPr id="113" name="テキスト プレースホルダ 9">
            <a:extLst>
              <a:ext uri="{FF2B5EF4-FFF2-40B4-BE49-F238E27FC236}">
                <a16:creationId xmlns:a16="http://schemas.microsoft.com/office/drawing/2014/main" id="{05745DD6-5884-C122-2B61-51B306019B4C}"/>
              </a:ext>
            </a:extLst>
          </p:cNvPr>
          <p:cNvSpPr>
            <a:spLocks/>
          </p:cNvSpPr>
          <p:nvPr>
            <p:custDataLst>
              <p:tags r:id="rId19"/>
            </p:custDataLst>
          </p:nvPr>
        </p:nvSpPr>
        <p:spPr bwMode="gray">
          <a:xfrm>
            <a:off x="3895725" y="35226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6F7283-839F-4B2B-AACA-2D12283FBB52}" type="datetime'''''''''''''''''''''''''''''''''''''''1''''71'''''''''">
              <a:rPr lang="en-US" altLang="en-US" sz="1000" smtClean="0">
                <a:effectLst/>
                <a:sym typeface="+mn-lt"/>
              </a:rPr>
              <a:pPr marL="0" lvl="0" indent="0" algn="ctr">
                <a:spcBef>
                  <a:spcPct val="0"/>
                </a:spcBef>
                <a:buNone/>
              </a:pPr>
              <a:t>171</a:t>
            </a:fld>
            <a:endParaRPr kumimoji="1" lang="en-US" altLang="ja-JP" sz="1000" dirty="0">
              <a:sym typeface="+mn-lt"/>
            </a:endParaRPr>
          </a:p>
        </p:txBody>
      </p:sp>
      <p:sp>
        <p:nvSpPr>
          <p:cNvPr id="37" name="Text Placeholder 12"/>
          <p:cNvSpPr>
            <a:spLocks/>
          </p:cNvSpPr>
          <p:nvPr>
            <p:custDataLst>
              <p:tags r:id="rId20"/>
            </p:custDataLst>
          </p:nvPr>
        </p:nvSpPr>
        <p:spPr bwMode="auto">
          <a:xfrm>
            <a:off x="39417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pPr algn="ctr">
                <a:spcBef>
                  <a:spcPct val="0"/>
                </a:spcBef>
                <a:spcAft>
                  <a:spcPct val="0"/>
                </a:spcAft>
              </a:pPr>
              <a:t>11</a:t>
            </a:fld>
            <a:endParaRPr kumimoji="0" lang="ja-JP" altLang="en-US" sz="1000" b="0" dirty="0">
              <a:sym typeface="+mn-lt"/>
            </a:endParaRPr>
          </a:p>
        </p:txBody>
      </p:sp>
      <p:sp>
        <p:nvSpPr>
          <p:cNvPr id="114" name="テキスト プレースホルダ 9">
            <a:extLst>
              <a:ext uri="{FF2B5EF4-FFF2-40B4-BE49-F238E27FC236}">
                <a16:creationId xmlns:a16="http://schemas.microsoft.com/office/drawing/2014/main" id="{702E257E-C07E-60B0-7548-BF6BA70A291A}"/>
              </a:ext>
            </a:extLst>
          </p:cNvPr>
          <p:cNvSpPr>
            <a:spLocks/>
          </p:cNvSpPr>
          <p:nvPr>
            <p:custDataLst>
              <p:tags r:id="rId21"/>
            </p:custDataLst>
          </p:nvPr>
        </p:nvSpPr>
        <p:spPr bwMode="gray">
          <a:xfrm>
            <a:off x="4178300" y="34829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0CA57C-1388-4ED7-85BC-CED50E8003D9}" type="datetime'''19''''5'''''''''''''''''''''''''''''''''">
              <a:rPr lang="en-US" altLang="en-US" sz="1000" smtClean="0">
                <a:effectLst/>
                <a:sym typeface="+mn-lt"/>
              </a:rPr>
              <a:pPr marL="0" lvl="0" indent="0" algn="ctr">
                <a:spcBef>
                  <a:spcPct val="0"/>
                </a:spcBef>
                <a:buNone/>
              </a:pPr>
              <a:t>195</a:t>
            </a:fld>
            <a:endParaRPr kumimoji="1" lang="en-US" altLang="ja-JP" sz="1000" dirty="0">
              <a:sym typeface="+mn-lt"/>
            </a:endParaRPr>
          </a:p>
        </p:txBody>
      </p:sp>
      <p:sp>
        <p:nvSpPr>
          <p:cNvPr id="38" name="Text Placeholder 12"/>
          <p:cNvSpPr>
            <a:spLocks/>
          </p:cNvSpPr>
          <p:nvPr>
            <p:custDataLst>
              <p:tags r:id="rId22"/>
            </p:custDataLst>
          </p:nvPr>
        </p:nvSpPr>
        <p:spPr bwMode="auto">
          <a:xfrm>
            <a:off x="42243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pPr algn="ctr">
                <a:spcBef>
                  <a:spcPct val="0"/>
                </a:spcBef>
                <a:spcAft>
                  <a:spcPct val="0"/>
                </a:spcAft>
              </a:pPr>
              <a:t>12</a:t>
            </a:fld>
            <a:endParaRPr kumimoji="0" lang="ja-JP" altLang="en-US" sz="1000" b="0" dirty="0">
              <a:sym typeface="+mn-lt"/>
            </a:endParaRPr>
          </a:p>
        </p:txBody>
      </p:sp>
      <p:sp>
        <p:nvSpPr>
          <p:cNvPr id="115" name="テキスト プレースホルダ 9">
            <a:extLst>
              <a:ext uri="{FF2B5EF4-FFF2-40B4-BE49-F238E27FC236}">
                <a16:creationId xmlns:a16="http://schemas.microsoft.com/office/drawing/2014/main" id="{743C7E73-5098-0C41-D08F-E32E18BA23DD}"/>
              </a:ext>
            </a:extLst>
          </p:cNvPr>
          <p:cNvSpPr>
            <a:spLocks/>
          </p:cNvSpPr>
          <p:nvPr>
            <p:custDataLst>
              <p:tags r:id="rId23"/>
            </p:custDataLst>
          </p:nvPr>
        </p:nvSpPr>
        <p:spPr bwMode="gray">
          <a:xfrm>
            <a:off x="4460875" y="34544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C64CAC-B76D-468B-B00A-3426C44A9D73}" type="datetime'''''''''''''''''''''''''2''''''''''''''''''''''''13'''''''''''">
              <a:rPr lang="en-US" altLang="en-US" sz="1000" smtClean="0">
                <a:effectLst/>
                <a:sym typeface="+mn-lt"/>
              </a:rPr>
              <a:pPr marL="0" lvl="0" indent="0" algn="ctr">
                <a:spcBef>
                  <a:spcPct val="0"/>
                </a:spcBef>
                <a:buNone/>
              </a:pPr>
              <a:t>213</a:t>
            </a:fld>
            <a:endParaRPr kumimoji="1" lang="en-US" altLang="ja-JP" sz="1000" dirty="0">
              <a:sym typeface="+mn-lt"/>
            </a:endParaRPr>
          </a:p>
        </p:txBody>
      </p:sp>
      <p:sp>
        <p:nvSpPr>
          <p:cNvPr id="39" name="Text Placeholder 12"/>
          <p:cNvSpPr>
            <a:spLocks/>
          </p:cNvSpPr>
          <p:nvPr>
            <p:custDataLst>
              <p:tags r:id="rId24"/>
            </p:custDataLst>
          </p:nvPr>
        </p:nvSpPr>
        <p:spPr bwMode="auto">
          <a:xfrm>
            <a:off x="45069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pPr algn="ctr">
                <a:spcBef>
                  <a:spcPct val="0"/>
                </a:spcBef>
                <a:spcAft>
                  <a:spcPct val="0"/>
                </a:spcAft>
              </a:pPr>
              <a:t>13</a:t>
            </a:fld>
            <a:endParaRPr kumimoji="0" lang="ja-JP" altLang="en-US" sz="1000" b="0" dirty="0">
              <a:sym typeface="+mn-lt"/>
            </a:endParaRPr>
          </a:p>
        </p:txBody>
      </p:sp>
      <p:sp>
        <p:nvSpPr>
          <p:cNvPr id="116" name="テキスト プレースホルダ 9">
            <a:extLst>
              <a:ext uri="{FF2B5EF4-FFF2-40B4-BE49-F238E27FC236}">
                <a16:creationId xmlns:a16="http://schemas.microsoft.com/office/drawing/2014/main" id="{E48266F5-DFC7-1F7D-A6B9-D65E591B927E}"/>
              </a:ext>
            </a:extLst>
          </p:cNvPr>
          <p:cNvSpPr>
            <a:spLocks/>
          </p:cNvSpPr>
          <p:nvPr>
            <p:custDataLst>
              <p:tags r:id="rId25"/>
            </p:custDataLst>
          </p:nvPr>
        </p:nvSpPr>
        <p:spPr bwMode="gray">
          <a:xfrm>
            <a:off x="4743450" y="34194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AE6042-C0C7-4D36-9F63-A7A1669F546F}" type="datetime'''''''2''''''''''''3''''''''3'''''''''''''''''''">
              <a:rPr lang="en-US" altLang="en-US" sz="1000" smtClean="0">
                <a:effectLst/>
                <a:sym typeface="+mn-lt"/>
              </a:rPr>
              <a:pPr marL="0" lvl="0" indent="0" algn="ctr">
                <a:spcBef>
                  <a:spcPct val="0"/>
                </a:spcBef>
                <a:buNone/>
              </a:pPr>
              <a:t>233</a:t>
            </a:fld>
            <a:endParaRPr kumimoji="1" lang="en-US" altLang="ja-JP" sz="1000" dirty="0">
              <a:sym typeface="+mn-lt"/>
            </a:endParaRPr>
          </a:p>
        </p:txBody>
      </p:sp>
      <p:sp>
        <p:nvSpPr>
          <p:cNvPr id="40" name="Text Placeholder 12"/>
          <p:cNvSpPr>
            <a:spLocks/>
          </p:cNvSpPr>
          <p:nvPr>
            <p:custDataLst>
              <p:tags r:id="rId26"/>
            </p:custDataLst>
          </p:nvPr>
        </p:nvSpPr>
        <p:spPr bwMode="auto">
          <a:xfrm>
            <a:off x="47894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pPr algn="ctr">
                <a:spcBef>
                  <a:spcPct val="0"/>
                </a:spcBef>
                <a:spcAft>
                  <a:spcPct val="0"/>
                </a:spcAft>
              </a:pPr>
              <a:t>14</a:t>
            </a:fld>
            <a:endParaRPr kumimoji="0" lang="ja-JP" altLang="en-US" sz="1000" b="0" dirty="0">
              <a:sym typeface="+mn-lt"/>
            </a:endParaRPr>
          </a:p>
        </p:txBody>
      </p:sp>
      <p:sp>
        <p:nvSpPr>
          <p:cNvPr id="117" name="テキスト プレースホルダ 9">
            <a:extLst>
              <a:ext uri="{FF2B5EF4-FFF2-40B4-BE49-F238E27FC236}">
                <a16:creationId xmlns:a16="http://schemas.microsoft.com/office/drawing/2014/main" id="{B53118CA-B191-0450-E358-FBBAD81E50B3}"/>
              </a:ext>
            </a:extLst>
          </p:cNvPr>
          <p:cNvSpPr>
            <a:spLocks/>
          </p:cNvSpPr>
          <p:nvPr>
            <p:custDataLst>
              <p:tags r:id="rId27"/>
            </p:custDataLst>
          </p:nvPr>
        </p:nvSpPr>
        <p:spPr bwMode="gray">
          <a:xfrm>
            <a:off x="5026025" y="34131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26460A-EB2F-4F10-80FC-0ED1A08AB466}" type="datetime'''''''2''''''''''''''''''''''''''''3''''7'''''''">
              <a:rPr lang="en-US" altLang="en-US" sz="1000" smtClean="0">
                <a:effectLst/>
                <a:sym typeface="+mn-lt"/>
              </a:rPr>
              <a:pPr marL="0" lvl="0" indent="0" algn="ctr">
                <a:spcBef>
                  <a:spcPct val="0"/>
                </a:spcBef>
                <a:buNone/>
              </a:pPr>
              <a:t>237</a:t>
            </a:fld>
            <a:endParaRPr kumimoji="1" lang="en-US" altLang="ja-JP" sz="1000" dirty="0">
              <a:sym typeface="+mn-lt"/>
            </a:endParaRPr>
          </a:p>
        </p:txBody>
      </p:sp>
      <p:sp>
        <p:nvSpPr>
          <p:cNvPr id="30" name="Text Placeholder 12"/>
          <p:cNvSpPr>
            <a:spLocks/>
          </p:cNvSpPr>
          <p:nvPr>
            <p:custDataLst>
              <p:tags r:id="rId28"/>
            </p:custDataLst>
          </p:nvPr>
        </p:nvSpPr>
        <p:spPr bwMode="auto">
          <a:xfrm>
            <a:off x="1963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pPr algn="ctr">
                <a:spcBef>
                  <a:spcPct val="0"/>
                </a:spcBef>
                <a:spcAft>
                  <a:spcPct val="0"/>
                </a:spcAft>
              </a:pPr>
              <a:t>04</a:t>
            </a:fld>
            <a:endParaRPr kumimoji="0" lang="ja-JP" altLang="en-US" sz="1000" b="0" dirty="0">
              <a:sym typeface="+mn-lt"/>
            </a:endParaRPr>
          </a:p>
        </p:txBody>
      </p:sp>
      <p:sp>
        <p:nvSpPr>
          <p:cNvPr id="118" name="テキスト プレースホルダ 9">
            <a:extLst>
              <a:ext uri="{FF2B5EF4-FFF2-40B4-BE49-F238E27FC236}">
                <a16:creationId xmlns:a16="http://schemas.microsoft.com/office/drawing/2014/main" id="{0DAFB067-1A69-BA1B-662A-618EA5E5E681}"/>
              </a:ext>
            </a:extLst>
          </p:cNvPr>
          <p:cNvSpPr>
            <a:spLocks/>
          </p:cNvSpPr>
          <p:nvPr>
            <p:custDataLst>
              <p:tags r:id="rId29"/>
            </p:custDataLst>
          </p:nvPr>
        </p:nvSpPr>
        <p:spPr bwMode="gray">
          <a:xfrm>
            <a:off x="5308600" y="33877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D73B98-AAD9-4420-8329-8655BE1815DC}" type="datetime'2''''''''''''''''''''''''''''''''''5''''''''''''2'''''''''''''">
              <a:rPr lang="en-US" altLang="en-US" sz="1000" smtClean="0">
                <a:effectLst/>
                <a:sym typeface="+mn-lt"/>
              </a:rPr>
              <a:pPr marL="0" lvl="0" indent="0" algn="ctr">
                <a:spcBef>
                  <a:spcPct val="0"/>
                </a:spcBef>
                <a:buNone/>
              </a:pPr>
              <a:t>252</a:t>
            </a:fld>
            <a:endParaRPr kumimoji="1" lang="en-US" altLang="ja-JP" sz="1000" dirty="0">
              <a:sym typeface="+mn-lt"/>
            </a:endParaRPr>
          </a:p>
        </p:txBody>
      </p:sp>
      <p:sp>
        <p:nvSpPr>
          <p:cNvPr id="80" name="Text Placeholder 12"/>
          <p:cNvSpPr>
            <a:spLocks/>
          </p:cNvSpPr>
          <p:nvPr>
            <p:custDataLst>
              <p:tags r:id="rId30"/>
            </p:custDataLst>
          </p:nvPr>
        </p:nvSpPr>
        <p:spPr bwMode="auto">
          <a:xfrm>
            <a:off x="5354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pPr algn="ctr">
                <a:spcBef>
                  <a:spcPct val="0"/>
                </a:spcBef>
                <a:spcAft>
                  <a:spcPct val="0"/>
                </a:spcAft>
              </a:pPr>
              <a:t>16</a:t>
            </a:fld>
            <a:endParaRPr kumimoji="0" lang="ja-JP" altLang="en-US" sz="1000" b="0" dirty="0">
              <a:sym typeface="+mn-lt"/>
            </a:endParaRPr>
          </a:p>
        </p:txBody>
      </p:sp>
      <p:sp>
        <p:nvSpPr>
          <p:cNvPr id="119" name="テキスト プレースホルダ 9">
            <a:extLst>
              <a:ext uri="{FF2B5EF4-FFF2-40B4-BE49-F238E27FC236}">
                <a16:creationId xmlns:a16="http://schemas.microsoft.com/office/drawing/2014/main" id="{673B6E1B-DA44-D40B-EE84-83727C0EB6D5}"/>
              </a:ext>
            </a:extLst>
          </p:cNvPr>
          <p:cNvSpPr>
            <a:spLocks/>
          </p:cNvSpPr>
          <p:nvPr>
            <p:custDataLst>
              <p:tags r:id="rId31"/>
            </p:custDataLst>
          </p:nvPr>
        </p:nvSpPr>
        <p:spPr bwMode="gray">
          <a:xfrm>
            <a:off x="5591175" y="33464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59C1C5-EC22-4F99-8524-575B91E1C91C}" type="datetime'''''''''''''''''2''''''''7''''''''''''''''''''''7'''''''''''">
              <a:rPr lang="en-US" altLang="en-US" sz="1000" smtClean="0">
                <a:effectLst/>
                <a:sym typeface="+mn-lt"/>
              </a:rPr>
              <a:pPr marL="0" lvl="0" indent="0" algn="ctr">
                <a:spcBef>
                  <a:spcPct val="0"/>
                </a:spcBef>
                <a:buNone/>
              </a:pPr>
              <a:t>277</a:t>
            </a:fld>
            <a:endParaRPr kumimoji="1" lang="en-US" altLang="ja-JP" sz="1000" dirty="0">
              <a:sym typeface="+mn-lt"/>
            </a:endParaRPr>
          </a:p>
        </p:txBody>
      </p:sp>
      <p:sp>
        <p:nvSpPr>
          <p:cNvPr id="83" name="Text Placeholder 12"/>
          <p:cNvSpPr>
            <a:spLocks/>
          </p:cNvSpPr>
          <p:nvPr>
            <p:custDataLst>
              <p:tags r:id="rId32"/>
            </p:custDataLst>
          </p:nvPr>
        </p:nvSpPr>
        <p:spPr bwMode="auto">
          <a:xfrm>
            <a:off x="56372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pPr algn="ctr">
                <a:spcBef>
                  <a:spcPct val="0"/>
                </a:spcBef>
                <a:spcAft>
                  <a:spcPct val="0"/>
                </a:spcAft>
              </a:pPr>
              <a:t>17</a:t>
            </a:fld>
            <a:endParaRPr kumimoji="0" lang="ja-JP" altLang="en-US" sz="1000" b="0" dirty="0">
              <a:sym typeface="+mn-lt"/>
            </a:endParaRPr>
          </a:p>
        </p:txBody>
      </p:sp>
      <p:sp>
        <p:nvSpPr>
          <p:cNvPr id="120" name="テキスト プレースホルダ 9">
            <a:extLst>
              <a:ext uri="{FF2B5EF4-FFF2-40B4-BE49-F238E27FC236}">
                <a16:creationId xmlns:a16="http://schemas.microsoft.com/office/drawing/2014/main" id="{5B8F7624-27AF-AA30-4B6E-D321F7A69FCD}"/>
              </a:ext>
            </a:extLst>
          </p:cNvPr>
          <p:cNvSpPr>
            <a:spLocks/>
          </p:cNvSpPr>
          <p:nvPr>
            <p:custDataLst>
              <p:tags r:id="rId33"/>
            </p:custDataLst>
          </p:nvPr>
        </p:nvSpPr>
        <p:spPr bwMode="gray">
          <a:xfrm>
            <a:off x="5873750" y="33004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09AB75-6C60-4CE5-B349-EBC4125E1CCE}" type="datetime'''''''''3''''''0''''''4'''''''''''''''''">
              <a:rPr lang="en-US" altLang="en-US" sz="1000" smtClean="0">
                <a:effectLst/>
                <a:sym typeface="+mn-lt"/>
              </a:rPr>
              <a:pPr marL="0" lvl="0" indent="0" algn="ctr">
                <a:spcBef>
                  <a:spcPct val="0"/>
                </a:spcBef>
                <a:buNone/>
              </a:pPr>
              <a:t>304</a:t>
            </a:fld>
            <a:endParaRPr kumimoji="1" lang="en-US" altLang="ja-JP" sz="1000" dirty="0">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p:cNvSpPr>
          <p:nvPr>
            <p:custDataLst>
              <p:tags r:id="rId34"/>
            </p:custDataLst>
          </p:nvPr>
        </p:nvSpPr>
        <p:spPr bwMode="auto">
          <a:xfrm>
            <a:off x="59197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pPr/>
              <a:t>18</a:t>
            </a:fld>
            <a:endParaRPr kumimoji="0" lang="ja-JP" altLang="en-US" sz="1000" b="0" dirty="0">
              <a:sym typeface="+mn-lt"/>
            </a:endParaRPr>
          </a:p>
        </p:txBody>
      </p:sp>
      <p:sp>
        <p:nvSpPr>
          <p:cNvPr id="121" name="テキスト プレースホルダ 9">
            <a:extLst>
              <a:ext uri="{FF2B5EF4-FFF2-40B4-BE49-F238E27FC236}">
                <a16:creationId xmlns:a16="http://schemas.microsoft.com/office/drawing/2014/main" id="{F093AD8D-CC50-A632-CCB9-B18971970D86}"/>
              </a:ext>
            </a:extLst>
          </p:cNvPr>
          <p:cNvSpPr>
            <a:spLocks/>
          </p:cNvSpPr>
          <p:nvPr>
            <p:custDataLst>
              <p:tags r:id="rId35"/>
            </p:custDataLst>
          </p:nvPr>
        </p:nvSpPr>
        <p:spPr bwMode="gray">
          <a:xfrm>
            <a:off x="6156325" y="32543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1A6B8C-CBDA-451C-868C-1210C2B56476}" type="datetime'''''''3''''''''''''''''''3''''''''''''2'''''''''">
              <a:rPr lang="en-US" altLang="en-US" sz="1000" smtClean="0">
                <a:effectLst/>
                <a:sym typeface="+mn-lt"/>
              </a:rPr>
              <a:pPr marL="0" lvl="0" indent="0" algn="ctr">
                <a:spcBef>
                  <a:spcPct val="0"/>
                </a:spcBef>
                <a:buNone/>
              </a:pPr>
              <a:t>332</a:t>
            </a:fld>
            <a:endParaRPr kumimoji="1" lang="en-US" altLang="ja-JP" sz="1000" dirty="0">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p:cNvSpPr>
          <p:nvPr>
            <p:custDataLst>
              <p:tags r:id="rId36"/>
            </p:custDataLst>
          </p:nvPr>
        </p:nvSpPr>
        <p:spPr bwMode="auto">
          <a:xfrm>
            <a:off x="62023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pPr/>
              <a:t>19</a:t>
            </a:fld>
            <a:endParaRPr kumimoji="0" lang="ja-JP" altLang="en-US" sz="1000" b="0" dirty="0">
              <a:sym typeface="+mn-lt"/>
            </a:endParaRPr>
          </a:p>
        </p:txBody>
      </p:sp>
      <p:sp>
        <p:nvSpPr>
          <p:cNvPr id="122" name="テキスト プレースホルダ 9">
            <a:extLst>
              <a:ext uri="{FF2B5EF4-FFF2-40B4-BE49-F238E27FC236}">
                <a16:creationId xmlns:a16="http://schemas.microsoft.com/office/drawing/2014/main" id="{7677AC0E-1ABA-4124-B87E-713E1F98EAFD}"/>
              </a:ext>
            </a:extLst>
          </p:cNvPr>
          <p:cNvSpPr>
            <a:spLocks/>
          </p:cNvSpPr>
          <p:nvPr>
            <p:custDataLst>
              <p:tags r:id="rId37"/>
            </p:custDataLst>
          </p:nvPr>
        </p:nvSpPr>
        <p:spPr bwMode="gray">
          <a:xfrm>
            <a:off x="6438900" y="32305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E1C726-44D4-4D1A-B69C-E4F279921798}" type="datetime'''''''''34''''''''''''''''''''''''''''6'''">
              <a:rPr lang="en-US" altLang="en-US" sz="1000" smtClean="0">
                <a:effectLst/>
                <a:sym typeface="+mn-lt"/>
              </a:rPr>
              <a:pPr marL="0" lvl="0" indent="0" algn="ctr">
                <a:spcBef>
                  <a:spcPct val="0"/>
                </a:spcBef>
                <a:buNone/>
              </a:pPr>
              <a:t>346</a:t>
            </a:fld>
            <a:endParaRPr kumimoji="1" lang="en-US" altLang="ja-JP" sz="1000" dirty="0">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p:cNvSpPr>
          <p:nvPr>
            <p:custDataLst>
              <p:tags r:id="rId38"/>
            </p:custDataLst>
          </p:nvPr>
        </p:nvSpPr>
        <p:spPr bwMode="auto">
          <a:xfrm>
            <a:off x="64849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pPr/>
              <a:t>20</a:t>
            </a:fld>
            <a:endParaRPr kumimoji="0" lang="ja-JP" altLang="en-US" sz="1000" b="0" dirty="0">
              <a:sym typeface="+mn-lt"/>
            </a:endParaRPr>
          </a:p>
        </p:txBody>
      </p:sp>
      <p:sp>
        <p:nvSpPr>
          <p:cNvPr id="124" name="テキスト プレースホルダ 9">
            <a:extLst>
              <a:ext uri="{FF2B5EF4-FFF2-40B4-BE49-F238E27FC236}">
                <a16:creationId xmlns:a16="http://schemas.microsoft.com/office/drawing/2014/main" id="{1DF967D1-4DCC-B093-5879-A0C7536CE894}"/>
              </a:ext>
            </a:extLst>
          </p:cNvPr>
          <p:cNvSpPr>
            <a:spLocks/>
          </p:cNvSpPr>
          <p:nvPr>
            <p:custDataLst>
              <p:tags r:id="rId39"/>
            </p:custDataLst>
          </p:nvPr>
        </p:nvSpPr>
        <p:spPr bwMode="gray">
          <a:xfrm>
            <a:off x="6721475" y="31908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1932AD-668A-4B5E-9DE6-EC70EE61A491}" type="datetime'''''''''''''''''''''3''''''''''''''7''0'''''">
              <a:rPr lang="en-US" altLang="en-US" sz="1000" smtClean="0">
                <a:effectLst/>
                <a:sym typeface="+mn-lt"/>
              </a:rPr>
              <a:pPr marL="0" lvl="0" indent="0" algn="ctr">
                <a:spcBef>
                  <a:spcPct val="0"/>
                </a:spcBef>
                <a:buNone/>
              </a:pPr>
              <a:t>370</a:t>
            </a:fld>
            <a:endParaRPr kumimoji="1" lang="en-US" altLang="ja-JP" sz="1000" dirty="0">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p:cNvSpPr>
          <p:nvPr>
            <p:custDataLst>
              <p:tags r:id="rId40"/>
            </p:custDataLst>
          </p:nvPr>
        </p:nvSpPr>
        <p:spPr bwMode="auto">
          <a:xfrm>
            <a:off x="67675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5A70A9-5FE7-4E32-94C7-5A5516E73604}" type="datetime'''''''''''''''''''''''''''2''''''''''''1'''">
              <a:rPr kumimoji="0" lang="en-US" altLang="en-US" sz="1000" b="0" smtClean="0"/>
              <a:pPr/>
              <a:t>21</a:t>
            </a:fld>
            <a:endParaRPr kumimoji="0" lang="ja-JP" altLang="en-US" sz="1000" b="0" dirty="0">
              <a:sym typeface="+mn-lt"/>
            </a:endParaRPr>
          </a:p>
        </p:txBody>
      </p:sp>
      <p:sp>
        <p:nvSpPr>
          <p:cNvPr id="24" name="Text Placeholder 12"/>
          <p:cNvSpPr>
            <a:spLocks/>
          </p:cNvSpPr>
          <p:nvPr>
            <p:custDataLst>
              <p:tags r:id="rId41"/>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90" name="Text Placeholder 12">
            <a:extLst>
              <a:ext uri="{FF2B5EF4-FFF2-40B4-BE49-F238E27FC236}">
                <a16:creationId xmlns:a16="http://schemas.microsoft.com/office/drawing/2014/main" id="{998E5C9F-22D2-0CA5-9579-C790D2C8C5C3}"/>
              </a:ext>
            </a:extLst>
          </p:cNvPr>
          <p:cNvSpPr>
            <a:spLocks/>
          </p:cNvSpPr>
          <p:nvPr>
            <p:custDataLst>
              <p:tags r:id="rId42"/>
            </p:custDataLst>
          </p:nvPr>
        </p:nvSpPr>
        <p:spPr bwMode="auto">
          <a:xfrm>
            <a:off x="7050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A726B65-B2F7-43A3-984C-E1BE726CB0C0}" type="datetime'''''''''''2''''''''''''2'''''''''''''''''">
              <a:rPr kumimoji="0" lang="en-IN" altLang="en-US" sz="1000" b="0" smtClean="0"/>
              <a:pPr/>
              <a:t>22</a:t>
            </a:fld>
            <a:endParaRPr kumimoji="0" lang="ja-JP" altLang="en-US" sz="1000" b="0" dirty="0">
              <a:sym typeface="+mn-lt"/>
            </a:endParaRPr>
          </a:p>
        </p:txBody>
      </p:sp>
      <p:sp>
        <p:nvSpPr>
          <p:cNvPr id="42" name="Text Placeholder 12"/>
          <p:cNvSpPr>
            <a:spLocks/>
          </p:cNvSpPr>
          <p:nvPr>
            <p:custDataLst>
              <p:tags r:id="rId43"/>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91" name="Text Placeholder 12">
            <a:extLst>
              <a:ext uri="{FF2B5EF4-FFF2-40B4-BE49-F238E27FC236}">
                <a16:creationId xmlns:a16="http://schemas.microsoft.com/office/drawing/2014/main" id="{DF3A8136-CA9F-81EE-D2A3-16E5F1856EA2}"/>
              </a:ext>
            </a:extLst>
          </p:cNvPr>
          <p:cNvSpPr>
            <a:spLocks/>
          </p:cNvSpPr>
          <p:nvPr>
            <p:custDataLst>
              <p:tags r:id="rId44"/>
            </p:custDataLst>
          </p:nvPr>
        </p:nvSpPr>
        <p:spPr bwMode="auto">
          <a:xfrm>
            <a:off x="7332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1EB2A70-CA83-488B-87F9-04999C8FC7DF}" type="datetime'''''2''''''''''''''3'''''''''">
              <a:rPr kumimoji="0" lang="en-IN" altLang="en-US" sz="1000" b="0" smtClean="0"/>
              <a:pPr/>
              <a:t>23</a:t>
            </a:fld>
            <a:endParaRPr kumimoji="0" lang="ja-JP" altLang="en-US" sz="1000" b="0" dirty="0">
              <a:sym typeface="+mn-lt"/>
            </a:endParaRPr>
          </a:p>
        </p:txBody>
      </p:sp>
      <p:sp>
        <p:nvSpPr>
          <p:cNvPr id="9" name="Text Placeholder 12">
            <a:extLst>
              <a:ext uri="{FF2B5EF4-FFF2-40B4-BE49-F238E27FC236}">
                <a16:creationId xmlns:a16="http://schemas.microsoft.com/office/drawing/2014/main" id="{1B61F521-C60D-59AA-1182-179823E3275A}"/>
              </a:ext>
            </a:extLst>
          </p:cNvPr>
          <p:cNvSpPr>
            <a:spLocks/>
          </p:cNvSpPr>
          <p:nvPr>
            <p:custDataLst>
              <p:tags r:id="rId45"/>
            </p:custDataLst>
          </p:nvPr>
        </p:nvSpPr>
        <p:spPr bwMode="auto">
          <a:xfrm>
            <a:off x="76152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7D16BA-9620-4A14-9A8A-CC0172135A7F}" type="datetime'''''''''''''24'''''''''''''''''''''''''''''''''''''''''''''''">
              <a:rPr kumimoji="0" lang="en-IN" altLang="en-US" sz="1000" b="0" smtClean="0"/>
              <a:pPr/>
              <a:t>24</a:t>
            </a:fld>
            <a:endParaRPr kumimoji="0" lang="ja-JP" altLang="en-US" sz="1000" b="0" dirty="0">
              <a:sym typeface="+mn-lt"/>
            </a:endParaRPr>
          </a:p>
        </p:txBody>
      </p:sp>
      <p:sp>
        <p:nvSpPr>
          <p:cNvPr id="26" name="Text Placeholder 12"/>
          <p:cNvSpPr>
            <a:spLocks/>
          </p:cNvSpPr>
          <p:nvPr>
            <p:custDataLst>
              <p:tags r:id="rId46"/>
            </p:custDataLst>
          </p:nvPr>
        </p:nvSpPr>
        <p:spPr bwMode="auto">
          <a:xfrm>
            <a:off x="763588"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pPr algn="ctr">
                <a:spcBef>
                  <a:spcPct val="0"/>
                </a:spcBef>
                <a:spcAft>
                  <a:spcPct val="0"/>
                </a:spcAft>
              </a:pPr>
              <a:t>2000</a:t>
            </a:fld>
            <a:endParaRPr kumimoji="0" lang="ja-JP" altLang="en-US" sz="1000" b="0" dirty="0">
              <a:sym typeface="+mn-lt"/>
            </a:endParaRPr>
          </a:p>
        </p:txBody>
      </p:sp>
      <p:sp>
        <p:nvSpPr>
          <p:cNvPr id="41" name="Text Placeholder 12"/>
          <p:cNvSpPr>
            <a:spLocks/>
          </p:cNvSpPr>
          <p:nvPr>
            <p:custDataLst>
              <p:tags r:id="rId47"/>
            </p:custDataLst>
          </p:nvPr>
        </p:nvSpPr>
        <p:spPr bwMode="auto">
          <a:xfrm>
            <a:off x="50720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pPr algn="ctr">
                <a:spcBef>
                  <a:spcPct val="0"/>
                </a:spcBef>
                <a:spcAft>
                  <a:spcPct val="0"/>
                </a:spcAft>
              </a:pPr>
              <a:t>15</a:t>
            </a:fld>
            <a:endParaRPr kumimoji="0" lang="ja-JP" altLang="en-US" sz="1000" b="0" dirty="0">
              <a:sym typeface="+mn-lt"/>
            </a:endParaRPr>
          </a:p>
        </p:txBody>
      </p:sp>
      <p:sp>
        <p:nvSpPr>
          <p:cNvPr id="27" name="Text Placeholder 12"/>
          <p:cNvSpPr>
            <a:spLocks/>
          </p:cNvSpPr>
          <p:nvPr>
            <p:custDataLst>
              <p:tags r:id="rId48"/>
            </p:custDataLst>
          </p:nvPr>
        </p:nvSpPr>
        <p:spPr bwMode="auto">
          <a:xfrm>
            <a:off x="11160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pPr algn="ctr">
                <a:spcBef>
                  <a:spcPct val="0"/>
                </a:spcBef>
                <a:spcAft>
                  <a:spcPct val="0"/>
                </a:spcAft>
              </a:pPr>
              <a:t>01</a:t>
            </a:fld>
            <a:endParaRPr kumimoji="0" lang="ja-JP" altLang="en-US" sz="1000" b="0" dirty="0">
              <a:sym typeface="+mn-lt"/>
            </a:endParaRPr>
          </a:p>
        </p:txBody>
      </p:sp>
      <p:sp useBgFill="1">
        <p:nvSpPr>
          <p:cNvPr id="134" name="テキスト プレースホルダ 9">
            <a:extLst>
              <a:ext uri="{FF2B5EF4-FFF2-40B4-BE49-F238E27FC236}">
                <a16:creationId xmlns:a16="http://schemas.microsoft.com/office/drawing/2014/main" id="{548BC505-F88D-07C5-0A86-79CD0864CE14}"/>
              </a:ext>
            </a:extLst>
          </p:cNvPr>
          <p:cNvSpPr>
            <a:spLocks/>
          </p:cNvSpPr>
          <p:nvPr>
            <p:custDataLst>
              <p:tags r:id="rId49"/>
            </p:custDataLst>
          </p:nvPr>
        </p:nvSpPr>
        <p:spPr bwMode="gray">
          <a:xfrm>
            <a:off x="6456363" y="3541713"/>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626C6C-B231-4CE1-BF0A-D253211DDB64}" type="datetime'''''''''2''''''''''''.''''''''''''9'''''">
              <a:rPr lang="en-US" altLang="en-US" sz="1000" smtClean="0">
                <a:effectLst/>
                <a:sym typeface="+mn-lt"/>
              </a:rPr>
              <a:pPr marL="0" lvl="0" indent="0" algn="ctr">
                <a:spcBef>
                  <a:spcPct val="0"/>
                </a:spcBef>
                <a:buNone/>
              </a:pPr>
              <a:t>2.9</a:t>
            </a:fld>
            <a:endParaRPr kumimoji="1" lang="en-US" altLang="ja-JP" sz="1000" dirty="0">
              <a:sym typeface="+mn-lt"/>
            </a:endParaRPr>
          </a:p>
        </p:txBody>
      </p:sp>
      <p:sp useBgFill="1">
        <p:nvSpPr>
          <p:cNvPr id="135" name="テキスト プレースホルダ 9">
            <a:extLst>
              <a:ext uri="{FF2B5EF4-FFF2-40B4-BE49-F238E27FC236}">
                <a16:creationId xmlns:a16="http://schemas.microsoft.com/office/drawing/2014/main" id="{4462BA3E-E83D-9F42-5D59-DD91ED53C155}"/>
              </a:ext>
            </a:extLst>
          </p:cNvPr>
          <p:cNvSpPr>
            <a:spLocks/>
          </p:cNvSpPr>
          <p:nvPr>
            <p:custDataLst>
              <p:tags r:id="rId50"/>
            </p:custDataLst>
          </p:nvPr>
        </p:nvSpPr>
        <p:spPr bwMode="gray">
          <a:xfrm>
            <a:off x="6738938" y="35893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35457B-9F89-411C-A1E1-C2B14B3DE928}" type="datetime'''''2''''''''''''''''''''''''''''''''''.''''''''''6'''''">
              <a:rPr lang="en-US" altLang="en-US" sz="1000" smtClean="0">
                <a:effectLst/>
                <a:sym typeface="+mn-lt"/>
              </a:rPr>
              <a:pPr marL="0" lvl="0" indent="0" algn="ctr">
                <a:spcBef>
                  <a:spcPct val="0"/>
                </a:spcBef>
                <a:buNone/>
              </a:pPr>
              <a:t>2.6</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907C6C1E-F1F9-CFED-00DA-0109171D6FD5}"/>
              </a:ext>
            </a:extLst>
          </p:cNvPr>
          <p:cNvSpPr>
            <a:spLocks/>
          </p:cNvSpPr>
          <p:nvPr>
            <p:custDataLst>
              <p:tags r:id="rId51"/>
            </p:custDataLst>
          </p:nvPr>
        </p:nvSpPr>
        <p:spPr bwMode="gray">
          <a:xfrm>
            <a:off x="7304088" y="320357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BA823D-5CA6-4ED5-A7D4-16334A499723}" type="datetime'''''5''''.''''''''''1'''''''''''''''''''''''''''">
              <a:rPr lang="en-US" altLang="en-US" sz="1000" smtClean="0">
                <a:effectLst/>
                <a:sym typeface="+mn-lt"/>
              </a:rPr>
              <a:pPr marL="0" lvl="0" indent="0" algn="ctr">
                <a:spcBef>
                  <a:spcPct val="0"/>
                </a:spcBef>
                <a:buNone/>
              </a:pPr>
              <a:t>5.1</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608809AD-68A7-1ADD-FE02-A334B3D92D06}"/>
              </a:ext>
            </a:extLst>
          </p:cNvPr>
          <p:cNvSpPr>
            <a:spLocks/>
          </p:cNvSpPr>
          <p:nvPr>
            <p:custDataLst>
              <p:tags r:id="rId52"/>
            </p:custDataLst>
          </p:nvPr>
        </p:nvSpPr>
        <p:spPr bwMode="gray">
          <a:xfrm>
            <a:off x="7586663" y="2890838"/>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C972D9-678C-47F1-BDBD-BDBB87F2FC17}" type="datetime'''''7''''''''.''''''''''''''''''''''''''''''''''''''''''1'">
              <a:rPr lang="en-US" altLang="en-US" sz="1000" smtClean="0">
                <a:effectLst/>
                <a:sym typeface="+mn-lt"/>
              </a:rPr>
              <a:pPr marL="0" lvl="0" indent="0" algn="ctr">
                <a:spcBef>
                  <a:spcPct val="0"/>
                </a:spcBef>
                <a:buNone/>
              </a:pPr>
              <a:t>7.1</a:t>
            </a:fld>
            <a:endParaRPr kumimoji="1" lang="en-US" altLang="ja-JP" sz="1000" dirty="0">
              <a:sym typeface="+mn-lt"/>
            </a:endParaRPr>
          </a:p>
        </p:txBody>
      </p:sp>
      <p:sp>
        <p:nvSpPr>
          <p:cNvPr id="126" name="テキスト プレースホルダ 9">
            <a:extLst>
              <a:ext uri="{FF2B5EF4-FFF2-40B4-BE49-F238E27FC236}">
                <a16:creationId xmlns:a16="http://schemas.microsoft.com/office/drawing/2014/main" id="{584A9028-C2A6-AE52-D050-FFCFD9A2AB88}"/>
              </a:ext>
            </a:extLst>
          </p:cNvPr>
          <p:cNvSpPr>
            <a:spLocks/>
          </p:cNvSpPr>
          <p:nvPr>
            <p:custDataLst>
              <p:tags r:id="rId53"/>
            </p:custDataLst>
          </p:nvPr>
        </p:nvSpPr>
        <p:spPr bwMode="gray">
          <a:xfrm>
            <a:off x="7004050" y="31226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081181-474B-409F-A6CF-1473A2E562F5}" type="datetime'''''''''''''''''''''4''1''''''''''''''1'''''''''">
              <a:rPr lang="en-US" altLang="en-US" sz="1000" smtClean="0">
                <a:effectLst/>
                <a:sym typeface="+mn-lt"/>
              </a:rPr>
              <a:pPr marL="0" lvl="0" indent="0" algn="ctr">
                <a:spcBef>
                  <a:spcPct val="0"/>
                </a:spcBef>
                <a:buNone/>
              </a:pPr>
              <a:t>411</a:t>
            </a:fld>
            <a:endParaRPr kumimoji="1" lang="en-US" altLang="ja-JP" sz="1000" dirty="0">
              <a:sym typeface="+mn-lt"/>
            </a:endParaRPr>
          </a:p>
        </p:txBody>
      </p:sp>
      <p:graphicFrame>
        <p:nvGraphicFramePr>
          <p:cNvPr id="149" name="Chart 148">
            <a:extLst>
              <a:ext uri="{FF2B5EF4-FFF2-40B4-BE49-F238E27FC236}">
                <a16:creationId xmlns:a16="http://schemas.microsoft.com/office/drawing/2014/main" id="{D9757A47-F484-3F60-86D5-36956C219386}"/>
              </a:ext>
            </a:extLst>
          </p:cNvPr>
          <p:cNvGraphicFramePr/>
          <p:nvPr>
            <p:custDataLst>
              <p:tags r:id="rId54"/>
            </p:custDataLst>
            <p:extLst>
              <p:ext uri="{D42A27DB-BD31-4B8C-83A1-F6EECF244321}">
                <p14:modId xmlns:p14="http://schemas.microsoft.com/office/powerpoint/2010/main" val="1939944217"/>
              </p:ext>
            </p:extLst>
          </p:nvPr>
        </p:nvGraphicFramePr>
        <p:xfrm>
          <a:off x="188913" y="4568825"/>
          <a:ext cx="7805737" cy="2038350"/>
        </p:xfrm>
        <a:graphic>
          <a:graphicData uri="http://schemas.openxmlformats.org/drawingml/2006/chart">
            <c:chart xmlns:c="http://schemas.openxmlformats.org/drawingml/2006/chart" xmlns:r="http://schemas.openxmlformats.org/officeDocument/2006/relationships" r:id="rId116"/>
          </a:graphicData>
        </a:graphic>
      </p:graphicFrame>
      <p:cxnSp>
        <p:nvCxnSpPr>
          <p:cNvPr id="231" name="Straight Connector 230">
            <a:extLst>
              <a:ext uri="{FF2B5EF4-FFF2-40B4-BE49-F238E27FC236}">
                <a16:creationId xmlns:a16="http://schemas.microsoft.com/office/drawing/2014/main" id="{0ED826B2-7433-F17A-C979-177E95B16359}"/>
              </a:ext>
            </a:extLst>
          </p:cNvPr>
          <p:cNvCxnSpPr/>
          <p:nvPr>
            <p:custDataLst>
              <p:tags r:id="rId55"/>
            </p:custDataLst>
          </p:nvPr>
        </p:nvCxnSpPr>
        <p:spPr bwMode="auto">
          <a:xfrm>
            <a:off x="3444875" y="58864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ED9F0EB0-12F4-8352-E880-1DAC3B3BDCFC}"/>
              </a:ext>
            </a:extLst>
          </p:cNvPr>
          <p:cNvCxnSpPr/>
          <p:nvPr>
            <p:custDataLst>
              <p:tags r:id="rId56"/>
            </p:custDataLst>
          </p:nvPr>
        </p:nvCxnSpPr>
        <p:spPr bwMode="auto">
          <a:xfrm>
            <a:off x="6299200" y="52641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0026E526-AACD-53F6-54FC-9641306BF19B}"/>
              </a:ext>
            </a:extLst>
          </p:cNvPr>
          <p:cNvCxnSpPr/>
          <p:nvPr>
            <p:custDataLst>
              <p:tags r:id="rId57"/>
            </p:custDataLst>
          </p:nvPr>
        </p:nvCxnSpPr>
        <p:spPr bwMode="auto">
          <a:xfrm>
            <a:off x="2303463" y="60785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3CB80097-2850-A8D0-4A48-852172807F14}"/>
              </a:ext>
            </a:extLst>
          </p:cNvPr>
          <p:cNvCxnSpPr/>
          <p:nvPr>
            <p:custDataLst>
              <p:tags r:id="rId58"/>
            </p:custDataLst>
          </p:nvPr>
        </p:nvCxnSpPr>
        <p:spPr bwMode="auto">
          <a:xfrm>
            <a:off x="2874963" y="59896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1C437E6C-8B2E-9CDD-DD90-603F9D6A2D78}"/>
              </a:ext>
            </a:extLst>
          </p:cNvPr>
          <p:cNvCxnSpPr/>
          <p:nvPr>
            <p:custDataLst>
              <p:tags r:id="rId59"/>
            </p:custDataLst>
          </p:nvPr>
        </p:nvCxnSpPr>
        <p:spPr bwMode="auto">
          <a:xfrm>
            <a:off x="4016375" y="57372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50C7301A-5EDE-0EFB-E6F3-BC721C452811}"/>
              </a:ext>
            </a:extLst>
          </p:cNvPr>
          <p:cNvCxnSpPr/>
          <p:nvPr>
            <p:custDataLst>
              <p:tags r:id="rId60"/>
            </p:custDataLst>
          </p:nvPr>
        </p:nvCxnSpPr>
        <p:spPr bwMode="auto">
          <a:xfrm>
            <a:off x="4586288" y="56038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6CB47A0E-5A3B-AADD-6520-44835A9570E6}"/>
              </a:ext>
            </a:extLst>
          </p:cNvPr>
          <p:cNvCxnSpPr/>
          <p:nvPr>
            <p:custDataLst>
              <p:tags r:id="rId61"/>
            </p:custDataLst>
          </p:nvPr>
        </p:nvCxnSpPr>
        <p:spPr bwMode="auto">
          <a:xfrm>
            <a:off x="5157788" y="5537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91CF8936-BE41-FDB9-F11A-D81C8BF06DF8}"/>
              </a:ext>
            </a:extLst>
          </p:cNvPr>
          <p:cNvCxnSpPr/>
          <p:nvPr>
            <p:custDataLst>
              <p:tags r:id="rId62"/>
            </p:custDataLst>
          </p:nvPr>
        </p:nvCxnSpPr>
        <p:spPr bwMode="auto">
          <a:xfrm>
            <a:off x="5729288" y="54165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id="{ED505C2E-5851-1929-41A2-B9CFB2924A1C}"/>
              </a:ext>
            </a:extLst>
          </p:cNvPr>
          <p:cNvCxnSpPr/>
          <p:nvPr>
            <p:custDataLst>
              <p:tags r:id="rId63"/>
            </p:custDataLst>
          </p:nvPr>
        </p:nvCxnSpPr>
        <p:spPr bwMode="auto">
          <a:xfrm>
            <a:off x="6870700" y="51641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9" name="Straight Connector 218">
            <a:extLst>
              <a:ext uri="{FF2B5EF4-FFF2-40B4-BE49-F238E27FC236}">
                <a16:creationId xmlns:a16="http://schemas.microsoft.com/office/drawing/2014/main" id="{7D6E8C97-A92F-1B25-4E41-2462282D87D9}"/>
              </a:ext>
            </a:extLst>
          </p:cNvPr>
          <p:cNvCxnSpPr/>
          <p:nvPr>
            <p:custDataLst>
              <p:tags r:id="rId64"/>
            </p:custDataLst>
          </p:nvPr>
        </p:nvCxnSpPr>
        <p:spPr bwMode="auto">
          <a:xfrm>
            <a:off x="7440613" y="49863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9957FFB5-A4D5-C3B6-B266-54326F50C719}"/>
              </a:ext>
            </a:extLst>
          </p:cNvPr>
          <p:cNvCxnSpPr/>
          <p:nvPr>
            <p:custDataLst>
              <p:tags r:id="rId65"/>
            </p:custDataLst>
          </p:nvPr>
        </p:nvCxnSpPr>
        <p:spPr bwMode="auto">
          <a:xfrm>
            <a:off x="7791450" y="49164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7" name="Text Placeholder 12"/>
          <p:cNvSpPr>
            <a:spLocks/>
          </p:cNvSpPr>
          <p:nvPr>
            <p:custDataLst>
              <p:tags r:id="rId66"/>
            </p:custDataLst>
          </p:nvPr>
        </p:nvSpPr>
        <p:spPr bwMode="auto">
          <a:xfrm>
            <a:off x="16557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pPr algn="ctr">
                <a:spcBef>
                  <a:spcPct val="0"/>
                </a:spcBef>
                <a:spcAft>
                  <a:spcPct val="0"/>
                </a:spcAft>
              </a:pPr>
              <a:t>03</a:t>
            </a:fld>
            <a:endParaRPr kumimoji="0" lang="ja-JP" altLang="en-US" sz="1000" b="0" dirty="0">
              <a:sym typeface="+mn-lt"/>
            </a:endParaRPr>
          </a:p>
        </p:txBody>
      </p:sp>
      <p:sp>
        <p:nvSpPr>
          <p:cNvPr id="180" name="テキスト プレースホルダ 9">
            <a:extLst>
              <a:ext uri="{FF2B5EF4-FFF2-40B4-BE49-F238E27FC236}">
                <a16:creationId xmlns:a16="http://schemas.microsoft.com/office/drawing/2014/main" id="{5D1FFE1A-62C9-3BA5-B1E4-68C8BD46A02B}"/>
              </a:ext>
            </a:extLst>
          </p:cNvPr>
          <p:cNvSpPr>
            <a:spLocks/>
          </p:cNvSpPr>
          <p:nvPr>
            <p:custDataLst>
              <p:tags r:id="rId67"/>
            </p:custDataLst>
          </p:nvPr>
        </p:nvSpPr>
        <p:spPr bwMode="gray">
          <a:xfrm>
            <a:off x="1895475" y="61849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1236EF-F039-4F54-BEC9-F603E9374D94}" type="datetime'''7''''''''''''''5''''''''''''''''''''''''''7'''''''''''">
              <a:rPr lang="en-US" altLang="en-US" sz="1000" smtClean="0">
                <a:effectLst/>
                <a:sym typeface="+mn-lt"/>
              </a:rPr>
              <a:pPr marL="0" lvl="0" indent="0" algn="ctr">
                <a:spcBef>
                  <a:spcPct val="0"/>
                </a:spcBef>
                <a:buNone/>
              </a:pPr>
              <a:t>757</a:t>
            </a:fld>
            <a:endParaRPr kumimoji="1" lang="en-US" altLang="ja-JP" sz="1000" dirty="0">
              <a:sym typeface="+mn-lt"/>
            </a:endParaRPr>
          </a:p>
        </p:txBody>
      </p:sp>
      <p:sp>
        <p:nvSpPr>
          <p:cNvPr id="68" name="Text Placeholder 12"/>
          <p:cNvSpPr>
            <a:spLocks/>
          </p:cNvSpPr>
          <p:nvPr>
            <p:custDataLst>
              <p:tags r:id="rId68"/>
            </p:custDataLst>
          </p:nvPr>
        </p:nvSpPr>
        <p:spPr bwMode="auto">
          <a:xfrm>
            <a:off x="19415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pPr algn="ctr">
                <a:spcBef>
                  <a:spcPct val="0"/>
                </a:spcBef>
                <a:spcAft>
                  <a:spcPct val="0"/>
                </a:spcAft>
              </a:pPr>
              <a:t>04</a:t>
            </a:fld>
            <a:endParaRPr kumimoji="0" lang="ja-JP" altLang="en-US" sz="1000" b="0" dirty="0">
              <a:sym typeface="+mn-lt"/>
            </a:endParaRPr>
          </a:p>
        </p:txBody>
      </p:sp>
      <p:sp>
        <p:nvSpPr>
          <p:cNvPr id="69" name="Text Placeholder 12"/>
          <p:cNvSpPr>
            <a:spLocks/>
          </p:cNvSpPr>
          <p:nvPr>
            <p:custDataLst>
              <p:tags r:id="rId69"/>
            </p:custDataLst>
          </p:nvPr>
        </p:nvSpPr>
        <p:spPr bwMode="auto">
          <a:xfrm>
            <a:off x="222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pPr algn="ctr">
                <a:spcBef>
                  <a:spcPct val="0"/>
                </a:spcBef>
                <a:spcAft>
                  <a:spcPct val="0"/>
                </a:spcAft>
              </a:pPr>
              <a:t>05</a:t>
            </a:fld>
            <a:endParaRPr kumimoji="0" lang="ja-JP" altLang="en-US" sz="1000" b="0" dirty="0">
              <a:sym typeface="+mn-lt"/>
            </a:endParaRPr>
          </a:p>
        </p:txBody>
      </p:sp>
      <p:sp>
        <p:nvSpPr>
          <p:cNvPr id="182" name="テキスト プレースホルダ 9">
            <a:extLst>
              <a:ext uri="{FF2B5EF4-FFF2-40B4-BE49-F238E27FC236}">
                <a16:creationId xmlns:a16="http://schemas.microsoft.com/office/drawing/2014/main" id="{ED794276-6FA2-9A1C-0622-2C3CB30CE5F3}"/>
              </a:ext>
            </a:extLst>
          </p:cNvPr>
          <p:cNvSpPr>
            <a:spLocks/>
          </p:cNvSpPr>
          <p:nvPr>
            <p:custDataLst>
              <p:tags r:id="rId70"/>
            </p:custDataLst>
          </p:nvPr>
        </p:nvSpPr>
        <p:spPr bwMode="gray">
          <a:xfrm>
            <a:off x="2466975" y="61468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260865-299D-4C89-B2DB-BB801E571D6C}" type="datetime'''''''''''''''''''''''''''''''9''96'''''''''''''''''''''''">
              <a:rPr lang="en-US" altLang="en-US" sz="1000" smtClean="0">
                <a:effectLst/>
                <a:sym typeface="+mn-lt"/>
              </a:rPr>
              <a:pPr marL="0" lvl="0" indent="0" algn="ctr">
                <a:spcBef>
                  <a:spcPct val="0"/>
                </a:spcBef>
                <a:buNone/>
              </a:pPr>
              <a:t>996</a:t>
            </a:fld>
            <a:endParaRPr kumimoji="1" lang="en-US" altLang="ja-JP" sz="1000" dirty="0">
              <a:sym typeface="+mn-lt"/>
            </a:endParaRPr>
          </a:p>
        </p:txBody>
      </p:sp>
      <p:sp>
        <p:nvSpPr>
          <p:cNvPr id="70" name="Text Placeholder 12"/>
          <p:cNvSpPr>
            <a:spLocks/>
          </p:cNvSpPr>
          <p:nvPr>
            <p:custDataLst>
              <p:tags r:id="rId71"/>
            </p:custDataLst>
          </p:nvPr>
        </p:nvSpPr>
        <p:spPr bwMode="auto">
          <a:xfrm>
            <a:off x="2513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pPr algn="ctr">
                <a:spcBef>
                  <a:spcPct val="0"/>
                </a:spcBef>
                <a:spcAft>
                  <a:spcPct val="0"/>
                </a:spcAft>
              </a:pPr>
              <a:t>06</a:t>
            </a:fld>
            <a:endParaRPr kumimoji="0" lang="ja-JP" altLang="en-US" sz="1000" b="0" dirty="0">
              <a:sym typeface="+mn-lt"/>
            </a:endParaRPr>
          </a:p>
        </p:txBody>
      </p:sp>
      <p:sp>
        <p:nvSpPr>
          <p:cNvPr id="71" name="Text Placeholder 12"/>
          <p:cNvSpPr>
            <a:spLocks/>
          </p:cNvSpPr>
          <p:nvPr>
            <p:custDataLst>
              <p:tags r:id="rId72"/>
            </p:custDataLst>
          </p:nvPr>
        </p:nvSpPr>
        <p:spPr bwMode="auto">
          <a:xfrm>
            <a:off x="27987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pPr algn="ctr">
                <a:spcBef>
                  <a:spcPct val="0"/>
                </a:spcBef>
                <a:spcAft>
                  <a:spcPct val="0"/>
                </a:spcAft>
              </a:pPr>
              <a:t>07</a:t>
            </a:fld>
            <a:endParaRPr kumimoji="0" lang="ja-JP" altLang="en-US" sz="1000" b="0" dirty="0">
              <a:sym typeface="+mn-lt"/>
            </a:endParaRPr>
          </a:p>
        </p:txBody>
      </p:sp>
      <p:sp>
        <p:nvSpPr>
          <p:cNvPr id="184" name="テキスト プレースホルダ 9">
            <a:extLst>
              <a:ext uri="{FF2B5EF4-FFF2-40B4-BE49-F238E27FC236}">
                <a16:creationId xmlns:a16="http://schemas.microsoft.com/office/drawing/2014/main" id="{2FD084FF-272F-3986-9D69-5A435BA95627}"/>
              </a:ext>
            </a:extLst>
          </p:cNvPr>
          <p:cNvSpPr>
            <a:spLocks/>
          </p:cNvSpPr>
          <p:nvPr>
            <p:custDataLst>
              <p:tags r:id="rId73"/>
            </p:custDataLst>
          </p:nvPr>
        </p:nvSpPr>
        <p:spPr bwMode="gray">
          <a:xfrm>
            <a:off x="2984500" y="607536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026E2B-6560-4FBB-A4D8-A9DFFC666917}" type="datetime'1'''',''''''''4''''''''''''''''''''''''''''''''4''''''''''7'''">
              <a:rPr lang="en-US" altLang="en-US" sz="1000" smtClean="0">
                <a:effectLst/>
                <a:sym typeface="+mn-lt"/>
              </a:rPr>
              <a:pPr marL="0" lvl="0" indent="0" algn="ctr">
                <a:spcBef>
                  <a:spcPct val="0"/>
                </a:spcBef>
                <a:buNone/>
              </a:pPr>
              <a:t>1,447</a:t>
            </a:fld>
            <a:endParaRPr kumimoji="1" lang="en-US" altLang="ja-JP" sz="1000" dirty="0">
              <a:sym typeface="+mn-lt"/>
            </a:endParaRPr>
          </a:p>
        </p:txBody>
      </p:sp>
      <p:sp>
        <p:nvSpPr>
          <p:cNvPr id="72" name="Text Placeholder 12"/>
          <p:cNvSpPr>
            <a:spLocks/>
          </p:cNvSpPr>
          <p:nvPr>
            <p:custDataLst>
              <p:tags r:id="rId74"/>
            </p:custDataLst>
          </p:nvPr>
        </p:nvSpPr>
        <p:spPr bwMode="auto">
          <a:xfrm>
            <a:off x="30829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pPr algn="ctr">
                <a:spcBef>
                  <a:spcPct val="0"/>
                </a:spcBef>
                <a:spcAft>
                  <a:spcPct val="0"/>
                </a:spcAft>
              </a:pPr>
              <a:t>08</a:t>
            </a:fld>
            <a:endParaRPr kumimoji="0" lang="ja-JP" altLang="en-US" sz="1000" b="0" dirty="0">
              <a:sym typeface="+mn-lt"/>
            </a:endParaRPr>
          </a:p>
        </p:txBody>
      </p:sp>
      <p:sp>
        <p:nvSpPr>
          <p:cNvPr id="73" name="Text Placeholder 12"/>
          <p:cNvSpPr>
            <a:spLocks/>
          </p:cNvSpPr>
          <p:nvPr>
            <p:custDataLst>
              <p:tags r:id="rId75"/>
            </p:custDataLst>
          </p:nvPr>
        </p:nvSpPr>
        <p:spPr bwMode="auto">
          <a:xfrm>
            <a:off x="33686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pPr algn="ctr">
                <a:spcBef>
                  <a:spcPct val="0"/>
                </a:spcBef>
                <a:spcAft>
                  <a:spcPct val="0"/>
                </a:spcAft>
              </a:pPr>
              <a:t>09</a:t>
            </a:fld>
            <a:endParaRPr kumimoji="0" lang="ja-JP" altLang="en-US" sz="1000" b="0" dirty="0">
              <a:sym typeface="+mn-lt"/>
            </a:endParaRPr>
          </a:p>
        </p:txBody>
      </p:sp>
      <p:sp>
        <p:nvSpPr>
          <p:cNvPr id="186" name="テキスト プレースホルダ 9">
            <a:extLst>
              <a:ext uri="{FF2B5EF4-FFF2-40B4-BE49-F238E27FC236}">
                <a16:creationId xmlns:a16="http://schemas.microsoft.com/office/drawing/2014/main" id="{4C8C4A4F-E58A-CDB5-15DF-C4849EF9B4C5}"/>
              </a:ext>
            </a:extLst>
          </p:cNvPr>
          <p:cNvSpPr>
            <a:spLocks/>
          </p:cNvSpPr>
          <p:nvPr>
            <p:custDataLst>
              <p:tags r:id="rId76"/>
            </p:custDataLst>
          </p:nvPr>
        </p:nvSpPr>
        <p:spPr bwMode="gray">
          <a:xfrm>
            <a:off x="3556000" y="604678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C10477-046C-4F39-B561-FB80A96887C6}" type="datetime'''''''''''''''''''''1'',''6''''''''''''''''''''''''''''28'''">
              <a:rPr lang="en-US" altLang="en-US" sz="1000" smtClean="0">
                <a:effectLst/>
                <a:sym typeface="+mn-lt"/>
              </a:rPr>
              <a:pPr marL="0" lvl="0" indent="0" algn="ctr">
                <a:spcBef>
                  <a:spcPct val="0"/>
                </a:spcBef>
                <a:buNone/>
              </a:pPr>
              <a:t>1,628</a:t>
            </a:fld>
            <a:endParaRPr kumimoji="1" lang="en-US" altLang="ja-JP" sz="1000" dirty="0">
              <a:sym typeface="+mn-lt"/>
            </a:endParaRPr>
          </a:p>
        </p:txBody>
      </p:sp>
      <p:sp>
        <p:nvSpPr>
          <p:cNvPr id="74" name="Text Placeholder 12"/>
          <p:cNvSpPr>
            <a:spLocks/>
          </p:cNvSpPr>
          <p:nvPr>
            <p:custDataLst>
              <p:tags r:id="rId77"/>
            </p:custDataLst>
          </p:nvPr>
        </p:nvSpPr>
        <p:spPr bwMode="auto">
          <a:xfrm>
            <a:off x="3654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pPr algn="ctr">
                <a:spcBef>
                  <a:spcPct val="0"/>
                </a:spcBef>
                <a:spcAft>
                  <a:spcPct val="0"/>
                </a:spcAft>
              </a:pPr>
              <a:t>10</a:t>
            </a:fld>
            <a:endParaRPr kumimoji="0" lang="ja-JP" altLang="en-US" sz="1000" b="0" dirty="0">
              <a:sym typeface="+mn-lt"/>
            </a:endParaRPr>
          </a:p>
        </p:txBody>
      </p:sp>
      <p:sp>
        <p:nvSpPr>
          <p:cNvPr id="75" name="Text Placeholder 12"/>
          <p:cNvSpPr>
            <a:spLocks/>
          </p:cNvSpPr>
          <p:nvPr>
            <p:custDataLst>
              <p:tags r:id="rId78"/>
            </p:custDataLst>
          </p:nvPr>
        </p:nvSpPr>
        <p:spPr bwMode="auto">
          <a:xfrm>
            <a:off x="39401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pPr algn="ctr">
                <a:spcBef>
                  <a:spcPct val="0"/>
                </a:spcBef>
                <a:spcAft>
                  <a:spcPct val="0"/>
                </a:spcAft>
              </a:pPr>
              <a:t>11</a:t>
            </a:fld>
            <a:endParaRPr kumimoji="0" lang="ja-JP" altLang="en-US" sz="1000" b="0" dirty="0">
              <a:sym typeface="+mn-lt"/>
            </a:endParaRPr>
          </a:p>
        </p:txBody>
      </p:sp>
      <p:sp>
        <p:nvSpPr>
          <p:cNvPr id="188" name="テキスト プレースホルダ 9">
            <a:extLst>
              <a:ext uri="{FF2B5EF4-FFF2-40B4-BE49-F238E27FC236}">
                <a16:creationId xmlns:a16="http://schemas.microsoft.com/office/drawing/2014/main" id="{6C889FBF-1C7E-D0B4-8113-19510FEF97E2}"/>
              </a:ext>
            </a:extLst>
          </p:cNvPr>
          <p:cNvSpPr>
            <a:spLocks/>
          </p:cNvSpPr>
          <p:nvPr>
            <p:custDataLst>
              <p:tags r:id="rId79"/>
            </p:custDataLst>
          </p:nvPr>
        </p:nvSpPr>
        <p:spPr bwMode="gray">
          <a:xfrm>
            <a:off x="4127500" y="5956300"/>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D5F68A-7BA2-4429-8D09-E98A6B0E65AF}" type="datetime'2'''''''''''',''''''''''''''19''8'''''''''''''''''''">
              <a:rPr lang="en-US" altLang="en-US" sz="1000" smtClean="0">
                <a:effectLst/>
                <a:sym typeface="+mn-lt"/>
              </a:rPr>
              <a:pPr marL="0" lvl="0" indent="0" algn="ctr">
                <a:spcBef>
                  <a:spcPct val="0"/>
                </a:spcBef>
                <a:buNone/>
              </a:pPr>
              <a:t>2,198</a:t>
            </a:fld>
            <a:endParaRPr kumimoji="1" lang="en-US" altLang="ja-JP" sz="1000" dirty="0">
              <a:sym typeface="+mn-lt"/>
            </a:endParaRPr>
          </a:p>
        </p:txBody>
      </p:sp>
      <p:sp>
        <p:nvSpPr>
          <p:cNvPr id="66" name="Text Placeholder 12"/>
          <p:cNvSpPr>
            <a:spLocks/>
          </p:cNvSpPr>
          <p:nvPr>
            <p:custDataLst>
              <p:tags r:id="rId80"/>
            </p:custDataLst>
          </p:nvPr>
        </p:nvSpPr>
        <p:spPr bwMode="auto">
          <a:xfrm>
            <a:off x="13716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pPr algn="ctr">
                <a:spcBef>
                  <a:spcPct val="0"/>
                </a:spcBef>
                <a:spcAft>
                  <a:spcPct val="0"/>
                </a:spcAft>
              </a:pPr>
              <a:t>02</a:t>
            </a:fld>
            <a:endParaRPr kumimoji="0" lang="ja-JP" altLang="en-US" sz="1000" b="0" dirty="0">
              <a:sym typeface="+mn-lt"/>
            </a:endParaRPr>
          </a:p>
        </p:txBody>
      </p:sp>
      <p:sp>
        <p:nvSpPr>
          <p:cNvPr id="63" name="Text Placeholder 12"/>
          <p:cNvSpPr>
            <a:spLocks/>
          </p:cNvSpPr>
          <p:nvPr>
            <p:custDataLst>
              <p:tags r:id="rId81"/>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77" name="Text Placeholder 12"/>
          <p:cNvSpPr>
            <a:spLocks/>
          </p:cNvSpPr>
          <p:nvPr>
            <p:custDataLst>
              <p:tags r:id="rId82"/>
            </p:custDataLst>
          </p:nvPr>
        </p:nvSpPr>
        <p:spPr bwMode="auto">
          <a:xfrm>
            <a:off x="45100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pPr algn="ctr">
                <a:spcBef>
                  <a:spcPct val="0"/>
                </a:spcBef>
                <a:spcAft>
                  <a:spcPct val="0"/>
                </a:spcAft>
              </a:pPr>
              <a:t>13</a:t>
            </a:fld>
            <a:endParaRPr kumimoji="0" lang="ja-JP" altLang="en-US" sz="1000" b="0" dirty="0">
              <a:sym typeface="+mn-lt"/>
            </a:endParaRPr>
          </a:p>
        </p:txBody>
      </p:sp>
      <p:sp>
        <p:nvSpPr>
          <p:cNvPr id="190" name="テキスト プレースホルダ 9">
            <a:extLst>
              <a:ext uri="{FF2B5EF4-FFF2-40B4-BE49-F238E27FC236}">
                <a16:creationId xmlns:a16="http://schemas.microsoft.com/office/drawing/2014/main" id="{D57D070D-8B97-91E8-7191-5B7A29EC20C4}"/>
              </a:ext>
            </a:extLst>
          </p:cNvPr>
          <p:cNvSpPr>
            <a:spLocks/>
          </p:cNvSpPr>
          <p:nvPr>
            <p:custDataLst>
              <p:tags r:id="rId83"/>
            </p:custDataLst>
          </p:nvPr>
        </p:nvSpPr>
        <p:spPr bwMode="gray">
          <a:xfrm>
            <a:off x="4697413" y="589756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AA58BA-6AD4-441E-BA26-44FB1F40327A}" type="datetime'''''''''''''''''''''''''''''''2'''''''''',''5''6''''''7'">
              <a:rPr lang="en-US" altLang="en-US" sz="1000" smtClean="0">
                <a:effectLst/>
                <a:sym typeface="+mn-lt"/>
              </a:rPr>
              <a:pPr marL="0" lvl="0" indent="0" algn="ctr">
                <a:spcBef>
                  <a:spcPct val="0"/>
                </a:spcBef>
                <a:buNone/>
              </a:pPr>
              <a:t>2,567</a:t>
            </a:fld>
            <a:endParaRPr kumimoji="1" lang="en-US" altLang="ja-JP" sz="1000" dirty="0">
              <a:sym typeface="+mn-lt"/>
            </a:endParaRPr>
          </a:p>
        </p:txBody>
      </p:sp>
      <p:sp>
        <p:nvSpPr>
          <p:cNvPr id="78" name="Text Placeholder 12"/>
          <p:cNvSpPr>
            <a:spLocks/>
          </p:cNvSpPr>
          <p:nvPr>
            <p:custDataLst>
              <p:tags r:id="rId84"/>
            </p:custDataLst>
          </p:nvPr>
        </p:nvSpPr>
        <p:spPr bwMode="auto">
          <a:xfrm>
            <a:off x="47958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pPr algn="ctr">
                <a:spcBef>
                  <a:spcPct val="0"/>
                </a:spcBef>
                <a:spcAft>
                  <a:spcPct val="0"/>
                </a:spcAft>
              </a:pPr>
              <a:t>14</a:t>
            </a:fld>
            <a:endParaRPr kumimoji="0" lang="ja-JP" altLang="en-US" sz="1000" b="0" dirty="0">
              <a:sym typeface="+mn-lt"/>
            </a:endParaRPr>
          </a:p>
        </p:txBody>
      </p:sp>
      <p:sp>
        <p:nvSpPr>
          <p:cNvPr id="176" name="テキスト プレースホルダ 9">
            <a:extLst>
              <a:ext uri="{FF2B5EF4-FFF2-40B4-BE49-F238E27FC236}">
                <a16:creationId xmlns:a16="http://schemas.microsoft.com/office/drawing/2014/main" id="{DB675355-52D5-153A-10EC-FC79DED6A63E}"/>
              </a:ext>
            </a:extLst>
          </p:cNvPr>
          <p:cNvSpPr>
            <a:spLocks/>
          </p:cNvSpPr>
          <p:nvPr>
            <p:custDataLst>
              <p:tags r:id="rId85"/>
            </p:custDataLst>
          </p:nvPr>
        </p:nvSpPr>
        <p:spPr bwMode="gray">
          <a:xfrm>
            <a:off x="754063" y="62261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D993EB-0B75-424E-AC3C-E324964997B4}" type="datetime'''4''''''''''''''''''9''''''''9'">
              <a:rPr lang="en-US" altLang="en-US" sz="1000" smtClean="0">
                <a:effectLst/>
                <a:sym typeface="+mn-lt"/>
              </a:rPr>
              <a:pPr marL="0" lvl="0" indent="0" algn="ctr">
                <a:spcBef>
                  <a:spcPct val="0"/>
                </a:spcBef>
                <a:buNone/>
              </a:pPr>
              <a:t>499</a:t>
            </a:fld>
            <a:endParaRPr kumimoji="1" lang="en-US" altLang="ja-JP" sz="1000" dirty="0">
              <a:sym typeface="+mn-lt"/>
            </a:endParaRPr>
          </a:p>
        </p:txBody>
      </p:sp>
      <p:sp>
        <p:nvSpPr>
          <p:cNvPr id="79" name="Text Placeholder 12"/>
          <p:cNvSpPr>
            <a:spLocks/>
          </p:cNvSpPr>
          <p:nvPr>
            <p:custDataLst>
              <p:tags r:id="rId86"/>
            </p:custDataLst>
          </p:nvPr>
        </p:nvSpPr>
        <p:spPr bwMode="auto">
          <a:xfrm>
            <a:off x="5081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pPr algn="ctr">
                <a:spcBef>
                  <a:spcPct val="0"/>
                </a:spcBef>
                <a:spcAft>
                  <a:spcPct val="0"/>
                </a:spcAft>
              </a:pPr>
              <a:t>15</a:t>
            </a:fld>
            <a:endParaRPr kumimoji="0" lang="ja-JP" altLang="en-US" sz="1000" b="0" dirty="0">
              <a:sym typeface="+mn-lt"/>
            </a:endParaRPr>
          </a:p>
        </p:txBody>
      </p:sp>
      <p:sp>
        <p:nvSpPr>
          <p:cNvPr id="192" name="テキスト プレースホルダ 9">
            <a:extLst>
              <a:ext uri="{FF2B5EF4-FFF2-40B4-BE49-F238E27FC236}">
                <a16:creationId xmlns:a16="http://schemas.microsoft.com/office/drawing/2014/main" id="{7C331D97-5F3E-DB0E-2306-A7A5FD19106E}"/>
              </a:ext>
            </a:extLst>
          </p:cNvPr>
          <p:cNvSpPr>
            <a:spLocks/>
          </p:cNvSpPr>
          <p:nvPr>
            <p:custDataLst>
              <p:tags r:id="rId87"/>
            </p:custDataLst>
          </p:nvPr>
        </p:nvSpPr>
        <p:spPr bwMode="gray">
          <a:xfrm>
            <a:off x="5268913" y="5873750"/>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101D5B-A882-4A3E-8479-EBAA83CF8203}" type="datetime'''''2'''',''''''''''''''''72''''''''''''''0'''''">
              <a:rPr lang="en-US" altLang="en-US" sz="1000" smtClean="0">
                <a:effectLst/>
                <a:sym typeface="+mn-lt"/>
              </a:rPr>
              <a:pPr marL="0" lvl="0" indent="0" algn="ctr">
                <a:spcBef>
                  <a:spcPct val="0"/>
                </a:spcBef>
                <a:buNone/>
              </a:pPr>
              <a:t>2,720</a:t>
            </a:fld>
            <a:endParaRPr kumimoji="1" lang="en-US" altLang="ja-JP" sz="1000" dirty="0">
              <a:sym typeface="+mn-lt"/>
            </a:endParaRPr>
          </a:p>
        </p:txBody>
      </p:sp>
      <p:sp>
        <p:nvSpPr>
          <p:cNvPr id="112" name="Text Placeholder 12"/>
          <p:cNvSpPr>
            <a:spLocks/>
          </p:cNvSpPr>
          <p:nvPr>
            <p:custDataLst>
              <p:tags r:id="rId88"/>
            </p:custDataLst>
          </p:nvPr>
        </p:nvSpPr>
        <p:spPr bwMode="auto">
          <a:xfrm>
            <a:off x="53673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pPr algn="ctr">
                <a:spcBef>
                  <a:spcPct val="0"/>
                </a:spcBef>
                <a:spcAft>
                  <a:spcPct val="0"/>
                </a:spcAft>
              </a:pPr>
              <a:t>16</a:t>
            </a:fld>
            <a:endParaRPr kumimoji="0" lang="ja-JP" altLang="en-US" sz="1000" b="0" dirty="0">
              <a:sym typeface="+mn-lt"/>
            </a:endParaRPr>
          </a:p>
        </p:txBody>
      </p:sp>
      <p:sp>
        <p:nvSpPr>
          <p:cNvPr id="64" name="Text Placeholder 12"/>
          <p:cNvSpPr>
            <a:spLocks/>
          </p:cNvSpPr>
          <p:nvPr>
            <p:custDataLst>
              <p:tags r:id="rId89"/>
            </p:custDataLst>
          </p:nvPr>
        </p:nvSpPr>
        <p:spPr bwMode="auto">
          <a:xfrm>
            <a:off x="7302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pPr algn="ctr">
                <a:spcBef>
                  <a:spcPct val="0"/>
                </a:spcBef>
                <a:spcAft>
                  <a:spcPct val="0"/>
                </a:spcAft>
              </a:pPr>
              <a:t>2000</a:t>
            </a:fld>
            <a:endParaRPr kumimoji="0" lang="ja-JP" altLang="en-US" sz="1000" b="0" dirty="0">
              <a:sym typeface="+mn-lt"/>
            </a:endParaRPr>
          </a:p>
        </p:txBody>
      </p:sp>
      <p:sp>
        <p:nvSpPr>
          <p:cNvPr id="86" name="Text Placeholder 12"/>
          <p:cNvSpPr>
            <a:spLocks/>
          </p:cNvSpPr>
          <p:nvPr>
            <p:custDataLst>
              <p:tags r:id="rId90"/>
            </p:custDataLst>
          </p:nvPr>
        </p:nvSpPr>
        <p:spPr bwMode="auto">
          <a:xfrm>
            <a:off x="56530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pPr algn="ctr">
                <a:spcBef>
                  <a:spcPct val="0"/>
                </a:spcBef>
                <a:spcAft>
                  <a:spcPct val="0"/>
                </a:spcAft>
              </a:pPr>
              <a:t>17</a:t>
            </a:fld>
            <a:endParaRPr kumimoji="0" lang="ja-JP" altLang="en-US" sz="1000" b="0" dirty="0">
              <a:sym typeface="+mn-lt"/>
            </a:endParaRPr>
          </a:p>
        </p:txBody>
      </p:sp>
      <p:sp>
        <p:nvSpPr>
          <p:cNvPr id="194" name="テキスト プレースホルダ 9">
            <a:extLst>
              <a:ext uri="{FF2B5EF4-FFF2-40B4-BE49-F238E27FC236}">
                <a16:creationId xmlns:a16="http://schemas.microsoft.com/office/drawing/2014/main" id="{0B09DD51-D764-D095-C604-FB44120E93B1}"/>
              </a:ext>
            </a:extLst>
          </p:cNvPr>
          <p:cNvSpPr>
            <a:spLocks/>
          </p:cNvSpPr>
          <p:nvPr>
            <p:custDataLst>
              <p:tags r:id="rId91"/>
            </p:custDataLst>
          </p:nvPr>
        </p:nvSpPr>
        <p:spPr bwMode="gray">
          <a:xfrm>
            <a:off x="5838825" y="579437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F8C865-F362-4855-898B-D1A694494A05}" type="datetime'''''''''''''3,''''''''''''2''''''''''''''''1''''6'''''">
              <a:rPr lang="en-US" altLang="en-US" sz="1000" smtClean="0">
                <a:effectLst/>
                <a:sym typeface="+mn-lt"/>
              </a:rPr>
              <a:pPr marL="0" lvl="0" indent="0" algn="ctr">
                <a:spcBef>
                  <a:spcPct val="0"/>
                </a:spcBef>
                <a:buNone/>
              </a:pPr>
              <a:t>3,216</a:t>
            </a:fld>
            <a:endParaRPr kumimoji="1" lang="en-US" altLang="ja-JP" sz="1000" dirty="0">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p:cNvSpPr>
          <p:nvPr>
            <p:custDataLst>
              <p:tags r:id="rId92"/>
            </p:custDataLst>
          </p:nvPr>
        </p:nvSpPr>
        <p:spPr bwMode="auto">
          <a:xfrm>
            <a:off x="59372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1000" b="0" dirty="0">
              <a:sym typeface="+mn-lt"/>
            </a:endParaRPr>
          </a:p>
        </p:txBody>
      </p:sp>
      <p:sp>
        <p:nvSpPr>
          <p:cNvPr id="177" name="テキスト プレースホルダ 9">
            <a:extLst>
              <a:ext uri="{FF2B5EF4-FFF2-40B4-BE49-F238E27FC236}">
                <a16:creationId xmlns:a16="http://schemas.microsoft.com/office/drawing/2014/main" id="{5F8ADB43-881A-E561-A8C8-FD02B2BBAE5C}"/>
              </a:ext>
            </a:extLst>
          </p:cNvPr>
          <p:cNvSpPr>
            <a:spLocks/>
          </p:cNvSpPr>
          <p:nvPr>
            <p:custDataLst>
              <p:tags r:id="rId93"/>
            </p:custDataLst>
          </p:nvPr>
        </p:nvSpPr>
        <p:spPr bwMode="gray">
          <a:xfrm>
            <a:off x="1039813" y="62230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7BA08D-12ED-4696-B306-74BA6EBF7EBE}" type="datetime'''''''''''''''''''5''''''''''13'''''''''''''''''''''''''''">
              <a:rPr lang="en-US" altLang="en-US" sz="1000" smtClean="0">
                <a:effectLst/>
                <a:sym typeface="+mn-lt"/>
              </a:rPr>
              <a:pPr marL="0" lvl="0" indent="0" algn="ctr">
                <a:spcBef>
                  <a:spcPct val="0"/>
                </a:spcBef>
                <a:buNone/>
              </a:pPr>
              <a:t>513</a:t>
            </a:fld>
            <a:endParaRPr kumimoji="1" lang="en-US" altLang="ja-JP" sz="1000" dirty="0">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p:cNvSpPr>
          <p:nvPr>
            <p:custDataLst>
              <p:tags r:id="rId94"/>
            </p:custDataLst>
          </p:nvPr>
        </p:nvSpPr>
        <p:spPr bwMode="auto">
          <a:xfrm>
            <a:off x="6223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1000" b="0" dirty="0">
              <a:sym typeface="+mn-lt"/>
            </a:endParaRPr>
          </a:p>
        </p:txBody>
      </p:sp>
      <p:sp>
        <p:nvSpPr>
          <p:cNvPr id="196" name="テキスト プレースホルダ 9">
            <a:extLst>
              <a:ext uri="{FF2B5EF4-FFF2-40B4-BE49-F238E27FC236}">
                <a16:creationId xmlns:a16="http://schemas.microsoft.com/office/drawing/2014/main" id="{2C4B572B-376B-4052-EB58-7E648656E5F4}"/>
              </a:ext>
            </a:extLst>
          </p:cNvPr>
          <p:cNvSpPr>
            <a:spLocks/>
          </p:cNvSpPr>
          <p:nvPr>
            <p:custDataLst>
              <p:tags r:id="rId95"/>
            </p:custDataLst>
          </p:nvPr>
        </p:nvSpPr>
        <p:spPr bwMode="gray">
          <a:xfrm>
            <a:off x="6410325" y="574198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D2A12E-BF5F-4017-9884-93812F880B9C}" type="datetime'''3'''''',5''''''''49'''''''''''''">
              <a:rPr lang="en-US" altLang="en-US" sz="1000" smtClean="0">
                <a:effectLst/>
                <a:sym typeface="+mn-lt"/>
              </a:rPr>
              <a:pPr marL="0" lvl="0" indent="0" algn="ctr">
                <a:spcBef>
                  <a:spcPct val="0"/>
                </a:spcBef>
                <a:buNone/>
              </a:pPr>
              <a:t>3,549</a:t>
            </a:fld>
            <a:endParaRPr kumimoji="1" lang="en-US" altLang="ja-JP" sz="1000" dirty="0">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p:cNvSpPr>
          <p:nvPr>
            <p:custDataLst>
              <p:tags r:id="rId96"/>
            </p:custDataLst>
          </p:nvPr>
        </p:nvSpPr>
        <p:spPr bwMode="auto">
          <a:xfrm>
            <a:off x="65087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1000" b="0" dirty="0">
              <a:sym typeface="+mn-lt"/>
            </a:endParaRPr>
          </a:p>
        </p:txBody>
      </p:sp>
      <p:sp>
        <p:nvSpPr>
          <p:cNvPr id="65" name="Text Placeholder 12"/>
          <p:cNvSpPr>
            <a:spLocks/>
          </p:cNvSpPr>
          <p:nvPr>
            <p:custDataLst>
              <p:tags r:id="rId97"/>
            </p:custDataLst>
          </p:nvPr>
        </p:nvSpPr>
        <p:spPr bwMode="auto">
          <a:xfrm>
            <a:off x="10858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pPr algn="ctr">
                <a:spcBef>
                  <a:spcPct val="0"/>
                </a:spcBef>
                <a:spcAft>
                  <a:spcPct val="0"/>
                </a:spcAft>
              </a:pPr>
              <a:t>01</a:t>
            </a:fld>
            <a:endParaRPr kumimoji="0" lang="ja-JP" altLang="en-US" sz="1000" b="0" dirty="0">
              <a:sym typeface="+mn-lt"/>
            </a:endParaRPr>
          </a:p>
        </p:txBody>
      </p:sp>
      <p:sp>
        <p:nvSpPr>
          <p:cNvPr id="95" name="Text Placeholder 12">
            <a:extLst>
              <a:ext uri="{FF2B5EF4-FFF2-40B4-BE49-F238E27FC236}">
                <a16:creationId xmlns:a16="http://schemas.microsoft.com/office/drawing/2014/main" id="{A59BD8F7-0CC8-4502-9B5B-6CEA46B28068}"/>
              </a:ext>
            </a:extLst>
          </p:cNvPr>
          <p:cNvSpPr>
            <a:spLocks/>
          </p:cNvSpPr>
          <p:nvPr>
            <p:custDataLst>
              <p:tags r:id="rId98"/>
            </p:custDataLst>
          </p:nvPr>
        </p:nvSpPr>
        <p:spPr bwMode="auto">
          <a:xfrm>
            <a:off x="67945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C024A4-8D65-4445-B010-E71C25E4486F}" type="datetime'''''''''2''''''''''''''1'''''''''''''">
              <a:rPr kumimoji="0" lang="en-US" altLang="en-US" sz="1000" b="0" smtClean="0"/>
              <a:pPr/>
              <a:t>21</a:t>
            </a:fld>
            <a:endParaRPr kumimoji="0" lang="ja-JP" altLang="en-US" sz="1000" b="0" dirty="0">
              <a:sym typeface="+mn-lt"/>
            </a:endParaRPr>
          </a:p>
        </p:txBody>
      </p:sp>
      <p:sp>
        <p:nvSpPr>
          <p:cNvPr id="76" name="Text Placeholder 12"/>
          <p:cNvSpPr>
            <a:spLocks/>
          </p:cNvSpPr>
          <p:nvPr>
            <p:custDataLst>
              <p:tags r:id="rId99"/>
            </p:custDataLst>
          </p:nvPr>
        </p:nvSpPr>
        <p:spPr bwMode="auto">
          <a:xfrm>
            <a:off x="42259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pPr algn="ctr">
                <a:spcBef>
                  <a:spcPct val="0"/>
                </a:spcBef>
                <a:spcAft>
                  <a:spcPct val="0"/>
                </a:spcAft>
              </a:pPr>
              <a:t>12</a:t>
            </a:fld>
            <a:endParaRPr kumimoji="0" lang="ja-JP" altLang="en-US" sz="1000" b="0" dirty="0">
              <a:sym typeface="+mn-lt"/>
            </a:endParaRPr>
          </a:p>
        </p:txBody>
      </p:sp>
      <p:sp>
        <p:nvSpPr>
          <p:cNvPr id="22" name="Text Placeholder 12">
            <a:extLst>
              <a:ext uri="{FF2B5EF4-FFF2-40B4-BE49-F238E27FC236}">
                <a16:creationId xmlns:a16="http://schemas.microsoft.com/office/drawing/2014/main" id="{5D3EFC56-8C8D-7462-00B6-3958C9432AC8}"/>
              </a:ext>
            </a:extLst>
          </p:cNvPr>
          <p:cNvSpPr>
            <a:spLocks/>
          </p:cNvSpPr>
          <p:nvPr>
            <p:custDataLst>
              <p:tags r:id="rId100"/>
            </p:custDataLst>
          </p:nvPr>
        </p:nvSpPr>
        <p:spPr bwMode="auto">
          <a:xfrm>
            <a:off x="70802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881C83-3003-43CF-86E9-BF3321B01A84}" type="datetime'''''''''''''''''''''2''''''''''''''''''''''''''''2'''''''''''">
              <a:rPr kumimoji="0" lang="en-IN" altLang="en-US" sz="1000" b="0" smtClean="0"/>
              <a:pPr/>
              <a:t>22</a:t>
            </a:fld>
            <a:endParaRPr kumimoji="0" lang="ja-JP" altLang="en-US" sz="1000" b="0" dirty="0">
              <a:sym typeface="+mn-lt"/>
            </a:endParaRPr>
          </a:p>
        </p:txBody>
      </p:sp>
      <p:sp>
        <p:nvSpPr>
          <p:cNvPr id="178" name="テキスト プレースホルダ 9">
            <a:extLst>
              <a:ext uri="{FF2B5EF4-FFF2-40B4-BE49-F238E27FC236}">
                <a16:creationId xmlns:a16="http://schemas.microsoft.com/office/drawing/2014/main" id="{D9C81464-CC1E-396D-F677-E24EE42E538F}"/>
              </a:ext>
            </a:extLst>
          </p:cNvPr>
          <p:cNvSpPr>
            <a:spLocks/>
          </p:cNvSpPr>
          <p:nvPr>
            <p:custDataLst>
              <p:tags r:id="rId101"/>
            </p:custDataLst>
          </p:nvPr>
        </p:nvSpPr>
        <p:spPr bwMode="gray">
          <a:xfrm>
            <a:off x="1325563" y="6218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07F675-6822-47F4-8C11-9D8751777C4F}" type="datetime'''''''''''5''''47'''''''''''''''''''">
              <a:rPr lang="en-US" altLang="en-US" sz="1000" smtClean="0">
                <a:effectLst/>
                <a:sym typeface="+mn-lt"/>
              </a:rPr>
              <a:pPr marL="0" lvl="0" indent="0" algn="ctr">
                <a:spcBef>
                  <a:spcPct val="0"/>
                </a:spcBef>
                <a:buNone/>
              </a:pPr>
              <a:t>547</a:t>
            </a:fld>
            <a:endParaRPr kumimoji="1" lang="en-US" altLang="ja-JP" sz="1000" dirty="0">
              <a:sym typeface="+mn-lt"/>
            </a:endParaRPr>
          </a:p>
        </p:txBody>
      </p:sp>
      <p:sp>
        <p:nvSpPr>
          <p:cNvPr id="23" name="Text Placeholder 12">
            <a:extLst>
              <a:ext uri="{FF2B5EF4-FFF2-40B4-BE49-F238E27FC236}">
                <a16:creationId xmlns:a16="http://schemas.microsoft.com/office/drawing/2014/main" id="{29A70884-A0F1-5505-3C9D-ADE59F83E15D}"/>
              </a:ext>
            </a:extLst>
          </p:cNvPr>
          <p:cNvSpPr>
            <a:spLocks/>
          </p:cNvSpPr>
          <p:nvPr>
            <p:custDataLst>
              <p:tags r:id="rId102"/>
            </p:custDataLst>
          </p:nvPr>
        </p:nvSpPr>
        <p:spPr bwMode="auto">
          <a:xfrm>
            <a:off x="7364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64F9AA6-26E1-4FAF-8FCA-F71D2703D89B}" type="datetime'''''''''''''''''''''2''''3'''''">
              <a:rPr kumimoji="0" lang="en-IN" altLang="en-US" sz="1000" b="0" smtClean="0"/>
              <a:pPr/>
              <a:t>23</a:t>
            </a:fld>
            <a:endParaRPr kumimoji="0" lang="ja-JP" altLang="en-US" sz="1000" b="0" dirty="0">
              <a:sym typeface="+mn-lt"/>
            </a:endParaRPr>
          </a:p>
        </p:txBody>
      </p:sp>
      <p:sp>
        <p:nvSpPr>
          <p:cNvPr id="139" name="Text Placeholder 12">
            <a:extLst>
              <a:ext uri="{FF2B5EF4-FFF2-40B4-BE49-F238E27FC236}">
                <a16:creationId xmlns:a16="http://schemas.microsoft.com/office/drawing/2014/main" id="{8A93B4B8-FC9A-2FB6-1A8C-8626007C8827}"/>
              </a:ext>
            </a:extLst>
          </p:cNvPr>
          <p:cNvSpPr>
            <a:spLocks/>
          </p:cNvSpPr>
          <p:nvPr>
            <p:custDataLst>
              <p:tags r:id="rId103"/>
            </p:custDataLst>
          </p:nvPr>
        </p:nvSpPr>
        <p:spPr bwMode="auto">
          <a:xfrm>
            <a:off x="7650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6C8DC6A-C645-4140-B9BC-85D0D1DA73EA}" type="datetime'''''''2''''''''''''''''''''4'''''">
              <a:rPr kumimoji="0" lang="en-IN" altLang="en-US" sz="1000" b="0" smtClean="0"/>
              <a:pPr/>
              <a:t>24</a:t>
            </a:fld>
            <a:endParaRPr kumimoji="0" lang="ja-JP" altLang="en-US" sz="1000" b="0" dirty="0">
              <a:sym typeface="+mn-lt"/>
            </a:endParaRPr>
          </a:p>
        </p:txBody>
      </p:sp>
      <p:sp>
        <p:nvSpPr>
          <p:cNvPr id="179" name="テキスト プレースホルダ 9">
            <a:extLst>
              <a:ext uri="{FF2B5EF4-FFF2-40B4-BE49-F238E27FC236}">
                <a16:creationId xmlns:a16="http://schemas.microsoft.com/office/drawing/2014/main" id="{E2BCE0A4-4830-D4F6-497E-1D2A6C8CEB69}"/>
              </a:ext>
            </a:extLst>
          </p:cNvPr>
          <p:cNvSpPr>
            <a:spLocks/>
          </p:cNvSpPr>
          <p:nvPr>
            <p:custDataLst>
              <p:tags r:id="rId104"/>
            </p:custDataLst>
          </p:nvPr>
        </p:nvSpPr>
        <p:spPr bwMode="gray">
          <a:xfrm>
            <a:off x="1609725" y="62087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0A3DC6-5E10-4C5C-BE86-B85D612EC464}" type="datetime'''6''''''1''0'''''''''''''">
              <a:rPr lang="en-US" altLang="en-US" sz="1000" smtClean="0">
                <a:effectLst/>
                <a:sym typeface="+mn-lt"/>
              </a:rPr>
              <a:pPr marL="0" lvl="0" indent="0" algn="ctr">
                <a:spcBef>
                  <a:spcPct val="0"/>
                </a:spcBef>
                <a:buNone/>
              </a:pPr>
              <a:t>610</a:t>
            </a:fld>
            <a:endParaRPr kumimoji="1" lang="en-US" altLang="ja-JP" sz="1000" dirty="0">
              <a:sym typeface="+mn-lt"/>
            </a:endParaRPr>
          </a:p>
        </p:txBody>
      </p:sp>
      <p:sp>
        <p:nvSpPr>
          <p:cNvPr id="198" name="テキスト プレースホルダ 9">
            <a:extLst>
              <a:ext uri="{FF2B5EF4-FFF2-40B4-BE49-F238E27FC236}">
                <a16:creationId xmlns:a16="http://schemas.microsoft.com/office/drawing/2014/main" id="{F9108522-68E4-FC63-6EF1-61F38E1C9553}"/>
              </a:ext>
            </a:extLst>
          </p:cNvPr>
          <p:cNvSpPr>
            <a:spLocks/>
          </p:cNvSpPr>
          <p:nvPr>
            <p:custDataLst>
              <p:tags r:id="rId105"/>
            </p:custDataLst>
          </p:nvPr>
        </p:nvSpPr>
        <p:spPr bwMode="gray">
          <a:xfrm>
            <a:off x="6981825" y="564832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0548A9-5E59-4B36-8529-5FA79C56343A}" type="datetime'''''''''''''''''4'''''''''''''''''''',''1''33'">
              <a:rPr lang="en-US" altLang="en-US" sz="1000" smtClean="0">
                <a:effectLst/>
                <a:sym typeface="+mn-lt"/>
              </a:rPr>
              <a:pPr marL="0" lvl="0" indent="0" algn="ctr">
                <a:spcBef>
                  <a:spcPct val="0"/>
                </a:spcBef>
                <a:buNone/>
              </a:pPr>
              <a:t>4,133</a:t>
            </a:fld>
            <a:endParaRPr kumimoji="1" lang="en-US" altLang="ja-JP" sz="1000" dirty="0">
              <a:sym typeface="+mn-lt"/>
            </a:endParaRPr>
          </a:p>
        </p:txBody>
      </p:sp>
      <p:sp>
        <p:nvSpPr>
          <p:cNvPr id="3" name="Rectangle 2"/>
          <p:cNvSpPr/>
          <p:nvPr>
            <p:custDataLst>
              <p:tags r:id="rId106"/>
            </p:custDataLst>
          </p:nvPr>
        </p:nvSpPr>
        <p:spPr bwMode="gray">
          <a:xfrm>
            <a:off x="83153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107"/>
            </p:custDataLst>
          </p:nvPr>
        </p:nvCxnSpPr>
        <p:spPr bwMode="gray">
          <a:xfrm>
            <a:off x="8234362"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108"/>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p:cNvSpPr>
          <p:nvPr>
            <p:custDataLst>
              <p:tags r:id="rId109"/>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p:cNvSpPr>
          <p:nvPr>
            <p:custDataLst>
              <p:tags r:id="rId110"/>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spTree>
    <p:extLst>
      <p:ext uri="{BB962C8B-B14F-4D97-AF65-F5344CB8AC3E}">
        <p14:creationId xmlns:p14="http://schemas.microsoft.com/office/powerpoint/2010/main" val="35033449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444" imgH="443" progId="TCLayout.ActiveDocument.1">
                  <p:embed/>
                </p:oleObj>
              </mc:Choice>
              <mc:Fallback>
                <p:oleObj name="think-cellスライド" r:id="rId5"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6400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7C047A73-19AA-72C4-5C82-72A65E941780}"/>
              </a:ext>
            </a:extLst>
          </p:cNvPr>
          <p:cNvSpPr txBox="1"/>
          <p:nvPr/>
        </p:nvSpPr>
        <p:spPr>
          <a:xfrm>
            <a:off x="200025"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335870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891785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ベトナム／医療関連／介護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ベトナム</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a:t>
            </a: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社</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富士経済「</a:t>
            </a:r>
            <a:r>
              <a:rPr lang="ja-JP" altLang="en-US" sz="800" dirty="0"/>
              <a:t>注目「高齢者」施設･住宅</a:t>
            </a:r>
            <a:r>
              <a:rPr lang="en-US" altLang="ja-JP" sz="800" dirty="0"/>
              <a:t>&amp;</a:t>
            </a:r>
            <a:r>
              <a:rPr lang="ja-JP" altLang="en-US" sz="800" dirty="0"/>
              <a:t>介護関連市場の商圏分析と将来性 </a:t>
            </a:r>
            <a:r>
              <a:rPr lang="en-US" altLang="ja-JP" sz="800" dirty="0"/>
              <a:t>2018</a:t>
            </a:r>
            <a:r>
              <a:rPr lang="ja-JP" altLang="en-US" sz="800" dirty="0"/>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879908205"/>
              </p:ext>
            </p:extLst>
          </p:nvPr>
        </p:nvGraphicFramePr>
        <p:xfrm>
          <a:off x="1081815" y="2508262"/>
          <a:ext cx="7777313" cy="1620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さくら介護グループ</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rowSpan="2">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パラマウントベッド</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プラッツ</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28096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270" imgH="270" progId="TCLayout.ActiveDocument.1">
                  <p:embed/>
                </p:oleObj>
              </mc:Choice>
              <mc:Fallback>
                <p:oleObj name="think-cellスライド"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46.5%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28.0%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9.4%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4BFC22F3-CA8E-40F1-9EF7-EE6D0A7F8E23}"/>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3705404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83170AB-A8ED-4A45-9474-C2D6EE7ED398}"/>
              </a:ext>
            </a:extLst>
          </p:cNvPr>
          <p:cNvGraphicFramePr>
            <a:graphicFrameLocks/>
          </p:cNvGraphicFramePr>
          <p:nvPr>
            <p:custDataLst>
              <p:tags r:id="rId1"/>
            </p:custDataLst>
            <p:extLst>
              <p:ext uri="{D42A27DB-BD31-4B8C-83A1-F6EECF244321}">
                <p14:modId xmlns:p14="http://schemas.microsoft.com/office/powerpoint/2010/main" val="2915288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783170AB-A8ED-4A45-9474-C2D6EE7ED3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その他</a:t>
            </a:r>
          </a:p>
        </p:txBody>
      </p:sp>
    </p:spTree>
    <p:extLst>
      <p:ext uri="{BB962C8B-B14F-4D97-AF65-F5344CB8AC3E}">
        <p14:creationId xmlns:p14="http://schemas.microsoft.com/office/powerpoint/2010/main" val="18182313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FCCA9FF-6B94-433A-8EFA-F60D72BBBBB7}"/>
              </a:ext>
            </a:extLst>
          </p:cNvPr>
          <p:cNvSpPr/>
          <p:nvPr/>
        </p:nvSpPr>
        <p:spPr>
          <a:xfrm>
            <a:off x="4944335" y="2875356"/>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0.13</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8C9DE56D-AF79-4EEC-946F-CCC891A7603B}"/>
              </a:ext>
            </a:extLst>
          </p:cNvPr>
          <p:cNvSpPr/>
          <p:nvPr/>
        </p:nvSpPr>
        <p:spPr>
          <a:xfrm>
            <a:off x="4944276" y="2562070"/>
            <a:ext cx="4744487"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8EB34125-BD06-4069-A734-FAD30C706343}"/>
              </a:ext>
            </a:extLst>
          </p:cNvPr>
          <p:cNvSpPr/>
          <p:nvPr/>
        </p:nvSpPr>
        <p:spPr>
          <a:xfrm>
            <a:off x="4950155" y="2326705"/>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0.83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2840526999"/>
              </p:ext>
            </p:extLst>
          </p:nvPr>
        </p:nvGraphicFramePr>
        <p:xfrm>
          <a:off x="266584" y="2069784"/>
          <a:ext cx="9438944" cy="4547292"/>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ベトナム</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140.0 </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21.6 </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0.42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47019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2020</a:t>
                      </a:r>
                      <a:r>
                        <a:rPr lang="ja-JP" altLang="en-US" sz="900" dirty="0"/>
                        <a:t>年</a:t>
                      </a:r>
                      <a:r>
                        <a:rPr lang="en-US" altLang="ja-JP" sz="900" dirty="0"/>
                        <a:t>12</a:t>
                      </a:r>
                      <a:r>
                        <a:rPr lang="ja-JP" altLang="en-US" sz="900" dirty="0"/>
                        <a:t>月</a:t>
                      </a:r>
                      <a:r>
                        <a:rPr lang="en-US" altLang="ja-JP" sz="900" dirty="0"/>
                        <a:t>22</a:t>
                      </a:r>
                      <a:r>
                        <a:rPr lang="ja-JP" altLang="en-US" sz="900" dirty="0"/>
                        <a:t>日、保健相は</a:t>
                      </a:r>
                      <a:r>
                        <a:rPr lang="en-US" altLang="ja-JP" sz="900" dirty="0"/>
                        <a:t>2030</a:t>
                      </a:r>
                      <a:r>
                        <a:rPr lang="ja-JP" altLang="en-US" sz="900" dirty="0"/>
                        <a:t>年を志向した</a:t>
                      </a:r>
                      <a:r>
                        <a:rPr lang="en-US" altLang="ja-JP" sz="900" dirty="0"/>
                        <a:t>2025</a:t>
                      </a:r>
                      <a:r>
                        <a:rPr lang="ja-JP" altLang="en-US" sz="900" dirty="0"/>
                        <a:t>年までの医療デジタル変革に関するプログラムを公布する決定に署名した。予算の詳細等は公表されていない。</a:t>
                      </a:r>
                      <a:endParaRPr lang="en-US" altLang="ja-JP" sz="900" dirty="0"/>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solidFill>
                            <a:srgbClr val="000000"/>
                          </a:solidFill>
                        </a:rPr>
                        <a:t>保健省は</a:t>
                      </a:r>
                      <a:r>
                        <a:rPr lang="en-US" altLang="ja-JP" sz="900" dirty="0">
                          <a:solidFill>
                            <a:srgbClr val="000000"/>
                          </a:solidFill>
                        </a:rPr>
                        <a:t>2017</a:t>
                      </a:r>
                      <a:r>
                        <a:rPr lang="ja-JP" altLang="en-US" sz="900" dirty="0">
                          <a:solidFill>
                            <a:srgbClr val="000000"/>
                          </a:solidFill>
                        </a:rPr>
                        <a:t>年に遠隔医療を規制する省令を発行した。この症例は</a:t>
                      </a:r>
                      <a:r>
                        <a:rPr lang="en-US" altLang="ja-JP" sz="900" dirty="0">
                          <a:solidFill>
                            <a:srgbClr val="000000"/>
                          </a:solidFill>
                        </a:rPr>
                        <a:t>2018</a:t>
                      </a:r>
                      <a:r>
                        <a:rPr lang="ja-JP" altLang="en-US" sz="900" dirty="0">
                          <a:solidFill>
                            <a:srgbClr val="000000"/>
                          </a:solidFill>
                        </a:rPr>
                        <a:t>年</a:t>
                      </a:r>
                      <a:r>
                        <a:rPr lang="en-US" altLang="ja-JP" sz="900" dirty="0">
                          <a:solidFill>
                            <a:srgbClr val="000000"/>
                          </a:solidFill>
                        </a:rPr>
                        <a:t>2</a:t>
                      </a:r>
                      <a:r>
                        <a:rPr lang="ja-JP" altLang="en-US" sz="900" dirty="0">
                          <a:solidFill>
                            <a:srgbClr val="000000"/>
                          </a:solidFill>
                        </a:rPr>
                        <a:t>月から施行されており、</a:t>
                      </a:r>
                      <a:r>
                        <a:rPr lang="en-US" altLang="ja-JP" sz="900" dirty="0">
                          <a:solidFill>
                            <a:srgbClr val="000000"/>
                          </a:solidFill>
                        </a:rPr>
                        <a:t>IT</a:t>
                      </a:r>
                      <a:r>
                        <a:rPr lang="ja-JP" altLang="en-US" sz="900" dirty="0">
                          <a:solidFill>
                            <a:srgbClr val="000000"/>
                          </a:solidFill>
                        </a:rPr>
                        <a:t>インフラやライセンスなどの一定の要件を満たした上で、医師が患者に遠隔医療サービスを提供することを認めている。</a:t>
                      </a: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「ヘルスケアデジタルトランスフォーメーション</a:t>
                      </a:r>
                      <a:r>
                        <a:rPr lang="en-US" altLang="ja-JP" sz="900" dirty="0"/>
                        <a:t>2020-2025</a:t>
                      </a:r>
                      <a:r>
                        <a:rPr lang="ja-JP" altLang="en-US" sz="900" dirty="0"/>
                        <a:t>」では、医学教育におけるデジタルヘルス教育の推進が目指されているが、具体的なデジタルヘルス関連の学位に関する情報は限定的である。</a:t>
                      </a:r>
                      <a:endParaRPr lang="en-US" altLang="ja-JP" sz="900" dirty="0"/>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2021</a:t>
                      </a:r>
                      <a:r>
                        <a:rPr kumimoji="1" lang="ja-JP" altLang="en-US" sz="900" b="0" kern="1200" dirty="0">
                          <a:solidFill>
                            <a:schemeClr val="tx1"/>
                          </a:solidFill>
                          <a:latin typeface="+mn-lt"/>
                          <a:ea typeface="ＭＳ Ｐゴシック" charset="-128"/>
                          <a:cs typeface="Arial" pitchFamily="34" charset="0"/>
                        </a:rPr>
                        <a:t>年時点で、全国で電子カルテを導入している病院は</a:t>
                      </a:r>
                      <a:r>
                        <a:rPr kumimoji="1" lang="en-US" altLang="ja-JP" sz="900" b="0" kern="1200" dirty="0">
                          <a:solidFill>
                            <a:schemeClr val="tx1"/>
                          </a:solidFill>
                          <a:latin typeface="+mn-lt"/>
                          <a:ea typeface="ＭＳ Ｐゴシック" charset="-128"/>
                          <a:cs typeface="Arial" pitchFamily="34" charset="0"/>
                        </a:rPr>
                        <a:t>20</a:t>
                      </a:r>
                      <a:r>
                        <a:rPr kumimoji="1" lang="ja-JP" altLang="en-US" sz="900" b="0" kern="1200" dirty="0">
                          <a:solidFill>
                            <a:schemeClr val="tx1"/>
                          </a:solidFill>
                          <a:latin typeface="+mn-lt"/>
                          <a:ea typeface="ＭＳ Ｐゴシック" charset="-128"/>
                          <a:cs typeface="Arial" pitchFamily="34" charset="0"/>
                        </a:rPr>
                        <a:t>病院（～</a:t>
                      </a:r>
                      <a:r>
                        <a:rPr kumimoji="1" lang="en-US" altLang="ja-JP" sz="900" b="0" kern="1200" dirty="0">
                          <a:solidFill>
                            <a:schemeClr val="tx1"/>
                          </a:solidFill>
                          <a:latin typeface="+mn-lt"/>
                          <a:ea typeface="ＭＳ Ｐゴシック" charset="-128"/>
                          <a:cs typeface="Arial" pitchFamily="34" charset="0"/>
                        </a:rPr>
                        <a:t>15</a:t>
                      </a:r>
                      <a:r>
                        <a:rPr kumimoji="1" lang="ja-JP" altLang="en-US" sz="900" b="0" kern="1200" dirty="0">
                          <a:solidFill>
                            <a:schemeClr val="tx1"/>
                          </a:solidFill>
                          <a:latin typeface="+mn-lt"/>
                          <a:ea typeface="ＭＳ Ｐゴシック" charset="-128"/>
                          <a:cs typeface="Arial" pitchFamily="34" charset="0"/>
                        </a:rPr>
                        <a:t>％）。</a:t>
                      </a:r>
                      <a:r>
                        <a:rPr kumimoji="1" lang="en-US" altLang="ja-JP" sz="900" b="0" kern="1200" dirty="0">
                          <a:solidFill>
                            <a:schemeClr val="tx1"/>
                          </a:solidFill>
                          <a:latin typeface="+mn-lt"/>
                          <a:ea typeface="ＭＳ Ｐゴシック" charset="-128"/>
                          <a:cs typeface="Arial" pitchFamily="34" charset="0"/>
                        </a:rPr>
                        <a:t>2018</a:t>
                      </a:r>
                      <a:r>
                        <a:rPr kumimoji="1" lang="ja-JP" altLang="en-US" sz="900" b="0" kern="1200" dirty="0">
                          <a:solidFill>
                            <a:schemeClr val="tx1"/>
                          </a:solidFill>
                          <a:latin typeface="+mn-lt"/>
                          <a:ea typeface="ＭＳ Ｐゴシック" charset="-128"/>
                          <a:cs typeface="Arial" pitchFamily="34" charset="0"/>
                        </a:rPr>
                        <a:t>年、電子カルテを</a:t>
                      </a:r>
                      <a:r>
                        <a:rPr kumimoji="1" lang="en-US" altLang="ja-JP" sz="900" b="0" kern="1200" dirty="0">
                          <a:solidFill>
                            <a:schemeClr val="tx1"/>
                          </a:solidFill>
                          <a:latin typeface="+mn-lt"/>
                          <a:ea typeface="ＭＳ Ｐゴシック" charset="-128"/>
                          <a:cs typeface="Arial" pitchFamily="34" charset="0"/>
                        </a:rPr>
                        <a:t>2</a:t>
                      </a:r>
                      <a:r>
                        <a:rPr kumimoji="1" lang="ja-JP" altLang="en-US" sz="900" b="0" kern="1200" dirty="0">
                          <a:solidFill>
                            <a:schemeClr val="tx1"/>
                          </a:solidFill>
                          <a:latin typeface="+mn-lt"/>
                          <a:ea typeface="ＭＳ Ｐゴシック" charset="-128"/>
                          <a:cs typeface="Arial" pitchFamily="34" charset="0"/>
                        </a:rPr>
                        <a:t>段階に分けて導入するためのロードマップを策定しており、</a:t>
                      </a:r>
                      <a:r>
                        <a:rPr kumimoji="1" lang="en-US" altLang="ja-JP" sz="900" b="0" kern="1200" dirty="0">
                          <a:solidFill>
                            <a:schemeClr val="tx1"/>
                          </a:solidFill>
                          <a:latin typeface="+mn-lt"/>
                          <a:ea typeface="ＭＳ Ｐゴシック" charset="-128"/>
                          <a:cs typeface="Arial" pitchFamily="34" charset="0"/>
                        </a:rPr>
                        <a:t>2019</a:t>
                      </a:r>
                      <a:r>
                        <a:rPr kumimoji="1" lang="ja-JP" altLang="en-US" sz="900" b="0" kern="1200" dirty="0">
                          <a:solidFill>
                            <a:schemeClr val="tx1"/>
                          </a:solidFill>
                          <a:latin typeface="+mn-lt"/>
                          <a:ea typeface="ＭＳ Ｐゴシック" charset="-128"/>
                          <a:cs typeface="Arial" pitchFamily="34" charset="0"/>
                        </a:rPr>
                        <a:t>年から</a:t>
                      </a:r>
                      <a:r>
                        <a:rPr kumimoji="1" lang="en-US" altLang="ja-JP" sz="900" b="0" kern="1200" dirty="0">
                          <a:solidFill>
                            <a:schemeClr val="tx1"/>
                          </a:solidFill>
                          <a:latin typeface="+mn-lt"/>
                          <a:ea typeface="ＭＳ Ｐゴシック" charset="-128"/>
                          <a:cs typeface="Arial" pitchFamily="34" charset="0"/>
                        </a:rPr>
                        <a:t>2023</a:t>
                      </a:r>
                      <a:r>
                        <a:rPr kumimoji="1" lang="ja-JP" altLang="en-US" sz="900" b="0" kern="1200" dirty="0">
                          <a:solidFill>
                            <a:schemeClr val="tx1"/>
                          </a:solidFill>
                          <a:latin typeface="+mn-lt"/>
                          <a:ea typeface="ＭＳ Ｐゴシック" charset="-128"/>
                          <a:cs typeface="Arial" pitchFamily="34" charset="0"/>
                        </a:rPr>
                        <a:t>年までは</a:t>
                      </a:r>
                      <a:r>
                        <a:rPr kumimoji="1" lang="en-US" altLang="ja-JP" sz="900" b="0" kern="1200" dirty="0">
                          <a:solidFill>
                            <a:schemeClr val="tx1"/>
                          </a:solidFill>
                          <a:latin typeface="+mn-lt"/>
                          <a:ea typeface="ＭＳ Ｐゴシック" charset="-128"/>
                          <a:cs typeface="Arial" pitchFamily="34" charset="0"/>
                        </a:rPr>
                        <a:t>1</a:t>
                      </a:r>
                      <a:r>
                        <a:rPr kumimoji="1" lang="ja-JP" altLang="en-US" sz="900" b="0" kern="1200" dirty="0">
                          <a:solidFill>
                            <a:schemeClr val="tx1"/>
                          </a:solidFill>
                          <a:latin typeface="+mn-lt"/>
                          <a:ea typeface="ＭＳ Ｐゴシック" charset="-128"/>
                          <a:cs typeface="Arial" pitchFamily="34" charset="0"/>
                        </a:rPr>
                        <a:t>等級以上のすべての病院が電子カルテを導入すること（</a:t>
                      </a:r>
                      <a:r>
                        <a:rPr kumimoji="1" lang="en-US" altLang="ja-JP" sz="900" b="0" kern="1200" dirty="0">
                          <a:solidFill>
                            <a:schemeClr val="tx1"/>
                          </a:solidFill>
                          <a:latin typeface="+mn-lt"/>
                          <a:ea typeface="ＭＳ Ｐゴシック" charset="-128"/>
                          <a:cs typeface="Arial" pitchFamily="34" charset="0"/>
                        </a:rPr>
                        <a:t>135</a:t>
                      </a:r>
                      <a:r>
                        <a:rPr kumimoji="1" lang="ja-JP" altLang="en-US" sz="900" b="0" kern="1200" dirty="0">
                          <a:solidFill>
                            <a:schemeClr val="tx1"/>
                          </a:solidFill>
                          <a:latin typeface="+mn-lt"/>
                          <a:ea typeface="ＭＳ Ｐゴシック" charset="-128"/>
                          <a:cs typeface="Arial" pitchFamily="34" charset="0"/>
                        </a:rPr>
                        <a:t>病院）、</a:t>
                      </a:r>
                      <a:r>
                        <a:rPr kumimoji="1" lang="en-US" altLang="ja-JP" sz="900" b="0" kern="1200" dirty="0">
                          <a:solidFill>
                            <a:schemeClr val="tx1"/>
                          </a:solidFill>
                          <a:latin typeface="+mn-lt"/>
                          <a:ea typeface="ＭＳ Ｐゴシック" charset="-128"/>
                          <a:cs typeface="Arial" pitchFamily="34" charset="0"/>
                        </a:rPr>
                        <a:t>2024</a:t>
                      </a:r>
                      <a:r>
                        <a:rPr kumimoji="1" lang="ja-JP" altLang="en-US" sz="900" b="0" kern="1200" dirty="0">
                          <a:solidFill>
                            <a:schemeClr val="tx1"/>
                          </a:solidFill>
                          <a:latin typeface="+mn-lt"/>
                          <a:ea typeface="ＭＳ Ｐゴシック" charset="-128"/>
                          <a:cs typeface="Arial" pitchFamily="34" charset="0"/>
                        </a:rPr>
                        <a:t>年から</a:t>
                      </a:r>
                      <a:r>
                        <a:rPr kumimoji="1" lang="en-US" altLang="ja-JP" sz="900" b="0" kern="1200" dirty="0">
                          <a:solidFill>
                            <a:schemeClr val="tx1"/>
                          </a:solidFill>
                          <a:latin typeface="+mn-lt"/>
                          <a:ea typeface="ＭＳ Ｐゴシック" charset="-128"/>
                          <a:cs typeface="Arial" pitchFamily="34" charset="0"/>
                        </a:rPr>
                        <a:t>2030</a:t>
                      </a:r>
                      <a:r>
                        <a:rPr kumimoji="1" lang="ja-JP" altLang="en-US" sz="900" b="0" kern="1200" dirty="0">
                          <a:solidFill>
                            <a:schemeClr val="tx1"/>
                          </a:solidFill>
                          <a:latin typeface="+mn-lt"/>
                          <a:ea typeface="ＭＳ Ｐゴシック" charset="-128"/>
                          <a:cs typeface="Arial" pitchFamily="34" charset="0"/>
                        </a:rPr>
                        <a:t>年まで：全国のすべての病院・診療所で導入することが目標とされている。</a:t>
                      </a: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現時点では存在は確認できていないが、</a:t>
                      </a:r>
                      <a:r>
                        <a:rPr lang="en-US" altLang="ja-JP" sz="900" dirty="0"/>
                        <a:t>2021</a:t>
                      </a:r>
                      <a:r>
                        <a:rPr lang="ja-JP" altLang="en-US" sz="900" dirty="0"/>
                        <a:t>年に国家健康データベースを規定する政令案が作成されており、その中で健康に関連した幅広い情報を収集することとされている。</a:t>
                      </a:r>
                      <a:endParaRPr lang="en-US"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なお、保健省はベトナム社会保障庁（</a:t>
                      </a:r>
                      <a:r>
                        <a:rPr lang="en-US" altLang="ja-JP" sz="900" dirty="0"/>
                        <a:t>VSS</a:t>
                      </a:r>
                      <a:r>
                        <a:rPr lang="ja-JP" altLang="en-US" sz="900" dirty="0"/>
                        <a:t>）と連携し、ベトナム国内の医療施設の</a:t>
                      </a:r>
                      <a:r>
                        <a:rPr lang="en-US" altLang="ja-JP" sz="900" dirty="0"/>
                        <a:t>99.5%</a:t>
                      </a:r>
                      <a:r>
                        <a:rPr lang="ja-JP" altLang="en-US" sz="900" dirty="0"/>
                        <a:t>を</a:t>
                      </a:r>
                      <a:r>
                        <a:rPr lang="en-US" altLang="ja-JP" sz="900" dirty="0"/>
                        <a:t>VSS</a:t>
                      </a:r>
                      <a:r>
                        <a:rPr lang="ja-JP" altLang="en-US" sz="900" dirty="0"/>
                        <a:t>の医療監督システム下に置いている。</a:t>
                      </a:r>
                      <a:endParaRPr lang="en-US" altLang="ja-JP" sz="900" dirty="0"/>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4" imgW="473" imgH="476" progId="TCLayout.ActiveDocument.1">
                  <p:embed/>
                </p:oleObj>
              </mc:Choice>
              <mc:Fallback>
                <p:oleObj name="think-cellスライド"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ベトナム／医療関連／その他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ベトナムでは、疾病予防、診察・治療、健康管理などの分野で、スマートヘルスケア産業の基盤整備が進んでいる。</a:t>
            </a:r>
            <a:r>
              <a:rPr lang="en-US" altLang="ja-JP" sz="1138" dirty="0">
                <a:solidFill>
                  <a:srgbClr val="000000"/>
                </a:solidFill>
              </a:rPr>
              <a:t>2019</a:t>
            </a:r>
            <a:r>
              <a:rPr lang="ja-JP" altLang="en-US" sz="1138" dirty="0">
                <a:solidFill>
                  <a:srgbClr val="000000"/>
                </a:solidFill>
              </a:rPr>
              <a:t>年に、保健省は病院の患者記録をデジタル化し、スマート病院を設立するためのロードマップを定め、</a:t>
            </a:r>
            <a:r>
              <a:rPr lang="en-US" altLang="ja-JP" sz="1138" dirty="0">
                <a:solidFill>
                  <a:srgbClr val="000000"/>
                </a:solidFill>
              </a:rPr>
              <a:t>2025</a:t>
            </a:r>
            <a:r>
              <a:rPr lang="ja-JP" altLang="en-US" sz="1138" dirty="0">
                <a:solidFill>
                  <a:srgbClr val="000000"/>
                </a:solidFill>
              </a:rPr>
              <a:t>年までに、ベトナム人の</a:t>
            </a:r>
            <a:r>
              <a:rPr lang="en-US" altLang="ja-JP" sz="1138" dirty="0">
                <a:solidFill>
                  <a:srgbClr val="000000"/>
                </a:solidFill>
              </a:rPr>
              <a:t>95</a:t>
            </a:r>
            <a:r>
              <a:rPr lang="ja-JP" altLang="en-US" sz="1138" dirty="0">
                <a:solidFill>
                  <a:srgbClr val="000000"/>
                </a:solidFill>
              </a:rPr>
              <a:t>％が</a:t>
            </a:r>
            <a:r>
              <a:rPr lang="en-US" altLang="ja-JP" sz="1138" dirty="0">
                <a:solidFill>
                  <a:srgbClr val="000000"/>
                </a:solidFill>
              </a:rPr>
              <a:t>Electronic Medical Records</a:t>
            </a:r>
            <a:r>
              <a:rPr lang="ja-JP" altLang="en-US" sz="1138" dirty="0">
                <a:solidFill>
                  <a:srgbClr val="000000"/>
                </a:solidFill>
              </a:rPr>
              <a:t>を持つという目標を掲げている。</a:t>
            </a:r>
            <a:endParaRPr lang="en-US" altLang="ja-JP" sz="1138" dirty="0">
              <a:solidFill>
                <a:srgbClr val="000000"/>
              </a:solidFill>
            </a:endParaRPr>
          </a:p>
        </p:txBody>
      </p:sp>
      <p:grpSp>
        <p:nvGrpSpPr>
          <p:cNvPr id="6" name="グループ化 7"/>
          <p:cNvGrpSpPr>
            <a:grpSpLocks/>
          </p:cNvGrpSpPr>
          <p:nvPr/>
        </p:nvGrpSpPr>
        <p:grpSpPr>
          <a:xfrm>
            <a:off x="200026" y="1772816"/>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844527"/>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844527"/>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844527"/>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844527"/>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844527"/>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835136"/>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66936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（出所）世界銀行、米国商務省、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KPMG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Digital Health in Vietnam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209198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p:cNvGraphicFramePr>
          <p:nvPr>
            <p:custDataLst>
              <p:tags r:id="rId1"/>
            </p:custDataLst>
            <p:extLst>
              <p:ext uri="{D42A27DB-BD31-4B8C-83A1-F6EECF244321}">
                <p14:modId xmlns:p14="http://schemas.microsoft.com/office/powerpoint/2010/main" val="612814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ベトナム／医療関連／その他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622858754"/>
              </p:ext>
            </p:extLst>
          </p:nvPr>
        </p:nvGraphicFramePr>
        <p:xfrm>
          <a:off x="272480" y="1076122"/>
          <a:ext cx="9433039" cy="5156923"/>
        </p:xfrm>
        <a:graphic>
          <a:graphicData uri="http://schemas.openxmlformats.org/drawingml/2006/table">
            <a:tbl>
              <a:tblPr firstRow="1" bandRow="1">
                <a:tableStyleId>{2D5ABB26-0587-4C30-8999-92F81FD0307C}</a:tableStyleId>
              </a:tblPr>
              <a:tblGrid>
                <a:gridCol w="446057">
                  <a:extLst>
                    <a:ext uri="{9D8B030D-6E8A-4147-A177-3AD203B41FA5}">
                      <a16:colId xmlns:a16="http://schemas.microsoft.com/office/drawing/2014/main" val="20000"/>
                    </a:ext>
                  </a:extLst>
                </a:gridCol>
                <a:gridCol w="1282135">
                  <a:extLst>
                    <a:ext uri="{9D8B030D-6E8A-4147-A177-3AD203B41FA5}">
                      <a16:colId xmlns:a16="http://schemas.microsoft.com/office/drawing/2014/main" val="20001"/>
                    </a:ext>
                  </a:extLst>
                </a:gridCol>
                <a:gridCol w="559895">
                  <a:extLst>
                    <a:ext uri="{9D8B030D-6E8A-4147-A177-3AD203B41FA5}">
                      <a16:colId xmlns:a16="http://schemas.microsoft.com/office/drawing/2014/main" val="4043692328"/>
                    </a:ext>
                  </a:extLst>
                </a:gridCol>
                <a:gridCol w="559895">
                  <a:extLst>
                    <a:ext uri="{9D8B030D-6E8A-4147-A177-3AD203B41FA5}">
                      <a16:colId xmlns:a16="http://schemas.microsoft.com/office/drawing/2014/main" val="2928583021"/>
                    </a:ext>
                  </a:extLst>
                </a:gridCol>
                <a:gridCol w="559895">
                  <a:extLst>
                    <a:ext uri="{9D8B030D-6E8A-4147-A177-3AD203B41FA5}">
                      <a16:colId xmlns:a16="http://schemas.microsoft.com/office/drawing/2014/main" val="12916020"/>
                    </a:ext>
                  </a:extLst>
                </a:gridCol>
                <a:gridCol w="559895">
                  <a:extLst>
                    <a:ext uri="{9D8B030D-6E8A-4147-A177-3AD203B41FA5}">
                      <a16:colId xmlns:a16="http://schemas.microsoft.com/office/drawing/2014/main" val="589881361"/>
                    </a:ext>
                  </a:extLst>
                </a:gridCol>
                <a:gridCol w="559895">
                  <a:extLst>
                    <a:ext uri="{9D8B030D-6E8A-4147-A177-3AD203B41FA5}">
                      <a16:colId xmlns:a16="http://schemas.microsoft.com/office/drawing/2014/main" val="1970372777"/>
                    </a:ext>
                  </a:extLst>
                </a:gridCol>
                <a:gridCol w="559895">
                  <a:extLst>
                    <a:ext uri="{9D8B030D-6E8A-4147-A177-3AD203B41FA5}">
                      <a16:colId xmlns:a16="http://schemas.microsoft.com/office/drawing/2014/main" val="113390982"/>
                    </a:ext>
                  </a:extLst>
                </a:gridCol>
                <a:gridCol w="559895">
                  <a:extLst>
                    <a:ext uri="{9D8B030D-6E8A-4147-A177-3AD203B41FA5}">
                      <a16:colId xmlns:a16="http://schemas.microsoft.com/office/drawing/2014/main" val="4241552430"/>
                    </a:ext>
                  </a:extLst>
                </a:gridCol>
                <a:gridCol w="559895">
                  <a:extLst>
                    <a:ext uri="{9D8B030D-6E8A-4147-A177-3AD203B41FA5}">
                      <a16:colId xmlns:a16="http://schemas.microsoft.com/office/drawing/2014/main" val="477455651"/>
                    </a:ext>
                  </a:extLst>
                </a:gridCol>
                <a:gridCol w="3225687">
                  <a:extLst>
                    <a:ext uri="{9D8B030D-6E8A-4147-A177-3AD203B41FA5}">
                      <a16:colId xmlns:a16="http://schemas.microsoft.com/office/drawing/2014/main" val="20002"/>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324000">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FPT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1988</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br>
                        <a:rPr lang="en-US" altLang="ja-JP" sz="1000" b="0" i="0" u="none" strike="noStrike" dirty="0">
                          <a:solidFill>
                            <a:srgbClr val="000000"/>
                          </a:solidFill>
                          <a:effectLst/>
                          <a:latin typeface="Arial" panose="020B0604020202020204" pitchFamily="34" charset="0"/>
                        </a:rPr>
                      </a:br>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IPO</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(2006)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42,408</a:t>
                      </a:r>
                    </a:p>
                    <a:p>
                      <a:pPr algn="ctr" fontAlgn="b"/>
                      <a:r>
                        <a:rPr lang="en-US" altLang="ja-JP" sz="1000" b="0" i="0" u="none" strike="noStrike" dirty="0">
                          <a:solidFill>
                            <a:srgbClr val="000000"/>
                          </a:solidFill>
                          <a:effectLst/>
                          <a:latin typeface="Arial" panose="020B0604020202020204" pitchFamily="34" charset="0"/>
                        </a:rPr>
                        <a:t>(2022)</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129,625</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17</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ベトナム最大の</a:t>
                      </a:r>
                      <a:r>
                        <a:rPr kumimoji="1" lang="en-US" altLang="ja-JP" sz="1200" kern="1200" dirty="0">
                          <a:solidFill>
                            <a:schemeClr val="tx1"/>
                          </a:solidFill>
                          <a:latin typeface="+mn-lt"/>
                          <a:ea typeface="+mn-ea"/>
                          <a:cs typeface="+mn-cs"/>
                        </a:rPr>
                        <a:t>IT</a:t>
                      </a:r>
                      <a:r>
                        <a:rPr kumimoji="1" lang="ja-JP" altLang="en-US" sz="1200" kern="1200" dirty="0">
                          <a:solidFill>
                            <a:schemeClr val="tx1"/>
                          </a:solidFill>
                          <a:latin typeface="+mn-lt"/>
                          <a:ea typeface="+mn-ea"/>
                          <a:cs typeface="+mn-cs"/>
                        </a:rPr>
                        <a:t>企業。病院情報システム（</a:t>
                      </a:r>
                      <a:r>
                        <a:rPr kumimoji="1" lang="en-US" altLang="ja-JP" sz="1200" kern="1200" dirty="0">
                          <a:solidFill>
                            <a:schemeClr val="tx1"/>
                          </a:solidFill>
                          <a:latin typeface="+mn-lt"/>
                          <a:ea typeface="+mn-ea"/>
                          <a:cs typeface="+mn-cs"/>
                        </a:rPr>
                        <a:t>HIS</a:t>
                      </a:r>
                      <a:r>
                        <a:rPr kumimoji="1" lang="ja-JP" altLang="en-US" sz="1200" kern="1200" dirty="0">
                          <a:solidFill>
                            <a:schemeClr val="tx1"/>
                          </a:solidFill>
                          <a:latin typeface="+mn-lt"/>
                          <a:ea typeface="+mn-ea"/>
                          <a:cs typeface="+mn-cs"/>
                        </a:rPr>
                        <a:t>）である</a:t>
                      </a:r>
                      <a:r>
                        <a:rPr kumimoji="1" lang="en-US" altLang="ja-JP" sz="1200" kern="1200" dirty="0">
                          <a:solidFill>
                            <a:schemeClr val="tx1"/>
                          </a:solidFill>
                          <a:latin typeface="+mn-lt"/>
                          <a:ea typeface="+mn-ea"/>
                          <a:cs typeface="+mn-cs"/>
                        </a:rPr>
                        <a:t>FPT</a:t>
                      </a:r>
                      <a:r>
                        <a:rPr kumimoji="1" lang="ja-JP" altLang="en-US" sz="1200" kern="1200" dirty="0">
                          <a:solidFill>
                            <a:schemeClr val="tx1"/>
                          </a:solidFill>
                          <a:latin typeface="+mn-lt"/>
                          <a:ea typeface="+mn-ea"/>
                          <a:cs typeface="+mn-cs"/>
                        </a:rPr>
                        <a:t> </a:t>
                      </a:r>
                      <a:r>
                        <a:rPr kumimoji="1" lang="en-US" altLang="ja-JP" sz="1200" kern="1200" dirty="0" err="1">
                          <a:solidFill>
                            <a:schemeClr val="tx1"/>
                          </a:solidFill>
                          <a:latin typeface="+mn-lt"/>
                          <a:ea typeface="+mn-ea"/>
                          <a:cs typeface="+mn-cs"/>
                        </a:rPr>
                        <a:t>eHospital</a:t>
                      </a:r>
                      <a:r>
                        <a:rPr kumimoji="1" lang="ja-JP" altLang="en-US" sz="1200" kern="1200" dirty="0">
                          <a:solidFill>
                            <a:schemeClr val="tx1"/>
                          </a:solidFill>
                          <a:latin typeface="+mn-lt"/>
                          <a:ea typeface="+mn-ea"/>
                          <a:cs typeface="+mn-cs"/>
                        </a:rPr>
                        <a:t>を開発・提供し、ベトナム国内の</a:t>
                      </a:r>
                      <a:r>
                        <a:rPr kumimoji="1" lang="en-US" altLang="ja-JP" sz="1200" kern="1200" dirty="0">
                          <a:solidFill>
                            <a:schemeClr val="tx1"/>
                          </a:solidFill>
                          <a:latin typeface="+mn-lt"/>
                          <a:ea typeface="+mn-ea"/>
                          <a:cs typeface="+mn-cs"/>
                        </a:rPr>
                        <a:t>200</a:t>
                      </a:r>
                      <a:r>
                        <a:rPr kumimoji="1" lang="ja-JP" altLang="en-US" sz="1200" kern="1200" dirty="0">
                          <a:solidFill>
                            <a:schemeClr val="tx1"/>
                          </a:solidFill>
                          <a:latin typeface="+mn-lt"/>
                          <a:ea typeface="+mn-ea"/>
                          <a:cs typeface="+mn-cs"/>
                        </a:rPr>
                        <a:t>以上の医療機関に導入実績がある。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ベトナム国内の医療分野における</a:t>
                      </a:r>
                      <a:r>
                        <a:rPr kumimoji="1" lang="en-US" altLang="ja-JP" sz="1200" kern="1200" dirty="0">
                          <a:solidFill>
                            <a:schemeClr val="tx1"/>
                          </a:solidFill>
                          <a:latin typeface="+mn-lt"/>
                          <a:ea typeface="+mn-ea"/>
                          <a:cs typeface="+mn-cs"/>
                        </a:rPr>
                        <a:t>IT</a:t>
                      </a:r>
                      <a:r>
                        <a:rPr kumimoji="1" lang="ja-JP" altLang="en-US" sz="1200" kern="1200" dirty="0">
                          <a:solidFill>
                            <a:schemeClr val="tx1"/>
                          </a:solidFill>
                          <a:latin typeface="+mn-lt"/>
                          <a:ea typeface="+mn-ea"/>
                          <a:cs typeface="+mn-cs"/>
                        </a:rPr>
                        <a:t>活用拡大に向けて、ベトナム保健省と</a:t>
                      </a:r>
                      <a:r>
                        <a:rPr kumimoji="1" lang="en-US" altLang="ja-JP" sz="1200" kern="1200" dirty="0">
                          <a:solidFill>
                            <a:schemeClr val="tx1"/>
                          </a:solidFill>
                          <a:latin typeface="+mn-lt"/>
                          <a:ea typeface="+mn-ea"/>
                          <a:cs typeface="+mn-cs"/>
                        </a:rPr>
                        <a:t>2018</a:t>
                      </a:r>
                      <a:r>
                        <a:rPr kumimoji="1" lang="ja-JP" altLang="en-US" sz="1200" kern="1200" dirty="0">
                          <a:solidFill>
                            <a:schemeClr val="tx1"/>
                          </a:solidFill>
                          <a:latin typeface="+mn-lt"/>
                          <a:ea typeface="+mn-ea"/>
                          <a:cs typeface="+mn-cs"/>
                        </a:rPr>
                        <a:t>年から</a:t>
                      </a:r>
                      <a:r>
                        <a:rPr kumimoji="1" lang="en-US" altLang="ja-JP" sz="1200" kern="1200" dirty="0">
                          <a:solidFill>
                            <a:schemeClr val="tx1"/>
                          </a:solidFill>
                          <a:latin typeface="+mn-lt"/>
                          <a:ea typeface="+mn-ea"/>
                          <a:cs typeface="+mn-cs"/>
                        </a:rPr>
                        <a:t>10</a:t>
                      </a:r>
                      <a:r>
                        <a:rPr kumimoji="1" lang="ja-JP" altLang="en-US" sz="1200" kern="1200" dirty="0">
                          <a:solidFill>
                            <a:schemeClr val="tx1"/>
                          </a:solidFill>
                          <a:latin typeface="+mn-lt"/>
                          <a:ea typeface="+mn-ea"/>
                          <a:cs typeface="+mn-cs"/>
                        </a:rPr>
                        <a:t>年間の協力協定を締結している。</a:t>
                      </a:r>
                    </a:p>
                  </a:txBody>
                  <a:tcPr marL="0" marR="0" marT="0" marB="0" anchor="b">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VNPT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2011</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501-1000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国営の最大手通信グループ。傘下の</a:t>
                      </a:r>
                      <a:r>
                        <a:rPr kumimoji="1" lang="en-US" altLang="ja-JP" sz="1200" kern="1200" dirty="0">
                          <a:solidFill>
                            <a:schemeClr val="tx1"/>
                          </a:solidFill>
                          <a:latin typeface="+mn-lt"/>
                          <a:ea typeface="+mn-ea"/>
                          <a:cs typeface="+mn-cs"/>
                        </a:rPr>
                        <a:t>VNPT Software</a:t>
                      </a:r>
                      <a:r>
                        <a:rPr kumimoji="1" lang="ja-JP" altLang="en-US" sz="1200" kern="1200" dirty="0">
                          <a:solidFill>
                            <a:schemeClr val="tx1"/>
                          </a:solidFill>
                          <a:latin typeface="+mn-lt"/>
                          <a:ea typeface="+mn-ea"/>
                          <a:cs typeface="+mn-cs"/>
                        </a:rPr>
                        <a:t>が</a:t>
                      </a:r>
                      <a:r>
                        <a:rPr kumimoji="1" lang="en-US" altLang="ja-JP" sz="1200" kern="1200" dirty="0">
                          <a:solidFill>
                            <a:schemeClr val="tx1"/>
                          </a:solidFill>
                          <a:latin typeface="+mn-lt"/>
                          <a:ea typeface="+mn-ea"/>
                          <a:cs typeface="+mn-cs"/>
                        </a:rPr>
                        <a:t>2015</a:t>
                      </a:r>
                      <a:r>
                        <a:rPr kumimoji="1" lang="ja-JP" altLang="en-US" sz="1200" kern="1200" dirty="0">
                          <a:solidFill>
                            <a:schemeClr val="tx1"/>
                          </a:solidFill>
                          <a:latin typeface="+mn-lt"/>
                          <a:ea typeface="+mn-ea"/>
                          <a:cs typeface="+mn-cs"/>
                        </a:rPr>
                        <a:t>年に</a:t>
                      </a:r>
                      <a:r>
                        <a:rPr kumimoji="1" lang="en-US" altLang="ja-JP" sz="1200" kern="1200" dirty="0">
                          <a:solidFill>
                            <a:schemeClr val="tx1"/>
                          </a:solidFill>
                          <a:latin typeface="+mn-lt"/>
                          <a:ea typeface="+mn-ea"/>
                          <a:cs typeface="+mn-cs"/>
                        </a:rPr>
                        <a:t>HIS</a:t>
                      </a:r>
                      <a:r>
                        <a:rPr kumimoji="1" lang="ja-JP" altLang="en-US" sz="1200" kern="1200" dirty="0">
                          <a:solidFill>
                            <a:schemeClr val="tx1"/>
                          </a:solidFill>
                          <a:latin typeface="+mn-lt"/>
                          <a:ea typeface="+mn-ea"/>
                          <a:cs typeface="+mn-cs"/>
                        </a:rPr>
                        <a:t>を開発し、国内の医療機関に導入している。</a:t>
                      </a:r>
                    </a:p>
                  </a:txBody>
                  <a:tcPr marL="0" marR="0" marT="0" marB="0" anchor="b">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Viettel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2004</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101-350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11,472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1.1</a:t>
                      </a:r>
                      <a:r>
                        <a:rPr lang="ja-JP" altLang="en-US" sz="1000" b="0" i="0" u="none" strike="noStrike" dirty="0">
                          <a:solidFill>
                            <a:srgbClr val="000000"/>
                          </a:solidFill>
                          <a:effectLst/>
                          <a:latin typeface="Arial" panose="020B0604020202020204" pitchFamily="34" charset="0"/>
                        </a:rPr>
                        <a:t>億以上</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国防省傘下の携帯通信最大手グループ。国家オンライン診療プラットフォーム「テレヘルス</a:t>
                      </a:r>
                      <a:r>
                        <a:rPr kumimoji="1" lang="en-US" altLang="ja-JP" sz="1200" kern="1200" dirty="0">
                          <a:solidFill>
                            <a:schemeClr val="tx1"/>
                          </a:solidFill>
                          <a:latin typeface="+mn-lt"/>
                          <a:ea typeface="+mn-ea"/>
                          <a:cs typeface="+mn-cs"/>
                        </a:rPr>
                        <a:t>(Telehealth)</a:t>
                      </a:r>
                      <a:r>
                        <a:rPr kumimoji="1" lang="ja-JP" altLang="en-US" sz="1200" kern="1200" dirty="0">
                          <a:solidFill>
                            <a:schemeClr val="tx1"/>
                          </a:solidFill>
                          <a:latin typeface="+mn-lt"/>
                          <a:ea typeface="+mn-ea"/>
                          <a:cs typeface="+mn-cs"/>
                        </a:rPr>
                        <a:t>」を開発し、</a:t>
                      </a:r>
                      <a:r>
                        <a:rPr kumimoji="1" lang="en-US" altLang="ja-JP" sz="1200" kern="1200" dirty="0">
                          <a:solidFill>
                            <a:schemeClr val="tx1"/>
                          </a:solidFill>
                          <a:latin typeface="+mn-lt"/>
                          <a:ea typeface="+mn-ea"/>
                          <a:cs typeface="+mn-cs"/>
                        </a:rPr>
                        <a:t>2020</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月より国内の医療機関に順次導入。医療アクセスが乏しい遠隔地の人々が国内トップクラスの医師の診療を受けることが可能になっている。</a:t>
                      </a:r>
                    </a:p>
                  </a:txBody>
                  <a:tcPr marL="0" marR="0" marT="0" marB="0" anchor="b">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Anywhere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201-500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250</a:t>
                      </a:r>
                      <a:r>
                        <a:rPr lang="ja-JP" altLang="en-US" sz="1000" b="0" i="0" u="none" strike="noStrike" dirty="0">
                          <a:solidFill>
                            <a:srgbClr val="000000"/>
                          </a:solidFill>
                          <a:effectLst/>
                          <a:latin typeface="Arial" panose="020B0604020202020204" pitchFamily="34" charset="0"/>
                        </a:rPr>
                        <a:t>万</a:t>
                      </a:r>
                      <a:endParaRPr lang="en-US" sz="1000" b="0" i="0" u="none" strike="noStrike" dirty="0">
                        <a:solidFill>
                          <a:srgbClr val="000000"/>
                        </a:solidFill>
                        <a:effectLst/>
                        <a:latin typeface="Arial" panose="020B0604020202020204" pitchFamily="34" charset="0"/>
                      </a:endParaRPr>
                    </a:p>
                    <a:p>
                      <a:pPr algn="ctr" fontAlgn="b"/>
                      <a:r>
                        <a:rPr lang="en-US" sz="1000" b="0" i="0" u="none" strike="noStrike" dirty="0">
                          <a:solidFill>
                            <a:srgbClr val="000000"/>
                          </a:solidFill>
                          <a:effectLst/>
                          <a:latin typeface="Arial" panose="020B0604020202020204" pitchFamily="34" charset="0"/>
                        </a:rPr>
                        <a:t>(</a:t>
                      </a:r>
                      <a:r>
                        <a:rPr lang="ja-JP" altLang="en-US" sz="1000" b="0" i="0" u="none" strike="noStrike" dirty="0">
                          <a:solidFill>
                            <a:srgbClr val="000000"/>
                          </a:solidFill>
                          <a:effectLst/>
                          <a:latin typeface="Arial" panose="020B0604020202020204" pitchFamily="34" charset="0"/>
                        </a:rPr>
                        <a:t>アジア</a:t>
                      </a:r>
                      <a:br>
                        <a:rPr lang="en-US" altLang="ja-JP" sz="1000" b="0" i="0" u="none" strike="noStrike" dirty="0">
                          <a:solidFill>
                            <a:srgbClr val="000000"/>
                          </a:solidFill>
                          <a:effectLst/>
                          <a:latin typeface="Arial" panose="020B0604020202020204" pitchFamily="34" charset="0"/>
                        </a:rPr>
                      </a:br>
                      <a:r>
                        <a:rPr lang="ja-JP" altLang="en-US" sz="1000" b="0" i="0" u="none" strike="noStrike" dirty="0">
                          <a:solidFill>
                            <a:srgbClr val="000000"/>
                          </a:solidFill>
                          <a:effectLst/>
                          <a:latin typeface="Arial" panose="020B0604020202020204" pitchFamily="34" charset="0"/>
                        </a:rPr>
                        <a:t>全体</a:t>
                      </a:r>
                      <a:r>
                        <a:rPr lang="en-US"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オンライン診療のスタートアップ。提携病院の医師が内科、耳鼻科、小児科等の診察に対応するほか、パートナー企業を通じた医薬品の配送にも対応している。</a:t>
                      </a:r>
                    </a:p>
                  </a:txBody>
                  <a:tcPr marL="0" marR="0" marT="0" marB="0" anchor="b">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Jio Health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2014</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259</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オンライン診療のスタートアップ。提携病院の医師による診察のほか、パートナー企業を通じた医薬品の配送にも対応している。</a:t>
                      </a:r>
                    </a:p>
                  </a:txBody>
                  <a:tcPr marL="0" marR="0" marT="0" marB="0" anchor="b">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484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1"/>
            </p:custDataLst>
            <p:extLst>
              <p:ext uri="{D42A27DB-BD31-4B8C-83A1-F6EECF244321}">
                <p14:modId xmlns:p14="http://schemas.microsoft.com/office/powerpoint/2010/main" val="119365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ベトナム／医療関連／その他</a:t>
            </a:r>
            <a:endParaRPr kumimoji="1"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noAutofit/>
          </a:bodyPr>
          <a:lstStyle/>
          <a:p>
            <a:r>
              <a:rPr lang="ja-JP" altLang="en-US" dirty="0"/>
              <a:t>医療の</a:t>
            </a:r>
            <a:r>
              <a:rPr lang="en-US" altLang="ja-JP" dirty="0"/>
              <a:t>IT</a:t>
            </a:r>
            <a:r>
              <a:rPr lang="ja-JP" altLang="en-US" dirty="0"/>
              <a:t>化に関する状況</a:t>
            </a:r>
            <a:endParaRPr kumimoji="1" lang="en-US" altLang="ja-JP" dirty="0"/>
          </a:p>
        </p:txBody>
      </p:sp>
      <p:sp>
        <p:nvSpPr>
          <p:cNvPr id="13" name="テキスト ボックス 3">
            <a:extLst>
              <a:ext uri="{FF2B5EF4-FFF2-40B4-BE49-F238E27FC236}">
                <a16:creationId xmlns:a16="http://schemas.microsoft.com/office/drawing/2014/main" id="{B2ABBDC0-EEFC-493E-AC6B-8AF0391C340E}"/>
              </a:ext>
            </a:extLst>
          </p:cNvPr>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医療のデジタル化は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HIS(Hospital Information Systems;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病院情報管理システム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を中心に進展している。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特に近年、政府はデジタル医療の促進に係る各種施策を矢継ぎ早に掲げている。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4">
            <a:extLst>
              <a:ext uri="{FF2B5EF4-FFF2-40B4-BE49-F238E27FC236}">
                <a16:creationId xmlns:a16="http://schemas.microsoft.com/office/drawing/2014/main" id="{C2EBF551-4322-41C8-9EE3-F0A420C2C452}"/>
              </a:ext>
            </a:extLst>
          </p:cNvPr>
          <p:cNvGrpSpPr/>
          <p:nvPr/>
        </p:nvGrpSpPr>
        <p:grpSpPr>
          <a:xfrm>
            <a:off x="416496" y="1771464"/>
            <a:ext cx="4464496" cy="288032"/>
            <a:chOff x="4803500" y="2113806"/>
            <a:chExt cx="2954133" cy="288032"/>
          </a:xfrm>
        </p:grpSpPr>
        <p:cxnSp>
          <p:nvCxnSpPr>
            <p:cNvPr id="15" name="直線コネクタ 5">
              <a:extLst>
                <a:ext uri="{FF2B5EF4-FFF2-40B4-BE49-F238E27FC236}">
                  <a16:creationId xmlns:a16="http://schemas.microsoft.com/office/drawing/2014/main" id="{3443C1F4-6604-4A42-AA28-791BDAA7D7D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FF273CB-B253-431F-825B-F5CDDF5A887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デジタル化の進捗動向</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18" name="グループ化 78">
            <a:extLst>
              <a:ext uri="{FF2B5EF4-FFF2-40B4-BE49-F238E27FC236}">
                <a16:creationId xmlns:a16="http://schemas.microsoft.com/office/drawing/2014/main" id="{E53EE194-9B9F-41BA-B0A1-1A286AEABBE2}"/>
              </a:ext>
            </a:extLst>
          </p:cNvPr>
          <p:cNvGrpSpPr/>
          <p:nvPr/>
        </p:nvGrpSpPr>
        <p:grpSpPr>
          <a:xfrm>
            <a:off x="5241032" y="1771464"/>
            <a:ext cx="4464496" cy="288032"/>
            <a:chOff x="4803500" y="2113806"/>
            <a:chExt cx="2954133" cy="288032"/>
          </a:xfrm>
        </p:grpSpPr>
        <p:cxnSp>
          <p:nvCxnSpPr>
            <p:cNvPr id="19" name="直線コネクタ 79">
              <a:extLst>
                <a:ext uri="{FF2B5EF4-FFF2-40B4-BE49-F238E27FC236}">
                  <a16:creationId xmlns:a16="http://schemas.microsoft.com/office/drawing/2014/main" id="{8ED3D787-A06F-44B9-B34C-C334552857A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F81D020F-9DC5-4710-87E0-4D2DCA83633C}"/>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政府方針</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21" name="テキスト ボックス 51">
            <a:extLst>
              <a:ext uri="{FF2B5EF4-FFF2-40B4-BE49-F238E27FC236}">
                <a16:creationId xmlns:a16="http://schemas.microsoft.com/office/drawing/2014/main" id="{2F92CDC0-48DB-463B-BCB5-E57953814C6D}"/>
              </a:ext>
            </a:extLst>
          </p:cNvPr>
          <p:cNvSpPr txBox="1"/>
          <p:nvPr/>
        </p:nvSpPr>
        <p:spPr>
          <a:xfrm>
            <a:off x="416496" y="2144899"/>
            <a:ext cx="4429393" cy="4056623"/>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病院向けシステム市場は、基礎システム（</a:t>
            </a:r>
            <a:r>
              <a:rPr lang="en-US" altLang="ja-JP" sz="1100" spc="-30" dirty="0"/>
              <a:t>CIS</a:t>
            </a:r>
            <a:r>
              <a:rPr lang="en-US" altLang="ja-JP" sz="1100" spc="-30" baseline="30000" dirty="0"/>
              <a:t>1</a:t>
            </a:r>
            <a:r>
              <a:rPr lang="ja-JP" altLang="en-US" sz="1100" spc="-30" dirty="0"/>
              <a:t>、</a:t>
            </a:r>
            <a:r>
              <a:rPr lang="en-US" altLang="ja-JP" sz="1100" spc="-30" dirty="0"/>
              <a:t>HIS</a:t>
            </a:r>
            <a:r>
              <a:rPr lang="ja-JP" altLang="en-US" sz="1100" spc="-30" dirty="0"/>
              <a:t>、</a:t>
            </a:r>
            <a:r>
              <a:rPr lang="en-US" altLang="ja-JP" sz="1100" spc="-30" dirty="0"/>
              <a:t>EMR</a:t>
            </a:r>
            <a:r>
              <a:rPr lang="en-US" altLang="ja-JP" sz="1100" spc="-30" baseline="30000" dirty="0"/>
              <a:t>2</a:t>
            </a:r>
            <a:r>
              <a:rPr lang="ja-JP" altLang="en-US" sz="1100" spc="-30" dirty="0"/>
              <a:t>）と専門システム（</a:t>
            </a:r>
            <a:r>
              <a:rPr lang="en-US" altLang="ja-JP" sz="1100" spc="-30" dirty="0"/>
              <a:t>RIS</a:t>
            </a:r>
            <a:r>
              <a:rPr lang="en-US" altLang="ja-JP" sz="1100" spc="-30" baseline="30000" dirty="0"/>
              <a:t>3</a:t>
            </a:r>
            <a:r>
              <a:rPr lang="ja-JP" altLang="en-US" sz="1100" spc="-30" dirty="0"/>
              <a:t>、</a:t>
            </a:r>
            <a:r>
              <a:rPr lang="en-US" altLang="ja-JP" sz="1100" spc="-30" dirty="0"/>
              <a:t>PACS</a:t>
            </a:r>
            <a:r>
              <a:rPr lang="en-US" altLang="ja-JP" sz="1100" spc="-30" baseline="30000" dirty="0"/>
              <a:t>4</a:t>
            </a:r>
            <a:r>
              <a:rPr lang="ja-JP" altLang="en-US" sz="1100" spc="-30" dirty="0"/>
              <a:t>、</a:t>
            </a:r>
            <a:r>
              <a:rPr lang="en-US" altLang="ja-JP" sz="1100" spc="-30" dirty="0"/>
              <a:t>LIS</a:t>
            </a:r>
            <a:r>
              <a:rPr lang="en-US" altLang="ja-JP" sz="1100" spc="-30" baseline="30000" dirty="0"/>
              <a:t>5</a:t>
            </a:r>
            <a:r>
              <a:rPr lang="ja-JP" altLang="en-US" sz="1100" spc="-30" dirty="0"/>
              <a:t>）に大別が可能。医療機器メーカーのほか、総合ソフトウェア企業、医療系ソフトウェア専門事業者等が市場に参入している。</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基礎システム市場には、総合ソフトウェア企業と医療系ソフトウェア専門事業者を中心に</a:t>
            </a:r>
            <a:r>
              <a:rPr lang="en-US" altLang="ja-JP" sz="1100" spc="-30" dirty="0"/>
              <a:t>70</a:t>
            </a:r>
            <a:r>
              <a:rPr lang="ja-JP" altLang="en-US" sz="1100" spc="-30" dirty="0"/>
              <a:t>社超の事業者が存在。</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総合ソフトウェア企業の大半は基礎システムのみを取り扱っているに対し、医療系ソフトウェア専門事業者の多くは基礎システムと専門システムの双方を取り扱っている。</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HIS</a:t>
            </a:r>
            <a:r>
              <a:rPr lang="ja-JP" altLang="en-US" sz="1100" spc="-30" dirty="0"/>
              <a:t>を中心に電子データシステムの導入が進展している。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HIS</a:t>
            </a:r>
            <a:r>
              <a:rPr lang="ja-JP" altLang="en-US" sz="1100" spc="-30" dirty="0"/>
              <a:t>（病院の一般管理システム）： 全公立病院へ導入済。</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EMR</a:t>
            </a:r>
            <a:r>
              <a:rPr lang="ja-JP" altLang="en-US" sz="1100" spc="-30" dirty="0"/>
              <a:t>（紙媒体に代替する電子医療記録システム）： </a:t>
            </a:r>
            <a:r>
              <a:rPr lang="en-US" altLang="ja-JP" sz="1100" spc="-30" dirty="0"/>
              <a:t>8</a:t>
            </a:r>
            <a:r>
              <a:rPr lang="ja-JP" altLang="en-US" sz="1100" spc="-30" dirty="0"/>
              <a:t>つ程度の公立病院にのみ導入済。</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RIS / PACS</a:t>
            </a:r>
            <a:r>
              <a:rPr lang="ja-JP" altLang="en-US" sz="1100" spc="-30" dirty="0"/>
              <a:t>（放射線科情報システムおよび画像保存通信システム）： </a:t>
            </a:r>
            <a:br>
              <a:rPr lang="en-US" altLang="ja-JP" sz="1100" spc="-30" dirty="0"/>
            </a:br>
            <a:r>
              <a:rPr lang="ja-JP" altLang="en-US" sz="1100" spc="-30" dirty="0"/>
              <a:t>保健省が</a:t>
            </a:r>
            <a:r>
              <a:rPr lang="en-US" altLang="ja-JP" sz="1100" spc="-30" dirty="0"/>
              <a:t>2015</a:t>
            </a:r>
            <a:r>
              <a:rPr lang="ja-JP" altLang="en-US" sz="1100" spc="-30" dirty="0"/>
              <a:t>年以降試験運用を進めており、</a:t>
            </a:r>
            <a:r>
              <a:rPr lang="en-US" altLang="ja-JP" sz="1100" spc="-30" dirty="0"/>
              <a:t>20</a:t>
            </a:r>
            <a:r>
              <a:rPr lang="ja-JP" altLang="en-US" sz="1100" spc="-30" dirty="0"/>
              <a:t>を超える公立病院に導入済。</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LIS</a:t>
            </a:r>
            <a:r>
              <a:rPr lang="ja-JP" altLang="en-US" sz="1100" spc="-30" dirty="0"/>
              <a:t>（検査室の遠隔管理機能を備えた臨床検査情報システム）： </a:t>
            </a:r>
            <a:r>
              <a:rPr lang="en-US" altLang="ja-JP" sz="1100" spc="-30" dirty="0"/>
              <a:t>30</a:t>
            </a:r>
            <a:r>
              <a:rPr lang="ja-JP" altLang="en-US" sz="1100" spc="-30" dirty="0"/>
              <a:t>を超える公立病院に導入済。 </a:t>
            </a:r>
          </a:p>
        </p:txBody>
      </p:sp>
      <p:sp>
        <p:nvSpPr>
          <p:cNvPr id="22" name="テキスト ボックス 51">
            <a:extLst>
              <a:ext uri="{FF2B5EF4-FFF2-40B4-BE49-F238E27FC236}">
                <a16:creationId xmlns:a16="http://schemas.microsoft.com/office/drawing/2014/main" id="{77172202-8E6D-433A-B2E2-C335FA5CF4F4}"/>
              </a:ext>
            </a:extLst>
          </p:cNvPr>
          <p:cNvSpPr txBox="1"/>
          <p:nvPr/>
        </p:nvSpPr>
        <p:spPr>
          <a:xfrm>
            <a:off x="5241032" y="2144899"/>
            <a:ext cx="4429393" cy="3942298"/>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2019</a:t>
            </a:r>
            <a:r>
              <a:rPr lang="ja-JP" altLang="en-US" sz="1100" spc="-30" dirty="0"/>
              <a:t>年に保健省が公布した政令</a:t>
            </a:r>
            <a:r>
              <a:rPr lang="en-US" altLang="ja-JP" sz="1100" spc="-30" dirty="0"/>
              <a:t>5349</a:t>
            </a:r>
            <a:r>
              <a:rPr lang="ja-JP" altLang="en-US" sz="1100" spc="-30" dirty="0"/>
              <a:t>号「電子医療記録の導入計画の承認」では、以下の具体的な数値目標を定められ、医療機関間での医療データの共有への道筋が語られている。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2020</a:t>
            </a:r>
            <a:r>
              <a:rPr lang="ja-JP" altLang="en-US" sz="1100" spc="-30" dirty="0"/>
              <a:t>年までに</a:t>
            </a:r>
            <a:r>
              <a:rPr lang="en-US" altLang="ja-JP" sz="1100" spc="-30" dirty="0"/>
              <a:t>EHR</a:t>
            </a:r>
            <a:r>
              <a:rPr lang="en-US" altLang="ja-JP" sz="1100" spc="-30" baseline="30000" dirty="0"/>
              <a:t>5</a:t>
            </a:r>
            <a:r>
              <a:rPr lang="en-US" altLang="ja-JP" sz="1100" spc="-30" dirty="0"/>
              <a:t>(</a:t>
            </a:r>
            <a:r>
              <a:rPr lang="ja-JP" altLang="en-US" sz="1100" spc="-30" dirty="0"/>
              <a:t>電子健康記録</a:t>
            </a:r>
            <a:r>
              <a:rPr lang="en-US" altLang="ja-JP" sz="1100" spc="-30" dirty="0"/>
              <a:t>) </a:t>
            </a:r>
            <a:r>
              <a:rPr lang="ja-JP" altLang="en-US" sz="1100" spc="-30" dirty="0"/>
              <a:t>が中央・省レベルの医療機関に導入される。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2020</a:t>
            </a:r>
            <a:r>
              <a:rPr lang="ja-JP" altLang="en-US" sz="1100" spc="-30" dirty="0"/>
              <a:t>年までに</a:t>
            </a:r>
            <a:r>
              <a:rPr lang="en-US" altLang="ja-JP" sz="1100" spc="-30" dirty="0"/>
              <a:t>80%</a:t>
            </a:r>
            <a:r>
              <a:rPr lang="ja-JP" altLang="en-US" sz="1100" spc="-30" dirty="0"/>
              <a:t>以上の国民が</a:t>
            </a:r>
            <a:r>
              <a:rPr lang="en-US" altLang="ja-JP" sz="1100" spc="-30" dirty="0"/>
              <a:t>EHR</a:t>
            </a:r>
            <a:r>
              <a:rPr lang="en-US" altLang="ja-JP" sz="1100" spc="-30" baseline="30000" dirty="0"/>
              <a:t>5</a:t>
            </a:r>
            <a:r>
              <a:rPr lang="ja-JP" altLang="en-US" sz="1100" spc="-30" dirty="0"/>
              <a:t>に登録する。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2025</a:t>
            </a:r>
            <a:r>
              <a:rPr lang="ja-JP" altLang="en-US" sz="1100" spc="-30" dirty="0"/>
              <a:t>年までに</a:t>
            </a:r>
            <a:r>
              <a:rPr lang="en-US" altLang="ja-JP" sz="1100" spc="-30" dirty="0"/>
              <a:t>95%</a:t>
            </a:r>
            <a:r>
              <a:rPr lang="ja-JP" altLang="en-US" sz="1100" spc="-30" dirty="0"/>
              <a:t>の国民が</a:t>
            </a:r>
            <a:r>
              <a:rPr lang="en-US" altLang="ja-JP" sz="1100" spc="-30" dirty="0"/>
              <a:t>EHR</a:t>
            </a:r>
            <a:r>
              <a:rPr lang="en-US" altLang="ja-JP" sz="1100" spc="-30" baseline="30000" dirty="0"/>
              <a:t>5</a:t>
            </a:r>
            <a:r>
              <a:rPr lang="ja-JP" altLang="en-US" sz="1100" spc="-30" dirty="0"/>
              <a:t>に登録する。</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2020</a:t>
            </a:r>
            <a:r>
              <a:rPr lang="ja-JP" altLang="en-US" sz="1100" spc="-30" dirty="0"/>
              <a:t>年に保健省が公布した政令</a:t>
            </a:r>
            <a:r>
              <a:rPr lang="en-US" altLang="ja-JP" sz="1100" spc="-30" dirty="0"/>
              <a:t>2628</a:t>
            </a:r>
            <a:r>
              <a:rPr lang="ja-JP" altLang="en-US" sz="1100" spc="-30" dirty="0"/>
              <a:t>号（</a:t>
            </a:r>
            <a:r>
              <a:rPr lang="en-US" altLang="ja-JP" sz="1100" spc="-30" dirty="0"/>
              <a:t>2020~2025</a:t>
            </a:r>
            <a:r>
              <a:rPr lang="ja-JP" altLang="en-US" sz="1100" spc="-30" dirty="0"/>
              <a:t>年に渡る遠隔医療プロジェクトの承認）では、遠隔医療の促進に向け以下の施策が打ち出された。</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他病院への遠隔支援を行う</a:t>
            </a:r>
            <a:r>
              <a:rPr lang="en-US" altLang="ja-JP" sz="1100" spc="-30" dirty="0"/>
              <a:t>24</a:t>
            </a:r>
            <a:r>
              <a:rPr lang="ja-JP" altLang="en-US" sz="1100" spc="-30" dirty="0"/>
              <a:t>のコア病院を選定。</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全国</a:t>
            </a:r>
            <a:r>
              <a:rPr lang="en-US" altLang="ja-JP" sz="1100" spc="-30" dirty="0"/>
              <a:t>1,000</a:t>
            </a:r>
            <a:r>
              <a:rPr lang="ja-JP" altLang="en-US" sz="1100" spc="-30" dirty="0"/>
              <a:t>の医療機関に遠隔医療設備を導入。</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2021~2025</a:t>
            </a:r>
            <a:r>
              <a:rPr lang="ja-JP" altLang="en-US" sz="1100" spc="-30" dirty="0"/>
              <a:t>年にかけて、コア病院の各医療部門に対する投資を実施。</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2020</a:t>
            </a:r>
            <a:r>
              <a:rPr lang="ja-JP" altLang="en-US" sz="1100" spc="-30" dirty="0"/>
              <a:t>年</a:t>
            </a:r>
            <a:r>
              <a:rPr lang="en-US" altLang="ja-JP" sz="1100" spc="-30" dirty="0"/>
              <a:t>6</a:t>
            </a:r>
            <a:r>
              <a:rPr lang="ja-JP" altLang="en-US" sz="1100" spc="-30" dirty="0"/>
              <a:t>月の首相決定</a:t>
            </a:r>
            <a:r>
              <a:rPr lang="en-US" altLang="ja-JP" sz="1100" spc="-30" dirty="0"/>
              <a:t>749</a:t>
            </a:r>
            <a:r>
              <a:rPr lang="ja-JP" altLang="en-US" sz="1100" spc="-30" dirty="0"/>
              <a:t>号では、デジタル化を進めるべき重点セクターとして医療分野が挙げられ、電子カルテの更なる導入や様々な医療サービスを対象としたオンラインプラットフォームの構築等が目標として言及された。</a:t>
            </a:r>
          </a:p>
        </p:txBody>
      </p:sp>
      <p:sp>
        <p:nvSpPr>
          <p:cNvPr id="23" name="テキスト ボックス 86">
            <a:extLst>
              <a:ext uri="{FF2B5EF4-FFF2-40B4-BE49-F238E27FC236}">
                <a16:creationId xmlns:a16="http://schemas.microsoft.com/office/drawing/2014/main" id="{F377EF52-4361-4286-B231-197B7933FC38}"/>
              </a:ext>
            </a:extLst>
          </p:cNvPr>
          <p:cNvSpPr txBox="1"/>
          <p:nvPr/>
        </p:nvSpPr>
        <p:spPr>
          <a:xfrm>
            <a:off x="200472" y="6546249"/>
            <a:ext cx="9289032"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令和２年度国際ヘルスケア拠点構築促進事業（ベトナムにおける健診システム有料サービス化プロジェクト）報告書、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4. Footnote">
            <a:extLst>
              <a:ext uri="{FF2B5EF4-FFF2-40B4-BE49-F238E27FC236}">
                <a16:creationId xmlns:a16="http://schemas.microsoft.com/office/drawing/2014/main" id="{0ACD86FD-0BA4-4B3F-9AF7-1932CB0BC07C}"/>
              </a:ext>
            </a:extLst>
          </p:cNvPr>
          <p:cNvSpPr txBox="1">
            <a:spLocks/>
          </p:cNvSpPr>
          <p:nvPr>
            <p:custDataLst>
              <p:tags r:id="rId2"/>
            </p:custDataLst>
          </p:nvPr>
        </p:nvSpPr>
        <p:spPr>
          <a:xfrm>
            <a:off x="411479" y="3166011"/>
            <a:ext cx="9505950" cy="3323987"/>
          </a:xfrm>
          <a:prstGeom prst="rect">
            <a:avLst/>
          </a:prstGeom>
          <a:noFill/>
        </p:spPr>
        <p:txBody>
          <a:bodyPr vert="horz" wrap="square" lIns="0" tIns="0" rIns="0" bIns="0" rtlCol="0" anchor="b" anchorCtr="0">
            <a:noAutofit/>
          </a:bodyPr>
          <a:lstStyle/>
          <a:p>
            <a:pPr marL="188913" indent="-198438">
              <a:buAutoNum type="arabicPeriod"/>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Clinical Information System;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臨床情報システム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Electronic Medical Record;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電子医療記録</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Radiology Information Systems;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放射線科情報システム　　</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Picture Archiving and Communication Systems;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画像保存通信システム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  Laboratory Information System;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臨床検査情報システム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  Electronic Health Record </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11518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ベトナム／医療関連／その他</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solidFill>
                  <a:srgbClr val="000000"/>
                </a:solidFill>
                <a:latin typeface="+mn-ea"/>
              </a:rPr>
              <a:t>学会および業界団体</a:t>
            </a: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4195428672"/>
              </p:ext>
            </p:extLst>
          </p:nvPr>
        </p:nvGraphicFramePr>
        <p:xfrm>
          <a:off x="200472" y="1772816"/>
          <a:ext cx="9505055" cy="4672173"/>
        </p:xfrm>
        <a:graphic>
          <a:graphicData uri="http://schemas.openxmlformats.org/drawingml/2006/table">
            <a:tbl>
              <a:tblPr firstRow="1" bandRow="1">
                <a:tableStyleId>{5C22544A-7EE6-4342-B048-85BDC9FD1C3A}</a:tableStyleId>
              </a:tblPr>
              <a:tblGrid>
                <a:gridCol w="1598195">
                  <a:extLst>
                    <a:ext uri="{9D8B030D-6E8A-4147-A177-3AD203B41FA5}">
                      <a16:colId xmlns:a16="http://schemas.microsoft.com/office/drawing/2014/main" val="20000"/>
                    </a:ext>
                  </a:extLst>
                </a:gridCol>
                <a:gridCol w="2439350">
                  <a:extLst>
                    <a:ext uri="{9D8B030D-6E8A-4147-A177-3AD203B41FA5}">
                      <a16:colId xmlns:a16="http://schemas.microsoft.com/office/drawing/2014/main" val="20001"/>
                    </a:ext>
                  </a:extLst>
                </a:gridCol>
                <a:gridCol w="5467510">
                  <a:extLst>
                    <a:ext uri="{9D8B030D-6E8A-4147-A177-3AD203B41FA5}">
                      <a16:colId xmlns:a16="http://schemas.microsoft.com/office/drawing/2014/main" val="20002"/>
                    </a:ext>
                  </a:extLst>
                </a:gridCol>
              </a:tblGrid>
              <a:tr h="376552">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endParaRPr kumimoji="1" lang="en-US" altLang="ja-JP" sz="12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（略　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5386">
                <a:tc rowSpan="2">
                  <a:txBody>
                    <a:bodyPr/>
                    <a:lstStyle/>
                    <a:p>
                      <a:pPr algn="ctr">
                        <a:spcAft>
                          <a:spcPts val="0"/>
                        </a:spcAft>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学　会</a:t>
                      </a:r>
                      <a:endParaRPr 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algn="ctr" fontAlgn="ctr">
                        <a:lnSpc>
                          <a:spcPct val="100000"/>
                        </a:lnSpc>
                        <a:spcBef>
                          <a:spcPts val="200"/>
                        </a:spcBef>
                        <a:spcAft>
                          <a:spcPts val="0"/>
                        </a:spcAft>
                      </a:pPr>
                      <a:r>
                        <a:rPr lang="ja-JP" altLang="en-US" sz="1100" b="1" kern="100" dirty="0">
                          <a:effectLst/>
                          <a:latin typeface="Arial" panose="020B0604020202020204" pitchFamily="34" charset="0"/>
                          <a:ea typeface="ＭＳ Ｐゴシック" panose="020B0600070205080204" pitchFamily="50" charset="-128"/>
                          <a:cs typeface="Arial" panose="020B0604020202020204" pitchFamily="34" charset="0"/>
                        </a:rPr>
                        <a:t>ベトナム医学総会</a:t>
                      </a:r>
                      <a:endParaRPr lang="en-US" altLang="ja-JP" sz="1100" b="1"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lnSpc>
                          <a:spcPct val="100000"/>
                        </a:lnSpc>
                        <a:spcBef>
                          <a:spcPts val="200"/>
                        </a:spcBef>
                        <a:spcAft>
                          <a:spcPts val="0"/>
                        </a:spcAft>
                      </a:pP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100" dirty="0">
                          <a:effectLst/>
                          <a:latin typeface="Arial" panose="020B0604020202020204" pitchFamily="34" charset="0"/>
                          <a:ea typeface="ＭＳ Ｐゴシック" panose="020B0600070205080204" pitchFamily="50" charset="-128"/>
                          <a:cs typeface="Arial" panose="020B0604020202020204" pitchFamily="34" charset="0"/>
                        </a:rPr>
                        <a:t>VMA</a:t>
                      </a: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医療分野の専門従事者が参加する組織で、会員の連携や相互支援、会員の連携や相互支援、専門知識の向上、人材育成などを任務とする。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火傷、救急・抗毒、外傷・整形外科、内科、眼科、皮膚病、栄養、放射線医学、解剖・細胞病理学など</a:t>
                      </a:r>
                      <a:r>
                        <a:rPr lang="en-US" sz="1050" kern="0" dirty="0">
                          <a:effectLst/>
                          <a:latin typeface="Arial" panose="020B0604020202020204" pitchFamily="34" charset="0"/>
                          <a:ea typeface="ＭＳ Ｐゴシック" panose="020B0600070205080204" pitchFamily="50" charset="-128"/>
                          <a:cs typeface="Arial" panose="020B0604020202020204" pitchFamily="34" charset="0"/>
                        </a:rPr>
                        <a:t>41</a:t>
                      </a: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の下部協会がある。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ベトナム薬学会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lnSpc>
                          <a:spcPct val="100000"/>
                        </a:lnSpc>
                        <a:spcBef>
                          <a:spcPts val="200"/>
                        </a:spcBef>
                        <a:spcAft>
                          <a:spcPts val="0"/>
                        </a:spcAft>
                      </a:pP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0" dirty="0">
                          <a:effectLst/>
                          <a:latin typeface="Arial" panose="020B0604020202020204" pitchFamily="34" charset="0"/>
                          <a:ea typeface="ＭＳ Ｐゴシック" panose="020B0600070205080204" pitchFamily="50" charset="-128"/>
                          <a:cs typeface="Arial" panose="020B0604020202020204" pitchFamily="34" charset="0"/>
                        </a:rPr>
                        <a:t>VPA</a:t>
                      </a: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薬剤師や薬学分野で活動する科学技術者で構成され、相互の学習、経験の交換、研究などを通じて薬学分野の発展を目指す組織である。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2102">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業界団体</a:t>
                      </a:r>
                      <a:endParaRPr lang="ja-JP" alt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algn="ctr" defTabSz="914400" rtl="0" eaLnBrk="1" fontAlgn="ctr" latinLnBrk="0" hangingPunct="1">
                        <a:lnSpc>
                          <a:spcPct val="100000"/>
                        </a:lnSpc>
                        <a:spcBef>
                          <a:spcPts val="200"/>
                        </a:spcBef>
                        <a:spcAft>
                          <a:spcPts val="0"/>
                        </a:spcAft>
                      </a:pPr>
                      <a:r>
                        <a:rPr kumimoji="1" 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ベトナム医療機器協会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200"/>
                        </a:spcBef>
                        <a:spcAft>
                          <a:spcPts val="0"/>
                        </a:spcAft>
                        <a:buClrTx/>
                        <a:buSzTx/>
                        <a:buFontTx/>
                        <a:buNone/>
                        <a:tabLst/>
                        <a:defRPr/>
                      </a:pP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0" dirty="0">
                          <a:effectLst/>
                          <a:latin typeface="Arial" panose="020B0604020202020204" pitchFamily="34" charset="0"/>
                          <a:ea typeface="ＭＳ Ｐゴシック" panose="020B0600070205080204" pitchFamily="50" charset="-128"/>
                          <a:cs typeface="Arial" panose="020B0604020202020204" pitchFamily="34" charset="0"/>
                        </a:rPr>
                        <a:t>VIMEDAS</a:t>
                      </a: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医療機器に関連する科学、技術、生産、販売、修理、メンテナンス等の分野で活動する組織・個人が参加する組織で、医療技術の診療への迅速な導入、情報交換、製造研究などを目的に活動している。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ベトナム医薬品原料会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200"/>
                        </a:spcBef>
                        <a:spcAft>
                          <a:spcPts val="0"/>
                        </a:spcAft>
                        <a:buClrTx/>
                        <a:buSzTx/>
                        <a:buFontTx/>
                        <a:buNone/>
                        <a:tabLst/>
                        <a:defRPr/>
                      </a:pP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0" dirty="0">
                          <a:effectLst/>
                          <a:latin typeface="Arial" panose="020B0604020202020204" pitchFamily="34" charset="0"/>
                          <a:ea typeface="ＭＳ Ｐゴシック" panose="020B0600070205080204" pitchFamily="50" charset="-128"/>
                          <a:cs typeface="Arial" panose="020B0604020202020204" pitchFamily="34" charset="0"/>
                        </a:rPr>
                        <a:t>VIMAMS</a:t>
                      </a: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医薬品原料業界で活動する人々が参加し発行する雑誌（ウェブサイト）には、会の紹介や医薬品原料、健康ケアに関する記事、業界で活動する企業・製品が紹介されている。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ベトナム医薬品生産販売協会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200"/>
                        </a:spcBef>
                        <a:spcAft>
                          <a:spcPts val="0"/>
                        </a:spcAft>
                        <a:buClrTx/>
                        <a:buSzTx/>
                        <a:buFontTx/>
                        <a:buNone/>
                        <a:tabLst/>
                        <a:defRPr/>
                      </a:pP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0" dirty="0">
                          <a:effectLst/>
                          <a:latin typeface="Arial" panose="020B0604020202020204" pitchFamily="34" charset="0"/>
                          <a:ea typeface="ＭＳ Ｐゴシック" panose="020B0600070205080204" pitchFamily="50" charset="-128"/>
                          <a:cs typeface="Arial" panose="020B0604020202020204" pitchFamily="34" charset="0"/>
                        </a:rPr>
                        <a:t>VNPCA</a:t>
                      </a: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医薬品分野で活動する企業の連携や加盟企業の活動の支援を目的とし、ウェブサイトにはメンバーとして</a:t>
                      </a:r>
                      <a:r>
                        <a:rPr lang="en-US" sz="1050" kern="0" dirty="0">
                          <a:effectLst/>
                          <a:latin typeface="Arial" panose="020B0604020202020204" pitchFamily="34" charset="0"/>
                          <a:ea typeface="ＭＳ Ｐゴシック" panose="020B0600070205080204" pitchFamily="50" charset="-128"/>
                          <a:cs typeface="Arial" panose="020B0604020202020204" pitchFamily="34" charset="0"/>
                        </a:rPr>
                        <a:t>105</a:t>
                      </a: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社掲載されている。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「ベトナムにおける医療機器の輸入制度」（</a:t>
            </a:r>
            <a:r>
              <a:rPr lang="en-US" altLang="ja-JP" sz="800" dirty="0"/>
              <a:t>2011</a:t>
            </a:r>
            <a:r>
              <a:rPr lang="ja-JP" altLang="en-US" sz="800" dirty="0"/>
              <a:t>）</a:t>
            </a:r>
          </a:p>
        </p:txBody>
      </p:sp>
      <p:sp>
        <p:nvSpPr>
          <p:cNvPr id="6" name="テキスト ボックス 5"/>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主な学会として「ベトナム医学総会」や「ベトナム薬学会」、主な業界団体として「ベトナム医療機器協会」や「ベトナム医薬品原料会」が挙げられる。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5479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p:nvPr>
            <p:extLst>
              <p:ext uri="{D42A27DB-BD31-4B8C-83A1-F6EECF244321}">
                <p14:modId xmlns:p14="http://schemas.microsoft.com/office/powerpoint/2010/main" val="376952014"/>
              </p:ext>
            </p:extLst>
          </p:nvPr>
        </p:nvGraphicFramePr>
        <p:xfrm>
          <a:off x="272480" y="2492896"/>
          <a:ext cx="4968552"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p:nvPr>
            <p:extLst>
              <p:ext uri="{D42A27DB-BD31-4B8C-83A1-F6EECF244321}">
                <p14:modId xmlns:p14="http://schemas.microsoft.com/office/powerpoint/2010/main" val="48066441"/>
              </p:ext>
            </p:extLst>
          </p:nvPr>
        </p:nvGraphicFramePr>
        <p:xfrm>
          <a:off x="4664968" y="2492896"/>
          <a:ext cx="4968552"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lstStyle/>
          <a:p>
            <a:r>
              <a:rPr lang="ja-JP" altLang="en-US"/>
              <a:t>ベトナム／医療関連／その他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14" name="円/楕円 13"/>
          <p:cNvSpPr/>
          <p:nvPr/>
        </p:nvSpPr>
        <p:spPr>
          <a:xfrm>
            <a:off x="2244452" y="3501009"/>
            <a:ext cx="1052364" cy="1050826"/>
          </a:xfrm>
          <a:prstGeom prst="ellipse">
            <a:avLst/>
          </a:prstGeom>
          <a:solidFill>
            <a:srgbClr val="FFFFFF"/>
          </a:solidFill>
        </p:spPr>
        <p:txBody>
          <a:bodyPr wrap="none" rtlCol="0" anchor="ctr">
            <a:noAutofit/>
          </a:bodyPr>
          <a:lstStyle/>
          <a:p>
            <a:pPr algn="ctr"/>
            <a:r>
              <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総来場者数</a:t>
            </a:r>
            <a:endParaRPr kumimoji="1"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en-US" altLang="ja-JP" sz="2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9,865</a:t>
            </a: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15"/>
          <p:cNvSpPr/>
          <p:nvPr/>
        </p:nvSpPr>
        <p:spPr>
          <a:xfrm>
            <a:off x="6636940" y="3501009"/>
            <a:ext cx="1052364" cy="1050826"/>
          </a:xfrm>
          <a:prstGeom prst="ellipse">
            <a:avLst/>
          </a:prstGeom>
          <a:solidFill>
            <a:srgbClr val="FFFFFF"/>
          </a:solidFill>
        </p:spPr>
        <p:txBody>
          <a:bodyPr wrap="none" rtlCol="0" anchor="ctr">
            <a:noAutofit/>
          </a:bodyPr>
          <a:lstStyle/>
          <a:p>
            <a:pPr algn="ctr"/>
            <a:r>
              <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総出展社数</a:t>
            </a:r>
            <a:endParaRPr kumimoji="1"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en-US" altLang="ja-JP" sz="2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405</a:t>
            </a:r>
            <a:r>
              <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a:t>
            </a:r>
          </a:p>
        </p:txBody>
      </p:sp>
      <p:sp>
        <p:nvSpPr>
          <p:cNvPr id="17" name="テキスト ボックス 16"/>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12" name="グループ化 7"/>
          <p:cNvGrpSpPr/>
          <p:nvPr/>
        </p:nvGrpSpPr>
        <p:grpSpPr>
          <a:xfrm>
            <a:off x="1027397" y="2276872"/>
            <a:ext cx="3456384" cy="288032"/>
            <a:chOff x="4803500" y="2113806"/>
            <a:chExt cx="2954133" cy="288032"/>
          </a:xfrm>
        </p:grpSpPr>
        <p:cxnSp>
          <p:nvCxnSpPr>
            <p:cNvPr id="18" name="直線コネクタ 1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第</a:t>
              </a:r>
              <a:r>
                <a:rPr lang="en-US" altLang="ja-JP" sz="1400" dirty="0">
                  <a:solidFill>
                    <a:srgbClr val="000000"/>
                  </a:solidFill>
                  <a:latin typeface="Arial Black" pitchFamily="34" charset="0"/>
                  <a:ea typeface="HGP創英角ｺﾞｼｯｸUB" pitchFamily="50" charset="-128"/>
                </a:rPr>
                <a:t>8</a:t>
              </a:r>
              <a:r>
                <a:rPr lang="ja-JP" altLang="en-US" sz="1400" dirty="0">
                  <a:solidFill>
                    <a:srgbClr val="000000"/>
                  </a:solidFill>
                  <a:latin typeface="Arial Black" pitchFamily="34" charset="0"/>
                  <a:ea typeface="HGP創英角ｺﾞｼｯｸUB" pitchFamily="50" charset="-128"/>
                </a:rPr>
                <a:t>回（</a:t>
              </a:r>
              <a:r>
                <a:rPr lang="en-US" altLang="ja-JP" sz="1400" dirty="0">
                  <a:solidFill>
                    <a:srgbClr val="000000"/>
                  </a:solidFill>
                  <a:latin typeface="Arial Black" pitchFamily="34" charset="0"/>
                  <a:ea typeface="HGP創英角ｺﾞｼｯｸUB" pitchFamily="50" charset="-128"/>
                </a:rPr>
                <a:t>2013</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9</a:t>
              </a:r>
              <a:r>
                <a:rPr lang="ja-JP" altLang="en-US" sz="1400" dirty="0">
                  <a:solidFill>
                    <a:srgbClr val="000000"/>
                  </a:solidFill>
                  <a:latin typeface="Arial Black" pitchFamily="34" charset="0"/>
                  <a:ea typeface="HGP創英角ｺﾞｼｯｸUB" pitchFamily="50" charset="-128"/>
                </a:rPr>
                <a:t>月）の同見本市来場者数</a:t>
              </a:r>
              <a:endParaRPr lang="en-US" altLang="ja-JP" sz="1400" baseline="30000" dirty="0">
                <a:solidFill>
                  <a:srgbClr val="000000"/>
                </a:solidFill>
                <a:latin typeface="Arial Black" pitchFamily="34" charset="0"/>
                <a:ea typeface="HGP創英角ｺﾞｼｯｸUB" pitchFamily="50" charset="-128"/>
              </a:endParaRPr>
            </a:p>
          </p:txBody>
        </p:sp>
      </p:grpSp>
      <p:grpSp>
        <p:nvGrpSpPr>
          <p:cNvPr id="20" name="グループ化 7"/>
          <p:cNvGrpSpPr/>
          <p:nvPr/>
        </p:nvGrpSpPr>
        <p:grpSpPr>
          <a:xfrm>
            <a:off x="5396095" y="2276872"/>
            <a:ext cx="3456382"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第</a:t>
              </a:r>
              <a:r>
                <a:rPr lang="en-US" altLang="ja-JP" sz="1400" dirty="0">
                  <a:solidFill>
                    <a:srgbClr val="000000"/>
                  </a:solidFill>
                  <a:latin typeface="Arial Black" pitchFamily="34" charset="0"/>
                  <a:ea typeface="HGP創英角ｺﾞｼｯｸUB" pitchFamily="50" charset="-128"/>
                </a:rPr>
                <a:t>8</a:t>
              </a:r>
              <a:r>
                <a:rPr lang="ja-JP" altLang="en-US" sz="1400" dirty="0">
                  <a:solidFill>
                    <a:srgbClr val="000000"/>
                  </a:solidFill>
                  <a:latin typeface="Arial Black" pitchFamily="34" charset="0"/>
                  <a:ea typeface="HGP創英角ｺﾞｼｯｸUB" pitchFamily="50" charset="-128"/>
                </a:rPr>
                <a:t>回（</a:t>
              </a:r>
              <a:r>
                <a:rPr lang="en-US" altLang="ja-JP" sz="1400" dirty="0">
                  <a:solidFill>
                    <a:srgbClr val="000000"/>
                  </a:solidFill>
                  <a:latin typeface="Arial Black" pitchFamily="34" charset="0"/>
                  <a:ea typeface="HGP創英角ｺﾞｼｯｸUB" pitchFamily="50" charset="-128"/>
                </a:rPr>
                <a:t>2013</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9</a:t>
              </a:r>
              <a:r>
                <a:rPr lang="ja-JP" altLang="en-US" sz="1400" dirty="0">
                  <a:solidFill>
                    <a:srgbClr val="000000"/>
                  </a:solidFill>
                  <a:latin typeface="Arial Black" pitchFamily="34" charset="0"/>
                  <a:ea typeface="HGP創英角ｺﾞｼｯｸUB" pitchFamily="50" charset="-128"/>
                </a:rPr>
                <a:t>月）の同見本市の出展社数</a:t>
              </a:r>
              <a:endParaRPr lang="en-US" altLang="ja-JP" sz="1400" baseline="300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大規模な見本市としては、保健省と工商省が後援の「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Pharmed &amp; Healthcare Vietnam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」がある。同見本市は、毎年ホーチミンで開催される。</a:t>
            </a:r>
          </a:p>
        </p:txBody>
      </p:sp>
    </p:spTree>
    <p:extLst>
      <p:ext uri="{BB962C8B-B14F-4D97-AF65-F5344CB8AC3E}">
        <p14:creationId xmlns:p14="http://schemas.microsoft.com/office/powerpoint/2010/main" val="42907013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ベトナム国内には、インバウンド患者向けの医療施設の整備が進んでいる。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一方で、ベトナムの富裕層は年間約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万人が国外で医療サービスを受けている。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1947392" y="3429000"/>
            <a:ext cx="2808312" cy="1224136"/>
          </a:xfrm>
          <a:prstGeom prst="roundRect">
            <a:avLst>
              <a:gd name="adj" fmla="val 8886"/>
            </a:avLst>
          </a:prstGeom>
          <a:solidFill>
            <a:srgbClr val="CCDAEC"/>
          </a:solidFill>
        </p:spPr>
        <p:txBody>
          <a:bodyPr wrap="none" lIns="252000" tIns="36000" rIns="144000" bIns="36000" rtlCol="0" anchor="ctr">
            <a:noAutofit/>
          </a:bodyPr>
          <a:lstStyle/>
          <a:p>
            <a:pPr fontAlgn="ctr">
              <a:spcAft>
                <a:spcPts val="300"/>
              </a:spcAft>
              <a:buClr>
                <a:srgbClr val="5F8AC3"/>
              </a:buClr>
            </a:pP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ベトナムの富裕層の中には、</a:t>
            </a:r>
            <a:br>
              <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国外で医療サービスを</a:t>
            </a:r>
            <a:br>
              <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受ける患者も少なくない。</a:t>
            </a:r>
          </a:p>
        </p:txBody>
      </p:sp>
      <p:graphicFrame>
        <p:nvGraphicFramePr>
          <p:cNvPr id="8" name="表 7"/>
          <p:cNvGraphicFramePr>
            <a:graphicFrameLocks noGrp="1"/>
          </p:cNvGraphicFramePr>
          <p:nvPr>
            <p:extLst>
              <p:ext uri="{D42A27DB-BD31-4B8C-83A1-F6EECF244321}">
                <p14:modId xmlns:p14="http://schemas.microsoft.com/office/powerpoint/2010/main" val="363072080"/>
              </p:ext>
            </p:extLst>
          </p:nvPr>
        </p:nvGraphicFramePr>
        <p:xfrm>
          <a:off x="5385048" y="3429000"/>
          <a:ext cx="3600400" cy="2592288"/>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518400">
                <a:tc>
                  <a:txBody>
                    <a:bodyPr/>
                    <a:lstStyle/>
                    <a:p>
                      <a:pPr marL="136525" indent="0" algn="l"/>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海外で治療を受ける</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ベトナム人の数</a:t>
                      </a:r>
                      <a:endParaRPr kumimoji="1" lang="ja-JP" altLang="en-US" sz="1200" b="0" dirty="0"/>
                    </a:p>
                  </a:txBody>
                  <a:tcPr anchor="ctr">
                    <a:lnL w="12700" cmpd="sng">
                      <a:noFill/>
                    </a:lnL>
                    <a:lnR w="12700" cmpd="sng">
                      <a:noFill/>
                    </a:lnR>
                    <a:lnT w="6350" cap="flat" cmpd="sng" algn="ctr">
                      <a:solidFill>
                        <a:srgbClr val="BEBEBE"/>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2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万人／年</a:t>
                      </a:r>
                      <a:endParaRPr kumimoji="1" lang="ja-JP" altLang="en-US" sz="1200" b="0" dirty="0"/>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18400">
                <a:tc>
                  <a:txBody>
                    <a:bodyPr/>
                    <a:lstStyle/>
                    <a:p>
                      <a:pPr algn="ctr"/>
                      <a:r>
                        <a:rPr kumimoji="1" lang="ja-JP" altLang="en-US" sz="1200" b="1" dirty="0"/>
                        <a:t>支　出</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計</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endParaRPr kumimoji="1" lang="ja-JP" altLang="en-US" sz="1200" b="0" dirty="0"/>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555488">
                <a:tc>
                  <a:txBody>
                    <a:bodyPr/>
                    <a:lstStyle/>
                    <a:p>
                      <a:pPr algn="ct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行　先</a:t>
                      </a:r>
                      <a:endParaRPr kumimoji="1" lang="ja-JP" altLang="en-US" sz="1200" b="1" dirty="0"/>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シンガポール</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タ イ</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中 国</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韓 国</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オーストラリア</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アメリカなど</a:t>
                      </a:r>
                      <a:endParaRPr kumimoji="1" lang="ja-JP" altLang="en-US" sz="1200" b="0" dirty="0"/>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9" name="角丸四角形 8"/>
          <p:cNvSpPr/>
          <p:nvPr/>
        </p:nvSpPr>
        <p:spPr>
          <a:xfrm>
            <a:off x="1928664" y="1988840"/>
            <a:ext cx="2808312" cy="1224136"/>
          </a:xfrm>
          <a:prstGeom prst="roundRect">
            <a:avLst>
              <a:gd name="adj" fmla="val 8108"/>
            </a:avLst>
          </a:prstGeom>
          <a:solidFill>
            <a:srgbClr val="CCDAEC"/>
          </a:solidFill>
        </p:spPr>
        <p:txBody>
          <a:bodyPr wrap="none" lIns="252000" tIns="36000" rIns="144000" bIns="36000" rtlCol="0" anchor="ctr">
            <a:noAutofit/>
          </a:bodyPr>
          <a:lstStyle/>
          <a:p>
            <a:pPr fontAlgn="ctr">
              <a:spcAft>
                <a:spcPts val="300"/>
              </a:spcAft>
              <a:buClr>
                <a:srgbClr val="5F8AC3"/>
              </a:buClr>
            </a:pP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国内の外国人患者受入の</a:t>
            </a:r>
            <a:br>
              <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ための医療施設は、近年、</a:t>
            </a:r>
            <a:br>
              <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整備が進められている。</a:t>
            </a:r>
          </a:p>
        </p:txBody>
      </p:sp>
      <p:sp>
        <p:nvSpPr>
          <p:cNvPr id="11" name="角丸四角形 10"/>
          <p:cNvSpPr/>
          <p:nvPr/>
        </p:nvSpPr>
        <p:spPr>
          <a:xfrm>
            <a:off x="5385048" y="1988840"/>
            <a:ext cx="3672408" cy="1224136"/>
          </a:xfrm>
          <a:prstGeom prst="roundRect">
            <a:avLst>
              <a:gd name="adj" fmla="val 10494"/>
            </a:avLst>
          </a:prstGeom>
          <a:solidFill>
            <a:srgbClr val="D2F0FA"/>
          </a:solidFill>
        </p:spPr>
        <p:txBody>
          <a:bodyPr wrap="none" lIns="216000" tIns="72000" anchor="ctr">
            <a:noAutofit/>
          </a:bodyPr>
          <a:lstStyle/>
          <a:p>
            <a:pPr lvl="0" fontAlgn="ctr">
              <a:lnSpc>
                <a:spcPct val="114000"/>
              </a:lnSpc>
              <a:spcAft>
                <a:spcPts val="300"/>
              </a:spcAft>
              <a:buClr>
                <a:srgbClr val="5F8AC3"/>
              </a:buCl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観光開発が進むブンタウに、</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2007</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a:t>
            </a:r>
            <a:b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外国人患者受入のための医療施設が建設</a:t>
            </a:r>
            <a:b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された。</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525344"/>
            <a:ext cx="8640960" cy="144016"/>
          </a:xfrm>
          <a:prstGeom prst="rect">
            <a:avLst/>
          </a:prstGeom>
          <a:noFill/>
        </p:spPr>
        <p:txBody>
          <a:bodyPr wrap="square" lIns="0" tIns="0" rIns="0" bIns="0" rtlCol="0">
            <a:noAutofit/>
          </a:bodyPr>
          <a:lstStyle/>
          <a:p>
            <a:pPr marL="336550" indent="-3365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ベトナム保健省ホームページ、ベトジョーホームページ、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「活発化する世界の医療サービスビジネス ～各国・地域の医療サービスビジネス・制度報告～」（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「ベトナム一般概況 ～数字で見るベトナム経済～」（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2" name="二等辺三角形 11"/>
          <p:cNvSpPr/>
          <p:nvPr/>
        </p:nvSpPr>
        <p:spPr>
          <a:xfrm rot="5400000">
            <a:off x="4450941" y="2418890"/>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二等辺三角形 12"/>
          <p:cNvSpPr/>
          <p:nvPr/>
        </p:nvSpPr>
        <p:spPr>
          <a:xfrm rot="5400000">
            <a:off x="4306925" y="2418890"/>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二等辺三角形 16"/>
          <p:cNvSpPr/>
          <p:nvPr/>
        </p:nvSpPr>
        <p:spPr>
          <a:xfrm rot="5400000">
            <a:off x="4594957" y="2418891"/>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二等辺三角形 17"/>
          <p:cNvSpPr/>
          <p:nvPr/>
        </p:nvSpPr>
        <p:spPr>
          <a:xfrm rot="5400000">
            <a:off x="4450941" y="3859050"/>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二等辺三角形 18"/>
          <p:cNvSpPr/>
          <p:nvPr/>
        </p:nvSpPr>
        <p:spPr>
          <a:xfrm rot="5400000">
            <a:off x="4306925" y="3859050"/>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二等辺三角形 19"/>
          <p:cNvSpPr/>
          <p:nvPr/>
        </p:nvSpPr>
        <p:spPr>
          <a:xfrm rot="5400000">
            <a:off x="4594958" y="3859051"/>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rot="16200000">
            <a:off x="848544" y="1988840"/>
            <a:ext cx="1224136" cy="1224136"/>
          </a:xfrm>
          <a:prstGeom prst="round2SameRect">
            <a:avLst>
              <a:gd name="adj1" fmla="val 8013"/>
              <a:gd name="adj2" fmla="val 0"/>
            </a:avLst>
          </a:prstGeom>
          <a:solidFill>
            <a:srgbClr val="3D6AA7"/>
          </a:solidFill>
        </p:spPr>
        <p:txBody>
          <a:bodyPr vert="vert" wrap="none" tIns="108000" rtlCol="0" anchor="ctr">
            <a:noAutofit/>
          </a:bodyPr>
          <a:lstStyle/>
          <a:p>
            <a:pPr fontAlgn="ct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インバウンド</a:t>
            </a:r>
          </a:p>
        </p:txBody>
      </p:sp>
      <p:sp>
        <p:nvSpPr>
          <p:cNvPr id="21" name="片側の 2 つの角を丸めた四角形 20"/>
          <p:cNvSpPr/>
          <p:nvPr/>
        </p:nvSpPr>
        <p:spPr>
          <a:xfrm rot="16200000">
            <a:off x="848544" y="3429000"/>
            <a:ext cx="1224136" cy="1224136"/>
          </a:xfrm>
          <a:prstGeom prst="round2SameRect">
            <a:avLst>
              <a:gd name="adj1" fmla="val 8013"/>
              <a:gd name="adj2" fmla="val 0"/>
            </a:avLst>
          </a:prstGeom>
          <a:solidFill>
            <a:srgbClr val="3D6AA7"/>
          </a:solidFill>
        </p:spPr>
        <p:txBody>
          <a:bodyPr vert="vert" wrap="none" tIns="108000" rtlCol="0" anchor="ctr">
            <a:noAutofit/>
          </a:bodyPr>
          <a:lstStyle/>
          <a:p>
            <a:pP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アウト</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バウンド</a:t>
            </a:r>
          </a:p>
        </p:txBody>
      </p:sp>
    </p:spTree>
    <p:extLst>
      <p:ext uri="{BB962C8B-B14F-4D97-AF65-F5344CB8AC3E}">
        <p14:creationId xmlns:p14="http://schemas.microsoft.com/office/powerpoint/2010/main" val="64633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1378158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50" imgW="360" imgH="360" progId="TCLayout.ActiveDocument.1">
                  <p:embed/>
                </p:oleObj>
              </mc:Choice>
              <mc:Fallback>
                <p:oleObj name="think-cellスライド" r:id="rId150" imgW="360" imgH="360" progId="TCLayout.ActiveDocument.1">
                  <p:embed/>
                  <p:pic>
                    <p:nvPicPr>
                      <p:cNvPr id="7" name="Object 6" hidden="1"/>
                      <p:cNvPicPr>
                        <a:picLocks noChangeAspect="1" noChangeArrowheads="1"/>
                      </p:cNvPicPr>
                      <p:nvPr/>
                    </p:nvPicPr>
                    <p:blipFill>
                      <a:blip r:embed="rId15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 2025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年のインフレ率は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3.6%</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であり、</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台で安定して推移していく見込みである。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defRPr/>
            </a:pPr>
            <a:r>
              <a:rPr lang="ja-JP" altLang="en-US" sz="1400" dirty="0"/>
              <a:t>ベトナムの為替制度は事実上、</a:t>
            </a:r>
            <a:r>
              <a:rPr lang="en-US" altLang="ja-JP" sz="1400" dirty="0"/>
              <a:t>US$</a:t>
            </a:r>
            <a:r>
              <a:rPr lang="ja-JP" altLang="en-US" sz="1400" dirty="0"/>
              <a:t>と連動するドルペッグ制を敷いている。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354076" y="2370138"/>
            <a:ext cx="1174508" cy="4165679"/>
            <a:chOff x="6342493" y="-215875"/>
            <a:chExt cx="1513351" cy="4196021"/>
          </a:xfrm>
        </p:grpSpPr>
        <p:sp>
          <p:nvSpPr>
            <p:cNvPr id="41" name="フリーフォーム 40"/>
            <p:cNvSpPr/>
            <p:nvPr/>
          </p:nvSpPr>
          <p:spPr>
            <a:xfrm>
              <a:off x="6639819"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39" name="Chart 138">
            <a:extLst>
              <a:ext uri="{FF2B5EF4-FFF2-40B4-BE49-F238E27FC236}">
                <a16:creationId xmlns:a16="http://schemas.microsoft.com/office/drawing/2014/main" id="{02321648-5D1B-D59D-26D6-22911970F983}"/>
              </a:ext>
            </a:extLst>
          </p:cNvPr>
          <p:cNvGraphicFramePr/>
          <p:nvPr>
            <p:custDataLst>
              <p:tags r:id="rId3"/>
            </p:custDataLst>
            <p:extLst>
              <p:ext uri="{D42A27DB-BD31-4B8C-83A1-F6EECF244321}">
                <p14:modId xmlns:p14="http://schemas.microsoft.com/office/powerpoint/2010/main" val="1024795172"/>
              </p:ext>
            </p:extLst>
          </p:nvPr>
        </p:nvGraphicFramePr>
        <p:xfrm>
          <a:off x="17463" y="2192338"/>
          <a:ext cx="4959350" cy="4076700"/>
        </p:xfrm>
        <a:graphic>
          <a:graphicData uri="http://schemas.openxmlformats.org/drawingml/2006/chart">
            <c:chart xmlns:c="http://schemas.openxmlformats.org/drawingml/2006/chart" xmlns:r="http://schemas.openxmlformats.org/officeDocument/2006/relationships" r:id="rId152"/>
          </a:graphicData>
        </a:graphic>
      </p:graphicFrame>
      <p:cxnSp>
        <p:nvCxnSpPr>
          <p:cNvPr id="22" name="Straight Connector 21">
            <a:extLst>
              <a:ext uri="{FF2B5EF4-FFF2-40B4-BE49-F238E27FC236}">
                <a16:creationId xmlns:a16="http://schemas.microsoft.com/office/drawing/2014/main" id="{59C14E98-309E-92EB-5443-0BE2A14EBB52}"/>
              </a:ext>
            </a:extLst>
          </p:cNvPr>
          <p:cNvCxnSpPr/>
          <p:nvPr>
            <p:custDataLst>
              <p:tags r:id="rId4"/>
            </p:custDataLst>
          </p:nvPr>
        </p:nvCxnSpPr>
        <p:spPr bwMode="auto">
          <a:xfrm>
            <a:off x="1497013" y="46243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AB081213-1C6F-4642-1E2A-244F35E1F21C}"/>
              </a:ext>
            </a:extLst>
          </p:cNvPr>
          <p:cNvCxnSpPr/>
          <p:nvPr>
            <p:custDataLst>
              <p:tags r:id="rId5"/>
            </p:custDataLst>
          </p:nvPr>
        </p:nvCxnSpPr>
        <p:spPr bwMode="auto">
          <a:xfrm flipV="1">
            <a:off x="1330325" y="47101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207B25EE-D6F2-F86F-C3C7-0D76E6B24AA4}"/>
              </a:ext>
            </a:extLst>
          </p:cNvPr>
          <p:cNvCxnSpPr/>
          <p:nvPr>
            <p:custDataLst>
              <p:tags r:id="rId6"/>
            </p:custDataLst>
          </p:nvPr>
        </p:nvCxnSpPr>
        <p:spPr bwMode="auto">
          <a:xfrm flipH="1">
            <a:off x="542925" y="5921375"/>
            <a:ext cx="3810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EC47D806-E022-0BE6-D91D-9083DD647362}"/>
              </a:ext>
            </a:extLst>
          </p:cNvPr>
          <p:cNvCxnSpPr/>
          <p:nvPr>
            <p:custDataLst>
              <p:tags r:id="rId7"/>
            </p:custDataLst>
          </p:nvPr>
        </p:nvCxnSpPr>
        <p:spPr bwMode="auto">
          <a:xfrm>
            <a:off x="2668588" y="47736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6BE738B-2BB0-0F60-BCC4-6458299A4E57}"/>
              </a:ext>
            </a:extLst>
          </p:cNvPr>
          <p:cNvCxnSpPr/>
          <p:nvPr>
            <p:custDataLst>
              <p:tags r:id="rId8"/>
            </p:custDataLst>
          </p:nvPr>
        </p:nvCxnSpPr>
        <p:spPr bwMode="auto">
          <a:xfrm>
            <a:off x="1163638" y="46101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F26E8E93-1D35-7EBF-5145-C52749E991C3}"/>
              </a:ext>
            </a:extLst>
          </p:cNvPr>
          <p:cNvCxnSpPr/>
          <p:nvPr>
            <p:custDataLst>
              <p:tags r:id="rId9"/>
            </p:custDataLst>
          </p:nvPr>
        </p:nvCxnSpPr>
        <p:spPr bwMode="auto">
          <a:xfrm>
            <a:off x="1998663" y="4760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FE45B0EA-E72F-762B-999A-98B25683F7CD}"/>
              </a:ext>
            </a:extLst>
          </p:cNvPr>
          <p:cNvCxnSpPr/>
          <p:nvPr>
            <p:custDataLst>
              <p:tags r:id="rId10"/>
            </p:custDataLst>
          </p:nvPr>
        </p:nvCxnSpPr>
        <p:spPr bwMode="auto">
          <a:xfrm>
            <a:off x="2835275" y="51149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E1FD8091-6E6C-4AF4-3E52-A75159D156C3}"/>
              </a:ext>
            </a:extLst>
          </p:cNvPr>
          <p:cNvCxnSpPr/>
          <p:nvPr>
            <p:custDataLst>
              <p:tags r:id="rId11"/>
            </p:custDataLst>
          </p:nvPr>
        </p:nvCxnSpPr>
        <p:spPr bwMode="auto">
          <a:xfrm>
            <a:off x="3003550" y="55927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A0153F03-856C-CE34-2E4A-FDE915415365}"/>
              </a:ext>
            </a:extLst>
          </p:cNvPr>
          <p:cNvCxnSpPr/>
          <p:nvPr>
            <p:custDataLst>
              <p:tags r:id="rId12"/>
            </p:custDataLst>
          </p:nvPr>
        </p:nvCxnSpPr>
        <p:spPr bwMode="auto">
          <a:xfrm>
            <a:off x="3170238" y="5307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A00F15F0-D91A-9BC6-D7A6-FE44B78AF4CF}"/>
              </a:ext>
            </a:extLst>
          </p:cNvPr>
          <p:cNvCxnSpPr/>
          <p:nvPr>
            <p:custDataLst>
              <p:tags r:id="rId13"/>
            </p:custDataLst>
          </p:nvPr>
        </p:nvCxnSpPr>
        <p:spPr bwMode="auto">
          <a:xfrm>
            <a:off x="3338513" y="51974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D5BE30B7-1727-0441-ED24-02DA83962C1C}"/>
              </a:ext>
            </a:extLst>
          </p:cNvPr>
          <p:cNvCxnSpPr>
            <a:cxnSpLocks/>
          </p:cNvCxnSpPr>
          <p:nvPr>
            <p:custDataLst>
              <p:tags r:id="rId14"/>
            </p:custDataLst>
          </p:nvPr>
        </p:nvCxnSpPr>
        <p:spPr bwMode="auto">
          <a:xfrm flipV="1">
            <a:off x="3505200" y="5365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AF7FF98-C4C0-4DF6-45D6-239807F0A434}"/>
              </a:ext>
            </a:extLst>
          </p:cNvPr>
          <p:cNvCxnSpPr/>
          <p:nvPr>
            <p:custDataLst>
              <p:tags r:id="rId15"/>
            </p:custDataLst>
          </p:nvPr>
        </p:nvCxnSpPr>
        <p:spPr bwMode="auto">
          <a:xfrm>
            <a:off x="3671888" y="52927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1EAB130-B8C8-2523-16F1-3E4C16DDA070}"/>
              </a:ext>
            </a:extLst>
          </p:cNvPr>
          <p:cNvCxnSpPr/>
          <p:nvPr>
            <p:custDataLst>
              <p:tags r:id="rId16"/>
            </p:custDataLst>
          </p:nvPr>
        </p:nvCxnSpPr>
        <p:spPr bwMode="auto">
          <a:xfrm>
            <a:off x="4006850" y="54292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ACBB4B14-2139-0A3D-BB2C-BDFA7700421B}"/>
              </a:ext>
            </a:extLst>
          </p:cNvPr>
          <p:cNvCxnSpPr>
            <a:cxnSpLocks/>
          </p:cNvCxnSpPr>
          <p:nvPr>
            <p:custDataLst>
              <p:tags r:id="rId17"/>
            </p:custDataLst>
          </p:nvPr>
        </p:nvCxnSpPr>
        <p:spPr bwMode="auto">
          <a:xfrm flipV="1">
            <a:off x="4173538" y="54070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129054CC-96F4-B4E4-49A6-FCAFD1672800}"/>
              </a:ext>
            </a:extLst>
          </p:cNvPr>
          <p:cNvCxnSpPr/>
          <p:nvPr>
            <p:custDataLst>
              <p:tags r:id="rId18"/>
            </p:custDataLst>
          </p:nvPr>
        </p:nvCxnSpPr>
        <p:spPr bwMode="auto">
          <a:xfrm>
            <a:off x="4341813" y="52244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92FD7218-68F6-DB02-DB28-F683F6F7375D}"/>
              </a:ext>
            </a:extLst>
          </p:cNvPr>
          <p:cNvCxnSpPr/>
          <p:nvPr>
            <p:custDataLst>
              <p:tags r:id="rId19"/>
            </p:custDataLst>
          </p:nvPr>
        </p:nvCxnSpPr>
        <p:spPr bwMode="auto">
          <a:xfrm flipV="1">
            <a:off x="4508500" y="53514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F4533332-B3E6-D58F-5B1E-CE38BCFCF087}"/>
              </a:ext>
            </a:extLst>
          </p:cNvPr>
          <p:cNvCxnSpPr/>
          <p:nvPr>
            <p:custDataLst>
              <p:tags r:id="rId20"/>
            </p:custDataLst>
          </p:nvPr>
        </p:nvCxnSpPr>
        <p:spPr bwMode="auto">
          <a:xfrm>
            <a:off x="4676775" y="5210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3" name="Text Placeholder 12"/>
          <p:cNvSpPr>
            <a:spLocks/>
          </p:cNvSpPr>
          <p:nvPr>
            <p:custDataLst>
              <p:tags r:id="rId21"/>
            </p:custDataLst>
          </p:nvPr>
        </p:nvSpPr>
        <p:spPr bwMode="auto">
          <a:xfrm>
            <a:off x="1768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800" b="0"/>
              <a:pPr algn="ctr">
                <a:spcBef>
                  <a:spcPct val="0"/>
                </a:spcBef>
                <a:spcAft>
                  <a:spcPct val="0"/>
                </a:spcAft>
              </a:pPr>
              <a:t>08</a:t>
            </a:fld>
            <a:endParaRPr kumimoji="0" lang="ja-JP" altLang="en-US" sz="800" b="0" dirty="0">
              <a:sym typeface="+mn-lt"/>
            </a:endParaRPr>
          </a:p>
        </p:txBody>
      </p:sp>
      <p:sp useBgFill="1">
        <p:nvSpPr>
          <p:cNvPr id="11" name="Text Placeholder 12">
            <a:extLst>
              <a:ext uri="{FF2B5EF4-FFF2-40B4-BE49-F238E27FC236}">
                <a16:creationId xmlns:a16="http://schemas.microsoft.com/office/drawing/2014/main" id="{CAA63B6A-1F87-A847-3C43-8F3C6AF6ACA1}"/>
              </a:ext>
            </a:extLst>
          </p:cNvPr>
          <p:cNvSpPr>
            <a:spLocks/>
          </p:cNvSpPr>
          <p:nvPr>
            <p:custDataLst>
              <p:tags r:id="rId22"/>
            </p:custDataLst>
          </p:nvPr>
        </p:nvSpPr>
        <p:spPr bwMode="gray">
          <a:xfrm>
            <a:off x="1893888" y="460851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56E8362-DA0D-4C3A-8947-91B5857BB0C9}" type="datetime'''''''''6''''''''''''''''''''.''''''''''''''''''''''7'''''">
              <a:rPr lang="en-US" altLang="en-US" sz="1000" b="0" smtClean="0">
                <a:latin typeface="+mj-lt"/>
              </a:rPr>
              <a:pPr/>
              <a:t>6.7</a:t>
            </a:fld>
            <a:endParaRPr kumimoji="0" lang="ja-JP" altLang="en-US" sz="1000" b="0" dirty="0">
              <a:latin typeface="+mj-lt"/>
              <a:sym typeface="+mn-lt"/>
            </a:endParaRPr>
          </a:p>
        </p:txBody>
      </p:sp>
      <p:sp>
        <p:nvSpPr>
          <p:cNvPr id="84" name="Text Placeholder 12"/>
          <p:cNvSpPr>
            <a:spLocks/>
          </p:cNvSpPr>
          <p:nvPr>
            <p:custDataLst>
              <p:tags r:id="rId23"/>
            </p:custDataLst>
          </p:nvPr>
        </p:nvSpPr>
        <p:spPr bwMode="auto">
          <a:xfrm>
            <a:off x="1935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800" b="0"/>
              <a:pPr algn="ctr">
                <a:spcBef>
                  <a:spcPct val="0"/>
                </a:spcBef>
                <a:spcAft>
                  <a:spcPct val="0"/>
                </a:spcAft>
              </a:pPr>
              <a:t>09</a:t>
            </a:fld>
            <a:endParaRPr kumimoji="0" lang="ja-JP" altLang="en-US" sz="800" b="0" dirty="0">
              <a:sym typeface="+mn-lt"/>
            </a:endParaRPr>
          </a:p>
        </p:txBody>
      </p:sp>
      <p:sp useBgFill="1">
        <p:nvSpPr>
          <p:cNvPr id="12" name="Text Placeholder 12">
            <a:extLst>
              <a:ext uri="{FF2B5EF4-FFF2-40B4-BE49-F238E27FC236}">
                <a16:creationId xmlns:a16="http://schemas.microsoft.com/office/drawing/2014/main" id="{89FEA955-69F6-C7B2-5641-33C4B72852AF}"/>
              </a:ext>
            </a:extLst>
          </p:cNvPr>
          <p:cNvSpPr>
            <a:spLocks/>
          </p:cNvSpPr>
          <p:nvPr>
            <p:custDataLst>
              <p:tags r:id="rId24"/>
            </p:custDataLst>
          </p:nvPr>
        </p:nvSpPr>
        <p:spPr bwMode="gray">
          <a:xfrm>
            <a:off x="2062163" y="42799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47752F4-D5C5-4455-924B-D1F40DAC9D55}" type="datetime'''9''''''''''''''''''''.1'''''''''''''''''''''''''''''''">
              <a:rPr lang="en-US" altLang="en-US" sz="1000" b="0" smtClean="0">
                <a:effectLst/>
              </a:rPr>
              <a:pPr/>
              <a:t>9.1</a:t>
            </a:fld>
            <a:endParaRPr kumimoji="0" lang="ja-JP" altLang="en-US" sz="1000" b="0" dirty="0">
              <a:sym typeface="+mn-lt"/>
            </a:endParaRPr>
          </a:p>
        </p:txBody>
      </p:sp>
      <p:sp>
        <p:nvSpPr>
          <p:cNvPr id="85" name="Text Placeholder 12"/>
          <p:cNvSpPr>
            <a:spLocks/>
          </p:cNvSpPr>
          <p:nvPr>
            <p:custDataLst>
              <p:tags r:id="rId25"/>
            </p:custDataLst>
          </p:nvPr>
        </p:nvSpPr>
        <p:spPr bwMode="auto">
          <a:xfrm>
            <a:off x="2103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800" b="0"/>
              <a:pPr algn="ctr">
                <a:spcBef>
                  <a:spcPct val="0"/>
                </a:spcBef>
                <a:spcAft>
                  <a:spcPct val="0"/>
                </a:spcAft>
              </a:pPr>
              <a:t>10</a:t>
            </a:fld>
            <a:endParaRPr kumimoji="0" lang="ja-JP" altLang="en-US" sz="800" b="0" dirty="0">
              <a:sym typeface="+mn-lt"/>
            </a:endParaRPr>
          </a:p>
        </p:txBody>
      </p:sp>
      <p:sp>
        <p:nvSpPr>
          <p:cNvPr id="86" name="Text Placeholder 12"/>
          <p:cNvSpPr>
            <a:spLocks/>
          </p:cNvSpPr>
          <p:nvPr>
            <p:custDataLst>
              <p:tags r:id="rId26"/>
            </p:custDataLst>
          </p:nvPr>
        </p:nvSpPr>
        <p:spPr bwMode="auto">
          <a:xfrm>
            <a:off x="22701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800" b="0"/>
              <a:pPr algn="ctr">
                <a:spcBef>
                  <a:spcPct val="0"/>
                </a:spcBef>
                <a:spcAft>
                  <a:spcPct val="0"/>
                </a:spcAft>
              </a:pPr>
              <a:t>11</a:t>
            </a:fld>
            <a:endParaRPr kumimoji="0" lang="ja-JP" altLang="en-US" sz="800" b="0" dirty="0">
              <a:sym typeface="+mn-lt"/>
            </a:endParaRPr>
          </a:p>
        </p:txBody>
      </p:sp>
      <p:sp useBgFill="1">
        <p:nvSpPr>
          <p:cNvPr id="13" name="Text Placeholder 12">
            <a:extLst>
              <a:ext uri="{FF2B5EF4-FFF2-40B4-BE49-F238E27FC236}">
                <a16:creationId xmlns:a16="http://schemas.microsoft.com/office/drawing/2014/main" id="{1AF9AAEA-1A81-36F5-64D4-1BA648A22258}"/>
              </a:ext>
            </a:extLst>
          </p:cNvPr>
          <p:cNvSpPr>
            <a:spLocks/>
          </p:cNvSpPr>
          <p:nvPr>
            <p:custDataLst>
              <p:tags r:id="rId27"/>
            </p:custDataLst>
          </p:nvPr>
        </p:nvSpPr>
        <p:spPr bwMode="gray">
          <a:xfrm>
            <a:off x="2397125" y="42799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7C7A1BE-3BE2-4E06-AD5E-4CE512339BE8}" type="datetime'''''''''9''''.''''''''''''''''1'">
              <a:rPr lang="en-US" altLang="en-US" sz="1000" b="0" smtClean="0">
                <a:latin typeface="+mj-lt"/>
              </a:rPr>
              <a:pPr/>
              <a:t>9.1</a:t>
            </a:fld>
            <a:endParaRPr kumimoji="0" lang="ja-JP" altLang="en-US" sz="1000" b="0" dirty="0">
              <a:latin typeface="+mj-lt"/>
              <a:sym typeface="+mn-lt"/>
            </a:endParaRPr>
          </a:p>
        </p:txBody>
      </p:sp>
      <p:sp>
        <p:nvSpPr>
          <p:cNvPr id="87" name="Text Placeholder 12"/>
          <p:cNvSpPr>
            <a:spLocks/>
          </p:cNvSpPr>
          <p:nvPr>
            <p:custDataLst>
              <p:tags r:id="rId28"/>
            </p:custDataLst>
          </p:nvPr>
        </p:nvSpPr>
        <p:spPr bwMode="auto">
          <a:xfrm>
            <a:off x="2438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800" b="0"/>
              <a:pPr algn="ctr">
                <a:spcBef>
                  <a:spcPct val="0"/>
                </a:spcBef>
                <a:spcAft>
                  <a:spcPct val="0"/>
                </a:spcAft>
              </a:pPr>
              <a:t>12</a:t>
            </a:fld>
            <a:endParaRPr kumimoji="0" lang="ja-JP" altLang="en-US" sz="800" b="0" dirty="0">
              <a:sym typeface="+mn-lt"/>
            </a:endParaRPr>
          </a:p>
        </p:txBody>
      </p:sp>
      <p:sp useBgFill="1">
        <p:nvSpPr>
          <p:cNvPr id="2" name="テキスト プレースホルダ 9">
            <a:extLst>
              <a:ext uri="{FF2B5EF4-FFF2-40B4-BE49-F238E27FC236}">
                <a16:creationId xmlns:a16="http://schemas.microsoft.com/office/drawing/2014/main" id="{BEF5B429-0EE7-3C89-0A88-47CF83B5C61C}"/>
              </a:ext>
            </a:extLst>
          </p:cNvPr>
          <p:cNvSpPr>
            <a:spLocks/>
          </p:cNvSpPr>
          <p:nvPr>
            <p:custDataLst>
              <p:tags r:id="rId29"/>
            </p:custDataLst>
          </p:nvPr>
        </p:nvSpPr>
        <p:spPr bwMode="gray">
          <a:xfrm>
            <a:off x="2563813" y="46212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BBF66F5-DDEA-4D80-96F6-A0B6BCB032AB}" type="datetime'''''''''''6.6'''''''''''">
              <a:rPr lang="en-US" altLang="en-US" sz="1000" smtClean="0">
                <a:latin typeface="+mj-lt"/>
              </a:rPr>
              <a:pPr/>
              <a:t>6.6</a:t>
            </a:fld>
            <a:endParaRPr lang="ja-JP" altLang="en-US" sz="1000" dirty="0">
              <a:latin typeface="+mj-lt"/>
              <a:sym typeface="+mn-lt"/>
            </a:endParaRPr>
          </a:p>
        </p:txBody>
      </p:sp>
      <p:sp>
        <p:nvSpPr>
          <p:cNvPr id="88" name="Text Placeholder 12"/>
          <p:cNvSpPr>
            <a:spLocks/>
          </p:cNvSpPr>
          <p:nvPr>
            <p:custDataLst>
              <p:tags r:id="rId30"/>
            </p:custDataLst>
          </p:nvPr>
        </p:nvSpPr>
        <p:spPr bwMode="auto">
          <a:xfrm>
            <a:off x="26050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800" b="0"/>
              <a:pPr algn="ctr">
                <a:spcBef>
                  <a:spcPct val="0"/>
                </a:spcBef>
                <a:spcAft>
                  <a:spcPct val="0"/>
                </a:spcAft>
              </a:pPr>
              <a:t>13</a:t>
            </a:fld>
            <a:endParaRPr kumimoji="0" lang="ja-JP" altLang="en-US" sz="800" b="0" dirty="0">
              <a:sym typeface="+mn-lt"/>
            </a:endParaRPr>
          </a:p>
        </p:txBody>
      </p:sp>
      <p:sp useBgFill="1">
        <p:nvSpPr>
          <p:cNvPr id="15" name="テキスト プレースホルダ 9">
            <a:extLst>
              <a:ext uri="{FF2B5EF4-FFF2-40B4-BE49-F238E27FC236}">
                <a16:creationId xmlns:a16="http://schemas.microsoft.com/office/drawing/2014/main" id="{F803FD0B-3E20-7560-1597-1CDC61EEB418}"/>
              </a:ext>
            </a:extLst>
          </p:cNvPr>
          <p:cNvSpPr>
            <a:spLocks/>
          </p:cNvSpPr>
          <p:nvPr>
            <p:custDataLst>
              <p:tags r:id="rId31"/>
            </p:custDataLst>
          </p:nvPr>
        </p:nvSpPr>
        <p:spPr bwMode="gray">
          <a:xfrm>
            <a:off x="2730500" y="49625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197DE4B-2696-4B0B-8DEC-5CCF4313B804}" type="datetime'4''''''''.''''''''''''''''''''''''''1'''''''''''''''">
              <a:rPr lang="en-US" altLang="en-US" sz="1000" smtClean="0">
                <a:latin typeface="+mj-lt"/>
              </a:rPr>
              <a:pPr/>
              <a:t>4.1</a:t>
            </a:fld>
            <a:endParaRPr lang="ja-JP" altLang="en-US" sz="1000" dirty="0">
              <a:latin typeface="+mj-lt"/>
              <a:sym typeface="+mn-lt"/>
            </a:endParaRPr>
          </a:p>
        </p:txBody>
      </p:sp>
      <p:sp useBgFill="1">
        <p:nvSpPr>
          <p:cNvPr id="9" name="テキスト プレースホルダ 9">
            <a:extLst>
              <a:ext uri="{FF2B5EF4-FFF2-40B4-BE49-F238E27FC236}">
                <a16:creationId xmlns:a16="http://schemas.microsoft.com/office/drawing/2014/main" id="{E8122684-0B3A-B7E7-7FAA-A7CF91637FD9}"/>
              </a:ext>
            </a:extLst>
          </p:cNvPr>
          <p:cNvSpPr>
            <a:spLocks/>
          </p:cNvSpPr>
          <p:nvPr>
            <p:custDataLst>
              <p:tags r:id="rId32"/>
            </p:custDataLst>
          </p:nvPr>
        </p:nvSpPr>
        <p:spPr bwMode="gray">
          <a:xfrm>
            <a:off x="525463" y="5768975"/>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B6DA53D-7306-4CA0-BE31-FA335BF98F37}" type="datetime'-''''''''''''''''1''''''''''.''''''''8'''''''''''''">
              <a:rPr lang="en-US" altLang="en-US" sz="1000" smtClean="0">
                <a:latin typeface="+mj-lt"/>
              </a:rPr>
              <a:pPr marL="0" indent="0" algn="ctr">
                <a:spcBef>
                  <a:spcPct val="0"/>
                </a:spcBef>
                <a:buNone/>
              </a:pPr>
              <a:t>-1.8</a:t>
            </a:fld>
            <a:endParaRPr lang="ja-JP" altLang="en-US" sz="1000" dirty="0">
              <a:latin typeface="+mj-lt"/>
              <a:sym typeface="+mn-lt"/>
            </a:endParaRPr>
          </a:p>
        </p:txBody>
      </p:sp>
      <p:sp>
        <p:nvSpPr>
          <p:cNvPr id="89" name="Text Placeholder 12"/>
          <p:cNvSpPr>
            <a:spLocks/>
          </p:cNvSpPr>
          <p:nvPr>
            <p:custDataLst>
              <p:tags r:id="rId33"/>
            </p:custDataLst>
          </p:nvPr>
        </p:nvSpPr>
        <p:spPr bwMode="auto">
          <a:xfrm>
            <a:off x="2771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800" b="0"/>
              <a:pPr algn="ctr">
                <a:spcBef>
                  <a:spcPct val="0"/>
                </a:spcBef>
                <a:spcAft>
                  <a:spcPct val="0"/>
                </a:spcAft>
              </a:pPr>
              <a:t>14</a:t>
            </a:fld>
            <a:endParaRPr kumimoji="0" lang="ja-JP" altLang="en-US" sz="800" b="0" dirty="0">
              <a:sym typeface="+mn-lt"/>
            </a:endParaRPr>
          </a:p>
        </p:txBody>
      </p:sp>
      <p:sp useBgFill="1">
        <p:nvSpPr>
          <p:cNvPr id="14" name="テキスト プレースホルダ 9">
            <a:extLst>
              <a:ext uri="{FF2B5EF4-FFF2-40B4-BE49-F238E27FC236}">
                <a16:creationId xmlns:a16="http://schemas.microsoft.com/office/drawing/2014/main" id="{6FE3FD2A-9FA6-F0EC-B344-64FF122E2E2F}"/>
              </a:ext>
            </a:extLst>
          </p:cNvPr>
          <p:cNvSpPr>
            <a:spLocks/>
          </p:cNvSpPr>
          <p:nvPr>
            <p:custDataLst>
              <p:tags r:id="rId34"/>
            </p:custDataLst>
          </p:nvPr>
        </p:nvSpPr>
        <p:spPr bwMode="gray">
          <a:xfrm>
            <a:off x="2898775" y="54403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BD0AC93-DD1B-43A7-82D1-8555F12AC78A}" type="datetime'''''0''''''''''''''''.''''''''''''''''''6'''''''''''">
              <a:rPr lang="en-US" altLang="en-US" sz="1000" smtClean="0">
                <a:latin typeface="+mj-lt"/>
              </a:rPr>
              <a:pPr/>
              <a:t>0.6</a:t>
            </a:fld>
            <a:endParaRPr lang="ja-JP" altLang="en-US" sz="1000" dirty="0">
              <a:latin typeface="+mj-lt"/>
              <a:sym typeface="+mn-lt"/>
            </a:endParaRPr>
          </a:p>
        </p:txBody>
      </p:sp>
      <p:sp>
        <p:nvSpPr>
          <p:cNvPr id="76" name="Text Placeholder 12"/>
          <p:cNvSpPr>
            <a:spLocks/>
          </p:cNvSpPr>
          <p:nvPr>
            <p:custDataLst>
              <p:tags r:id="rId35"/>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800" b="0"/>
              <a:pPr algn="ctr">
                <a:spcBef>
                  <a:spcPct val="0"/>
                </a:spcBef>
                <a:spcAft>
                  <a:spcPct val="0"/>
                </a:spcAft>
              </a:pPr>
              <a:t>2000</a:t>
            </a:fld>
            <a:endParaRPr kumimoji="0" lang="ja-JP" altLang="en-US" sz="800" b="0" dirty="0">
              <a:sym typeface="+mn-lt"/>
            </a:endParaRPr>
          </a:p>
        </p:txBody>
      </p:sp>
      <p:sp>
        <p:nvSpPr>
          <p:cNvPr id="90" name="Text Placeholder 12"/>
          <p:cNvSpPr>
            <a:spLocks/>
          </p:cNvSpPr>
          <p:nvPr>
            <p:custDataLst>
              <p:tags r:id="rId36"/>
            </p:custDataLst>
          </p:nvPr>
        </p:nvSpPr>
        <p:spPr bwMode="auto">
          <a:xfrm>
            <a:off x="2940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800" b="0"/>
              <a:pPr algn="ctr">
                <a:spcBef>
                  <a:spcPct val="0"/>
                </a:spcBef>
                <a:spcAft>
                  <a:spcPct val="0"/>
                </a:spcAft>
              </a:pPr>
              <a:t>15</a:t>
            </a:fld>
            <a:endParaRPr kumimoji="0" lang="ja-JP" altLang="en-US" sz="800" b="0" dirty="0">
              <a:sym typeface="+mn-lt"/>
            </a:endParaRPr>
          </a:p>
        </p:txBody>
      </p:sp>
      <p:sp useBgFill="1">
        <p:nvSpPr>
          <p:cNvPr id="8" name="テキスト プレースホルダ 9">
            <a:extLst>
              <a:ext uri="{FF2B5EF4-FFF2-40B4-BE49-F238E27FC236}">
                <a16:creationId xmlns:a16="http://schemas.microsoft.com/office/drawing/2014/main" id="{E278ADD1-B04C-5D2E-8A67-6D16B461BE8B}"/>
              </a:ext>
            </a:extLst>
          </p:cNvPr>
          <p:cNvSpPr>
            <a:spLocks/>
          </p:cNvSpPr>
          <p:nvPr>
            <p:custDataLst>
              <p:tags r:id="rId37"/>
            </p:custDataLst>
          </p:nvPr>
        </p:nvSpPr>
        <p:spPr bwMode="gray">
          <a:xfrm>
            <a:off x="534988" y="5576888"/>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6BEA9B8-3F7A-4216-AABF-328E92DC67BD}" type="datetime'''-''''0''''''.''''''''''''''''4'''''''''''''''''''''">
              <a:rPr lang="en-US" altLang="en-US" sz="1000" smtClean="0">
                <a:effectLst/>
              </a:rPr>
              <a:pPr/>
              <a:t>-0.4</a:t>
            </a:fld>
            <a:endParaRPr lang="ja-JP" altLang="en-US" sz="1000" dirty="0">
              <a:sym typeface="+mn-lt"/>
            </a:endParaRPr>
          </a:p>
        </p:txBody>
      </p:sp>
      <p:sp>
        <p:nvSpPr>
          <p:cNvPr id="69" name="Text Placeholder 12"/>
          <p:cNvSpPr>
            <a:spLocks/>
          </p:cNvSpPr>
          <p:nvPr>
            <p:custDataLst>
              <p:tags r:id="rId38"/>
            </p:custDataLst>
          </p:nvPr>
        </p:nvSpPr>
        <p:spPr bwMode="auto">
          <a:xfrm>
            <a:off x="3106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800" b="0"/>
              <a:pPr algn="ctr">
                <a:spcBef>
                  <a:spcPct val="0"/>
                </a:spcBef>
                <a:spcAft>
                  <a:spcPct val="0"/>
                </a:spcAft>
              </a:pPr>
              <a:t>16</a:t>
            </a:fld>
            <a:endParaRPr kumimoji="0" lang="ja-JP" altLang="en-US" sz="800" b="0" dirty="0">
              <a:sym typeface="+mn-lt"/>
            </a:endParaRPr>
          </a:p>
        </p:txBody>
      </p:sp>
      <p:sp>
        <p:nvSpPr>
          <p:cNvPr id="77" name="Text Placeholder 12"/>
          <p:cNvSpPr>
            <a:spLocks/>
          </p:cNvSpPr>
          <p:nvPr>
            <p:custDataLst>
              <p:tags r:id="rId39"/>
            </p:custDataLst>
          </p:nvPr>
        </p:nvSpPr>
        <p:spPr bwMode="auto">
          <a:xfrm>
            <a:off x="5969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800" b="0"/>
              <a:pPr algn="ctr">
                <a:spcBef>
                  <a:spcPct val="0"/>
                </a:spcBef>
                <a:spcAft>
                  <a:spcPct val="0"/>
                </a:spcAft>
              </a:pPr>
              <a:t>01</a:t>
            </a:fld>
            <a:endParaRPr kumimoji="0" lang="ja-JP" altLang="en-US" sz="800" b="0" dirty="0">
              <a:sym typeface="+mn-lt"/>
            </a:endParaRPr>
          </a:p>
        </p:txBody>
      </p:sp>
      <p:sp>
        <p:nvSpPr>
          <p:cNvPr id="70" name="Text Placeholder 12"/>
          <p:cNvSpPr>
            <a:spLocks/>
          </p:cNvSpPr>
          <p:nvPr>
            <p:custDataLst>
              <p:tags r:id="rId40"/>
            </p:custDataLst>
          </p:nvPr>
        </p:nvSpPr>
        <p:spPr bwMode="auto">
          <a:xfrm>
            <a:off x="3275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800" b="0"/>
              <a:pPr algn="ctr">
                <a:spcBef>
                  <a:spcPct val="0"/>
                </a:spcBef>
                <a:spcAft>
                  <a:spcPct val="0"/>
                </a:spcAft>
              </a:pPr>
              <a:t>17</a:t>
            </a:fld>
            <a:endParaRPr kumimoji="0" lang="ja-JP" altLang="en-US" sz="800" b="0" dirty="0">
              <a:sym typeface="+mn-lt"/>
            </a:endParaRPr>
          </a:p>
        </p:txBody>
      </p:sp>
      <p:sp>
        <p:nvSpPr>
          <p:cNvPr id="75" name="Text Placeholder 12"/>
          <p:cNvSpPr>
            <a:spLocks/>
          </p:cNvSpPr>
          <p:nvPr>
            <p:custDataLst>
              <p:tags r:id="rId41"/>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71" name="Text Placeholder 12"/>
          <p:cNvSpPr>
            <a:spLocks/>
          </p:cNvSpPr>
          <p:nvPr>
            <p:custDataLst>
              <p:tags r:id="rId42"/>
            </p:custDataLst>
          </p:nvPr>
        </p:nvSpPr>
        <p:spPr bwMode="auto">
          <a:xfrm>
            <a:off x="34417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800" b="0"/>
              <a:pPr algn="ctr">
                <a:spcBef>
                  <a:spcPct val="0"/>
                </a:spcBef>
                <a:spcAft>
                  <a:spcPct val="0"/>
                </a:spcAft>
              </a:pPr>
              <a:t>18</a:t>
            </a:fld>
            <a:endParaRPr kumimoji="0" lang="ja-JP" altLang="en-US" sz="800" b="0" dirty="0">
              <a:sym typeface="+mn-lt"/>
            </a:endParaRPr>
          </a:p>
        </p:txBody>
      </p:sp>
      <p:sp>
        <p:nvSpPr>
          <p:cNvPr id="78" name="Text Placeholder 12"/>
          <p:cNvSpPr>
            <a:spLocks/>
          </p:cNvSpPr>
          <p:nvPr>
            <p:custDataLst>
              <p:tags r:id="rId43"/>
            </p:custDataLst>
          </p:nvPr>
        </p:nvSpPr>
        <p:spPr bwMode="auto">
          <a:xfrm>
            <a:off x="9318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800" b="0"/>
              <a:pPr algn="ctr">
                <a:spcBef>
                  <a:spcPct val="0"/>
                </a:spcBef>
                <a:spcAft>
                  <a:spcPct val="0"/>
                </a:spcAft>
              </a:pPr>
              <a:t>03</a:t>
            </a:fld>
            <a:endParaRPr kumimoji="0" lang="ja-JP" altLang="en-US" sz="800" b="0" dirty="0">
              <a:sym typeface="+mn-lt"/>
            </a:endParaRPr>
          </a:p>
        </p:txBody>
      </p:sp>
      <p:sp>
        <p:nvSpPr>
          <p:cNvPr id="72" name="Text Placeholder 12"/>
          <p:cNvSpPr>
            <a:spLocks/>
          </p:cNvSpPr>
          <p:nvPr>
            <p:custDataLst>
              <p:tags r:id="rId44"/>
            </p:custDataLst>
          </p:nvPr>
        </p:nvSpPr>
        <p:spPr bwMode="auto">
          <a:xfrm>
            <a:off x="3608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800" b="0"/>
              <a:pPr algn="ctr">
                <a:spcBef>
                  <a:spcPct val="0"/>
                </a:spcBef>
                <a:spcAft>
                  <a:spcPct val="0"/>
                </a:spcAft>
              </a:pPr>
              <a:t>19</a:t>
            </a:fld>
            <a:endParaRPr kumimoji="0" lang="ja-JP" altLang="en-US" sz="800" b="0" dirty="0">
              <a:sym typeface="+mn-lt"/>
            </a:endParaRPr>
          </a:p>
        </p:txBody>
      </p:sp>
      <p:sp>
        <p:nvSpPr>
          <p:cNvPr id="79" name="Text Placeholder 12"/>
          <p:cNvSpPr>
            <a:spLocks/>
          </p:cNvSpPr>
          <p:nvPr>
            <p:custDataLst>
              <p:tags r:id="rId45"/>
            </p:custDataLst>
          </p:nvPr>
        </p:nvSpPr>
        <p:spPr bwMode="auto">
          <a:xfrm>
            <a:off x="1100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800" b="0"/>
              <a:pPr algn="ctr">
                <a:spcBef>
                  <a:spcPct val="0"/>
                </a:spcBef>
                <a:spcAft>
                  <a:spcPct val="0"/>
                </a:spcAft>
              </a:pPr>
              <a:t>04</a:t>
            </a:fld>
            <a:endParaRPr kumimoji="0" lang="ja-JP" altLang="en-US" sz="800" b="0" dirty="0">
              <a:sym typeface="+mn-lt"/>
            </a:endParaRPr>
          </a:p>
        </p:txBody>
      </p:sp>
      <p:sp>
        <p:nvSpPr>
          <p:cNvPr id="80" name="Text Placeholder 12"/>
          <p:cNvSpPr>
            <a:spLocks/>
          </p:cNvSpPr>
          <p:nvPr>
            <p:custDataLst>
              <p:tags r:id="rId46"/>
            </p:custDataLst>
          </p:nvPr>
        </p:nvSpPr>
        <p:spPr bwMode="auto">
          <a:xfrm>
            <a:off x="1266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800" b="0"/>
              <a:pPr algn="ctr">
                <a:spcBef>
                  <a:spcPct val="0"/>
                </a:spcBef>
                <a:spcAft>
                  <a:spcPct val="0"/>
                </a:spcAft>
              </a:pPr>
              <a:t>05</a:t>
            </a:fld>
            <a:endParaRPr kumimoji="0" lang="ja-JP" altLang="en-US" sz="800" b="0" dirty="0">
              <a:sym typeface="+mn-lt"/>
            </a:endParaRPr>
          </a:p>
        </p:txBody>
      </p:sp>
      <p:sp>
        <p:nvSpPr>
          <p:cNvPr id="133" name="Text Placeholder 12"/>
          <p:cNvSpPr>
            <a:spLocks/>
          </p:cNvSpPr>
          <p:nvPr>
            <p:custDataLst>
              <p:tags r:id="rId47"/>
            </p:custDataLst>
          </p:nvPr>
        </p:nvSpPr>
        <p:spPr bwMode="auto">
          <a:xfrm>
            <a:off x="3943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800" b="0" smtClean="0"/>
              <a:pPr algn="ctr">
                <a:spcBef>
                  <a:spcPct val="0"/>
                </a:spcBef>
                <a:spcAft>
                  <a:spcPct val="0"/>
                </a:spcAft>
              </a:pPr>
              <a:t>21</a:t>
            </a:fld>
            <a:endParaRPr kumimoji="0" lang="ja-JP" altLang="en-US" sz="800" b="0" dirty="0">
              <a:sym typeface="+mn-lt"/>
            </a:endParaRPr>
          </a:p>
        </p:txBody>
      </p:sp>
      <p:sp>
        <p:nvSpPr>
          <p:cNvPr id="74" name="Text Placeholder 12"/>
          <p:cNvSpPr>
            <a:spLocks/>
          </p:cNvSpPr>
          <p:nvPr>
            <p:custDataLst>
              <p:tags r:id="rId48"/>
            </p:custDataLst>
          </p:nvPr>
        </p:nvSpPr>
        <p:spPr bwMode="auto">
          <a:xfrm>
            <a:off x="7651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800" b="0"/>
              <a:pPr algn="ctr">
                <a:spcBef>
                  <a:spcPct val="0"/>
                </a:spcBef>
                <a:spcAft>
                  <a:spcPct val="0"/>
                </a:spcAft>
              </a:pPr>
              <a:t>02</a:t>
            </a:fld>
            <a:endParaRPr kumimoji="0" lang="ja-JP" altLang="en-US" sz="800" b="0" dirty="0">
              <a:sym typeface="+mn-lt"/>
            </a:endParaRPr>
          </a:p>
        </p:txBody>
      </p:sp>
      <p:sp>
        <p:nvSpPr>
          <p:cNvPr id="135" name="Text Placeholder 12"/>
          <p:cNvSpPr>
            <a:spLocks/>
          </p:cNvSpPr>
          <p:nvPr>
            <p:custDataLst>
              <p:tags r:id="rId49"/>
            </p:custDataLst>
          </p:nvPr>
        </p:nvSpPr>
        <p:spPr bwMode="auto">
          <a:xfrm>
            <a:off x="41100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800" b="0" smtClean="0"/>
              <a:pPr algn="ctr">
                <a:spcBef>
                  <a:spcPct val="0"/>
                </a:spcBef>
                <a:spcAft>
                  <a:spcPct val="0"/>
                </a:spcAft>
              </a:pPr>
              <a:t>22</a:t>
            </a:fld>
            <a:endParaRPr kumimoji="0" lang="ja-JP" altLang="en-US" sz="800" b="0" dirty="0">
              <a:sym typeface="+mn-lt"/>
            </a:endParaRPr>
          </a:p>
        </p:txBody>
      </p:sp>
      <p:sp>
        <p:nvSpPr>
          <p:cNvPr id="81" name="Text Placeholder 12"/>
          <p:cNvSpPr>
            <a:spLocks/>
          </p:cNvSpPr>
          <p:nvPr>
            <p:custDataLst>
              <p:tags r:id="rId50"/>
            </p:custDataLst>
          </p:nvPr>
        </p:nvSpPr>
        <p:spPr bwMode="auto">
          <a:xfrm>
            <a:off x="14335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800" b="0"/>
              <a:pPr algn="ctr">
                <a:spcBef>
                  <a:spcPct val="0"/>
                </a:spcBef>
                <a:spcAft>
                  <a:spcPct val="0"/>
                </a:spcAft>
              </a:pPr>
              <a:t>06</a:t>
            </a:fld>
            <a:endParaRPr kumimoji="0" lang="ja-JP" altLang="en-US" sz="800" b="0" dirty="0">
              <a:sym typeface="+mn-lt"/>
            </a:endParaRPr>
          </a:p>
        </p:txBody>
      </p:sp>
      <p:sp>
        <p:nvSpPr>
          <p:cNvPr id="73" name="Text Placeholder 12"/>
          <p:cNvSpPr>
            <a:spLocks/>
          </p:cNvSpPr>
          <p:nvPr>
            <p:custDataLst>
              <p:tags r:id="rId51"/>
            </p:custDataLst>
          </p:nvPr>
        </p:nvSpPr>
        <p:spPr bwMode="auto">
          <a:xfrm>
            <a:off x="37766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800" b="0"/>
              <a:pPr algn="ctr">
                <a:spcBef>
                  <a:spcPct val="0"/>
                </a:spcBef>
                <a:spcAft>
                  <a:spcPct val="0"/>
                </a:spcAft>
              </a:pPr>
              <a:t>20</a:t>
            </a:fld>
            <a:endParaRPr kumimoji="0" lang="ja-JP" altLang="en-US" sz="800" b="0" dirty="0">
              <a:sym typeface="+mn-lt"/>
            </a:endParaRPr>
          </a:p>
        </p:txBody>
      </p:sp>
      <p:sp useBgFill="1">
        <p:nvSpPr>
          <p:cNvPr id="10" name="Text Placeholder 12">
            <a:extLst>
              <a:ext uri="{FF2B5EF4-FFF2-40B4-BE49-F238E27FC236}">
                <a16:creationId xmlns:a16="http://schemas.microsoft.com/office/drawing/2014/main" id="{2D9611FB-417C-B4B6-AB86-2B873BCF145F}"/>
              </a:ext>
            </a:extLst>
          </p:cNvPr>
          <p:cNvSpPr>
            <a:spLocks/>
          </p:cNvSpPr>
          <p:nvPr>
            <p:custDataLst>
              <p:tags r:id="rId52"/>
            </p:custDataLst>
          </p:nvPr>
        </p:nvSpPr>
        <p:spPr bwMode="gray">
          <a:xfrm>
            <a:off x="1560513" y="43751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B3A0C3E-1AEF-4805-9B2A-90B56D1C1322}" type="datetime'8''''''''''''''''''.4'''''''">
              <a:rPr lang="en-US" altLang="en-US" sz="1000" b="0" smtClean="0">
                <a:effectLst/>
              </a:rPr>
              <a:pPr/>
              <a:t>8.4</a:t>
            </a:fld>
            <a:endParaRPr kumimoji="0" lang="ja-JP" altLang="en-US" sz="1000" b="0" dirty="0">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p:cNvSpPr>
          <p:nvPr>
            <p:custDataLst>
              <p:tags r:id="rId53"/>
            </p:custDataLst>
          </p:nvPr>
        </p:nvSpPr>
        <p:spPr bwMode="auto">
          <a:xfrm>
            <a:off x="44450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800" b="0" smtClean="0"/>
              <a:pPr/>
              <a:t>24</a:t>
            </a:fld>
            <a:endParaRPr kumimoji="0" lang="ja-JP" altLang="en-US" sz="800" b="0" dirty="0">
              <a:sym typeface="+mn-lt"/>
            </a:endParaRPr>
          </a:p>
        </p:txBody>
      </p:sp>
      <p:sp>
        <p:nvSpPr>
          <p:cNvPr id="82" name="Text Placeholder 12"/>
          <p:cNvSpPr>
            <a:spLocks/>
          </p:cNvSpPr>
          <p:nvPr>
            <p:custDataLst>
              <p:tags r:id="rId54"/>
            </p:custDataLst>
          </p:nvPr>
        </p:nvSpPr>
        <p:spPr bwMode="auto">
          <a:xfrm>
            <a:off x="1601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800" b="0"/>
              <a:pPr algn="ctr">
                <a:spcBef>
                  <a:spcPct val="0"/>
                </a:spcBef>
                <a:spcAft>
                  <a:spcPct val="0"/>
                </a:spcAft>
              </a:pPr>
              <a:t>07</a:t>
            </a:fld>
            <a:endParaRPr kumimoji="0" lang="ja-JP" altLang="en-US" sz="800" b="0" dirty="0">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p:cNvSpPr>
          <p:nvPr>
            <p:custDataLst>
              <p:tags r:id="rId55"/>
            </p:custDataLst>
          </p:nvPr>
        </p:nvSpPr>
        <p:spPr bwMode="auto">
          <a:xfrm>
            <a:off x="46132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800" b="0" smtClean="0"/>
              <a:pPr/>
              <a:t>25</a:t>
            </a:fld>
            <a:endParaRPr kumimoji="0" lang="ja-JP" altLang="en-US" sz="800" b="0" dirty="0">
              <a:sym typeface="+mn-lt"/>
            </a:endParaRPr>
          </a:p>
        </p:txBody>
      </p:sp>
      <p:sp>
        <p:nvSpPr>
          <p:cNvPr id="47" name="Text Placeholder 12">
            <a:extLst>
              <a:ext uri="{FF2B5EF4-FFF2-40B4-BE49-F238E27FC236}">
                <a16:creationId xmlns:a16="http://schemas.microsoft.com/office/drawing/2014/main" id="{E358675D-6F5C-C6F4-6251-574E7DB9B417}"/>
              </a:ext>
            </a:extLst>
          </p:cNvPr>
          <p:cNvSpPr>
            <a:spLocks/>
          </p:cNvSpPr>
          <p:nvPr>
            <p:custDataLst>
              <p:tags r:id="rId56"/>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52FECCE-3BC9-4DEF-8D9A-A953F3947C48}" type="datetime'''''''''''''''''''''''2''''''''''''''''6'''''''''''''''''">
              <a:rPr kumimoji="0" lang="en-IN" altLang="en-US" sz="800" b="0" smtClean="0"/>
              <a:pPr/>
              <a:t>26</a:t>
            </a:fld>
            <a:endParaRPr kumimoji="0" lang="ja-JP" altLang="en-US" sz="800" b="0" dirty="0">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p:cNvSpPr>
          <p:nvPr>
            <p:custDataLst>
              <p:tags r:id="rId57"/>
            </p:custDataLst>
          </p:nvPr>
        </p:nvSpPr>
        <p:spPr bwMode="auto">
          <a:xfrm>
            <a:off x="42783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800" b="0" smtClean="0"/>
              <a:pPr/>
              <a:t>23</a:t>
            </a:fld>
            <a:endParaRPr kumimoji="0" lang="ja-JP" altLang="en-US" sz="800" b="0" dirty="0">
              <a:sym typeface="+mn-lt"/>
            </a:endParaRPr>
          </a:p>
        </p:txBody>
      </p:sp>
      <p:graphicFrame>
        <p:nvGraphicFramePr>
          <p:cNvPr id="107" name="Chart 106">
            <a:extLst>
              <a:ext uri="{FF2B5EF4-FFF2-40B4-BE49-F238E27FC236}">
                <a16:creationId xmlns:a16="http://schemas.microsoft.com/office/drawing/2014/main" id="{C412C3B5-8B9D-2034-5629-7E23D4C1C748}"/>
              </a:ext>
            </a:extLst>
          </p:cNvPr>
          <p:cNvGraphicFramePr/>
          <p:nvPr>
            <p:custDataLst>
              <p:tags r:id="rId58"/>
            </p:custDataLst>
            <p:extLst>
              <p:ext uri="{D42A27DB-BD31-4B8C-83A1-F6EECF244321}">
                <p14:modId xmlns:p14="http://schemas.microsoft.com/office/powerpoint/2010/main" val="4170520192"/>
              </p:ext>
            </p:extLst>
          </p:nvPr>
        </p:nvGraphicFramePr>
        <p:xfrm>
          <a:off x="5416550" y="2409825"/>
          <a:ext cx="4443413" cy="3622675"/>
        </p:xfrm>
        <a:graphic>
          <a:graphicData uri="http://schemas.openxmlformats.org/drawingml/2006/chart">
            <c:chart xmlns:c="http://schemas.openxmlformats.org/drawingml/2006/chart" xmlns:r="http://schemas.openxmlformats.org/officeDocument/2006/relationships" r:id="rId153"/>
          </a:graphicData>
        </a:graphic>
      </p:graphicFrame>
      <p:sp>
        <p:nvSpPr>
          <p:cNvPr id="143" name="テキスト プレースホルダ 9">
            <a:extLst>
              <a:ext uri="{FF2B5EF4-FFF2-40B4-BE49-F238E27FC236}">
                <a16:creationId xmlns:a16="http://schemas.microsoft.com/office/drawing/2014/main" id="{3B477B62-F201-41EF-B04A-EB3DAE7B5E88}"/>
              </a:ext>
            </a:extLst>
          </p:cNvPr>
          <p:cNvSpPr>
            <a:spLocks/>
          </p:cNvSpPr>
          <p:nvPr>
            <p:custDataLst>
              <p:tags r:id="rId59"/>
            </p:custDataLst>
          </p:nvPr>
        </p:nvSpPr>
        <p:spPr bwMode="gray">
          <a:xfrm>
            <a:off x="5195888" y="58737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4B9B21A-7F9E-4511-9515-5ACDF19179BF}" type="datetime'''''''''''''''''''0''''.0'''''">
              <a:rPr lang="en-US" altLang="en-US" sz="1000" smtClean="0">
                <a:sym typeface="+mn-lt"/>
              </a:rPr>
              <a:pPr/>
              <a:t>0.0</a:t>
            </a:fld>
            <a:endParaRPr lang="ja-JP" altLang="en-US" sz="1000" dirty="0">
              <a:sym typeface="+mn-lt"/>
            </a:endParaRPr>
          </a:p>
        </p:txBody>
      </p:sp>
      <p:sp>
        <p:nvSpPr>
          <p:cNvPr id="106" name="テキスト プレースホルダ 9">
            <a:extLst>
              <a:ext uri="{FF2B5EF4-FFF2-40B4-BE49-F238E27FC236}">
                <a16:creationId xmlns:a16="http://schemas.microsoft.com/office/drawing/2014/main" id="{03DAB669-C9CA-4926-B886-0589E8E701DA}"/>
              </a:ext>
            </a:extLst>
          </p:cNvPr>
          <p:cNvSpPr>
            <a:spLocks/>
          </p:cNvSpPr>
          <p:nvPr>
            <p:custDataLst>
              <p:tags r:id="rId60"/>
            </p:custDataLst>
          </p:nvPr>
        </p:nvSpPr>
        <p:spPr bwMode="gray">
          <a:xfrm>
            <a:off x="5195888" y="5670550"/>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CE6F9F3-5A2D-4FEC-A68F-699FD76B2021}" type="datetime'''''''0''''''.''''''''''''''''''''''5'''''''''''''">
              <a:rPr lang="en-US" altLang="en-US" sz="1000" smtClean="0">
                <a:sym typeface="+mn-lt"/>
              </a:rPr>
              <a:pPr/>
              <a:t>0.5</a:t>
            </a:fld>
            <a:endParaRPr lang="ja-JP" altLang="en-US" sz="1000" dirty="0">
              <a:sym typeface="+mn-lt"/>
            </a:endParaRPr>
          </a:p>
        </p:txBody>
      </p:sp>
      <p:sp>
        <p:nvSpPr>
          <p:cNvPr id="151" name="テキスト プレースホルダ 9">
            <a:extLst>
              <a:ext uri="{FF2B5EF4-FFF2-40B4-BE49-F238E27FC236}">
                <a16:creationId xmlns:a16="http://schemas.microsoft.com/office/drawing/2014/main" id="{916CEBD4-F40E-46E2-8C50-A91FCE87CBEE}"/>
              </a:ext>
            </a:extLst>
          </p:cNvPr>
          <p:cNvSpPr>
            <a:spLocks/>
          </p:cNvSpPr>
          <p:nvPr>
            <p:custDataLst>
              <p:tags r:id="rId61"/>
            </p:custDataLst>
          </p:nvPr>
        </p:nvSpPr>
        <p:spPr bwMode="gray">
          <a:xfrm>
            <a:off x="5195888" y="54657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1883029-91EB-4510-912A-69F6CA5473DF}" type="datetime'''''''''''''''''''''1''''.''''''''''''''''''''''0'''''''''">
              <a:rPr lang="en-US" altLang="en-US" sz="1000" smtClean="0">
                <a:sym typeface="+mn-lt"/>
              </a:rPr>
              <a:pPr/>
              <a:t>1.0</a:t>
            </a:fld>
            <a:endParaRPr lang="ja-JP" altLang="en-US" sz="1000" dirty="0">
              <a:sym typeface="+mn-lt"/>
            </a:endParaRPr>
          </a:p>
        </p:txBody>
      </p:sp>
      <p:sp>
        <p:nvSpPr>
          <p:cNvPr id="153" name="テキスト プレースホルダ 9">
            <a:extLst>
              <a:ext uri="{FF2B5EF4-FFF2-40B4-BE49-F238E27FC236}">
                <a16:creationId xmlns:a16="http://schemas.microsoft.com/office/drawing/2014/main" id="{78B3E7D1-0ED3-4514-A0AC-2DB3CA9503D7}"/>
              </a:ext>
            </a:extLst>
          </p:cNvPr>
          <p:cNvSpPr>
            <a:spLocks/>
          </p:cNvSpPr>
          <p:nvPr>
            <p:custDataLst>
              <p:tags r:id="rId62"/>
            </p:custDataLst>
          </p:nvPr>
        </p:nvSpPr>
        <p:spPr bwMode="gray">
          <a:xfrm>
            <a:off x="5195888" y="52625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4F6A0C0-C918-44EF-A171-EE0B82CA6918}" type="datetime'1''''''''''''''''''''''''''''.''''''''5'''''''''''''''">
              <a:rPr lang="en-US" altLang="en-US" sz="1000" smtClean="0">
                <a:sym typeface="+mn-lt"/>
              </a:rPr>
              <a:pPr/>
              <a:t>1.5</a:t>
            </a:fld>
            <a:endParaRPr lang="ja-JP" altLang="en-US" sz="1000" dirty="0">
              <a:sym typeface="+mn-lt"/>
            </a:endParaRPr>
          </a:p>
        </p:txBody>
      </p:sp>
      <p:sp>
        <p:nvSpPr>
          <p:cNvPr id="154" name="テキスト プレースホルダ 9">
            <a:extLst>
              <a:ext uri="{FF2B5EF4-FFF2-40B4-BE49-F238E27FC236}">
                <a16:creationId xmlns:a16="http://schemas.microsoft.com/office/drawing/2014/main" id="{F07577E6-FEAC-45AF-9168-E1D1FA4E1DDA}"/>
              </a:ext>
            </a:extLst>
          </p:cNvPr>
          <p:cNvSpPr>
            <a:spLocks/>
          </p:cNvSpPr>
          <p:nvPr>
            <p:custDataLst>
              <p:tags r:id="rId63"/>
            </p:custDataLst>
          </p:nvPr>
        </p:nvSpPr>
        <p:spPr bwMode="gray">
          <a:xfrm>
            <a:off x="5195888" y="50593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5278DB4-68FD-45EF-A2C7-0EA83726656D}" type="datetime'''''''''''''''''''''''''2.''''''''''''0'''''''''''''''''''''''">
              <a:rPr lang="en-US" altLang="en-US" sz="1000" smtClean="0">
                <a:sym typeface="+mn-lt"/>
              </a:rPr>
              <a:pPr/>
              <a:t>2.0</a:t>
            </a:fld>
            <a:endParaRPr lang="ja-JP" altLang="en-US" sz="1000" dirty="0">
              <a:sym typeface="+mn-lt"/>
            </a:endParaRPr>
          </a:p>
        </p:txBody>
      </p:sp>
      <p:sp>
        <p:nvSpPr>
          <p:cNvPr id="149" name="テキスト プレースホルダ 9">
            <a:extLst>
              <a:ext uri="{FF2B5EF4-FFF2-40B4-BE49-F238E27FC236}">
                <a16:creationId xmlns:a16="http://schemas.microsoft.com/office/drawing/2014/main" id="{A4C61669-A210-46C2-9E9C-E2568C73DB93}"/>
              </a:ext>
            </a:extLst>
          </p:cNvPr>
          <p:cNvSpPr>
            <a:spLocks/>
          </p:cNvSpPr>
          <p:nvPr>
            <p:custDataLst>
              <p:tags r:id="rId64"/>
            </p:custDataLst>
          </p:nvPr>
        </p:nvSpPr>
        <p:spPr bwMode="gray">
          <a:xfrm>
            <a:off x="5195888" y="48561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BBECE0D-0064-4B51-B8BF-9E11F1D8B14A}" type="datetime'2''''''''''''.''''''''5'''''''''''''''''''''''''''''''''''''''">
              <a:rPr lang="en-US" altLang="en-US" sz="1000" smtClean="0">
                <a:sym typeface="+mn-lt"/>
              </a:rPr>
              <a:pPr/>
              <a:t>2.5</a:t>
            </a:fld>
            <a:endParaRPr lang="ja-JP" altLang="en-US" sz="1000" dirty="0">
              <a:sym typeface="+mn-lt"/>
            </a:endParaRPr>
          </a:p>
        </p:txBody>
      </p:sp>
      <p:sp>
        <p:nvSpPr>
          <p:cNvPr id="146" name="テキスト プレースホルダ 9">
            <a:extLst>
              <a:ext uri="{FF2B5EF4-FFF2-40B4-BE49-F238E27FC236}">
                <a16:creationId xmlns:a16="http://schemas.microsoft.com/office/drawing/2014/main" id="{277085D3-B694-47A5-BA52-420D55295FA8}"/>
              </a:ext>
            </a:extLst>
          </p:cNvPr>
          <p:cNvSpPr>
            <a:spLocks/>
          </p:cNvSpPr>
          <p:nvPr>
            <p:custDataLst>
              <p:tags r:id="rId65"/>
            </p:custDataLst>
          </p:nvPr>
        </p:nvSpPr>
        <p:spPr bwMode="gray">
          <a:xfrm>
            <a:off x="5195888" y="46529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651B058-3EA0-4C40-97C0-038C96754670}" type="datetime'''''''''3''''''''''.''''''''''''''''''''''''''''0'">
              <a:rPr lang="en-US" altLang="en-US" sz="1000" smtClean="0">
                <a:sym typeface="+mn-lt"/>
              </a:rPr>
              <a:pPr/>
              <a:t>3.0</a:t>
            </a:fld>
            <a:endParaRPr lang="ja-JP" altLang="en-US" sz="1000" dirty="0">
              <a:sym typeface="+mn-lt"/>
            </a:endParaRPr>
          </a:p>
        </p:txBody>
      </p:sp>
      <p:sp>
        <p:nvSpPr>
          <p:cNvPr id="144" name="テキスト プレースホルダ 9">
            <a:extLst>
              <a:ext uri="{FF2B5EF4-FFF2-40B4-BE49-F238E27FC236}">
                <a16:creationId xmlns:a16="http://schemas.microsoft.com/office/drawing/2014/main" id="{F40DA008-59E2-4EFE-AF23-F9D79E40E8F4}"/>
              </a:ext>
            </a:extLst>
          </p:cNvPr>
          <p:cNvSpPr>
            <a:spLocks/>
          </p:cNvSpPr>
          <p:nvPr>
            <p:custDataLst>
              <p:tags r:id="rId66"/>
            </p:custDataLst>
          </p:nvPr>
        </p:nvSpPr>
        <p:spPr bwMode="gray">
          <a:xfrm>
            <a:off x="5195888" y="44497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798192E-D294-44AF-8119-3677C067D069}" type="datetime'''''''''''''3''''''''''''''''.''''''5'''''''">
              <a:rPr lang="en-US" altLang="en-US" sz="1000" smtClean="0">
                <a:sym typeface="+mn-lt"/>
              </a:rPr>
              <a:pPr/>
              <a:t>3.5</a:t>
            </a:fld>
            <a:endParaRPr lang="ja-JP" altLang="en-US" sz="1000" dirty="0">
              <a:sym typeface="+mn-lt"/>
            </a:endParaRPr>
          </a:p>
        </p:txBody>
      </p:sp>
      <p:sp>
        <p:nvSpPr>
          <p:cNvPr id="148" name="テキスト プレースホルダ 9">
            <a:extLst>
              <a:ext uri="{FF2B5EF4-FFF2-40B4-BE49-F238E27FC236}">
                <a16:creationId xmlns:a16="http://schemas.microsoft.com/office/drawing/2014/main" id="{4B394C64-5446-4068-B599-133450C6D5A2}"/>
              </a:ext>
            </a:extLst>
          </p:cNvPr>
          <p:cNvSpPr>
            <a:spLocks/>
          </p:cNvSpPr>
          <p:nvPr>
            <p:custDataLst>
              <p:tags r:id="rId67"/>
            </p:custDataLst>
          </p:nvPr>
        </p:nvSpPr>
        <p:spPr bwMode="gray">
          <a:xfrm>
            <a:off x="5195888" y="42465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DC68D51-3F52-4AAB-8696-1E1EDF4E0BC4}" type="datetime'''''''''4''''.''''''''''''''''''''''''''0'''''''''''''''''''''">
              <a:rPr lang="en-US" altLang="en-US" sz="1000" smtClean="0">
                <a:sym typeface="+mn-lt"/>
              </a:rPr>
              <a:pPr/>
              <a:t>4.0</a:t>
            </a:fld>
            <a:endParaRPr lang="ja-JP" altLang="en-US" sz="1000" dirty="0">
              <a:sym typeface="+mn-lt"/>
            </a:endParaRPr>
          </a:p>
        </p:txBody>
      </p:sp>
      <p:sp>
        <p:nvSpPr>
          <p:cNvPr id="152" name="テキスト プレースホルダ 9">
            <a:extLst>
              <a:ext uri="{FF2B5EF4-FFF2-40B4-BE49-F238E27FC236}">
                <a16:creationId xmlns:a16="http://schemas.microsoft.com/office/drawing/2014/main" id="{BF54F2F4-E1E9-4C16-B9DA-AE0D7CF6BB22}"/>
              </a:ext>
            </a:extLst>
          </p:cNvPr>
          <p:cNvSpPr>
            <a:spLocks/>
          </p:cNvSpPr>
          <p:nvPr>
            <p:custDataLst>
              <p:tags r:id="rId68"/>
            </p:custDataLst>
          </p:nvPr>
        </p:nvSpPr>
        <p:spPr bwMode="gray">
          <a:xfrm>
            <a:off x="5195888" y="40433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4339A28-7327-4D43-8C8C-13726F2B1E7D}" type="datetime'''''''''''''4''.''''''''''''''''''''''''5'''''''''''">
              <a:rPr lang="en-US" altLang="en-US" sz="1000" smtClean="0">
                <a:sym typeface="+mn-lt"/>
              </a:rPr>
              <a:pPr/>
              <a:t>4.5</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86B24CDB-28C2-4A1E-BFF1-5F472DEA255E}"/>
              </a:ext>
            </a:extLst>
          </p:cNvPr>
          <p:cNvSpPr>
            <a:spLocks/>
          </p:cNvSpPr>
          <p:nvPr>
            <p:custDataLst>
              <p:tags r:id="rId69"/>
            </p:custDataLst>
          </p:nvPr>
        </p:nvSpPr>
        <p:spPr bwMode="gray">
          <a:xfrm>
            <a:off x="5195888" y="38401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30FC1A3-F9F0-4B10-863D-B65784D1A6DF}" type="datetime'5.''''''''''''''''''''''0'''''">
              <a:rPr lang="en-US" altLang="en-US" sz="1000" smtClean="0">
                <a:sym typeface="+mn-lt"/>
              </a:rPr>
              <a:pPr/>
              <a:t>5.0</a:t>
            </a:fld>
            <a:endParaRPr lang="ja-JP" altLang="en-US" sz="1000" dirty="0">
              <a:sym typeface="+mn-lt"/>
            </a:endParaRPr>
          </a:p>
        </p:txBody>
      </p:sp>
      <p:sp>
        <p:nvSpPr>
          <p:cNvPr id="145" name="テキスト プレースホルダ 9">
            <a:extLst>
              <a:ext uri="{FF2B5EF4-FFF2-40B4-BE49-F238E27FC236}">
                <a16:creationId xmlns:a16="http://schemas.microsoft.com/office/drawing/2014/main" id="{9600B90F-4C3E-4E76-87EF-C0FC0B3D3CB1}"/>
              </a:ext>
            </a:extLst>
          </p:cNvPr>
          <p:cNvSpPr>
            <a:spLocks/>
          </p:cNvSpPr>
          <p:nvPr>
            <p:custDataLst>
              <p:tags r:id="rId70"/>
            </p:custDataLst>
          </p:nvPr>
        </p:nvSpPr>
        <p:spPr bwMode="gray">
          <a:xfrm>
            <a:off x="5195888" y="36369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EC8C6BC-993F-4959-AAF5-9A22EAD31465}" type="datetime'''''5''''''''''''''''''''''''''''''''''.''''5'''''''''''''">
              <a:rPr lang="en-US" altLang="en-US" sz="1000" smtClean="0">
                <a:sym typeface="+mn-lt"/>
              </a:rPr>
              <a:pPr/>
              <a:t>5.5</a:t>
            </a:fld>
            <a:endParaRPr lang="ja-JP" altLang="en-US" sz="1000" dirty="0">
              <a:sym typeface="+mn-lt"/>
            </a:endParaRPr>
          </a:p>
        </p:txBody>
      </p:sp>
      <p:sp>
        <p:nvSpPr>
          <p:cNvPr id="147" name="テキスト プレースホルダ 9">
            <a:extLst>
              <a:ext uri="{FF2B5EF4-FFF2-40B4-BE49-F238E27FC236}">
                <a16:creationId xmlns:a16="http://schemas.microsoft.com/office/drawing/2014/main" id="{E433A598-38FE-47F3-B690-607AC19AF2DB}"/>
              </a:ext>
            </a:extLst>
          </p:cNvPr>
          <p:cNvSpPr>
            <a:spLocks/>
          </p:cNvSpPr>
          <p:nvPr>
            <p:custDataLst>
              <p:tags r:id="rId71"/>
            </p:custDataLst>
          </p:nvPr>
        </p:nvSpPr>
        <p:spPr bwMode="gray">
          <a:xfrm>
            <a:off x="5195888" y="34337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C5ACF07-48D5-47F7-8834-5DAF6F724BF3}" type="datetime'''''''''''''''''''''''''''''6''''''''''''''''''.''''''''''''0'">
              <a:rPr lang="en-US" altLang="en-US" sz="1000" smtClean="0">
                <a:sym typeface="+mn-lt"/>
              </a:rPr>
              <a:pPr/>
              <a:t>6.0</a:t>
            </a:fld>
            <a:endParaRPr lang="ja-JP" altLang="en-US" sz="1000" dirty="0">
              <a:sym typeface="+mn-lt"/>
            </a:endParaRPr>
          </a:p>
        </p:txBody>
      </p:sp>
      <p:sp>
        <p:nvSpPr>
          <p:cNvPr id="150" name="テキスト プレースホルダ 9">
            <a:extLst>
              <a:ext uri="{FF2B5EF4-FFF2-40B4-BE49-F238E27FC236}">
                <a16:creationId xmlns:a16="http://schemas.microsoft.com/office/drawing/2014/main" id="{6137FCF9-684F-4C9B-BA95-6000ED98797A}"/>
              </a:ext>
            </a:extLst>
          </p:cNvPr>
          <p:cNvSpPr>
            <a:spLocks/>
          </p:cNvSpPr>
          <p:nvPr>
            <p:custDataLst>
              <p:tags r:id="rId72"/>
            </p:custDataLst>
          </p:nvPr>
        </p:nvSpPr>
        <p:spPr bwMode="gray">
          <a:xfrm>
            <a:off x="5195888" y="32305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9E4732D-A29F-4B71-A36D-1D054867F1B6}" type="datetime'''''''6''''''''''.''''''''''''''''''''''''''''''''5'''''">
              <a:rPr lang="en-US" altLang="en-US" sz="1000" smtClean="0">
                <a:sym typeface="+mn-lt"/>
              </a:rPr>
              <a:pPr/>
              <a:t>6.5</a:t>
            </a:fld>
            <a:endParaRPr lang="ja-JP" altLang="en-US" sz="1000" dirty="0">
              <a:sym typeface="+mn-lt"/>
            </a:endParaRPr>
          </a:p>
        </p:txBody>
      </p:sp>
      <p:sp>
        <p:nvSpPr>
          <p:cNvPr id="155" name="テキスト プレースホルダ 9">
            <a:extLst>
              <a:ext uri="{FF2B5EF4-FFF2-40B4-BE49-F238E27FC236}">
                <a16:creationId xmlns:a16="http://schemas.microsoft.com/office/drawing/2014/main" id="{DD7BCA8D-5954-4CBE-BA02-7DD37AD60F50}"/>
              </a:ext>
            </a:extLst>
          </p:cNvPr>
          <p:cNvSpPr>
            <a:spLocks/>
          </p:cNvSpPr>
          <p:nvPr>
            <p:custDataLst>
              <p:tags r:id="rId73"/>
            </p:custDataLst>
          </p:nvPr>
        </p:nvSpPr>
        <p:spPr bwMode="gray">
          <a:xfrm>
            <a:off x="5195888" y="30273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D24A263-04E0-4D68-A0F0-CA36659EAFB7}" type="datetime'''''''''7''''''''''.''''''''0'''''''">
              <a:rPr lang="en-US" altLang="en-US" sz="1000" smtClean="0">
                <a:sym typeface="+mn-lt"/>
              </a:rPr>
              <a:pPr/>
              <a:t>7.0</a:t>
            </a:fld>
            <a:endParaRPr lang="ja-JP" altLang="en-US" sz="1000" dirty="0">
              <a:sym typeface="+mn-lt"/>
            </a:endParaRPr>
          </a:p>
        </p:txBody>
      </p:sp>
      <p:sp>
        <p:nvSpPr>
          <p:cNvPr id="156" name="テキスト プレースホルダ 9">
            <a:extLst>
              <a:ext uri="{FF2B5EF4-FFF2-40B4-BE49-F238E27FC236}">
                <a16:creationId xmlns:a16="http://schemas.microsoft.com/office/drawing/2014/main" id="{BDFEAD24-6645-4DCA-9F5C-392939ACE0A2}"/>
              </a:ext>
            </a:extLst>
          </p:cNvPr>
          <p:cNvSpPr>
            <a:spLocks/>
          </p:cNvSpPr>
          <p:nvPr>
            <p:custDataLst>
              <p:tags r:id="rId74"/>
            </p:custDataLst>
          </p:nvPr>
        </p:nvSpPr>
        <p:spPr bwMode="gray">
          <a:xfrm>
            <a:off x="5195888" y="2822575"/>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7523AB7-224E-46FA-BF2E-A82289861D0E}" type="datetime'''''''''7''''''''''.''''''''''''''''''''''''''5'">
              <a:rPr lang="en-US" altLang="en-US" sz="1000" smtClean="0">
                <a:sym typeface="+mn-lt"/>
              </a:rPr>
              <a:pPr/>
              <a:t>7.5</a:t>
            </a:fld>
            <a:endParaRPr lang="ja-JP" altLang="en-US" sz="1000" dirty="0">
              <a:sym typeface="+mn-lt"/>
            </a:endParaRPr>
          </a:p>
        </p:txBody>
      </p:sp>
      <p:sp>
        <p:nvSpPr>
          <p:cNvPr id="157" name="テキスト プレースホルダ 9">
            <a:extLst>
              <a:ext uri="{FF2B5EF4-FFF2-40B4-BE49-F238E27FC236}">
                <a16:creationId xmlns:a16="http://schemas.microsoft.com/office/drawing/2014/main" id="{F1EA200E-D5D8-4BAF-AD8A-468303ED036C}"/>
              </a:ext>
            </a:extLst>
          </p:cNvPr>
          <p:cNvSpPr>
            <a:spLocks/>
          </p:cNvSpPr>
          <p:nvPr>
            <p:custDataLst>
              <p:tags r:id="rId75"/>
            </p:custDataLst>
          </p:nvPr>
        </p:nvSpPr>
        <p:spPr bwMode="gray">
          <a:xfrm>
            <a:off x="5195888" y="26193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96DF9C3-2ECD-4707-946E-E01640026B03}" type="datetime'''''''''''''''''''''''''''''''8''.''''0'''''''''''''''''''''''">
              <a:rPr lang="en-US" altLang="en-US" sz="1000" smtClean="0">
                <a:sym typeface="+mn-lt"/>
              </a:rPr>
              <a:pPr/>
              <a:t>8.0</a:t>
            </a:fld>
            <a:endParaRPr lang="ja-JP" altLang="en-US" sz="1000" dirty="0">
              <a:sym typeface="+mn-lt"/>
            </a:endParaRPr>
          </a:p>
        </p:txBody>
      </p:sp>
      <p:sp>
        <p:nvSpPr>
          <p:cNvPr id="158" name="テキスト プレースホルダ 9">
            <a:extLst>
              <a:ext uri="{FF2B5EF4-FFF2-40B4-BE49-F238E27FC236}">
                <a16:creationId xmlns:a16="http://schemas.microsoft.com/office/drawing/2014/main" id="{B36F0B74-5DB7-4B75-870F-C018F115B5F0}"/>
              </a:ext>
            </a:extLst>
          </p:cNvPr>
          <p:cNvSpPr>
            <a:spLocks/>
          </p:cNvSpPr>
          <p:nvPr>
            <p:custDataLst>
              <p:tags r:id="rId76"/>
            </p:custDataLst>
          </p:nvPr>
        </p:nvSpPr>
        <p:spPr bwMode="gray">
          <a:xfrm>
            <a:off x="5195888" y="2416175"/>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A2E96A2-AB5F-4E64-BFC5-20B65574DA06}" type="datetime'''''''''''''''''''8.''''''''''''''''''5'''''''''">
              <a:rPr lang="en-US" altLang="en-US" sz="1000" smtClean="0">
                <a:sym typeface="+mn-lt"/>
              </a:rPr>
              <a:pPr/>
              <a:t>8.5</a:t>
            </a:fld>
            <a:endParaRPr lang="ja-JP" altLang="en-US" sz="1000" dirty="0">
              <a:sym typeface="+mn-lt"/>
            </a:endParaRPr>
          </a:p>
        </p:txBody>
      </p:sp>
      <p:cxnSp>
        <p:nvCxnSpPr>
          <p:cNvPr id="57" name="Straight Connector 56">
            <a:extLst>
              <a:ext uri="{FF2B5EF4-FFF2-40B4-BE49-F238E27FC236}">
                <a16:creationId xmlns:a16="http://schemas.microsoft.com/office/drawing/2014/main" id="{183CFA09-D89D-AE8E-B97B-0B5202127AC7}"/>
              </a:ext>
            </a:extLst>
          </p:cNvPr>
          <p:cNvCxnSpPr/>
          <p:nvPr>
            <p:custDataLst>
              <p:tags r:id="rId77"/>
            </p:custDataLst>
          </p:nvPr>
        </p:nvCxnSpPr>
        <p:spPr bwMode="auto">
          <a:xfrm>
            <a:off x="8578850" y="39084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CD471239-77BB-45F1-851C-89B902B0350C}"/>
              </a:ext>
            </a:extLst>
          </p:cNvPr>
          <p:cNvCxnSpPr/>
          <p:nvPr>
            <p:custDataLst>
              <p:tags r:id="rId78"/>
            </p:custDataLst>
          </p:nvPr>
        </p:nvCxnSpPr>
        <p:spPr bwMode="auto">
          <a:xfrm>
            <a:off x="8921750" y="39941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E2290B6E-8531-A816-47F8-6DB2A9258909}"/>
              </a:ext>
            </a:extLst>
          </p:cNvPr>
          <p:cNvCxnSpPr/>
          <p:nvPr>
            <p:custDataLst>
              <p:tags r:id="rId79"/>
            </p:custDataLst>
          </p:nvPr>
        </p:nvCxnSpPr>
        <p:spPr bwMode="auto">
          <a:xfrm>
            <a:off x="9093200" y="38941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952FE8C2-7F97-D913-C123-7037EE5B2943}"/>
              </a:ext>
            </a:extLst>
          </p:cNvPr>
          <p:cNvCxnSpPr/>
          <p:nvPr>
            <p:custDataLst>
              <p:tags r:id="rId80"/>
            </p:custDataLst>
          </p:nvPr>
        </p:nvCxnSpPr>
        <p:spPr bwMode="auto">
          <a:xfrm>
            <a:off x="9264650" y="38195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0142ABC8-D228-E294-7C02-9C07A758A0EB}"/>
              </a:ext>
            </a:extLst>
          </p:cNvPr>
          <p:cNvCxnSpPr/>
          <p:nvPr>
            <p:custDataLst>
              <p:tags r:id="rId81"/>
            </p:custDataLst>
          </p:nvPr>
        </p:nvCxnSpPr>
        <p:spPr bwMode="auto">
          <a:xfrm>
            <a:off x="9434513" y="34956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50840573-E76F-C4C8-B7CF-3BF0BAF23471}"/>
              </a:ext>
            </a:extLst>
          </p:cNvPr>
          <p:cNvCxnSpPr/>
          <p:nvPr>
            <p:custDataLst>
              <p:tags r:id="rId82"/>
            </p:custDataLst>
          </p:nvPr>
        </p:nvCxnSpPr>
        <p:spPr bwMode="auto">
          <a:xfrm>
            <a:off x="9777413" y="34544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6983989D-FE55-B031-70BC-F48F5CA046F8}"/>
              </a:ext>
            </a:extLst>
          </p:cNvPr>
          <p:cNvCxnSpPr/>
          <p:nvPr>
            <p:custDataLst>
              <p:tags r:id="rId83"/>
            </p:custDataLst>
          </p:nvPr>
        </p:nvCxnSpPr>
        <p:spPr bwMode="auto">
          <a:xfrm>
            <a:off x="8750300" y="39465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E93103CE-2A25-A3D4-1681-45D7AA4D682E}"/>
              </a:ext>
            </a:extLst>
          </p:cNvPr>
          <p:cNvCxnSpPr/>
          <p:nvPr>
            <p:custDataLst>
              <p:tags r:id="rId84"/>
            </p:custDataLst>
          </p:nvPr>
        </p:nvCxnSpPr>
        <p:spPr bwMode="auto">
          <a:xfrm>
            <a:off x="6011863" y="28194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B884CD3D-47EF-2447-6624-7F94F30513EF}"/>
              </a:ext>
            </a:extLst>
          </p:cNvPr>
          <p:cNvCxnSpPr/>
          <p:nvPr>
            <p:custDataLst>
              <p:tags r:id="rId85"/>
            </p:custDataLst>
          </p:nvPr>
        </p:nvCxnSpPr>
        <p:spPr bwMode="auto">
          <a:xfrm flipH="1">
            <a:off x="5545138" y="2743200"/>
            <a:ext cx="30162"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4A19943C-0529-8D77-4408-FA3D2259CBA4}"/>
              </a:ext>
            </a:extLst>
          </p:cNvPr>
          <p:cNvCxnSpPr/>
          <p:nvPr>
            <p:custDataLst>
              <p:tags r:id="rId86"/>
            </p:custDataLst>
          </p:nvPr>
        </p:nvCxnSpPr>
        <p:spPr bwMode="auto">
          <a:xfrm>
            <a:off x="5842000" y="25352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D1FF0AC2-79D0-47AC-B2F3-BD1BDCD67A91}"/>
              </a:ext>
            </a:extLst>
          </p:cNvPr>
          <p:cNvCxnSpPr/>
          <p:nvPr>
            <p:custDataLst>
              <p:tags r:id="rId87"/>
            </p:custDataLst>
          </p:nvPr>
        </p:nvCxnSpPr>
        <p:spPr bwMode="auto">
          <a:xfrm>
            <a:off x="6183313" y="30781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020F0AEE-3239-5046-007C-C93D08248E38}"/>
              </a:ext>
            </a:extLst>
          </p:cNvPr>
          <p:cNvCxnSpPr/>
          <p:nvPr>
            <p:custDataLst>
              <p:tags r:id="rId88"/>
            </p:custDataLst>
          </p:nvPr>
        </p:nvCxnSpPr>
        <p:spPr bwMode="auto">
          <a:xfrm>
            <a:off x="6354763" y="3011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96F4A4C-978F-6D1C-FAFA-09E2029D057D}"/>
              </a:ext>
            </a:extLst>
          </p:cNvPr>
          <p:cNvCxnSpPr/>
          <p:nvPr>
            <p:custDataLst>
              <p:tags r:id="rId89"/>
            </p:custDataLst>
          </p:nvPr>
        </p:nvCxnSpPr>
        <p:spPr bwMode="auto">
          <a:xfrm>
            <a:off x="6526213" y="2901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87F445A3-D478-9013-5978-837D172615FB}"/>
              </a:ext>
            </a:extLst>
          </p:cNvPr>
          <p:cNvCxnSpPr/>
          <p:nvPr>
            <p:custDataLst>
              <p:tags r:id="rId90"/>
            </p:custDataLst>
          </p:nvPr>
        </p:nvCxnSpPr>
        <p:spPr bwMode="auto">
          <a:xfrm>
            <a:off x="7210425" y="40052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5B14F27-A0D2-7824-77EF-FE5C4E986373}"/>
              </a:ext>
            </a:extLst>
          </p:cNvPr>
          <p:cNvCxnSpPr/>
          <p:nvPr>
            <p:custDataLst>
              <p:tags r:id="rId91"/>
            </p:custDataLst>
          </p:nvPr>
        </p:nvCxnSpPr>
        <p:spPr bwMode="auto">
          <a:xfrm>
            <a:off x="7381875" y="4291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49174339-A6F4-CE61-CD3A-753B46C3751C}"/>
              </a:ext>
            </a:extLst>
          </p:cNvPr>
          <p:cNvCxnSpPr/>
          <p:nvPr>
            <p:custDataLst>
              <p:tags r:id="rId92"/>
            </p:custDataLst>
          </p:nvPr>
        </p:nvCxnSpPr>
        <p:spPr bwMode="auto">
          <a:xfrm>
            <a:off x="7553325" y="4291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E591AB62-571A-CC45-A1A7-2C6E7E3B2476}"/>
              </a:ext>
            </a:extLst>
          </p:cNvPr>
          <p:cNvCxnSpPr/>
          <p:nvPr>
            <p:custDataLst>
              <p:tags r:id="rId93"/>
            </p:custDataLst>
          </p:nvPr>
        </p:nvCxnSpPr>
        <p:spPr bwMode="auto">
          <a:xfrm>
            <a:off x="7723188" y="3959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9CC763B4-8403-192A-AD80-E74AA3963C62}"/>
              </a:ext>
            </a:extLst>
          </p:cNvPr>
          <p:cNvCxnSpPr/>
          <p:nvPr>
            <p:custDataLst>
              <p:tags r:id="rId94"/>
            </p:custDataLst>
          </p:nvPr>
        </p:nvCxnSpPr>
        <p:spPr bwMode="auto">
          <a:xfrm>
            <a:off x="7894638" y="3806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AAE7FAF2-E403-6598-5D4B-F69AC6E18DFC}"/>
              </a:ext>
            </a:extLst>
          </p:cNvPr>
          <p:cNvCxnSpPr/>
          <p:nvPr>
            <p:custDataLst>
              <p:tags r:id="rId95"/>
            </p:custDataLst>
          </p:nvPr>
        </p:nvCxnSpPr>
        <p:spPr bwMode="auto">
          <a:xfrm>
            <a:off x="8237538" y="38687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9" name="テキスト プレースホルダ 9">
            <a:extLst>
              <a:ext uri="{FF2B5EF4-FFF2-40B4-BE49-F238E27FC236}">
                <a16:creationId xmlns:a16="http://schemas.microsoft.com/office/drawing/2014/main" id="{2CE4645B-EC7F-430F-887D-811BCB1B20FB}"/>
              </a:ext>
            </a:extLst>
          </p:cNvPr>
          <p:cNvSpPr>
            <a:spLocks/>
          </p:cNvSpPr>
          <p:nvPr>
            <p:custDataLst>
              <p:tags r:id="rId96"/>
            </p:custDataLst>
          </p:nvPr>
        </p:nvSpPr>
        <p:spPr bwMode="auto">
          <a:xfrm>
            <a:off x="5195888" y="2162175"/>
            <a:ext cx="6159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（円</a:t>
            </a:r>
            <a:r>
              <a:rPr kumimoji="0" lang="en-US" altLang="ja-JP" sz="1000" dirty="0">
                <a:sym typeface="+mn-lt"/>
              </a:rPr>
              <a:t>/</a:t>
            </a:r>
            <a:r>
              <a:rPr kumimoji="0" lang="ja-JP" altLang="en-US" sz="1000" dirty="0">
                <a:sym typeface="+mn-lt"/>
              </a:rPr>
              <a:t>千ドン）</a:t>
            </a:r>
          </a:p>
        </p:txBody>
      </p:sp>
      <p:sp useBgFill="1">
        <p:nvSpPr>
          <p:cNvPr id="172" name="テキスト プレースホルダ 9">
            <a:extLst>
              <a:ext uri="{FF2B5EF4-FFF2-40B4-BE49-F238E27FC236}">
                <a16:creationId xmlns:a16="http://schemas.microsoft.com/office/drawing/2014/main" id="{2FCFF17F-9AB2-49BA-A5CD-6EB91C221CE8}"/>
              </a:ext>
            </a:extLst>
          </p:cNvPr>
          <p:cNvSpPr>
            <a:spLocks/>
          </p:cNvSpPr>
          <p:nvPr>
            <p:custDataLst>
              <p:tags r:id="rId97"/>
            </p:custDataLst>
          </p:nvPr>
        </p:nvSpPr>
        <p:spPr bwMode="gray">
          <a:xfrm>
            <a:off x="5530850" y="259080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BDAD05-2B2F-4500-B84C-F20FAF1D71DA}" type="datetime'''''''''''7''''''''''''.''''''''''''7'''''''''''''''''''''''''">
              <a:rPr lang="en-US" altLang="en-US" sz="1000" smtClean="0">
                <a:effectLst/>
              </a:rPr>
              <a:pPr/>
              <a:t>7.7</a:t>
            </a:fld>
            <a:endParaRPr kumimoji="0" lang="ja-JP" altLang="en-US" sz="1000" dirty="0">
              <a:sym typeface="+mn-lt"/>
            </a:endParaRPr>
          </a:p>
        </p:txBody>
      </p:sp>
      <p:sp>
        <p:nvSpPr>
          <p:cNvPr id="181" name="テキスト プレースホルダ 9">
            <a:extLst>
              <a:ext uri="{FF2B5EF4-FFF2-40B4-BE49-F238E27FC236}">
                <a16:creationId xmlns:a16="http://schemas.microsoft.com/office/drawing/2014/main" id="{2A30ECC0-2F1E-43B1-95B0-8C1F2736274B}"/>
              </a:ext>
            </a:extLst>
          </p:cNvPr>
          <p:cNvSpPr>
            <a:spLocks/>
          </p:cNvSpPr>
          <p:nvPr>
            <p:custDataLst>
              <p:tags r:id="rId98"/>
            </p:custDataLst>
          </p:nvPr>
        </p:nvSpPr>
        <p:spPr bwMode="auto">
          <a:xfrm>
            <a:off x="5353050"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E8A76D-7FAD-4625-B0E9-0A7A90EA9F37}" type="datetime'''''''''''''''''''''''''''2''00''''''0'''''''">
              <a:rPr lang="en-US" altLang="en-US" sz="1000" smtClean="0"/>
              <a:pPr/>
              <a:t>2000</a:t>
            </a:fld>
            <a:endParaRPr kumimoji="0" lang="ja-JP" altLang="en-US" sz="1000" dirty="0">
              <a:sym typeface="+mn-lt"/>
            </a:endParaRPr>
          </a:p>
        </p:txBody>
      </p:sp>
      <p:sp>
        <p:nvSpPr>
          <p:cNvPr id="182" name="テキスト プレースホルダ 9">
            <a:extLst>
              <a:ext uri="{FF2B5EF4-FFF2-40B4-BE49-F238E27FC236}">
                <a16:creationId xmlns:a16="http://schemas.microsoft.com/office/drawing/2014/main" id="{9E5E24BB-9F5F-4DA7-AAE9-498E79C6DB93}"/>
              </a:ext>
            </a:extLst>
          </p:cNvPr>
          <p:cNvSpPr>
            <a:spLocks/>
          </p:cNvSpPr>
          <p:nvPr>
            <p:custDataLst>
              <p:tags r:id="rId99"/>
            </p:custDataLst>
          </p:nvPr>
        </p:nvSpPr>
        <p:spPr bwMode="gray">
          <a:xfrm>
            <a:off x="5565775" y="2349500"/>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850B62-5722-459A-8E18-536CF45B6CC8}" type="datetime'''''''''''8''''''''''''''''.''''''''''''''''''2'''">
              <a:rPr lang="en-US" altLang="en-US" sz="1000" smtClean="0"/>
              <a:pPr/>
              <a:t>8.2</a:t>
            </a:fld>
            <a:endParaRPr kumimoji="0" lang="ja-JP" altLang="en-US" sz="1000" dirty="0">
              <a:sym typeface="+mn-lt"/>
            </a:endParaRPr>
          </a:p>
        </p:txBody>
      </p:sp>
      <p:sp>
        <p:nvSpPr>
          <p:cNvPr id="169" name="テキスト プレースホルダ 9">
            <a:extLst>
              <a:ext uri="{FF2B5EF4-FFF2-40B4-BE49-F238E27FC236}">
                <a16:creationId xmlns:a16="http://schemas.microsoft.com/office/drawing/2014/main" id="{D5368AD9-CD2C-4C56-A78B-0A04FEF43E88}"/>
              </a:ext>
            </a:extLst>
          </p:cNvPr>
          <p:cNvSpPr>
            <a:spLocks/>
          </p:cNvSpPr>
          <p:nvPr>
            <p:custDataLst>
              <p:tags r:id="rId100"/>
            </p:custDataLst>
          </p:nvPr>
        </p:nvSpPr>
        <p:spPr bwMode="auto">
          <a:xfrm>
            <a:off x="55943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568168-689F-4C33-B7C7-AC241771EC22}" type="datetime'''''''''''''''''0''''''''''''''''''''''''''''1'''''''">
              <a:rPr lang="en-US" altLang="en-US" sz="1000" smtClean="0"/>
              <a:pPr/>
              <a:t>01</a:t>
            </a:fld>
            <a:endParaRPr kumimoji="0" lang="ja-JP" altLang="en-US" sz="1000" dirty="0">
              <a:sym typeface="+mn-lt"/>
            </a:endParaRPr>
          </a:p>
        </p:txBody>
      </p:sp>
      <p:sp>
        <p:nvSpPr>
          <p:cNvPr id="180" name="テキスト プレースホルダ 9">
            <a:extLst>
              <a:ext uri="{FF2B5EF4-FFF2-40B4-BE49-F238E27FC236}">
                <a16:creationId xmlns:a16="http://schemas.microsoft.com/office/drawing/2014/main" id="{8E024D81-3E2A-4F78-8592-795BAD54B709}"/>
              </a:ext>
            </a:extLst>
          </p:cNvPr>
          <p:cNvSpPr>
            <a:spLocks/>
          </p:cNvSpPr>
          <p:nvPr>
            <p:custDataLst>
              <p:tags r:id="rId101"/>
            </p:custDataLst>
          </p:nvPr>
        </p:nvSpPr>
        <p:spPr bwMode="gray">
          <a:xfrm>
            <a:off x="5737225" y="238283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E775ED-BE32-4617-AF28-E4CD2AC7A8B9}" type="datetime'''''8''''''''''''''''''''''''''''''''''.''''2'''''''''">
              <a:rPr lang="en-US" altLang="en-US" sz="1000" smtClean="0"/>
              <a:pPr/>
              <a:t>8.2</a:t>
            </a:fld>
            <a:endParaRPr kumimoji="0" lang="ja-JP" altLang="en-US" sz="1000" dirty="0">
              <a:sym typeface="+mn-lt"/>
            </a:endParaRPr>
          </a:p>
        </p:txBody>
      </p:sp>
      <p:sp>
        <p:nvSpPr>
          <p:cNvPr id="183" name="テキスト プレースホルダ 9">
            <a:extLst>
              <a:ext uri="{FF2B5EF4-FFF2-40B4-BE49-F238E27FC236}">
                <a16:creationId xmlns:a16="http://schemas.microsoft.com/office/drawing/2014/main" id="{A759700B-0D5F-4F7A-B66B-E67F451A49D1}"/>
              </a:ext>
            </a:extLst>
          </p:cNvPr>
          <p:cNvSpPr>
            <a:spLocks/>
          </p:cNvSpPr>
          <p:nvPr>
            <p:custDataLst>
              <p:tags r:id="rId102"/>
            </p:custDataLst>
          </p:nvPr>
        </p:nvSpPr>
        <p:spPr bwMode="auto">
          <a:xfrm>
            <a:off x="57658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B8EFC3-3330-4664-92B6-096244A33253}" type="datetime'''''''''''0''''''''''''''''''2'''''''''''''''">
              <a:rPr lang="en-US" altLang="en-US" sz="1000" smtClean="0"/>
              <a:pPr/>
              <a:t>02</a:t>
            </a:fld>
            <a:endParaRPr kumimoji="0" lang="ja-JP" altLang="en-US" sz="1000" dirty="0">
              <a:sym typeface="+mn-lt"/>
            </a:endParaRPr>
          </a:p>
        </p:txBody>
      </p:sp>
      <p:sp useBgFill="1">
        <p:nvSpPr>
          <p:cNvPr id="184" name="テキスト プレースホルダ 9">
            <a:extLst>
              <a:ext uri="{FF2B5EF4-FFF2-40B4-BE49-F238E27FC236}">
                <a16:creationId xmlns:a16="http://schemas.microsoft.com/office/drawing/2014/main" id="{4C09613E-AE72-4DB7-A005-01948EDA5248}"/>
              </a:ext>
            </a:extLst>
          </p:cNvPr>
          <p:cNvSpPr>
            <a:spLocks/>
          </p:cNvSpPr>
          <p:nvPr>
            <p:custDataLst>
              <p:tags r:id="rId103"/>
            </p:custDataLst>
          </p:nvPr>
        </p:nvSpPr>
        <p:spPr bwMode="gray">
          <a:xfrm>
            <a:off x="5907088" y="266700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2638A3-52EE-4982-9051-1AEDA6430ADA}" type="datetime'''''''''''''''''7''''.''''''''''''''''''''''''5'''''''">
              <a:rPr lang="en-US" altLang="en-US" sz="1000" smtClean="0">
                <a:effectLst/>
              </a:rPr>
              <a:pPr/>
              <a:t>7.5</a:t>
            </a:fld>
            <a:endParaRPr kumimoji="0" lang="ja-JP" altLang="en-US" sz="1000" dirty="0">
              <a:sym typeface="+mn-lt"/>
            </a:endParaRPr>
          </a:p>
        </p:txBody>
      </p:sp>
      <p:sp>
        <p:nvSpPr>
          <p:cNvPr id="185" name="テキスト プレースホルダ 9">
            <a:extLst>
              <a:ext uri="{FF2B5EF4-FFF2-40B4-BE49-F238E27FC236}">
                <a16:creationId xmlns:a16="http://schemas.microsoft.com/office/drawing/2014/main" id="{A83305AE-290D-472E-9A7A-E0AEC7B70CDF}"/>
              </a:ext>
            </a:extLst>
          </p:cNvPr>
          <p:cNvSpPr>
            <a:spLocks/>
          </p:cNvSpPr>
          <p:nvPr>
            <p:custDataLst>
              <p:tags r:id="rId104"/>
            </p:custDataLst>
          </p:nvPr>
        </p:nvSpPr>
        <p:spPr bwMode="auto">
          <a:xfrm>
            <a:off x="59356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3965FA-0985-4D86-A695-370BD298CD38}" type="datetime'''''''''''''''''''''''''''''0''''''''''''''''''''''''''3'''''">
              <a:rPr lang="en-US" altLang="en-US" sz="1000" smtClean="0"/>
              <a:pPr/>
              <a:t>03</a:t>
            </a:fld>
            <a:endParaRPr kumimoji="0" lang="ja-JP" altLang="en-US" sz="1000" dirty="0">
              <a:sym typeface="+mn-lt"/>
            </a:endParaRPr>
          </a:p>
        </p:txBody>
      </p:sp>
      <p:sp useBgFill="1">
        <p:nvSpPr>
          <p:cNvPr id="175" name="テキスト プレースホルダ 9">
            <a:extLst>
              <a:ext uri="{FF2B5EF4-FFF2-40B4-BE49-F238E27FC236}">
                <a16:creationId xmlns:a16="http://schemas.microsoft.com/office/drawing/2014/main" id="{06361693-FFCB-4B23-B216-0187EB558080}"/>
              </a:ext>
            </a:extLst>
          </p:cNvPr>
          <p:cNvSpPr>
            <a:spLocks/>
          </p:cNvSpPr>
          <p:nvPr>
            <p:custDataLst>
              <p:tags r:id="rId105"/>
            </p:custDataLst>
          </p:nvPr>
        </p:nvSpPr>
        <p:spPr bwMode="gray">
          <a:xfrm>
            <a:off x="6078538" y="2925763"/>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3928A2-2ABE-44A0-8136-A4196C894386}" type="datetime'''''''''''''''''''''''6''''''''''''.''''''''''''''''''''8'''''">
              <a:rPr lang="en-US" altLang="en-US" sz="1000" smtClean="0">
                <a:effectLst/>
              </a:rPr>
              <a:pPr/>
              <a:t>6.8</a:t>
            </a:fld>
            <a:endParaRPr kumimoji="0" lang="ja-JP" altLang="en-US" sz="1000" dirty="0">
              <a:sym typeface="+mn-lt"/>
            </a:endParaRPr>
          </a:p>
        </p:txBody>
      </p:sp>
      <p:sp>
        <p:nvSpPr>
          <p:cNvPr id="186" name="テキスト プレースホルダ 9">
            <a:extLst>
              <a:ext uri="{FF2B5EF4-FFF2-40B4-BE49-F238E27FC236}">
                <a16:creationId xmlns:a16="http://schemas.microsoft.com/office/drawing/2014/main" id="{89C1798F-CC87-45D1-9006-9DF45C0ADFC1}"/>
              </a:ext>
            </a:extLst>
          </p:cNvPr>
          <p:cNvSpPr>
            <a:spLocks/>
          </p:cNvSpPr>
          <p:nvPr>
            <p:custDataLst>
              <p:tags r:id="rId106"/>
            </p:custDataLst>
          </p:nvPr>
        </p:nvSpPr>
        <p:spPr bwMode="auto">
          <a:xfrm>
            <a:off x="61071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0BD49C-982F-4530-955D-A1CA28DF32E8}" type="datetime'''''''''0''''''''''''''''''''''''''''''''''''''4'''''''''''">
              <a:rPr lang="en-US" altLang="en-US" sz="1000" smtClean="0"/>
              <a:pPr/>
              <a:t>04</a:t>
            </a:fld>
            <a:endParaRPr kumimoji="0" lang="ja-JP" altLang="en-US" sz="1000" dirty="0">
              <a:sym typeface="+mn-lt"/>
            </a:endParaRPr>
          </a:p>
        </p:txBody>
      </p:sp>
      <p:sp>
        <p:nvSpPr>
          <p:cNvPr id="178" name="テキスト プレースホルダ 9">
            <a:extLst>
              <a:ext uri="{FF2B5EF4-FFF2-40B4-BE49-F238E27FC236}">
                <a16:creationId xmlns:a16="http://schemas.microsoft.com/office/drawing/2014/main" id="{6695B733-7529-4D6A-B235-72E07756B47D}"/>
              </a:ext>
            </a:extLst>
          </p:cNvPr>
          <p:cNvSpPr>
            <a:spLocks/>
          </p:cNvSpPr>
          <p:nvPr>
            <p:custDataLst>
              <p:tags r:id="rId107"/>
            </p:custDataLst>
          </p:nvPr>
        </p:nvSpPr>
        <p:spPr bwMode="gray">
          <a:xfrm>
            <a:off x="6249988" y="285908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B4B238-D53D-4E8A-864D-57DE14E15AF9}" type="datetime'''''''''7''''''''.''''''0'''''''''''''''''">
              <a:rPr lang="en-US" altLang="en-US" sz="1000" smtClean="0"/>
              <a:pPr/>
              <a:t>7.0</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1439DF5B-0236-402B-A1E0-D66A761238FF}"/>
              </a:ext>
            </a:extLst>
          </p:cNvPr>
          <p:cNvSpPr>
            <a:spLocks/>
          </p:cNvSpPr>
          <p:nvPr>
            <p:custDataLst>
              <p:tags r:id="rId108"/>
            </p:custDataLst>
          </p:nvPr>
        </p:nvSpPr>
        <p:spPr bwMode="auto">
          <a:xfrm>
            <a:off x="62785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74B829-E7E7-4B86-893A-451CB2C88D2C}" type="datetime'''''''0''''''''''''''''''''''''''5'''''''''''''''''''''''''''">
              <a:rPr lang="en-US" altLang="en-US" sz="1000" smtClean="0"/>
              <a:pPr/>
              <a:t>05</a:t>
            </a:fld>
            <a:endParaRPr kumimoji="0" lang="ja-JP" altLang="en-US" sz="1000" dirty="0">
              <a:sym typeface="+mn-lt"/>
            </a:endParaRPr>
          </a:p>
        </p:txBody>
      </p:sp>
      <p:sp>
        <p:nvSpPr>
          <p:cNvPr id="187" name="テキスト プレースホルダ 9">
            <a:extLst>
              <a:ext uri="{FF2B5EF4-FFF2-40B4-BE49-F238E27FC236}">
                <a16:creationId xmlns:a16="http://schemas.microsoft.com/office/drawing/2014/main" id="{96B1CD28-ED46-479B-9B09-6A5760818472}"/>
              </a:ext>
            </a:extLst>
          </p:cNvPr>
          <p:cNvSpPr>
            <a:spLocks/>
          </p:cNvSpPr>
          <p:nvPr>
            <p:custDataLst>
              <p:tags r:id="rId109"/>
            </p:custDataLst>
          </p:nvPr>
        </p:nvSpPr>
        <p:spPr bwMode="gray">
          <a:xfrm>
            <a:off x="6421438" y="2749550"/>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E8F67C-4BFF-4337-9769-4580EB0690F1}" type="datetime'''7''''''''''.''''''''''''''''''''''''''3'''''''''''''''''''">
              <a:rPr lang="en-US" altLang="en-US" sz="1000" smtClean="0"/>
              <a:pPr/>
              <a:t>7.3</a:t>
            </a:fld>
            <a:endParaRPr kumimoji="0" lang="ja-JP" altLang="en-US" sz="1000" dirty="0">
              <a:sym typeface="+mn-lt"/>
            </a:endParaRPr>
          </a:p>
        </p:txBody>
      </p:sp>
      <p:sp>
        <p:nvSpPr>
          <p:cNvPr id="188" name="テキスト プレースホルダ 9">
            <a:extLst>
              <a:ext uri="{FF2B5EF4-FFF2-40B4-BE49-F238E27FC236}">
                <a16:creationId xmlns:a16="http://schemas.microsoft.com/office/drawing/2014/main" id="{37D68769-3925-45D2-AB88-3BD4BF3752BB}"/>
              </a:ext>
            </a:extLst>
          </p:cNvPr>
          <p:cNvSpPr>
            <a:spLocks/>
          </p:cNvSpPr>
          <p:nvPr>
            <p:custDataLst>
              <p:tags r:id="rId110"/>
            </p:custDataLst>
          </p:nvPr>
        </p:nvSpPr>
        <p:spPr bwMode="auto">
          <a:xfrm>
            <a:off x="64500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8BF5C4-4E47-4331-9126-0FC83D454524}" type="datetime'''''''''''''''''''''0''6'''">
              <a:rPr lang="en-US" altLang="en-US" sz="1000" smtClean="0"/>
              <a:pPr/>
              <a:t>06</a:t>
            </a:fld>
            <a:endParaRPr kumimoji="0" lang="ja-JP" altLang="en-US" sz="1000" dirty="0">
              <a:sym typeface="+mn-lt"/>
            </a:endParaRPr>
          </a:p>
        </p:txBody>
      </p:sp>
      <p:sp>
        <p:nvSpPr>
          <p:cNvPr id="166" name="テキスト プレースホルダ 9">
            <a:extLst>
              <a:ext uri="{FF2B5EF4-FFF2-40B4-BE49-F238E27FC236}">
                <a16:creationId xmlns:a16="http://schemas.microsoft.com/office/drawing/2014/main" id="{6503AFC0-F7FC-4E97-9041-4C1CC9F9F8CF}"/>
              </a:ext>
            </a:extLst>
          </p:cNvPr>
          <p:cNvSpPr>
            <a:spLocks/>
          </p:cNvSpPr>
          <p:nvPr>
            <p:custDataLst>
              <p:tags r:id="rId111"/>
            </p:custDataLst>
          </p:nvPr>
        </p:nvSpPr>
        <p:spPr bwMode="gray">
          <a:xfrm>
            <a:off x="6592888" y="273367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BF4327-6BD2-4D20-8DD1-F9245753BA1B}" type="datetime'''''''''''''''''''''''''''''''''''''7.''''''''''''''3'''''''">
              <a:rPr lang="en-US" altLang="en-US" sz="1000" smtClean="0"/>
              <a:pPr/>
              <a:t>7.3</a:t>
            </a:fld>
            <a:endParaRPr kumimoji="0" lang="ja-JP" altLang="en-US" sz="1000" dirty="0">
              <a:sym typeface="+mn-lt"/>
            </a:endParaRPr>
          </a:p>
        </p:txBody>
      </p:sp>
      <p:sp>
        <p:nvSpPr>
          <p:cNvPr id="163" name="テキスト プレースホルダ 9">
            <a:extLst>
              <a:ext uri="{FF2B5EF4-FFF2-40B4-BE49-F238E27FC236}">
                <a16:creationId xmlns:a16="http://schemas.microsoft.com/office/drawing/2014/main" id="{FD174543-2F1C-48AD-ACDE-B5E75BBB16DE}"/>
              </a:ext>
            </a:extLst>
          </p:cNvPr>
          <p:cNvSpPr>
            <a:spLocks/>
          </p:cNvSpPr>
          <p:nvPr>
            <p:custDataLst>
              <p:tags r:id="rId112"/>
            </p:custDataLst>
          </p:nvPr>
        </p:nvSpPr>
        <p:spPr bwMode="auto">
          <a:xfrm>
            <a:off x="66214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F2C6D1-8568-421F-9254-2F02D0731E15}" type="datetime'''''''''07'''''''''''''''''''''''''''''''''''''''''''">
              <a:rPr lang="en-US" altLang="en-US" sz="1000" smtClean="0"/>
              <a:pPr/>
              <a:t>07</a:t>
            </a:fld>
            <a:endParaRPr kumimoji="0" lang="ja-JP" altLang="en-US" sz="1000" dirty="0">
              <a:sym typeface="+mn-lt"/>
            </a:endParaRPr>
          </a:p>
        </p:txBody>
      </p:sp>
      <p:sp useBgFill="1">
        <p:nvSpPr>
          <p:cNvPr id="190" name="テキスト プレースホルダ 9">
            <a:extLst>
              <a:ext uri="{FF2B5EF4-FFF2-40B4-BE49-F238E27FC236}">
                <a16:creationId xmlns:a16="http://schemas.microsoft.com/office/drawing/2014/main" id="{B508134B-4EC0-45DE-8035-2F3803CF67D0}"/>
              </a:ext>
            </a:extLst>
          </p:cNvPr>
          <p:cNvSpPr>
            <a:spLocks/>
          </p:cNvSpPr>
          <p:nvPr>
            <p:custDataLst>
              <p:tags r:id="rId113"/>
            </p:custDataLst>
          </p:nvPr>
        </p:nvSpPr>
        <p:spPr bwMode="gray">
          <a:xfrm>
            <a:off x="6762750" y="317500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39FBFB-0FE2-4659-8A90-72705CF649B5}" type="datetime'6''''''''''''''''''''''.''''''2'''''''''''''''''''''''">
              <a:rPr lang="en-US" altLang="en-US" sz="1000" smtClean="0">
                <a:effectLst/>
              </a:rPr>
              <a:pPr/>
              <a:t>6.2</a:t>
            </a:fld>
            <a:endParaRPr kumimoji="0" lang="ja-JP" altLang="en-US" sz="1000" dirty="0">
              <a:sym typeface="+mn-lt"/>
            </a:endParaRPr>
          </a:p>
        </p:txBody>
      </p:sp>
      <p:sp>
        <p:nvSpPr>
          <p:cNvPr id="192" name="テキスト プレースホルダ 9">
            <a:extLst>
              <a:ext uri="{FF2B5EF4-FFF2-40B4-BE49-F238E27FC236}">
                <a16:creationId xmlns:a16="http://schemas.microsoft.com/office/drawing/2014/main" id="{FE336853-D473-43F5-9809-77602EE42D43}"/>
              </a:ext>
            </a:extLst>
          </p:cNvPr>
          <p:cNvSpPr>
            <a:spLocks/>
          </p:cNvSpPr>
          <p:nvPr>
            <p:custDataLst>
              <p:tags r:id="rId114"/>
            </p:custDataLst>
          </p:nvPr>
        </p:nvSpPr>
        <p:spPr bwMode="auto">
          <a:xfrm>
            <a:off x="67913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0DA163-80A7-4DFB-A5A2-A1CD6A304AAB}" type="datetime'''''''''''''''0''''''''''8'''''">
              <a:rPr lang="en-US" altLang="en-US" sz="1000" smtClean="0"/>
              <a:pPr/>
              <a:t>08</a:t>
            </a:fld>
            <a:endParaRPr kumimoji="0" lang="ja-JP" altLang="en-US" sz="1000" dirty="0">
              <a:sym typeface="+mn-lt"/>
            </a:endParaRPr>
          </a:p>
        </p:txBody>
      </p:sp>
      <p:sp useBgFill="1">
        <p:nvSpPr>
          <p:cNvPr id="161" name="テキスト プレースホルダ 9">
            <a:extLst>
              <a:ext uri="{FF2B5EF4-FFF2-40B4-BE49-F238E27FC236}">
                <a16:creationId xmlns:a16="http://schemas.microsoft.com/office/drawing/2014/main" id="{43DA003E-6C03-4965-B2D0-10B2F4C8674C}"/>
              </a:ext>
            </a:extLst>
          </p:cNvPr>
          <p:cNvSpPr>
            <a:spLocks/>
          </p:cNvSpPr>
          <p:nvPr>
            <p:custDataLst>
              <p:tags r:id="rId115"/>
            </p:custDataLst>
          </p:nvPr>
        </p:nvSpPr>
        <p:spPr bwMode="gray">
          <a:xfrm>
            <a:off x="6934200" y="3570288"/>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28F6F6-E281-498F-BA67-C15AEA99F6CE}" type="datetime'5''''''''''''''''''''''''''''''.2'''''''">
              <a:rPr lang="en-US" altLang="en-US" sz="1000" smtClean="0">
                <a:effectLst/>
              </a:rPr>
              <a:pPr/>
              <a:t>5.2</a:t>
            </a:fld>
            <a:endParaRPr kumimoji="0" lang="ja-JP" altLang="en-US" sz="1000" dirty="0">
              <a:sym typeface="+mn-lt"/>
            </a:endParaRPr>
          </a:p>
        </p:txBody>
      </p:sp>
      <p:sp>
        <p:nvSpPr>
          <p:cNvPr id="174" name="テキスト プレースホルダ 9">
            <a:extLst>
              <a:ext uri="{FF2B5EF4-FFF2-40B4-BE49-F238E27FC236}">
                <a16:creationId xmlns:a16="http://schemas.microsoft.com/office/drawing/2014/main" id="{7550499F-D55F-4D5C-8AA3-ACD91DB66C2A}"/>
              </a:ext>
            </a:extLst>
          </p:cNvPr>
          <p:cNvSpPr>
            <a:spLocks/>
          </p:cNvSpPr>
          <p:nvPr>
            <p:custDataLst>
              <p:tags r:id="rId116"/>
            </p:custDataLst>
          </p:nvPr>
        </p:nvSpPr>
        <p:spPr bwMode="auto">
          <a:xfrm>
            <a:off x="69627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88DB37-C265-4376-A9CD-8581CDAF0387}" type="datetime'''''''''''''0''''''''''''9'''''''''''''''''">
              <a:rPr lang="en-US" altLang="en-US" sz="1000" smtClean="0"/>
              <a:pPr/>
              <a:t>09</a:t>
            </a:fld>
            <a:endParaRPr kumimoji="0" lang="ja-JP" altLang="en-US" sz="1000" dirty="0">
              <a:sym typeface="+mn-lt"/>
            </a:endParaRPr>
          </a:p>
        </p:txBody>
      </p:sp>
      <p:sp useBgFill="1">
        <p:nvSpPr>
          <p:cNvPr id="159" name="テキスト プレースホルダ 9">
            <a:extLst>
              <a:ext uri="{FF2B5EF4-FFF2-40B4-BE49-F238E27FC236}">
                <a16:creationId xmlns:a16="http://schemas.microsoft.com/office/drawing/2014/main" id="{191D2F3E-277C-45CB-AEE4-9086E74DE0F7}"/>
              </a:ext>
            </a:extLst>
          </p:cNvPr>
          <p:cNvSpPr>
            <a:spLocks/>
          </p:cNvSpPr>
          <p:nvPr>
            <p:custDataLst>
              <p:tags r:id="rId117"/>
            </p:custDataLst>
          </p:nvPr>
        </p:nvSpPr>
        <p:spPr bwMode="gray">
          <a:xfrm>
            <a:off x="7105650" y="3852863"/>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779B66-89C9-4A48-A245-95DA12AFC9F0}" type="datetime'''''4''''.''''''5'''''''''''''''''''''''''''''''''''''''''''''">
              <a:rPr lang="en-US" altLang="en-US" sz="1000" smtClean="0">
                <a:effectLst/>
              </a:rPr>
              <a:pPr/>
              <a:t>4.5</a:t>
            </a:fld>
            <a:endParaRPr kumimoji="0" lang="ja-JP" altLang="en-US" sz="1000" dirty="0">
              <a:sym typeface="+mn-lt"/>
            </a:endParaRPr>
          </a:p>
        </p:txBody>
      </p:sp>
      <p:sp>
        <p:nvSpPr>
          <p:cNvPr id="193" name="テキスト プレースホルダ 9">
            <a:extLst>
              <a:ext uri="{FF2B5EF4-FFF2-40B4-BE49-F238E27FC236}">
                <a16:creationId xmlns:a16="http://schemas.microsoft.com/office/drawing/2014/main" id="{8DE01029-58E3-44B7-A414-15CDF3849FFC}"/>
              </a:ext>
            </a:extLst>
          </p:cNvPr>
          <p:cNvSpPr>
            <a:spLocks/>
          </p:cNvSpPr>
          <p:nvPr>
            <p:custDataLst>
              <p:tags r:id="rId118"/>
            </p:custDataLst>
          </p:nvPr>
        </p:nvSpPr>
        <p:spPr bwMode="auto">
          <a:xfrm>
            <a:off x="71342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A0BCF5-9F20-40D3-9B91-881A75BC7D36}" type="datetime'''''''''''''1''''''''''''''''''''''''''''''''''''0'''''">
              <a:rPr lang="en-US" altLang="en-US" sz="1000" smtClean="0"/>
              <a:pPr/>
              <a:t>10</a:t>
            </a:fld>
            <a:endParaRPr kumimoji="0" lang="ja-JP" altLang="en-US" sz="1000" dirty="0">
              <a:sym typeface="+mn-lt"/>
            </a:endParaRPr>
          </a:p>
        </p:txBody>
      </p:sp>
      <p:sp useBgFill="1">
        <p:nvSpPr>
          <p:cNvPr id="177" name="テキスト プレースホルダ 9">
            <a:extLst>
              <a:ext uri="{FF2B5EF4-FFF2-40B4-BE49-F238E27FC236}">
                <a16:creationId xmlns:a16="http://schemas.microsoft.com/office/drawing/2014/main" id="{008140BE-3BD1-419B-B116-2CB865BCFAEF}"/>
              </a:ext>
            </a:extLst>
          </p:cNvPr>
          <p:cNvSpPr>
            <a:spLocks/>
          </p:cNvSpPr>
          <p:nvPr>
            <p:custDataLst>
              <p:tags r:id="rId119"/>
            </p:custDataLst>
          </p:nvPr>
        </p:nvSpPr>
        <p:spPr bwMode="gray">
          <a:xfrm>
            <a:off x="7277100" y="4138613"/>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B46849-63A8-42F9-B0AE-3B8D4EB4D54A}" type="datetime'''''''3''.''''''''''8'''''''''''">
              <a:rPr lang="en-US" altLang="en-US" sz="1000" smtClean="0">
                <a:effectLst/>
              </a:rPr>
              <a:pPr/>
              <a:t>3.8</a:t>
            </a:fld>
            <a:endParaRPr kumimoji="0" lang="ja-JP" altLang="en-US" sz="1000" dirty="0">
              <a:sym typeface="+mn-lt"/>
            </a:endParaRPr>
          </a:p>
        </p:txBody>
      </p:sp>
      <p:sp>
        <p:nvSpPr>
          <p:cNvPr id="162" name="テキスト プレースホルダ 9">
            <a:extLst>
              <a:ext uri="{FF2B5EF4-FFF2-40B4-BE49-F238E27FC236}">
                <a16:creationId xmlns:a16="http://schemas.microsoft.com/office/drawing/2014/main" id="{02A49101-EE5A-4B40-A07E-CAEFEC0BF109}"/>
              </a:ext>
            </a:extLst>
          </p:cNvPr>
          <p:cNvSpPr>
            <a:spLocks/>
          </p:cNvSpPr>
          <p:nvPr>
            <p:custDataLst>
              <p:tags r:id="rId120"/>
            </p:custDataLst>
          </p:nvPr>
        </p:nvSpPr>
        <p:spPr bwMode="auto">
          <a:xfrm>
            <a:off x="73056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E4116E-63C9-4BB7-86A7-DAA8F5B8D6CA}" type="datetime'''''''''''''''''1''''''''''''1'''''''">
              <a:rPr lang="en-US" altLang="en-US" sz="1000" smtClean="0"/>
              <a:pPr/>
              <a:t>11</a:t>
            </a:fld>
            <a:endParaRPr kumimoji="0" lang="ja-JP" altLang="en-US" sz="1000" dirty="0">
              <a:sym typeface="+mn-lt"/>
            </a:endParaRPr>
          </a:p>
        </p:txBody>
      </p:sp>
      <p:sp useBgFill="1">
        <p:nvSpPr>
          <p:cNvPr id="194" name="テキスト プレースホルダ 9">
            <a:extLst>
              <a:ext uri="{FF2B5EF4-FFF2-40B4-BE49-F238E27FC236}">
                <a16:creationId xmlns:a16="http://schemas.microsoft.com/office/drawing/2014/main" id="{CC9DBC0A-5CC7-46CA-A9B6-829A5BB9ED96}"/>
              </a:ext>
            </a:extLst>
          </p:cNvPr>
          <p:cNvSpPr>
            <a:spLocks/>
          </p:cNvSpPr>
          <p:nvPr>
            <p:custDataLst>
              <p:tags r:id="rId121"/>
            </p:custDataLst>
          </p:nvPr>
        </p:nvSpPr>
        <p:spPr bwMode="gray">
          <a:xfrm>
            <a:off x="7448550" y="4138613"/>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00F122-15BB-450B-8FFA-978BFCF0B393}" type="datetime'''''''''''''''''''''3''''''''.8'''''''''''''''''''''''">
              <a:rPr lang="en-US" altLang="en-US" sz="1000" smtClean="0">
                <a:effectLst/>
              </a:rPr>
              <a:pPr/>
              <a:t>3.8</a:t>
            </a:fld>
            <a:endParaRPr kumimoji="0" lang="ja-JP" altLang="en-US" sz="1000" dirty="0">
              <a:sym typeface="+mn-lt"/>
            </a:endParaRPr>
          </a:p>
        </p:txBody>
      </p:sp>
      <p:sp>
        <p:nvSpPr>
          <p:cNvPr id="205" name="テキスト プレースホルダ 9">
            <a:extLst>
              <a:ext uri="{FF2B5EF4-FFF2-40B4-BE49-F238E27FC236}">
                <a16:creationId xmlns:a16="http://schemas.microsoft.com/office/drawing/2014/main" id="{C1143C00-2E15-46C8-9690-8333C2C160E9}"/>
              </a:ext>
            </a:extLst>
          </p:cNvPr>
          <p:cNvSpPr>
            <a:spLocks/>
          </p:cNvSpPr>
          <p:nvPr>
            <p:custDataLst>
              <p:tags r:id="rId122"/>
            </p:custDataLst>
          </p:nvPr>
        </p:nvSpPr>
        <p:spPr bwMode="auto">
          <a:xfrm>
            <a:off x="91884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A45642-1765-4480-8B80-255A650192DC}" type="datetime'''''''''''''''''''''''''''''''''''''''''''''2''2'''''''''''">
              <a:rPr lang="en-US" altLang="en-US" sz="1000" smtClean="0"/>
              <a:pPr/>
              <a:t>22</a:t>
            </a:fld>
            <a:endParaRPr kumimoji="0" lang="ja-JP" altLang="en-US" sz="1000" dirty="0">
              <a:sym typeface="+mn-lt"/>
            </a:endParaRPr>
          </a:p>
        </p:txBody>
      </p:sp>
      <p:sp>
        <p:nvSpPr>
          <p:cNvPr id="16" name="テキスト プレースホルダ 9">
            <a:extLst>
              <a:ext uri="{FF2B5EF4-FFF2-40B4-BE49-F238E27FC236}">
                <a16:creationId xmlns:a16="http://schemas.microsoft.com/office/drawing/2014/main" id="{11837AE5-3D6E-2705-F2C5-3B41866FF3F7}"/>
              </a:ext>
            </a:extLst>
          </p:cNvPr>
          <p:cNvSpPr>
            <a:spLocks/>
          </p:cNvSpPr>
          <p:nvPr>
            <p:custDataLst>
              <p:tags r:id="rId123"/>
            </p:custDataLst>
          </p:nvPr>
        </p:nvSpPr>
        <p:spPr bwMode="auto">
          <a:xfrm>
            <a:off x="93583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247B8D-F3A9-4D29-8D42-83CB0770EE12}" type="datetime'''2''''''''3'''''''''''''''''''''''''''''''''''''''''''">
              <a:rPr kumimoji="0" lang="en-US" altLang="en-US" sz="1000" smtClean="0"/>
              <a:pPr/>
              <a:t>23</a:t>
            </a:fld>
            <a:endParaRPr kumimoji="0" lang="ja-JP" altLang="en-US" sz="1000" dirty="0">
              <a:sym typeface="+mn-lt"/>
            </a:endParaRPr>
          </a:p>
        </p:txBody>
      </p:sp>
      <p:sp>
        <p:nvSpPr>
          <p:cNvPr id="173" name="テキスト プレースホルダ 9">
            <a:extLst>
              <a:ext uri="{FF2B5EF4-FFF2-40B4-BE49-F238E27FC236}">
                <a16:creationId xmlns:a16="http://schemas.microsoft.com/office/drawing/2014/main" id="{7ED3E4E9-8758-4A16-B19C-1621629E4953}"/>
              </a:ext>
            </a:extLst>
          </p:cNvPr>
          <p:cNvSpPr>
            <a:spLocks/>
          </p:cNvSpPr>
          <p:nvPr>
            <p:custDataLst>
              <p:tags r:id="rId124"/>
            </p:custDataLst>
          </p:nvPr>
        </p:nvSpPr>
        <p:spPr bwMode="auto">
          <a:xfrm>
            <a:off x="76469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F37A19-F693-49EC-8409-F75618E4DF11}" type="datetime'1''''''''''''''''''''''''''''''''''''''''''''''3'''">
              <a:rPr lang="en-US" altLang="en-US" sz="1000" smtClean="0"/>
              <a:pPr/>
              <a:t>13</a:t>
            </a:fld>
            <a:endParaRPr kumimoji="0" lang="ja-JP" altLang="en-US" sz="1000" dirty="0">
              <a:sym typeface="+mn-lt"/>
            </a:endParaRPr>
          </a:p>
        </p:txBody>
      </p:sp>
      <p:sp>
        <p:nvSpPr>
          <p:cNvPr id="191" name="テキスト プレースホルダ 9">
            <a:extLst>
              <a:ext uri="{FF2B5EF4-FFF2-40B4-BE49-F238E27FC236}">
                <a16:creationId xmlns:a16="http://schemas.microsoft.com/office/drawing/2014/main" id="{B02571D6-D459-4DC0-AF7C-A7E3AAEF2C1F}"/>
              </a:ext>
            </a:extLst>
          </p:cNvPr>
          <p:cNvSpPr>
            <a:spLocks/>
          </p:cNvSpPr>
          <p:nvPr>
            <p:custDataLst>
              <p:tags r:id="rId125"/>
            </p:custDataLst>
          </p:nvPr>
        </p:nvSpPr>
        <p:spPr bwMode="gray">
          <a:xfrm>
            <a:off x="7789863" y="3654425"/>
            <a:ext cx="209550" cy="152400"/>
          </a:xfrm>
          <a:prstGeom prst="rect">
            <a:avLst/>
          </a:prstGeom>
          <a:noFill/>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70A5D9-4296-4A1B-AE89-2444B84D96CA}" type="datetime'''''''''''''''''''''''''5''''''''.''''''''''0'''''''''">
              <a:rPr lang="en-US" altLang="en-US" sz="1000" smtClean="0">
                <a:effectLst/>
              </a:rPr>
              <a:pPr/>
              <a:t>5.0</a:t>
            </a:fld>
            <a:endParaRPr kumimoji="0" lang="ja-JP" altLang="en-US" sz="1000" dirty="0">
              <a:sym typeface="+mn-lt"/>
            </a:endParaRPr>
          </a:p>
        </p:txBody>
      </p:sp>
      <p:sp>
        <p:nvSpPr>
          <p:cNvPr id="168" name="テキスト プレースホルダ 9">
            <a:extLst>
              <a:ext uri="{FF2B5EF4-FFF2-40B4-BE49-F238E27FC236}">
                <a16:creationId xmlns:a16="http://schemas.microsoft.com/office/drawing/2014/main" id="{3396230D-97A2-4AE4-A793-F142F5C5F23F}"/>
              </a:ext>
            </a:extLst>
          </p:cNvPr>
          <p:cNvSpPr>
            <a:spLocks/>
          </p:cNvSpPr>
          <p:nvPr>
            <p:custDataLst>
              <p:tags r:id="rId126"/>
            </p:custDataLst>
          </p:nvPr>
        </p:nvSpPr>
        <p:spPr bwMode="auto">
          <a:xfrm>
            <a:off x="74771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5B029B-C0E0-4BDB-A7A5-8A0C04DEAAF9}" type="datetime'''12'''''''''''''''''">
              <a:rPr lang="en-US" altLang="en-US" sz="1000" smtClean="0"/>
              <a:pPr/>
              <a:t>12</a:t>
            </a:fld>
            <a:endParaRPr kumimoji="0" lang="ja-JP" altLang="en-US" sz="1000" dirty="0">
              <a:sym typeface="+mn-lt"/>
            </a:endParaRPr>
          </a:p>
        </p:txBody>
      </p:sp>
      <p:sp>
        <p:nvSpPr>
          <p:cNvPr id="195" name="テキスト プレースホルダ 9">
            <a:extLst>
              <a:ext uri="{FF2B5EF4-FFF2-40B4-BE49-F238E27FC236}">
                <a16:creationId xmlns:a16="http://schemas.microsoft.com/office/drawing/2014/main" id="{D5256518-EE73-4BCD-9658-0D9526F83FAD}"/>
              </a:ext>
            </a:extLst>
          </p:cNvPr>
          <p:cNvSpPr>
            <a:spLocks/>
          </p:cNvSpPr>
          <p:nvPr>
            <p:custDataLst>
              <p:tags r:id="rId127"/>
            </p:custDataLst>
          </p:nvPr>
        </p:nvSpPr>
        <p:spPr bwMode="auto">
          <a:xfrm>
            <a:off x="78184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341F1-7FF5-4091-AE3B-EA086D913EBF}" type="datetime'''''''''''''''''''''''''''''''''''''''''''''''14'''''''''''">
              <a:rPr lang="en-US" altLang="en-US" sz="1000" smtClean="0"/>
              <a:pPr/>
              <a:t>14</a:t>
            </a:fld>
            <a:endParaRPr kumimoji="0" lang="ja-JP" altLang="en-US" sz="1000" dirty="0">
              <a:sym typeface="+mn-lt"/>
            </a:endParaRPr>
          </a:p>
        </p:txBody>
      </p:sp>
      <p:sp>
        <p:nvSpPr>
          <p:cNvPr id="196" name="テキスト プレースホルダ 9">
            <a:extLst>
              <a:ext uri="{FF2B5EF4-FFF2-40B4-BE49-F238E27FC236}">
                <a16:creationId xmlns:a16="http://schemas.microsoft.com/office/drawing/2014/main" id="{989545D6-92CB-4CAE-946E-32F6411E036F}"/>
              </a:ext>
            </a:extLst>
          </p:cNvPr>
          <p:cNvSpPr>
            <a:spLocks/>
          </p:cNvSpPr>
          <p:nvPr>
            <p:custDataLst>
              <p:tags r:id="rId128"/>
            </p:custDataLst>
          </p:nvPr>
        </p:nvSpPr>
        <p:spPr bwMode="gray">
          <a:xfrm>
            <a:off x="7961313" y="3459163"/>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D82A11-9840-4753-9905-8DD2BC988129}" type="datetime'''''5''''''''''.''''''''''''''''''''5'''">
              <a:rPr lang="en-US" altLang="en-US" sz="1000" smtClean="0"/>
              <a:pPr/>
              <a:t>5.5</a:t>
            </a:fld>
            <a:endParaRPr kumimoji="0" lang="ja-JP" altLang="en-US" sz="1000" dirty="0">
              <a:sym typeface="+mn-lt"/>
            </a:endParaRPr>
          </a:p>
        </p:txBody>
      </p:sp>
      <p:sp>
        <p:nvSpPr>
          <p:cNvPr id="170" name="テキスト プレースホルダ 9">
            <a:extLst>
              <a:ext uri="{FF2B5EF4-FFF2-40B4-BE49-F238E27FC236}">
                <a16:creationId xmlns:a16="http://schemas.microsoft.com/office/drawing/2014/main" id="{AC201A1F-2368-4880-9A4D-3F9D48214C25}"/>
              </a:ext>
            </a:extLst>
          </p:cNvPr>
          <p:cNvSpPr>
            <a:spLocks/>
          </p:cNvSpPr>
          <p:nvPr>
            <p:custDataLst>
              <p:tags r:id="rId129"/>
            </p:custDataLst>
          </p:nvPr>
        </p:nvSpPr>
        <p:spPr bwMode="auto">
          <a:xfrm>
            <a:off x="79898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A04FC8-D59D-4ECA-B331-7AB74B4ACB7F}" type="datetime'''''''''''1''''''''''''''''''''''''5'''''''''''''''''''''">
              <a:rPr lang="en-US" altLang="en-US" sz="1000" smtClean="0"/>
              <a:pPr/>
              <a:t>15</a:t>
            </a:fld>
            <a:endParaRPr kumimoji="0" lang="ja-JP" altLang="en-US" sz="1000" dirty="0">
              <a:sym typeface="+mn-lt"/>
            </a:endParaRPr>
          </a:p>
        </p:txBody>
      </p:sp>
      <p:sp useBgFill="1">
        <p:nvSpPr>
          <p:cNvPr id="197" name="テキスト プレースホルダ 9">
            <a:extLst>
              <a:ext uri="{FF2B5EF4-FFF2-40B4-BE49-F238E27FC236}">
                <a16:creationId xmlns:a16="http://schemas.microsoft.com/office/drawing/2014/main" id="{8C79CA4A-1E18-4350-9B37-D5651D79F21A}"/>
              </a:ext>
            </a:extLst>
          </p:cNvPr>
          <p:cNvSpPr>
            <a:spLocks/>
          </p:cNvSpPr>
          <p:nvPr>
            <p:custDataLst>
              <p:tags r:id="rId130"/>
            </p:custDataLst>
          </p:nvPr>
        </p:nvSpPr>
        <p:spPr bwMode="gray">
          <a:xfrm>
            <a:off x="8132763" y="3716338"/>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3228DB-25D4-4C81-9AEC-BF6A7164769F}" type="datetime'''''''''4''''''''''''''''''''.9'">
              <a:rPr lang="en-US" altLang="en-US" sz="1000" smtClean="0">
                <a:effectLst/>
              </a:rPr>
              <a:pPr/>
              <a:t>4.9</a:t>
            </a:fld>
            <a:endParaRPr kumimoji="0" lang="ja-JP" altLang="en-US" sz="1000" dirty="0">
              <a:sym typeface="+mn-lt"/>
            </a:endParaRPr>
          </a:p>
        </p:txBody>
      </p:sp>
      <p:sp>
        <p:nvSpPr>
          <p:cNvPr id="198" name="テキスト プレースホルダ 9">
            <a:extLst>
              <a:ext uri="{FF2B5EF4-FFF2-40B4-BE49-F238E27FC236}">
                <a16:creationId xmlns:a16="http://schemas.microsoft.com/office/drawing/2014/main" id="{367FD1D3-DE6C-4C09-BD03-72CA3A83A3E7}"/>
              </a:ext>
            </a:extLst>
          </p:cNvPr>
          <p:cNvSpPr>
            <a:spLocks/>
          </p:cNvSpPr>
          <p:nvPr>
            <p:custDataLst>
              <p:tags r:id="rId131"/>
            </p:custDataLst>
          </p:nvPr>
        </p:nvSpPr>
        <p:spPr bwMode="auto">
          <a:xfrm>
            <a:off x="81613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A40986-3759-4A82-A1EE-62176B79A20F}" type="datetime'''''1''''''6'''''">
              <a:rPr lang="en-US" altLang="en-US" sz="1000" smtClean="0"/>
              <a:pPr/>
              <a:t>16</a:t>
            </a:fld>
            <a:endParaRPr kumimoji="0" lang="ja-JP" altLang="en-US" sz="1000" dirty="0">
              <a:sym typeface="+mn-lt"/>
            </a:endParaRPr>
          </a:p>
        </p:txBody>
      </p:sp>
      <p:sp>
        <p:nvSpPr>
          <p:cNvPr id="164" name="テキスト プレースホルダ 9">
            <a:extLst>
              <a:ext uri="{FF2B5EF4-FFF2-40B4-BE49-F238E27FC236}">
                <a16:creationId xmlns:a16="http://schemas.microsoft.com/office/drawing/2014/main" id="{61CEF45D-1C92-4886-8E1A-847EEB744E65}"/>
              </a:ext>
            </a:extLst>
          </p:cNvPr>
          <p:cNvSpPr>
            <a:spLocks/>
          </p:cNvSpPr>
          <p:nvPr>
            <p:custDataLst>
              <p:tags r:id="rId132"/>
            </p:custDataLst>
          </p:nvPr>
        </p:nvSpPr>
        <p:spPr bwMode="gray">
          <a:xfrm>
            <a:off x="8304213" y="369728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18C32E-F40F-45CF-B0AE-7C95D279976D}" type="datetime'''4''''''''''.''''''''''9'''''''''''''''">
              <a:rPr lang="en-US" altLang="en-US" sz="1000" smtClean="0"/>
              <a:pPr/>
              <a:t>4.9</a:t>
            </a:fld>
            <a:endParaRPr kumimoji="0" lang="ja-JP" altLang="en-US" sz="1000" dirty="0">
              <a:sym typeface="+mn-lt"/>
            </a:endParaRPr>
          </a:p>
        </p:txBody>
      </p:sp>
      <p:sp>
        <p:nvSpPr>
          <p:cNvPr id="199" name="テキスト プレースホルダ 9">
            <a:extLst>
              <a:ext uri="{FF2B5EF4-FFF2-40B4-BE49-F238E27FC236}">
                <a16:creationId xmlns:a16="http://schemas.microsoft.com/office/drawing/2014/main" id="{7AD98762-CB60-4C7B-9CBC-8689F2C4B321}"/>
              </a:ext>
            </a:extLst>
          </p:cNvPr>
          <p:cNvSpPr>
            <a:spLocks/>
          </p:cNvSpPr>
          <p:nvPr>
            <p:custDataLst>
              <p:tags r:id="rId133"/>
            </p:custDataLst>
          </p:nvPr>
        </p:nvSpPr>
        <p:spPr bwMode="auto">
          <a:xfrm>
            <a:off x="83327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350D06-97C4-4CEC-9CD1-0D652AD6D471}" type="datetime'''''''''''''''''''''''''''''''1''''''''''''''''''7'">
              <a:rPr lang="en-US" altLang="en-US" sz="1000" smtClean="0"/>
              <a:pPr/>
              <a:t>17</a:t>
            </a:fld>
            <a:endParaRPr kumimoji="0" lang="ja-JP" altLang="en-US" sz="1000" dirty="0">
              <a:sym typeface="+mn-lt"/>
            </a:endParaRPr>
          </a:p>
        </p:txBody>
      </p:sp>
      <p:sp>
        <p:nvSpPr>
          <p:cNvPr id="200" name="テキスト プレースホルダ 9">
            <a:extLst>
              <a:ext uri="{FF2B5EF4-FFF2-40B4-BE49-F238E27FC236}">
                <a16:creationId xmlns:a16="http://schemas.microsoft.com/office/drawing/2014/main" id="{B600083C-5F9A-49F1-B34A-7B5849E85F83}"/>
              </a:ext>
            </a:extLst>
          </p:cNvPr>
          <p:cNvSpPr>
            <a:spLocks/>
          </p:cNvSpPr>
          <p:nvPr>
            <p:custDataLst>
              <p:tags r:id="rId134"/>
            </p:custDataLst>
          </p:nvPr>
        </p:nvSpPr>
        <p:spPr bwMode="gray">
          <a:xfrm>
            <a:off x="8474075" y="37560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C34485-6E09-4FEB-AF5E-311B66117F50}" type="datetime'4''''''''''''''''''''''''''''''''''''''''.''''''''''8'''''''''">
              <a:rPr lang="en-US" altLang="en-US" sz="1000" smtClean="0"/>
              <a:pPr/>
              <a:t>4.8</a:t>
            </a:fld>
            <a:endParaRPr kumimoji="0" lang="ja-JP" altLang="en-US" sz="1000" dirty="0">
              <a:sym typeface="+mn-lt"/>
            </a:endParaRPr>
          </a:p>
        </p:txBody>
      </p:sp>
      <p:sp>
        <p:nvSpPr>
          <p:cNvPr id="176" name="テキスト プレースホルダ 9">
            <a:extLst>
              <a:ext uri="{FF2B5EF4-FFF2-40B4-BE49-F238E27FC236}">
                <a16:creationId xmlns:a16="http://schemas.microsoft.com/office/drawing/2014/main" id="{47EFD29A-3500-4A57-BED8-D344ADEB2E8F}"/>
              </a:ext>
            </a:extLst>
          </p:cNvPr>
          <p:cNvSpPr>
            <a:spLocks/>
          </p:cNvSpPr>
          <p:nvPr>
            <p:custDataLst>
              <p:tags r:id="rId135"/>
            </p:custDataLst>
          </p:nvPr>
        </p:nvSpPr>
        <p:spPr bwMode="auto">
          <a:xfrm>
            <a:off x="85026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652686-7501-4040-82DA-A59335DE0C60}" type="datetime'''''''''''''''''''''''''''''''''1''''''''''''''''''''''''8'">
              <a:rPr lang="en-US" altLang="en-US" sz="1000" smtClean="0"/>
              <a:pPr/>
              <a:t>18</a:t>
            </a:fld>
            <a:endParaRPr kumimoji="0" lang="ja-JP" altLang="en-US" sz="1000" dirty="0">
              <a:sym typeface="+mn-lt"/>
            </a:endParaRPr>
          </a:p>
        </p:txBody>
      </p:sp>
      <p:sp>
        <p:nvSpPr>
          <p:cNvPr id="201" name="テキスト プレースホルダ 9">
            <a:extLst>
              <a:ext uri="{FF2B5EF4-FFF2-40B4-BE49-F238E27FC236}">
                <a16:creationId xmlns:a16="http://schemas.microsoft.com/office/drawing/2014/main" id="{65933A2C-38E1-437E-A56B-7B0E309F62CA}"/>
              </a:ext>
            </a:extLst>
          </p:cNvPr>
          <p:cNvSpPr>
            <a:spLocks/>
          </p:cNvSpPr>
          <p:nvPr>
            <p:custDataLst>
              <p:tags r:id="rId136"/>
            </p:custDataLst>
          </p:nvPr>
        </p:nvSpPr>
        <p:spPr bwMode="gray">
          <a:xfrm>
            <a:off x="8645525" y="37941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DFB509-4EF4-4C0A-855D-DBF74AA65909}" type="datetime'''''4''''''''''''''''''.''''''''7'''''">
              <a:rPr lang="en-US" altLang="en-US" sz="1000" smtClean="0"/>
              <a:pPr/>
              <a:t>4.7</a:t>
            </a:fld>
            <a:endParaRPr kumimoji="0" lang="ja-JP" altLang="en-US" sz="1000" dirty="0">
              <a:sym typeface="+mn-lt"/>
            </a:endParaRPr>
          </a:p>
        </p:txBody>
      </p:sp>
      <p:sp>
        <p:nvSpPr>
          <p:cNvPr id="189" name="テキスト プレースホルダ 9">
            <a:extLst>
              <a:ext uri="{FF2B5EF4-FFF2-40B4-BE49-F238E27FC236}">
                <a16:creationId xmlns:a16="http://schemas.microsoft.com/office/drawing/2014/main" id="{3A3AA8D9-C141-4EA7-A2D1-8D0C550F5C33}"/>
              </a:ext>
            </a:extLst>
          </p:cNvPr>
          <p:cNvSpPr>
            <a:spLocks/>
          </p:cNvSpPr>
          <p:nvPr>
            <p:custDataLst>
              <p:tags r:id="rId137"/>
            </p:custDataLst>
          </p:nvPr>
        </p:nvSpPr>
        <p:spPr bwMode="gray">
          <a:xfrm>
            <a:off x="7618413" y="38068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F80086-388E-48BD-8F41-AD39FB0124C0}" type="datetime'''''4''''''''''''.''7'''''''''''''''''''">
              <a:rPr lang="en-US" altLang="en-US" sz="1000" smtClean="0"/>
              <a:pPr/>
              <a:t>4.7</a:t>
            </a:fld>
            <a:endParaRPr kumimoji="0" lang="ja-JP" altLang="en-US" sz="1000" dirty="0">
              <a:sym typeface="+mn-lt"/>
            </a:endParaRPr>
          </a:p>
        </p:txBody>
      </p:sp>
      <p:sp>
        <p:nvSpPr>
          <p:cNvPr id="167" name="テキスト プレースホルダ 9">
            <a:extLst>
              <a:ext uri="{FF2B5EF4-FFF2-40B4-BE49-F238E27FC236}">
                <a16:creationId xmlns:a16="http://schemas.microsoft.com/office/drawing/2014/main" id="{D582A608-DCDF-438F-BB95-18C276A70F4A}"/>
              </a:ext>
            </a:extLst>
          </p:cNvPr>
          <p:cNvSpPr>
            <a:spLocks/>
          </p:cNvSpPr>
          <p:nvPr>
            <p:custDataLst>
              <p:tags r:id="rId138"/>
            </p:custDataLst>
          </p:nvPr>
        </p:nvSpPr>
        <p:spPr bwMode="auto">
          <a:xfrm>
            <a:off x="86741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A616BE-AC81-4BF4-B9EB-FF54F9857E3C}" type="datetime'''''''''''''''1''''''''''''''''''''''''''''''''''''''''''9'">
              <a:rPr lang="en-US" altLang="en-US" sz="1000" smtClean="0"/>
              <a:pPr/>
              <a:t>19</a:t>
            </a:fld>
            <a:endParaRPr kumimoji="0" lang="ja-JP" altLang="en-US" sz="1000" dirty="0">
              <a:sym typeface="+mn-lt"/>
            </a:endParaRPr>
          </a:p>
        </p:txBody>
      </p:sp>
      <p:sp>
        <p:nvSpPr>
          <p:cNvPr id="202" name="テキスト プレースホルダ 9">
            <a:extLst>
              <a:ext uri="{FF2B5EF4-FFF2-40B4-BE49-F238E27FC236}">
                <a16:creationId xmlns:a16="http://schemas.microsoft.com/office/drawing/2014/main" id="{D4FA349C-5ABA-4DD2-A3AB-E146664B1220}"/>
              </a:ext>
            </a:extLst>
          </p:cNvPr>
          <p:cNvSpPr>
            <a:spLocks/>
          </p:cNvSpPr>
          <p:nvPr>
            <p:custDataLst>
              <p:tags r:id="rId139"/>
            </p:custDataLst>
          </p:nvPr>
        </p:nvSpPr>
        <p:spPr bwMode="gray">
          <a:xfrm>
            <a:off x="8816975" y="3841750"/>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07A5C2-129C-4869-96C2-C284797D192E}" type="datetime'''''''''''''''''''4''''''''''''.''''''''''6'''''''''''''''">
              <a:rPr lang="en-US" altLang="en-US" sz="1000" smtClean="0"/>
              <a:pPr/>
              <a:t>4.6</a:t>
            </a:fld>
            <a:endParaRPr kumimoji="0" lang="ja-JP" altLang="en-US" sz="1000" dirty="0">
              <a:sym typeface="+mn-lt"/>
            </a:endParaRPr>
          </a:p>
        </p:txBody>
      </p:sp>
      <p:sp>
        <p:nvSpPr>
          <p:cNvPr id="63" name="テキスト プレースホルダ 9">
            <a:extLst>
              <a:ext uri="{FF2B5EF4-FFF2-40B4-BE49-F238E27FC236}">
                <a16:creationId xmlns:a16="http://schemas.microsoft.com/office/drawing/2014/main" id="{DC575A3B-4555-0A16-46C9-0ED1B9DF14CC}"/>
              </a:ext>
            </a:extLst>
          </p:cNvPr>
          <p:cNvSpPr>
            <a:spLocks/>
          </p:cNvSpPr>
          <p:nvPr>
            <p:custDataLst>
              <p:tags r:id="rId140"/>
            </p:custDataLst>
          </p:nvPr>
        </p:nvSpPr>
        <p:spPr bwMode="auto">
          <a:xfrm>
            <a:off x="95297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ACA5C7-0AE9-4438-A4B7-FFA249E02DC0}" type="datetime'''2''''''''''''''''''''''4'''''''''''">
              <a:rPr kumimoji="0" lang="en-US" altLang="en-US" sz="1000" smtClean="0"/>
              <a:pPr/>
              <a:t>24</a:t>
            </a:fld>
            <a:endParaRPr kumimoji="0" lang="ja-JP" altLang="en-US" sz="1000" dirty="0">
              <a:sym typeface="+mn-lt"/>
            </a:endParaRPr>
          </a:p>
        </p:txBody>
      </p:sp>
      <p:sp>
        <p:nvSpPr>
          <p:cNvPr id="67" name="テキスト プレースホルダ 9">
            <a:extLst>
              <a:ext uri="{FF2B5EF4-FFF2-40B4-BE49-F238E27FC236}">
                <a16:creationId xmlns:a16="http://schemas.microsoft.com/office/drawing/2014/main" id="{0A029F73-3A84-F9A4-8A24-EFFF13F05CDE}"/>
              </a:ext>
            </a:extLst>
          </p:cNvPr>
          <p:cNvSpPr>
            <a:spLocks/>
          </p:cNvSpPr>
          <p:nvPr>
            <p:custDataLst>
              <p:tags r:id="rId141"/>
            </p:custDataLst>
          </p:nvPr>
        </p:nvSpPr>
        <p:spPr bwMode="auto">
          <a:xfrm>
            <a:off x="97012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379302-426E-4C2F-9C59-E9EB258669C3}" type="datetime'''''''''''''''''2''''''''''''5'''">
              <a:rPr kumimoji="0" lang="en-US" altLang="en-US" sz="1000" smtClean="0"/>
              <a:pPr/>
              <a:t>25</a:t>
            </a:fld>
            <a:endParaRPr kumimoji="0" lang="ja-JP" altLang="en-US" sz="1000" dirty="0">
              <a:sym typeface="+mn-lt"/>
            </a:endParaRPr>
          </a:p>
        </p:txBody>
      </p:sp>
      <p:sp>
        <p:nvSpPr>
          <p:cNvPr id="93" name="テキスト プレースホルダ 9">
            <a:extLst>
              <a:ext uri="{FF2B5EF4-FFF2-40B4-BE49-F238E27FC236}">
                <a16:creationId xmlns:a16="http://schemas.microsoft.com/office/drawing/2014/main" id="{BA29B83C-B880-597C-1632-9A706C3C1A6C}"/>
              </a:ext>
            </a:extLst>
          </p:cNvPr>
          <p:cNvSpPr>
            <a:spLocks/>
          </p:cNvSpPr>
          <p:nvPr>
            <p:custDataLst>
              <p:tags r:id="rId142"/>
            </p:custDataLst>
          </p:nvPr>
        </p:nvSpPr>
        <p:spPr bwMode="gray">
          <a:xfrm>
            <a:off x="9329738" y="334327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28B2B7-85E2-42B6-A9A5-2B7BC9238618}" type="datetime'5''''.''''''''''''''''''''''''''''''''''8'">
              <a:rPr lang="en-US" altLang="en-US" sz="1000" smtClean="0">
                <a:sym typeface="+mn-lt"/>
              </a:rPr>
              <a:pPr/>
              <a:t>5.8</a:t>
            </a:fld>
            <a:endParaRPr lang="ja-JP" altLang="en-US" sz="1000" dirty="0">
              <a:sym typeface="+mn-lt"/>
            </a:endParaRPr>
          </a:p>
        </p:txBody>
      </p:sp>
      <p:sp>
        <p:nvSpPr>
          <p:cNvPr id="203" name="テキスト プレースホルダ 9">
            <a:extLst>
              <a:ext uri="{FF2B5EF4-FFF2-40B4-BE49-F238E27FC236}">
                <a16:creationId xmlns:a16="http://schemas.microsoft.com/office/drawing/2014/main" id="{7AB67CD0-27DE-4FC6-820C-21170B1BE3B8}"/>
              </a:ext>
            </a:extLst>
          </p:cNvPr>
          <p:cNvSpPr>
            <a:spLocks/>
          </p:cNvSpPr>
          <p:nvPr>
            <p:custDataLst>
              <p:tags r:id="rId143"/>
            </p:custDataLst>
          </p:nvPr>
        </p:nvSpPr>
        <p:spPr bwMode="auto">
          <a:xfrm>
            <a:off x="88455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41A269-F061-428E-8B5A-C9151AF07B8E}" type="datetime'''2''''''''''''''0'''''''''''''''''''''''''''''''''''">
              <a:rPr lang="en-US" altLang="en-US" sz="1000" smtClean="0"/>
              <a:pPr/>
              <a:t>20</a:t>
            </a:fld>
            <a:endParaRPr kumimoji="0" lang="ja-JP" altLang="en-US" sz="1000" dirty="0">
              <a:sym typeface="+mn-lt"/>
            </a:endParaRPr>
          </a:p>
        </p:txBody>
      </p:sp>
      <p:sp>
        <p:nvSpPr>
          <p:cNvPr id="97" name="テキスト プレースホルダ 9">
            <a:extLst>
              <a:ext uri="{FF2B5EF4-FFF2-40B4-BE49-F238E27FC236}">
                <a16:creationId xmlns:a16="http://schemas.microsoft.com/office/drawing/2014/main" id="{119336A8-9415-5C06-202A-5E970EAE32AE}"/>
              </a:ext>
            </a:extLst>
          </p:cNvPr>
          <p:cNvSpPr>
            <a:spLocks/>
          </p:cNvSpPr>
          <p:nvPr>
            <p:custDataLst>
              <p:tags r:id="rId144"/>
            </p:custDataLst>
          </p:nvPr>
        </p:nvSpPr>
        <p:spPr bwMode="gray">
          <a:xfrm>
            <a:off x="9501188" y="3179763"/>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57A6D1-AC46-443C-AA10-8DCCB4AA3F82}" type="datetime'''6''''''''''''''''''''''''''''''''''''.''''''''''''2'''">
              <a:rPr lang="en-US" altLang="en-US" sz="1000" smtClean="0">
                <a:sym typeface="+mn-lt"/>
              </a:rPr>
              <a:pPr/>
              <a:t>6.2</a:t>
            </a:fld>
            <a:endParaRPr lang="ja-JP" altLang="en-US" sz="1000" dirty="0">
              <a:sym typeface="+mn-lt"/>
            </a:endParaRPr>
          </a:p>
        </p:txBody>
      </p:sp>
      <p:sp>
        <p:nvSpPr>
          <p:cNvPr id="165" name="テキスト プレースホルダ 9">
            <a:extLst>
              <a:ext uri="{FF2B5EF4-FFF2-40B4-BE49-F238E27FC236}">
                <a16:creationId xmlns:a16="http://schemas.microsoft.com/office/drawing/2014/main" id="{BB5693C7-9D9E-4B44-858E-EBB457B3AFA4}"/>
              </a:ext>
            </a:extLst>
          </p:cNvPr>
          <p:cNvSpPr>
            <a:spLocks/>
          </p:cNvSpPr>
          <p:nvPr>
            <p:custDataLst>
              <p:tags r:id="rId145"/>
            </p:custDataLst>
          </p:nvPr>
        </p:nvSpPr>
        <p:spPr bwMode="gray">
          <a:xfrm>
            <a:off x="8988425" y="374173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C8EE53-78C7-48E9-99F2-411438BCA9EE}" type="datetime'''''''''''''4''''''''''''''.''''''''''''''''''''''8'">
              <a:rPr lang="en-US" altLang="en-US" sz="1000" smtClean="0"/>
              <a:pPr/>
              <a:t>4.8</a:t>
            </a:fld>
            <a:endParaRPr kumimoji="0" lang="ja-JP" altLang="en-US" sz="1000" dirty="0">
              <a:sym typeface="+mn-lt"/>
            </a:endParaRPr>
          </a:p>
        </p:txBody>
      </p:sp>
      <p:sp>
        <p:nvSpPr>
          <p:cNvPr id="101" name="テキスト プレースホルダ 9">
            <a:extLst>
              <a:ext uri="{FF2B5EF4-FFF2-40B4-BE49-F238E27FC236}">
                <a16:creationId xmlns:a16="http://schemas.microsoft.com/office/drawing/2014/main" id="{C7AA11A1-7D99-7EAE-CBAC-606906DF8F80}"/>
              </a:ext>
            </a:extLst>
          </p:cNvPr>
          <p:cNvSpPr>
            <a:spLocks/>
          </p:cNvSpPr>
          <p:nvPr>
            <p:custDataLst>
              <p:tags r:id="rId146"/>
            </p:custDataLst>
          </p:nvPr>
        </p:nvSpPr>
        <p:spPr bwMode="gray">
          <a:xfrm>
            <a:off x="9672638" y="3302000"/>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C0E247-6DC3-4948-83A0-1FEF60E8D314}" type="datetime'''''''5''.''''''''''9'''''''''''''">
              <a:rPr lang="en-US" altLang="en-US" sz="1000" smtClean="0">
                <a:sym typeface="+mn-lt"/>
              </a:rPr>
              <a:pPr/>
              <a:t>5.9</a:t>
            </a:fld>
            <a:endParaRPr lang="ja-JP" altLang="en-US" sz="1000" dirty="0">
              <a:sym typeface="+mn-lt"/>
            </a:endParaRPr>
          </a:p>
        </p:txBody>
      </p:sp>
      <p:sp>
        <p:nvSpPr>
          <p:cNvPr id="160" name="テキスト プレースホルダ 9">
            <a:extLst>
              <a:ext uri="{FF2B5EF4-FFF2-40B4-BE49-F238E27FC236}">
                <a16:creationId xmlns:a16="http://schemas.microsoft.com/office/drawing/2014/main" id="{F76C0AB0-B593-4F92-A8BF-E08BBAF7A605}"/>
              </a:ext>
            </a:extLst>
          </p:cNvPr>
          <p:cNvSpPr>
            <a:spLocks/>
          </p:cNvSpPr>
          <p:nvPr>
            <p:custDataLst>
              <p:tags r:id="rId147"/>
            </p:custDataLst>
          </p:nvPr>
        </p:nvSpPr>
        <p:spPr bwMode="auto">
          <a:xfrm>
            <a:off x="90170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1EDDF0-862E-42E4-A58D-52EBEE197C63}" type="datetime'''''''''''''''''''''''2''''''''''''''''1'''''''''''''''''''''">
              <a:rPr lang="en-US" altLang="en-US" sz="1000" smtClean="0"/>
              <a:pPr/>
              <a:t>21</a:t>
            </a:fld>
            <a:endParaRPr kumimoji="0" lang="ja-JP" altLang="en-US" sz="1000" dirty="0">
              <a:sym typeface="+mn-lt"/>
            </a:endParaRPr>
          </a:p>
        </p:txBody>
      </p:sp>
      <p:sp useBgFill="1">
        <p:nvSpPr>
          <p:cNvPr id="204" name="テキスト プレースホルダ 9">
            <a:extLst>
              <a:ext uri="{FF2B5EF4-FFF2-40B4-BE49-F238E27FC236}">
                <a16:creationId xmlns:a16="http://schemas.microsoft.com/office/drawing/2014/main" id="{E4474177-45AD-49BC-9BA4-BE95A7FF4807}"/>
              </a:ext>
            </a:extLst>
          </p:cNvPr>
          <p:cNvSpPr>
            <a:spLocks/>
          </p:cNvSpPr>
          <p:nvPr>
            <p:custDataLst>
              <p:tags r:id="rId148"/>
            </p:custDataLst>
          </p:nvPr>
        </p:nvSpPr>
        <p:spPr bwMode="gray">
          <a:xfrm>
            <a:off x="9159875" y="3667125"/>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915F6B-2200-48F8-9743-02B14C363296}" type="datetime'''''''''''''''''''''''5''''''''''.''''0'''''''''''''''''''">
              <a:rPr lang="en-US" altLang="en-US" sz="1000" smtClean="0"/>
              <a:pPr/>
              <a:t>5.0</a:t>
            </a:fld>
            <a:endParaRPr kumimoji="0" lang="ja-JP" altLang="en-US" sz="1000" dirty="0">
              <a:sym typeface="+mn-lt"/>
            </a:endParaRPr>
          </a:p>
        </p:txBody>
      </p:sp>
    </p:spTree>
    <p:extLst>
      <p:ext uri="{BB962C8B-B14F-4D97-AF65-F5344CB8AC3E}">
        <p14:creationId xmlns:p14="http://schemas.microsoft.com/office/powerpoint/2010/main" val="9719970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26769914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ベトナム／政策動向</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医療分野における</a:t>
            </a:r>
            <a:r>
              <a:rPr lang="en-US" altLang="ja-JP" dirty="0"/>
              <a:t>IT</a:t>
            </a:r>
            <a:r>
              <a:rPr lang="ja-JP" altLang="en-US" dirty="0"/>
              <a:t>活用促進に向けた政策動向</a:t>
            </a:r>
          </a:p>
        </p:txBody>
      </p:sp>
      <p:sp>
        <p:nvSpPr>
          <p:cNvPr id="5" name="テキスト ボックス 4"/>
          <p:cNvSpPr txBox="1"/>
          <p:nvPr/>
        </p:nvSpPr>
        <p:spPr>
          <a:xfrm>
            <a:off x="200472" y="1124744"/>
            <a:ext cx="9505056" cy="1452898"/>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活用促進に向けた政策動向</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年までの国家</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DX</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プログラムおよび</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年までの方針</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a:t>
            </a:r>
            <a:r>
              <a:rPr lang="vi-VN" altLang="ja-JP" sz="1400" b="1" u="sng" dirty="0">
                <a:latin typeface="Arial" panose="020B0604020202020204" pitchFamily="34" charset="0"/>
                <a:ea typeface="ＭＳ Ｐゴシック" panose="020B0600070205080204" pitchFamily="50" charset="-128"/>
                <a:cs typeface="Arial" panose="020B0604020202020204" pitchFamily="34" charset="0"/>
              </a:rPr>
              <a:t>CHƯƠNG TRÌNH CHUYỂN ĐỔI SỐ QUỐC GIA ĐẾN NĂM 2025, ĐỊNH HƯỚNG ĐẾN NĂM 2030</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」首相決定</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No. 749</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QĐ-</a:t>
            </a:r>
            <a:r>
              <a:rPr lang="en-US" altLang="ja-JP" sz="1400" b="1" u="sng" dirty="0" err="1">
                <a:latin typeface="Arial" panose="020B0604020202020204" pitchFamily="34" charset="0"/>
                <a:ea typeface="ＭＳ Ｐゴシック" panose="020B0600070205080204" pitchFamily="50" charset="-128"/>
                <a:cs typeface="Arial" panose="020B0604020202020204" pitchFamily="34" charset="0"/>
              </a:rPr>
              <a:t>TTg</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国家開発の基礎戦略である「社会経済開発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）」に合わせて発表された。各省庁横断で、プログラムにおける重点領域が示されている。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教育、金融、農業等を含む重点セクターの一つとしてヘルスケアが指定されている。各省庁が管掌、ヘルスケア領域については保健省が進めることとなっている。具体的なロードマップについては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月時点では確認できていない。</a:t>
            </a:r>
          </a:p>
        </p:txBody>
      </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首相決定、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地域で進む医療のデジタル化」（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日）、ベトナム政府「</a:t>
            </a:r>
            <a:r>
              <a:rPr lang="vi-VN" altLang="ja-JP" sz="800" dirty="0">
                <a:latin typeface="Arial" panose="020B0604020202020204" pitchFamily="34" charset="0"/>
                <a:ea typeface="ＭＳ Ｐゴシック" panose="020B0600070205080204" pitchFamily="50" charset="-128"/>
                <a:cs typeface="Arial" panose="020B0604020202020204" pitchFamily="34" charset="0"/>
              </a:rPr>
              <a:t>CHƯƠNG TRÌNH CHUYỂN ĐỔI SỐ QUỐC GIA ĐẾN NĂM 2025, ĐỊNH HƯỚNG ĐẾN NĂM 2030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10">
            <a:extLst>
              <a:ext uri="{FF2B5EF4-FFF2-40B4-BE49-F238E27FC236}">
                <a16:creationId xmlns:a16="http://schemas.microsoft.com/office/drawing/2014/main" id="{B9F58F42-151E-4BC0-9154-C36524B2CF4F}"/>
              </a:ext>
            </a:extLst>
          </p:cNvPr>
          <p:cNvGraphicFramePr>
            <a:graphicFrameLocks noGrp="1"/>
          </p:cNvGraphicFramePr>
          <p:nvPr>
            <p:extLst>
              <p:ext uri="{D42A27DB-BD31-4B8C-83A1-F6EECF244321}">
                <p14:modId xmlns:p14="http://schemas.microsoft.com/office/powerpoint/2010/main" val="1699996062"/>
              </p:ext>
            </p:extLst>
          </p:nvPr>
        </p:nvGraphicFramePr>
        <p:xfrm>
          <a:off x="200472" y="2816759"/>
          <a:ext cx="9505055" cy="3326842"/>
        </p:xfrm>
        <a:graphic>
          <a:graphicData uri="http://schemas.openxmlformats.org/drawingml/2006/table">
            <a:tbl>
              <a:tblPr firstRow="1" bandRow="1">
                <a:tableStyleId>{5C22544A-7EE6-4342-B048-85BDC9FD1C3A}</a:tableStyleId>
              </a:tblPr>
              <a:tblGrid>
                <a:gridCol w="1598195">
                  <a:extLst>
                    <a:ext uri="{9D8B030D-6E8A-4147-A177-3AD203B41FA5}">
                      <a16:colId xmlns:a16="http://schemas.microsoft.com/office/drawing/2014/main" val="20000"/>
                    </a:ext>
                  </a:extLst>
                </a:gridCol>
                <a:gridCol w="2439350">
                  <a:extLst>
                    <a:ext uri="{9D8B030D-6E8A-4147-A177-3AD203B41FA5}">
                      <a16:colId xmlns:a16="http://schemas.microsoft.com/office/drawing/2014/main" val="20001"/>
                    </a:ext>
                  </a:extLst>
                </a:gridCol>
                <a:gridCol w="5467510">
                  <a:extLst>
                    <a:ext uri="{9D8B030D-6E8A-4147-A177-3AD203B41FA5}">
                      <a16:colId xmlns:a16="http://schemas.microsoft.com/office/drawing/2014/main" val="20002"/>
                    </a:ext>
                  </a:extLst>
                </a:gridCol>
              </a:tblGrid>
              <a:tr h="407782">
                <a:tc>
                  <a:txBody>
                    <a:bodyPr/>
                    <a:lstStyle/>
                    <a:p>
                      <a:pPr algn="ctr" font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2727" marB="42545"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1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目標</a:t>
                      </a:r>
                      <a:endParaRPr kumimoji="1" lang="en-US" altLang="ja-JP" sz="11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2727" marB="4254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2030</a:t>
                      </a: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年までの方針</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2727" marB="42545"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rowSpan="2">
                  <a:txBody>
                    <a:bodyPr/>
                    <a:lstStyle/>
                    <a:p>
                      <a:pPr algn="ctr">
                        <a:spcAft>
                          <a:spcPts val="0"/>
                        </a:spcAft>
                      </a:pPr>
                      <a:r>
                        <a:rPr lang="ja-JP" altLang="en-US"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行政機能の</a:t>
                      </a:r>
                      <a:br>
                        <a:rPr lang="en-US" altLang="ja-JP"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デジタル化</a:t>
                      </a:r>
                      <a:endParaRPr lang="ja-JP"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公共サービスのデジタル化</a:t>
                      </a: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公共サービスのオンライン化、モバイルデバイスからのアクセスを実現。</a:t>
                      </a:r>
                      <a:endPar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国家管理機関による検査は、デジタルシステムと情報システムで実施。</a:t>
                      </a: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行政記録のデジタル化</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国家、地方行政における業務記録のオンライン化。</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人口、土地、企業登録、財務、保険など国のデータベースはすべてオンラインで接続されており、政府報告情報システムでデータを共有。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経済のデジタル化</a:t>
                      </a:r>
                      <a:endParaRPr lang="ja-JP" altLang="ja-JP"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65455" marB="65455"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商取引のデジタル化</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顧客取引の</a:t>
                      </a:r>
                      <a:r>
                        <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％以上をデジタルチャネルを通じたものに移行。</a:t>
                      </a:r>
                      <a:endPar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銀行のデジタル化</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顧客による銀行業務の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％を完全にオンライン化、人口の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％がデジタル当座預金を持つようになる。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個人顧客の貸出、小口、消費者ローンに関する決定の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％をデジタル化、自動化される。</a:t>
                      </a: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信用機関の業務・サービス記録の</a:t>
                      </a:r>
                      <a:r>
                        <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％がデジタル処理・保存。</a:t>
                      </a: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医療のデジタル化</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電子カルテの普及や電子決済の導入等によるスマートホスピタルの推進</a:t>
                      </a:r>
                      <a:endPar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医療サービスオンラインプラットフォームの構築等による遠隔医療の推進</a:t>
                      </a: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91689883"/>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社会のデジタル化</a:t>
                      </a:r>
                      <a:endParaRPr lang="ja-JP" altLang="ja-JP"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65455" marB="65455"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115888" marR="0" indent="0" algn="l" defTabSz="914400" rtl="0" eaLnBrk="1" fontAlgn="ctr" latinLnBrk="0" hangingPunct="1">
                        <a:lnSpc>
                          <a:spcPct val="100000"/>
                        </a:lnSpc>
                        <a:spcBef>
                          <a:spcPts val="200"/>
                        </a:spcBef>
                        <a:spcAft>
                          <a:spcPts val="0"/>
                        </a:spcAft>
                        <a:buClrTx/>
                        <a:buSzTx/>
                        <a:buFontTx/>
                        <a:buNone/>
                        <a:tabLst/>
                        <a:defRPr/>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デジタルインフラの整備</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光ファイバーによるインターネットカバー率向上。</a:t>
                      </a:r>
                    </a:p>
                    <a:p>
                      <a:pPr marL="171450" indent="-171450" algn="l" fontAlgn="ctr">
                        <a:buFont typeface="Arial" panose="020B0604020202020204" pitchFamily="34" charset="0"/>
                        <a:buChar char="•"/>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4G/5G</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モバイルネットワークの一般化、スマートフォン・デジタル決済の普及。</a:t>
                      </a: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04660994"/>
                  </a:ext>
                </a:extLst>
              </a:tr>
            </a:tbl>
          </a:graphicData>
        </a:graphic>
      </p:graphicFrame>
    </p:spTree>
    <p:extLst>
      <p:ext uri="{BB962C8B-B14F-4D97-AF65-F5344CB8AC3E}">
        <p14:creationId xmlns:p14="http://schemas.microsoft.com/office/powerpoint/2010/main" val="38885912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ベトナム／政策動向</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1/3</a:t>
            </a:r>
            <a:r>
              <a:rPr lang="ja-JP" altLang="en-US" dirty="0"/>
              <a:t>）</a:t>
            </a:r>
          </a:p>
        </p:txBody>
      </p:sp>
      <p:sp>
        <p:nvSpPr>
          <p:cNvPr id="5" name="テキスト ボックス 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国家開発の基礎戦略として「社会経済開発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）」があり、これをより具体化したものとして「社会経済開発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月時点では確認できていない。</a:t>
            </a:r>
          </a:p>
        </p:txBody>
      </p:sp>
      <p:sp>
        <p:nvSpPr>
          <p:cNvPr id="6" name="角丸四角形 5"/>
          <p:cNvSpPr/>
          <p:nvPr/>
        </p:nvSpPr>
        <p:spPr>
          <a:xfrm>
            <a:off x="1568624" y="2348880"/>
            <a:ext cx="6552728" cy="504056"/>
          </a:xfrm>
          <a:prstGeom prst="roundRect">
            <a:avLst/>
          </a:prstGeom>
          <a:solidFill>
            <a:srgbClr val="FFFFFF"/>
          </a:solidFill>
          <a:effectLst>
            <a:glow rad="63500">
              <a:schemeClr val="accent1">
                <a:satMod val="175000"/>
                <a:alpha val="40000"/>
              </a:schemeClr>
            </a:glow>
          </a:effectLst>
        </p:spPr>
        <p:txBody>
          <a:bodyPr wrap="square" rtlCol="0" anchor="ctr">
            <a:noAutofit/>
          </a:bodyPr>
          <a:lstStyle/>
          <a:p>
            <a:pPr fontAlgn="ct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社会経済開発</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SEDS</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560512" y="2348880"/>
            <a:ext cx="1080120" cy="504056"/>
          </a:xfrm>
          <a:prstGeom prst="rect">
            <a:avLst/>
          </a:prstGeom>
        </p:spPr>
        <p:txBody>
          <a:bodyPr wrap="square" lIns="0" tIns="0" bIns="0" anchor="ctr" anchorCtr="0">
            <a:noAutofit/>
          </a:bodyPr>
          <a:lstStyle/>
          <a:p>
            <a:pPr fontAlgn="ctr">
              <a:buClr>
                <a:srgbClr val="5F8AC3"/>
              </a:buClr>
            </a:pPr>
            <a:r>
              <a:rPr lang="ja-JP" altLang="en-US" sz="1400" b="1" dirty="0">
                <a:latin typeface="ＭＳ Ｐゴシック" panose="020B0600070205080204" pitchFamily="50" charset="-128"/>
                <a:ea typeface="ＭＳ Ｐゴシック" panose="020B0600070205080204" pitchFamily="50" charset="-128"/>
              </a:rPr>
              <a:t>国家開発の</a:t>
            </a:r>
            <a:br>
              <a:rPr lang="en-US" altLang="ja-JP" sz="1400" b="1" dirty="0">
                <a:latin typeface="ＭＳ Ｐゴシック" panose="020B0600070205080204" pitchFamily="50" charset="-128"/>
                <a:ea typeface="ＭＳ Ｐゴシック" panose="020B0600070205080204" pitchFamily="50" charset="-128"/>
              </a:rPr>
            </a:br>
            <a:r>
              <a:rPr lang="ja-JP" altLang="en-US" sz="1400" b="1" dirty="0">
                <a:latin typeface="ＭＳ Ｐゴシック" panose="020B0600070205080204" pitchFamily="50" charset="-128"/>
                <a:ea typeface="ＭＳ Ｐゴシック" panose="020B0600070205080204" pitchFamily="50" charset="-128"/>
              </a:rPr>
              <a:t>基礎戦略</a:t>
            </a:r>
          </a:p>
        </p:txBody>
      </p:sp>
      <p:sp>
        <p:nvSpPr>
          <p:cNvPr id="14" name="Rectangle 6"/>
          <p:cNvSpPr>
            <a:spLocks noChangeArrowheads="1"/>
          </p:cNvSpPr>
          <p:nvPr/>
        </p:nvSpPr>
        <p:spPr bwMode="auto">
          <a:xfrm>
            <a:off x="488504" y="3356992"/>
            <a:ext cx="8913440" cy="648072"/>
          </a:xfrm>
          <a:prstGeom prst="round2SameRect">
            <a:avLst>
              <a:gd name="adj1" fmla="val 11292"/>
              <a:gd name="adj2" fmla="val 0"/>
            </a:avLst>
          </a:prstGeom>
          <a:solidFill>
            <a:srgbClr val="5F8AC3"/>
          </a:solidFill>
          <a:ln w="9525">
            <a:noFill/>
            <a:miter lim="800000"/>
            <a:headEnd/>
            <a:tailEnd/>
          </a:ln>
        </p:spPr>
        <p:txBody>
          <a:bodyPr wrap="square" lIns="0" tIns="72000" rIns="0" bIns="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fontAlgn="ctr">
              <a:buSzPct val="120000"/>
            </a:pPr>
            <a:r>
              <a:rPr lang="ja-JP" altLang="en-US" sz="1400" dirty="0">
                <a:solidFill>
                  <a:schemeClr val="bg1"/>
                </a:solidFill>
                <a:latin typeface="Arial Black" pitchFamily="34" charset="0"/>
                <a:ea typeface="HGP創英角ｺﾞｼｯｸUB" pitchFamily="50" charset="-128"/>
              </a:rPr>
              <a:t>「社会経済開発</a:t>
            </a:r>
            <a:r>
              <a:rPr lang="en-US" altLang="ja-JP" sz="1400" dirty="0">
                <a:solidFill>
                  <a:schemeClr val="bg1"/>
                </a:solidFill>
                <a:latin typeface="Arial Black" pitchFamily="34" charset="0"/>
                <a:ea typeface="HGP創英角ｺﾞｼｯｸUB" pitchFamily="50" charset="-128"/>
              </a:rPr>
              <a:t>10</a:t>
            </a:r>
            <a:r>
              <a:rPr lang="ja-JP" altLang="en-US" sz="1400" dirty="0">
                <a:solidFill>
                  <a:schemeClr val="bg1"/>
                </a:solidFill>
                <a:latin typeface="Arial Black" pitchFamily="34" charset="0"/>
                <a:ea typeface="HGP創英角ｺﾞｼｯｸUB" pitchFamily="50" charset="-128"/>
              </a:rPr>
              <a:t>か年戦略 </a:t>
            </a:r>
            <a:r>
              <a:rPr lang="en-US" altLang="ja-JP" sz="1400" dirty="0">
                <a:solidFill>
                  <a:schemeClr val="bg1"/>
                </a:solidFill>
                <a:latin typeface="Arial Black" pitchFamily="34" charset="0"/>
                <a:ea typeface="HGP創英角ｺﾞｼｯｸUB" pitchFamily="50" charset="-128"/>
              </a:rPr>
              <a:t>2011-2020</a:t>
            </a:r>
            <a:r>
              <a:rPr lang="ja-JP" altLang="en-US" sz="1400" dirty="0">
                <a:solidFill>
                  <a:schemeClr val="bg1"/>
                </a:solidFill>
                <a:latin typeface="Arial Black" pitchFamily="34" charset="0"/>
                <a:ea typeface="HGP創英角ｺﾞｼｯｸUB" pitchFamily="50" charset="-128"/>
              </a:rPr>
              <a:t>」に示された保険医療分野における目標</a:t>
            </a:r>
          </a:p>
        </p:txBody>
      </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VIETNAM’S SOCIL-ECONOMIC DEVELOPMENT STRATEGY FOR THE PERIOD OF 2011-2020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https://policy.asiapacificenergy.org/sites/default/files/VIETNAM%E2%80%99S%20SOCIO-ECONOMIC%20DEVELOPMENT%20STRATEGY.pdf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0" name="正方形/長方形 9"/>
          <p:cNvSpPr/>
          <p:nvPr/>
        </p:nvSpPr>
        <p:spPr>
          <a:xfrm>
            <a:off x="2989352" y="2996952"/>
            <a:ext cx="2592288" cy="216024"/>
          </a:xfrm>
          <a:prstGeom prst="rect">
            <a:avLst/>
          </a:prstGeom>
        </p:spPr>
        <p:txBody>
          <a:bodyPr wrap="square" lIns="0" tIns="0" bIns="0" anchor="ctr" anchorCtr="0">
            <a:noAutofit/>
          </a:bodyPr>
          <a:lstStyle/>
          <a:p>
            <a:pPr fontAlgn="ctr">
              <a:buClr>
                <a:srgbClr val="5F8AC3"/>
              </a:buCl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「社会経済開発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か年戦略」を具体化</a:t>
            </a:r>
          </a:p>
        </p:txBody>
      </p:sp>
      <p:sp>
        <p:nvSpPr>
          <p:cNvPr id="20" name="角丸四角形 19"/>
          <p:cNvSpPr/>
          <p:nvPr/>
        </p:nvSpPr>
        <p:spPr>
          <a:xfrm>
            <a:off x="5673080" y="2708920"/>
            <a:ext cx="3384376" cy="504056"/>
          </a:xfrm>
          <a:prstGeom prst="roundRect">
            <a:avLst/>
          </a:prstGeom>
          <a:solidFill>
            <a:srgbClr val="FFFFFF"/>
          </a:solidFill>
          <a:effectLst>
            <a:glow rad="63500">
              <a:schemeClr val="accent1">
                <a:satMod val="175000"/>
                <a:alpha val="40000"/>
              </a:schemeClr>
            </a:glow>
          </a:effectLst>
        </p:spPr>
        <p:txBody>
          <a:bodyPr wrap="square" rtlCol="0" anchor="ctr">
            <a:noAutofit/>
          </a:bodyPr>
          <a:lstStyle/>
          <a:p>
            <a:pPr fontAlgn="ct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社会経済開発</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SEDP</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片側の 2 つの角を丸めた四角形 20"/>
          <p:cNvSpPr/>
          <p:nvPr/>
        </p:nvSpPr>
        <p:spPr>
          <a:xfrm>
            <a:off x="5025008" y="3717032"/>
            <a:ext cx="4248472" cy="288032"/>
          </a:xfrm>
          <a:prstGeom prst="round2SameRect">
            <a:avLst/>
          </a:prstGeom>
          <a:solidFill>
            <a:srgbClr val="A2BBDC"/>
          </a:solidFill>
        </p:spPr>
        <p:txBody>
          <a:bodyPr wrap="square" rtlCol="0" anchor="ctr">
            <a:noAutofit/>
          </a:bodyPr>
          <a:lstStyle/>
          <a:p>
            <a:pPr fontAlgn="ctr">
              <a:defRPr/>
            </a:pPr>
            <a:r>
              <a:rPr lang="ja-JP" altLang="ja-JP" sz="1200" dirty="0">
                <a:latin typeface="HGP創英角ｺﾞｼｯｸUB" panose="020B0900000000000000" pitchFamily="50" charset="-128"/>
                <a:ea typeface="HGP創英角ｺﾞｼｯｸUB" panose="020B0900000000000000" pitchFamily="50" charset="-128"/>
              </a:rPr>
              <a:t>保健医療サービス</a:t>
            </a:r>
          </a:p>
        </p:txBody>
      </p:sp>
      <p:sp>
        <p:nvSpPr>
          <p:cNvPr id="22" name="テキスト ボックス 21"/>
          <p:cNvSpPr txBox="1"/>
          <p:nvPr/>
        </p:nvSpPr>
        <p:spPr>
          <a:xfrm>
            <a:off x="5025008" y="4005064"/>
            <a:ext cx="4248472" cy="2376264"/>
          </a:xfrm>
          <a:prstGeom prst="round2SameRect">
            <a:avLst>
              <a:gd name="adj1" fmla="val 0"/>
              <a:gd name="adj2" fmla="val 4107"/>
            </a:avLst>
          </a:prstGeom>
          <a:solidFill>
            <a:srgbClr val="E8E8E8"/>
          </a:solidFill>
        </p:spPr>
        <p:txBody>
          <a:bodyPr wrap="square" lIns="72000" rIns="0" rtlCol="0">
            <a:noAutofit/>
          </a:bodyPr>
          <a:lstStyle/>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地域標準・国際的標準に向けた病院の質の標準化</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健康保険、健康診断、治療に関する治療費の適切化に向けた法整備、</a:t>
            </a:r>
            <a:br>
              <a:rPr lang="en-US" altLang="ja-JP" sz="1000" dirty="0"/>
            </a:br>
            <a:r>
              <a:rPr lang="ja-JP" altLang="ja-JP" sz="1000" dirty="0"/>
              <a:t>全人民に対する健康保険ロードマップ構築 </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ターゲット人口（貧困者や子供）に対する健康診断や治療に対する政策の確立、老人に対する保健医療サービスの提供</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医療従事者に対する、専門知識、医療倫理、責任意識に関する研修の実施</a:t>
            </a:r>
          </a:p>
          <a:p>
            <a:pPr marL="114300" indent="-114300" fontAlgn="t">
              <a:lnSpc>
                <a:spcPct val="110000"/>
              </a:lnSpc>
              <a:spcAft>
                <a:spcPts val="300"/>
              </a:spcAft>
              <a:buClr>
                <a:srgbClr val="5F8AC3"/>
              </a:buClr>
              <a:buSzPct val="90000"/>
              <a:buFont typeface="Wingdings" panose="05000000000000000000" pitchFamily="2" charset="2"/>
              <a:buChar char="l"/>
            </a:pPr>
            <a:r>
              <a:rPr lang="en-US" altLang="ja-JP" sz="1000" dirty="0"/>
              <a:t>2020</a:t>
            </a:r>
            <a:r>
              <a:rPr lang="ja-JP" altLang="ja-JP" sz="1000" dirty="0"/>
              <a:t>年までに全てのコミューンに医師を配置</a:t>
            </a:r>
          </a:p>
          <a:p>
            <a:pPr marL="114300" indent="-114300" fontAlgn="t">
              <a:lnSpc>
                <a:spcPct val="110000"/>
              </a:lnSpc>
              <a:spcAft>
                <a:spcPts val="300"/>
              </a:spcAft>
              <a:buClr>
                <a:srgbClr val="5F8AC3"/>
              </a:buClr>
              <a:buSzPct val="90000"/>
              <a:buFont typeface="Wingdings" panose="05000000000000000000" pitchFamily="2" charset="2"/>
              <a:buChar char="l"/>
            </a:pPr>
            <a:r>
              <a:rPr lang="en-US" altLang="ja-JP" sz="1000" dirty="0"/>
              <a:t>HIV</a:t>
            </a:r>
            <a:r>
              <a:rPr lang="ja-JP" altLang="ja-JP" sz="1000" dirty="0"/>
              <a:t>感染の減少に向けた取り組み </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低栄養児率の低減、食の安全に関する質および効率性の向上</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健康維持のための体操やスポーツの強化</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人口政策や家族計画政策の実施、適切なジェンダーバランスの維持</a:t>
            </a:r>
          </a:p>
        </p:txBody>
      </p:sp>
      <p:sp>
        <p:nvSpPr>
          <p:cNvPr id="19" name="片側の 2 つの角を丸めた四角形 18"/>
          <p:cNvSpPr/>
          <p:nvPr/>
        </p:nvSpPr>
        <p:spPr>
          <a:xfrm>
            <a:off x="632520" y="3717032"/>
            <a:ext cx="4248472" cy="288032"/>
          </a:xfrm>
          <a:prstGeom prst="round2SameRect">
            <a:avLst/>
          </a:prstGeom>
          <a:solidFill>
            <a:srgbClr val="A2BBDC"/>
          </a:solidFill>
        </p:spPr>
        <p:txBody>
          <a:bodyPr wrap="square" rtlCol="0" anchor="ctr">
            <a:noAutofit/>
          </a:bodyPr>
          <a:lstStyle/>
          <a:p>
            <a:pPr fontAlgn="ctr"/>
            <a:r>
              <a:rPr lang="ja-JP" altLang="en-US" sz="1200" dirty="0">
                <a:latin typeface="HGP創英角ｺﾞｼｯｸUB" panose="020B0900000000000000" pitchFamily="50" charset="-128"/>
                <a:ea typeface="HGP創英角ｺﾞｼｯｸUB" panose="020B0900000000000000" pitchFamily="50" charset="-128"/>
              </a:rPr>
              <a:t>保険医療システム</a:t>
            </a:r>
            <a:endParaRPr lang="en-US" altLang="ja-JP" sz="1200" dirty="0">
              <a:latin typeface="HGP創英角ｺﾞｼｯｸUB" panose="020B0900000000000000" pitchFamily="50" charset="-128"/>
              <a:ea typeface="HGP創英角ｺﾞｼｯｸUB" panose="020B0900000000000000" pitchFamily="50" charset="-128"/>
            </a:endParaRPr>
          </a:p>
        </p:txBody>
      </p:sp>
      <p:sp>
        <p:nvSpPr>
          <p:cNvPr id="23" name="テキスト ボックス 22"/>
          <p:cNvSpPr txBox="1"/>
          <p:nvPr/>
        </p:nvSpPr>
        <p:spPr>
          <a:xfrm>
            <a:off x="632520" y="4005064"/>
            <a:ext cx="4248472" cy="2376264"/>
          </a:xfrm>
          <a:prstGeom prst="round2SameRect">
            <a:avLst>
              <a:gd name="adj1" fmla="val 0"/>
              <a:gd name="adj2" fmla="val 4107"/>
            </a:avLst>
          </a:prstGeom>
          <a:solidFill>
            <a:srgbClr val="E8E8E8"/>
          </a:solidFill>
        </p:spPr>
        <p:txBody>
          <a:bodyPr wrap="square" lIns="72000" rIns="0" rtlCol="0">
            <a:noAutofit/>
          </a:bodyPr>
          <a:lstStyle/>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大病院が抱える様々な問題への克服 （過負荷の是正） </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保健医療システムの強化とサービスの質の向上（投資増加、保健医療</a:t>
            </a:r>
            <a:br>
              <a:rPr lang="en-US" altLang="ja-JP" sz="1000" dirty="0"/>
            </a:br>
            <a:r>
              <a:rPr lang="ja-JP" altLang="ja-JP" sz="1000" dirty="0"/>
              <a:t>システムの速やかな発展、基礎保健ネットワークの強化）</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コミューンレベルの医療施設の能力強化、郡レベルの病院建設推進、</a:t>
            </a:r>
            <a:br>
              <a:rPr lang="en-US" altLang="ja-JP" sz="1000" dirty="0"/>
            </a:br>
            <a:r>
              <a:rPr lang="ja-JP" altLang="ja-JP" sz="1000" dirty="0"/>
              <a:t>省レベル及び中央レベル病院機能の向</a:t>
            </a:r>
            <a:r>
              <a:rPr lang="ja-JP" altLang="en-US" sz="1000" dirty="0"/>
              <a:t>上</a:t>
            </a:r>
            <a:endParaRPr lang="ja-JP" altLang="ja-JP" sz="1000" dirty="0"/>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高度医療が可能な病院・質の高い病院の建設促進（ハノイ、ホーチミン、</a:t>
            </a:r>
            <a:br>
              <a:rPr lang="en-US" altLang="ja-JP" sz="1000" dirty="0"/>
            </a:br>
            <a:r>
              <a:rPr lang="ja-JP" altLang="ja-JP" sz="1000" dirty="0"/>
              <a:t>一部地域</a:t>
            </a:r>
            <a:r>
              <a:rPr lang="ja-JP" altLang="en-US" sz="1000" dirty="0"/>
              <a:t>）</a:t>
            </a:r>
            <a:endParaRPr lang="ja-JP" altLang="ja-JP" sz="1000" dirty="0"/>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健康診断と治療のための病院建設促進 </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人民に対して平等で効率的かつ質の高い保健医療サービスの保証</a:t>
            </a:r>
          </a:p>
        </p:txBody>
      </p:sp>
      <p:grpSp>
        <p:nvGrpSpPr>
          <p:cNvPr id="27" name="グループ化 7"/>
          <p:cNvGrpSpPr/>
          <p:nvPr/>
        </p:nvGrpSpPr>
        <p:grpSpPr>
          <a:xfrm>
            <a:off x="488504" y="1844824"/>
            <a:ext cx="8928992" cy="288032"/>
            <a:chOff x="4803500" y="2113806"/>
            <a:chExt cx="5626916" cy="288032"/>
          </a:xfrm>
        </p:grpSpPr>
        <p:cxnSp>
          <p:nvCxnSpPr>
            <p:cNvPr id="28" name="直線コネクタ 2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政府戦略</a:t>
              </a:r>
            </a:p>
          </p:txBody>
        </p:sp>
      </p:grpSp>
      <p:sp>
        <p:nvSpPr>
          <p:cNvPr id="4" name="屈折矢印 3"/>
          <p:cNvSpPr/>
          <p:nvPr/>
        </p:nvSpPr>
        <p:spPr>
          <a:xfrm rot="5400000">
            <a:off x="4168217" y="1549487"/>
            <a:ext cx="345430" cy="2664296"/>
          </a:xfrm>
          <a:prstGeom prst="bentUpArrow">
            <a:avLst>
              <a:gd name="adj1" fmla="val 21560"/>
              <a:gd name="adj2" fmla="val 25000"/>
              <a:gd name="adj3" fmla="val 35488"/>
            </a:avLst>
          </a:prstGeom>
          <a:gradFill flip="none" rotWithShape="1">
            <a:gsLst>
              <a:gs pos="69000">
                <a:srgbClr val="3D6AA7"/>
              </a:gs>
              <a:gs pos="100000">
                <a:schemeClr val="bg1"/>
              </a:gs>
            </a:gsLst>
            <a:lin ang="108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a:extLst>
              <a:ext uri="{FF2B5EF4-FFF2-40B4-BE49-F238E27FC236}">
                <a16:creationId xmlns:a16="http://schemas.microsoft.com/office/drawing/2014/main" id="{6C4305CA-A21F-D7DA-FADD-A3AFE064E02B}"/>
              </a:ext>
            </a:extLst>
          </p:cNvPr>
          <p:cNvSpPr/>
          <p:nvPr/>
        </p:nvSpPr>
        <p:spPr>
          <a:xfrm>
            <a:off x="10137576" y="4293096"/>
            <a:ext cx="3384375" cy="1343364"/>
          </a:xfrm>
          <a:prstGeom prst="rect">
            <a:avLst/>
          </a:prstGeom>
          <a:solidFill>
            <a:srgbClr val="83A4D1"/>
          </a:solidFill>
        </p:spPr>
        <p:txBody>
          <a:bodyPr wrap="square" rtlCol="0" anchor="ctr">
            <a:noAutofit/>
          </a:bodyPr>
          <a:lstStyle/>
          <a:p>
            <a:pPr algn="ctr"/>
            <a:r>
              <a:rPr lang="ja-JP" altLang="en-US" sz="1400" dirty="0">
                <a:hlinkClick r:id="rId2"/>
              </a:rPr>
              <a:t>５か年戦略のみ</a:t>
            </a:r>
            <a:r>
              <a:rPr lang="en-US" altLang="ja-JP" sz="1400" dirty="0">
                <a:hlinkClick r:id="rId2"/>
              </a:rPr>
              <a:t>Socio-economic development plan for 2021-2025 (vietnam.gov.vn)</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382509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2/3</a:t>
            </a:r>
            <a:r>
              <a:rPr lang="ja-JP" altLang="en-US" dirty="0"/>
              <a:t>）</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政府戦略である「社会経済開発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か年戦略」と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のガイドラインに基づき、保健省は「保健セクター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か年開発計画」を策定している。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4953000" y="2348880"/>
            <a:ext cx="3672408" cy="523220"/>
          </a:xfrm>
          <a:prstGeom prst="rect">
            <a:avLst/>
          </a:prstGeom>
        </p:spPr>
        <p:txBody>
          <a:bodyPr wrap="square">
            <a:spAutoFit/>
          </a:bodyPr>
          <a:lstStyle/>
          <a:p>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政府戦略である 「社会経済開発</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か年戦略」と</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のガイドラインに基づいて</a:t>
            </a:r>
            <a:r>
              <a:rPr lang="ja-JP" altLang="en-US" sz="1400" b="1" dirty="0"/>
              <a:t>策定</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ViewSend 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・システム科学コンサルタンツ共同企業体「</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を駆使した遠隔診断・遠隔研修医療連携事業調査」（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角丸四角形 14"/>
          <p:cNvSpPr/>
          <p:nvPr/>
        </p:nvSpPr>
        <p:spPr>
          <a:xfrm>
            <a:off x="1136576" y="2348880"/>
            <a:ext cx="3702124" cy="504056"/>
          </a:xfrm>
          <a:prstGeom prst="roundRect">
            <a:avLst/>
          </a:prstGeom>
          <a:solidFill>
            <a:srgbClr val="FFFFFF"/>
          </a:solidFill>
          <a:effectLst>
            <a:glow rad="63500">
              <a:schemeClr val="accent1">
                <a:satMod val="175000"/>
                <a:alpha val="40000"/>
              </a:schemeClr>
            </a:glow>
          </a:effectLst>
        </p:spPr>
        <p:txBody>
          <a:bodyPr wrap="square" rtlCol="0" anchor="ctr">
            <a:noAutofit/>
          </a:bodyPr>
          <a:lstStyle/>
          <a:p>
            <a:pPr fontAlgn="ct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保健セクター</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か年開発計画</a:t>
            </a:r>
          </a:p>
        </p:txBody>
      </p:sp>
      <p:sp>
        <p:nvSpPr>
          <p:cNvPr id="17" name="Rectangle 6"/>
          <p:cNvSpPr>
            <a:spLocks noChangeArrowheads="1"/>
          </p:cNvSpPr>
          <p:nvPr/>
        </p:nvSpPr>
        <p:spPr bwMode="auto">
          <a:xfrm>
            <a:off x="1140672" y="3140968"/>
            <a:ext cx="7628752" cy="576064"/>
          </a:xfrm>
          <a:prstGeom prst="round2SameRect">
            <a:avLst>
              <a:gd name="adj1" fmla="val 10620"/>
              <a:gd name="adj2" fmla="val 0"/>
            </a:avLst>
          </a:prstGeom>
          <a:solidFill>
            <a:srgbClr val="5F8AC3"/>
          </a:solidFill>
          <a:ln w="9525">
            <a:noFill/>
            <a:miter lim="800000"/>
            <a:headEnd/>
            <a:tailEnd/>
          </a:ln>
        </p:spPr>
        <p:txBody>
          <a:bodyPr wrap="square" lIns="0" tIns="72000" rIns="0" bIns="0" anchor="t" anchorCtr="0">
            <a:noAutofit/>
          </a:bodyPr>
          <a:lstStyle/>
          <a:p>
            <a:pPr algn="ctr" defTabSz="955675" fontAlgn="ctr">
              <a:spcBef>
                <a:spcPct val="0"/>
              </a:spcBef>
              <a:spcAft>
                <a:spcPct val="0"/>
              </a:spcAft>
              <a:buSzPct val="120000"/>
            </a:pPr>
            <a:r>
              <a:rPr lang="ja-JP" altLang="en-US" sz="1400" dirty="0">
                <a:solidFill>
                  <a:schemeClr val="bg1"/>
                </a:solidFill>
                <a:latin typeface="Arial Black" pitchFamily="34" charset="0"/>
                <a:ea typeface="HGP創英角ｺﾞｼｯｸUB" pitchFamily="50" charset="-128"/>
              </a:rPr>
              <a:t>「保健セクター</a:t>
            </a:r>
            <a:r>
              <a:rPr lang="en-US" altLang="ja-JP" sz="1400" dirty="0">
                <a:solidFill>
                  <a:schemeClr val="bg1"/>
                </a:solidFill>
                <a:latin typeface="Arial Black" pitchFamily="34" charset="0"/>
                <a:ea typeface="HGP創英角ｺﾞｼｯｸUB" pitchFamily="50" charset="-128"/>
              </a:rPr>
              <a:t>5</a:t>
            </a:r>
            <a:r>
              <a:rPr lang="ja-JP" altLang="en-US" sz="1400" dirty="0">
                <a:solidFill>
                  <a:schemeClr val="bg1"/>
                </a:solidFill>
                <a:latin typeface="Arial Black" pitchFamily="34" charset="0"/>
                <a:ea typeface="HGP創英角ｺﾞｼｯｸUB" pitchFamily="50" charset="-128"/>
              </a:rPr>
              <a:t>か年開発計画」に示された目標</a:t>
            </a:r>
          </a:p>
        </p:txBody>
      </p:sp>
      <p:graphicFrame>
        <p:nvGraphicFramePr>
          <p:cNvPr id="14" name="表 13"/>
          <p:cNvGraphicFramePr>
            <a:graphicFrameLocks noGrp="1"/>
          </p:cNvGraphicFramePr>
          <p:nvPr>
            <p:extLst>
              <p:ext uri="{D42A27DB-BD31-4B8C-83A1-F6EECF244321}">
                <p14:modId xmlns:p14="http://schemas.microsoft.com/office/powerpoint/2010/main" val="3685042747"/>
              </p:ext>
            </p:extLst>
          </p:nvPr>
        </p:nvGraphicFramePr>
        <p:xfrm>
          <a:off x="1337048" y="3501008"/>
          <a:ext cx="7236000" cy="216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168000">
                  <a:extLst>
                    <a:ext uri="{9D8B030D-6E8A-4147-A177-3AD203B41FA5}">
                      <a16:colId xmlns:a16="http://schemas.microsoft.com/office/drawing/2014/main" val="20001"/>
                    </a:ext>
                  </a:extLst>
                </a:gridCol>
                <a:gridCol w="180000">
                  <a:extLst>
                    <a:ext uri="{9D8B030D-6E8A-4147-A177-3AD203B41FA5}">
                      <a16:colId xmlns:a16="http://schemas.microsoft.com/office/drawing/2014/main" val="20002"/>
                    </a:ext>
                  </a:extLst>
                </a:gridCol>
                <a:gridCol w="360000">
                  <a:extLst>
                    <a:ext uri="{9D8B030D-6E8A-4147-A177-3AD203B41FA5}">
                      <a16:colId xmlns:a16="http://schemas.microsoft.com/office/drawing/2014/main" val="20003"/>
                    </a:ext>
                  </a:extLst>
                </a:gridCol>
                <a:gridCol w="3168000">
                  <a:extLst>
                    <a:ext uri="{9D8B030D-6E8A-4147-A177-3AD203B41FA5}">
                      <a16:colId xmlns:a16="http://schemas.microsoft.com/office/drawing/2014/main" val="20004"/>
                    </a:ext>
                  </a:extLst>
                </a:gridCol>
              </a:tblGrid>
              <a:tr h="432000">
                <a:tc>
                  <a:txBody>
                    <a:bodyPr/>
                    <a:lstStyle/>
                    <a:p>
                      <a:pPr marL="176213" indent="-176213" algn="ctr"/>
                      <a:r>
                        <a:rPr lang="en-US" altLang="ja-JP" sz="1100" b="1" dirty="0">
                          <a:solidFill>
                            <a:schemeClr val="tx1"/>
                          </a:solidFill>
                        </a:rPr>
                        <a:t>1</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r>
                        <a:rPr lang="ja-JP" altLang="en-US" sz="1100" b="0" dirty="0">
                          <a:solidFill>
                            <a:schemeClr val="tx1"/>
                          </a:solidFill>
                        </a:rPr>
                        <a:t>草の根保健医療における保健医療提供ネットワークの強化および達成</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en-US" altLang="ja-JP"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indent="-176213" algn="ctr"/>
                      <a:r>
                        <a:rPr lang="en-US" altLang="ja-JP" sz="1100" b="1" dirty="0">
                          <a:solidFill>
                            <a:schemeClr val="tx1"/>
                          </a:solidFill>
                        </a:rPr>
                        <a:t>6</a:t>
                      </a: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保健医療情報システムの開発</a:t>
                      </a:r>
                      <a:endParaRPr kumimoji="1" lang="en-US" altLang="ja-JP" sz="1100" b="0" kern="1200" dirty="0">
                        <a:solidFill>
                          <a:schemeClr val="tx1"/>
                        </a:solidFill>
                        <a:latin typeface="+mn-lt"/>
                        <a:ea typeface="+mn-ea"/>
                        <a:cs typeface="+mn-cs"/>
                      </a:endParaRP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432000">
                <a:tc>
                  <a:txBody>
                    <a:bodyPr/>
                    <a:lstStyle/>
                    <a:p>
                      <a:pPr marL="176213" indent="-176213" algn="ctr"/>
                      <a:r>
                        <a:rPr lang="en-US" altLang="ja-JP" sz="1100" b="1" dirty="0">
                          <a:solidFill>
                            <a:schemeClr val="tx1"/>
                          </a:solidFill>
                        </a:rPr>
                        <a:t>2</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予防医学と国家保健医療プログラム分野の強化</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marL="176213" indent="-176213" algn="ctr"/>
                      <a:r>
                        <a:rPr lang="en-US" altLang="ja-JP" sz="1100" b="1" dirty="0">
                          <a:solidFill>
                            <a:schemeClr val="tx1"/>
                          </a:solidFill>
                        </a:rPr>
                        <a:t>7</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保健医療サービスと財政メカニズムの革新 </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432000">
                <a:tc>
                  <a:txBody>
                    <a:bodyPr/>
                    <a:lstStyle/>
                    <a:p>
                      <a:pPr marL="176213" indent="-176213" algn="ctr"/>
                      <a:r>
                        <a:rPr lang="en-US" altLang="ja-JP" sz="1100" b="1" dirty="0">
                          <a:solidFill>
                            <a:schemeClr val="tx1"/>
                          </a:solidFill>
                        </a:rPr>
                        <a:t>3</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健康診断および治療の質の強化および向上</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marL="176213" indent="-176213" algn="ctr"/>
                      <a:r>
                        <a:rPr lang="en-US" altLang="ja-JP" sz="1100" b="1" dirty="0">
                          <a:solidFill>
                            <a:schemeClr val="tx1"/>
                          </a:solidFill>
                        </a:rPr>
                        <a:t>8</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医薬品とバイオメディカル製品 </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432000">
                <a:tc>
                  <a:txBody>
                    <a:bodyPr/>
                    <a:lstStyle/>
                    <a:p>
                      <a:pPr marL="176213" indent="-176213" algn="ctr"/>
                      <a:r>
                        <a:rPr lang="en-US" altLang="ja-JP" sz="1100" b="1" dirty="0">
                          <a:solidFill>
                            <a:schemeClr val="tx1"/>
                          </a:solidFill>
                        </a:rPr>
                        <a:t>4</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人口計画・家族計画とリプロダクティブ・ヘルス</a:t>
                      </a:r>
                      <a:br>
                        <a:rPr kumimoji="1" lang="en-US" altLang="ja-JP" sz="1100" b="0" kern="1200" dirty="0">
                          <a:solidFill>
                            <a:schemeClr val="tx1"/>
                          </a:solidFill>
                          <a:latin typeface="+mn-lt"/>
                          <a:ea typeface="+mn-ea"/>
                          <a:cs typeface="+mn-cs"/>
                        </a:rPr>
                      </a:br>
                      <a:r>
                        <a:rPr kumimoji="1" lang="ja-JP" altLang="en-US" sz="1100" b="0" kern="1200" dirty="0">
                          <a:solidFill>
                            <a:schemeClr val="tx1"/>
                          </a:solidFill>
                          <a:latin typeface="+mn-lt"/>
                          <a:ea typeface="+mn-ea"/>
                          <a:cs typeface="+mn-cs"/>
                        </a:rPr>
                        <a:t>ケアの強化 </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en-US" altLang="ja-JP"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marL="176213" indent="-176213" algn="ctr"/>
                      <a:r>
                        <a:rPr lang="en-US" altLang="ja-JP" sz="1100" b="1" dirty="0">
                          <a:solidFill>
                            <a:schemeClr val="tx1"/>
                          </a:solidFill>
                        </a:rPr>
                        <a:t>9</a:t>
                      </a: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医療機材とインフラ </a:t>
                      </a:r>
                      <a:endParaRPr kumimoji="1" lang="en-US" altLang="ja-JP" sz="1100" b="0" kern="1200" dirty="0">
                        <a:solidFill>
                          <a:schemeClr val="tx1"/>
                        </a:solidFill>
                        <a:latin typeface="+mn-lt"/>
                        <a:ea typeface="+mn-ea"/>
                        <a:cs typeface="+mn-cs"/>
                      </a:endParaRP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432000">
                <a:tc>
                  <a:txBody>
                    <a:bodyPr/>
                    <a:lstStyle/>
                    <a:p>
                      <a:pPr marL="176213" indent="-176213" algn="ctr"/>
                      <a:r>
                        <a:rPr lang="en-US" altLang="ja-JP" sz="1100" b="1" dirty="0">
                          <a:solidFill>
                            <a:schemeClr val="tx1"/>
                          </a:solidFill>
                        </a:rPr>
                        <a:t>5</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保健医療人材の開発 </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marL="176213" indent="-176213" algn="ctr"/>
                      <a:r>
                        <a:rPr lang="en-US" altLang="ja-JP" sz="1100" b="1" dirty="0">
                          <a:solidFill>
                            <a:schemeClr val="tx1"/>
                          </a:solidFill>
                        </a:rPr>
                        <a:t>10</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保健医療セクターのマネジメント能力強化</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bl>
          </a:graphicData>
        </a:graphic>
      </p:graphicFrame>
      <p:grpSp>
        <p:nvGrpSpPr>
          <p:cNvPr id="12" name="グループ化 7"/>
          <p:cNvGrpSpPr/>
          <p:nvPr/>
        </p:nvGrpSpPr>
        <p:grpSpPr>
          <a:xfrm>
            <a:off x="488504" y="1844824"/>
            <a:ext cx="8928992" cy="288032"/>
            <a:chOff x="4803500" y="2113806"/>
            <a:chExt cx="5626916" cy="288032"/>
          </a:xfrm>
        </p:grpSpPr>
        <p:cxnSp>
          <p:nvCxnSpPr>
            <p:cNvPr id="13" name="直線コネクタ 12"/>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保健省による開発計画</a:t>
              </a:r>
            </a:p>
          </p:txBody>
        </p:sp>
      </p:grpSp>
    </p:spTree>
    <p:extLst>
      <p:ext uri="{BB962C8B-B14F-4D97-AF65-F5344CB8AC3E}">
        <p14:creationId xmlns:p14="http://schemas.microsoft.com/office/powerpoint/2010/main" val="10189770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3/3</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今後の社会保障政策、および医療保険制度改革の方向性としては、大きく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6"/>
          <p:cNvSpPr>
            <a:spLocks noChangeArrowheads="1"/>
          </p:cNvSpPr>
          <p:nvPr/>
        </p:nvSpPr>
        <p:spPr bwMode="auto">
          <a:xfrm>
            <a:off x="704528" y="2276872"/>
            <a:ext cx="41044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レファラルシステムの問題是正</a:t>
            </a:r>
            <a:endParaRPr lang="en-US" altLang="ko-KR" sz="1400" dirty="0">
              <a:solidFill>
                <a:srgbClr val="000000"/>
              </a:solidFill>
              <a:latin typeface="Arial Black" pitchFamily="34" charset="0"/>
              <a:ea typeface="HGP創英角ｺﾞｼｯｸUB" pitchFamily="50" charset="-128"/>
            </a:endParaRPr>
          </a:p>
        </p:txBody>
      </p:sp>
      <p:sp>
        <p:nvSpPr>
          <p:cNvPr id="12" name="Rectangle 6"/>
          <p:cNvSpPr>
            <a:spLocks noChangeArrowheads="1"/>
          </p:cNvSpPr>
          <p:nvPr/>
        </p:nvSpPr>
        <p:spPr bwMode="auto">
          <a:xfrm>
            <a:off x="5097016" y="2276872"/>
            <a:ext cx="41044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医療人材の確保、開発</a:t>
            </a:r>
          </a:p>
        </p:txBody>
      </p:sp>
      <p:sp>
        <p:nvSpPr>
          <p:cNvPr id="15" name="Rectangle 6"/>
          <p:cNvSpPr>
            <a:spLocks noChangeArrowheads="1"/>
          </p:cNvSpPr>
          <p:nvPr/>
        </p:nvSpPr>
        <p:spPr bwMode="auto">
          <a:xfrm>
            <a:off x="704528" y="4365104"/>
            <a:ext cx="41044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地域格差の是正</a:t>
            </a:r>
          </a:p>
        </p:txBody>
      </p:sp>
      <p:sp>
        <p:nvSpPr>
          <p:cNvPr id="18" name="Rectangle 6"/>
          <p:cNvSpPr>
            <a:spLocks noChangeArrowheads="1"/>
          </p:cNvSpPr>
          <p:nvPr/>
        </p:nvSpPr>
        <p:spPr bwMode="auto">
          <a:xfrm>
            <a:off x="5097016" y="4365104"/>
            <a:ext cx="41044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国民皆保険に向けた動き</a:t>
            </a:r>
          </a:p>
        </p:txBody>
      </p:sp>
      <p:sp>
        <p:nvSpPr>
          <p:cNvPr id="19" name="正方形/長方形 18"/>
          <p:cNvSpPr/>
          <p:nvPr/>
        </p:nvSpPr>
        <p:spPr>
          <a:xfrm>
            <a:off x="704528" y="2636912"/>
            <a:ext cx="4104456" cy="1656184"/>
          </a:xfrm>
          <a:prstGeom prst="rect">
            <a:avLst/>
          </a:prstGeom>
          <a:solidFill>
            <a:srgbClr val="CCDAEC"/>
          </a:solidFill>
          <a:effectLst/>
        </p:spPr>
        <p:txBody>
          <a:bodyPr wrap="square" lIns="108000" tIns="108000" rIns="108000" bIns="0">
            <a:noAutofit/>
          </a:bodyPr>
          <a:lstStyle/>
          <a:p>
            <a:pPr algn="just">
              <a:lnSpc>
                <a:spcPct val="114000"/>
              </a:lnSpc>
              <a:spcAft>
                <a:spcPts val="300"/>
              </a:spcAft>
            </a:pPr>
            <a:r>
              <a:rPr lang="ja-JP" altLang="en-US" sz="1100" b="1" dirty="0">
                <a:latin typeface="ＭＳ Ｐゴシック" panose="020B0600070205080204" pitchFamily="50" charset="-128"/>
                <a:ea typeface="ＭＳ Ｐゴシック" panose="020B0600070205080204" pitchFamily="50" charset="-128"/>
              </a:rPr>
              <a:t>下級病院は信頼度が低く、上級病院へ患者が集中し、大病院の</a:t>
            </a:r>
            <a:br>
              <a:rPr lang="en-US" altLang="ja-JP" sz="1100" b="1" dirty="0">
                <a:latin typeface="ＭＳ Ｐゴシック" panose="020B0600070205080204" pitchFamily="50" charset="-128"/>
                <a:ea typeface="ＭＳ Ｐゴシック" panose="020B0600070205080204" pitchFamily="50" charset="-128"/>
              </a:rPr>
            </a:br>
            <a:r>
              <a:rPr lang="ja-JP" altLang="en-US" sz="1100" b="1" dirty="0">
                <a:latin typeface="ＭＳ Ｐゴシック" panose="020B0600070205080204" pitchFamily="50" charset="-128"/>
                <a:ea typeface="ＭＳ Ｐゴシック" panose="020B0600070205080204" pitchFamily="50" charset="-128"/>
              </a:rPr>
              <a:t>混雑度は深刻な状況。</a:t>
            </a:r>
            <a:endParaRPr lang="en-US" altLang="ja-JP" sz="1100" b="1" dirty="0">
              <a:latin typeface="ＭＳ Ｐゴシック" panose="020B0600070205080204" pitchFamily="50" charset="-128"/>
              <a:ea typeface="ＭＳ Ｐゴシック" panose="020B0600070205080204" pitchFamily="50" charset="-128"/>
            </a:endParaRPr>
          </a:p>
          <a:p>
            <a:pPr lvl="0" algn="just">
              <a:lnSpc>
                <a:spcPct val="114000"/>
              </a:lnSpc>
              <a:spcAft>
                <a:spcPts val="300"/>
              </a:spcAft>
              <a:buClr>
                <a:srgbClr val="5F8AC3"/>
              </a:buClr>
              <a:buSzPct val="90000"/>
            </a:pPr>
            <a:r>
              <a:rPr lang="ja-JP" altLang="en-US" sz="1000" dirty="0">
                <a:solidFill>
                  <a:srgbClr val="000000"/>
                </a:solidFill>
              </a:rPr>
              <a:t>保健省はバクマイ・フエ中央・チョーライの</a:t>
            </a:r>
            <a:r>
              <a:rPr lang="en-US" altLang="ja-JP" sz="1000" dirty="0">
                <a:solidFill>
                  <a:srgbClr val="000000"/>
                </a:solidFill>
              </a:rPr>
              <a:t>3</a:t>
            </a:r>
            <a:r>
              <a:rPr lang="ja-JP" altLang="en-US" sz="1000" dirty="0">
                <a:solidFill>
                  <a:srgbClr val="000000"/>
                </a:solidFill>
              </a:rPr>
              <a:t>大病院に加えて、省総合病院を強化し地域中核病院として格上げさせる構想など、様々な政策を実行。</a:t>
            </a:r>
            <a:endParaRPr lang="en-US" altLang="ja-JP" sz="1000" dirty="0">
              <a:solidFill>
                <a:srgbClr val="000000"/>
              </a:solidFill>
            </a:endParaRPr>
          </a:p>
          <a:p>
            <a:pPr lvl="0" algn="just">
              <a:lnSpc>
                <a:spcPct val="114000"/>
              </a:lnSpc>
              <a:spcAft>
                <a:spcPts val="300"/>
              </a:spcAft>
              <a:buClr>
                <a:srgbClr val="5F8AC3"/>
              </a:buClr>
              <a:buSzPct val="90000"/>
            </a:pPr>
            <a:r>
              <a:rPr lang="ja-JP" altLang="en-US" sz="1000" dirty="0">
                <a:solidFill>
                  <a:srgbClr val="000000"/>
                </a:solidFill>
              </a:rPr>
              <a:t>出来高払い方式ではない支払い方式を取り入れるといったことも検討。</a:t>
            </a:r>
            <a:endParaRPr lang="en-US" altLang="ja-JP" sz="1000" dirty="0">
              <a:solidFill>
                <a:srgbClr val="000000"/>
              </a:solidFill>
            </a:endParaRPr>
          </a:p>
          <a:p>
            <a:pPr lvl="0" algn="just">
              <a:lnSpc>
                <a:spcPct val="114000"/>
              </a:lnSpc>
              <a:spcAft>
                <a:spcPts val="300"/>
              </a:spcAft>
              <a:buClr>
                <a:srgbClr val="5F8AC3"/>
              </a:buClr>
              <a:buSzPct val="90000"/>
            </a:pPr>
            <a:r>
              <a:rPr lang="ja-JP" altLang="en-US" sz="1000" dirty="0">
                <a:solidFill>
                  <a:srgbClr val="000000"/>
                </a:solidFill>
              </a:rPr>
              <a:t>「保健セクター</a:t>
            </a:r>
            <a:r>
              <a:rPr lang="en-US" altLang="ja-JP" sz="1000" dirty="0">
                <a:solidFill>
                  <a:srgbClr val="000000"/>
                </a:solidFill>
              </a:rPr>
              <a:t>5</a:t>
            </a:r>
            <a:r>
              <a:rPr lang="ja-JP" altLang="en-US" sz="1000" dirty="0">
                <a:solidFill>
                  <a:srgbClr val="000000"/>
                </a:solidFill>
              </a:rPr>
              <a:t>カ年開発計画 </a:t>
            </a:r>
            <a:r>
              <a:rPr lang="en-US" altLang="ja-JP" sz="1000" dirty="0">
                <a:solidFill>
                  <a:srgbClr val="000000"/>
                </a:solidFill>
              </a:rPr>
              <a:t>2011-2015</a:t>
            </a:r>
            <a:r>
              <a:rPr lang="ja-JP" altLang="en-US" sz="1000" dirty="0">
                <a:solidFill>
                  <a:srgbClr val="000000"/>
                </a:solidFill>
              </a:rPr>
              <a:t>」においては、予防活動やプライマリヘルスケアを強化することも目標として掲げられている。</a:t>
            </a:r>
          </a:p>
        </p:txBody>
      </p:sp>
      <p:sp>
        <p:nvSpPr>
          <p:cNvPr id="33" name="テキスト ボックス 32"/>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ViewSend 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・システム科学コンサルタンツ共同企業体「</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を駆使した遠隔診断・遠隔研修医療連携事業調査」（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3" name="正方形/長方形 22"/>
          <p:cNvSpPr/>
          <p:nvPr/>
        </p:nvSpPr>
        <p:spPr>
          <a:xfrm>
            <a:off x="704528" y="4725144"/>
            <a:ext cx="4104456" cy="1440160"/>
          </a:xfrm>
          <a:prstGeom prst="rect">
            <a:avLst/>
          </a:prstGeom>
          <a:solidFill>
            <a:srgbClr val="CCDAEC"/>
          </a:solidFill>
          <a:effectLst/>
        </p:spPr>
        <p:txBody>
          <a:bodyPr wrap="square" lIns="108000" tIns="108000" rIns="108000" bIns="0">
            <a:noAutofit/>
          </a:bodyPr>
          <a:lstStyle/>
          <a:p>
            <a:pPr algn="just">
              <a:lnSpc>
                <a:spcPct val="114000"/>
              </a:lnSpc>
              <a:spcAft>
                <a:spcPts val="300"/>
              </a:spcAft>
            </a:pPr>
            <a:r>
              <a:rPr lang="ja-JP" altLang="en-US" sz="1100" b="1" dirty="0">
                <a:latin typeface="ＭＳ Ｐゴシック" panose="020B0600070205080204" pitchFamily="50" charset="-128"/>
                <a:ea typeface="ＭＳ Ｐゴシック" panose="020B0600070205080204" pitchFamily="50" charset="-128"/>
              </a:rPr>
              <a:t>都市部と地方、特に貧困地域との地域格差が大きい。貧困層は北西部山岳地域、メコンデルタ、中部沿岸（北）地域および中部高原に集中しており、保健医療サービスの格差が生じている。</a:t>
            </a:r>
            <a:endParaRPr lang="en-US" altLang="ja-JP" sz="1100" b="1" dirty="0">
              <a:latin typeface="ＭＳ Ｐゴシック" panose="020B0600070205080204" pitchFamily="50" charset="-128"/>
              <a:ea typeface="ＭＳ Ｐゴシック" panose="020B0600070205080204" pitchFamily="50" charset="-128"/>
            </a:endParaRPr>
          </a:p>
          <a:p>
            <a:pPr lvl="0" algn="just">
              <a:lnSpc>
                <a:spcPct val="114000"/>
              </a:lnSpc>
              <a:spcAft>
                <a:spcPts val="300"/>
              </a:spcAft>
              <a:buClr>
                <a:srgbClr val="5F8AC3"/>
              </a:buClr>
              <a:buSzPct val="90000"/>
            </a:pPr>
            <a:r>
              <a:rPr lang="ja-JP" altLang="en-US" sz="1000" dirty="0">
                <a:solidFill>
                  <a:srgbClr val="000000"/>
                </a:solidFill>
              </a:rPr>
              <a:t>政府は地域格差是正を重点課題としており、貧困層に対しては保健サービスの基金（</a:t>
            </a:r>
            <a:r>
              <a:rPr lang="en-US" altLang="ja-JP" sz="1000" dirty="0">
                <a:solidFill>
                  <a:srgbClr val="000000"/>
                </a:solidFill>
              </a:rPr>
              <a:t>HCFP</a:t>
            </a:r>
            <a:r>
              <a:rPr lang="ja-JP" altLang="en-US" sz="1000" dirty="0">
                <a:solidFill>
                  <a:srgbClr val="000000"/>
                </a:solidFill>
              </a:rPr>
              <a:t>）を設立し、無償で保険証を配布している。</a:t>
            </a:r>
          </a:p>
          <a:p>
            <a:pPr lvl="0" algn="just">
              <a:lnSpc>
                <a:spcPct val="114000"/>
              </a:lnSpc>
              <a:spcAft>
                <a:spcPts val="300"/>
              </a:spcAft>
              <a:buClr>
                <a:srgbClr val="5F8AC3"/>
              </a:buClr>
              <a:buSzPct val="90000"/>
            </a:pPr>
            <a:r>
              <a:rPr lang="ja-JP" altLang="en-US" sz="1000" spc="-50" dirty="0">
                <a:solidFill>
                  <a:srgbClr val="000000"/>
                </a:solidFill>
              </a:rPr>
              <a:t>政府は</a:t>
            </a:r>
            <a:r>
              <a:rPr lang="en-US" altLang="ja-JP" sz="1000" spc="-50" dirty="0">
                <a:solidFill>
                  <a:srgbClr val="000000"/>
                </a:solidFill>
              </a:rPr>
              <a:t>JICA</a:t>
            </a:r>
            <a:r>
              <a:rPr lang="ja-JP" altLang="en-US" sz="1000" spc="-50" dirty="0">
                <a:solidFill>
                  <a:srgbClr val="000000"/>
                </a:solidFill>
              </a:rPr>
              <a:t>や世界銀行による支援を得て、地域医療の強化に努めている。</a:t>
            </a:r>
          </a:p>
        </p:txBody>
      </p:sp>
      <p:sp>
        <p:nvSpPr>
          <p:cNvPr id="25" name="正方形/長方形 24"/>
          <p:cNvSpPr/>
          <p:nvPr/>
        </p:nvSpPr>
        <p:spPr>
          <a:xfrm>
            <a:off x="5097016" y="2636912"/>
            <a:ext cx="4104456" cy="1656184"/>
          </a:xfrm>
          <a:prstGeom prst="rect">
            <a:avLst/>
          </a:prstGeom>
          <a:solidFill>
            <a:srgbClr val="CCDAEC"/>
          </a:solidFill>
          <a:effectLst/>
        </p:spPr>
        <p:txBody>
          <a:bodyPr wrap="square" lIns="108000" tIns="108000" rIns="108000" bIns="0">
            <a:noAutofit/>
          </a:bodyPr>
          <a:lstStyle/>
          <a:p>
            <a:pPr algn="just">
              <a:lnSpc>
                <a:spcPct val="114000"/>
              </a:lnSpc>
              <a:spcAft>
                <a:spcPts val="300"/>
              </a:spcAft>
            </a:pPr>
            <a:r>
              <a:rPr lang="ja-JP" altLang="en-US" sz="1100" b="1" dirty="0">
                <a:latin typeface="ＭＳ Ｐゴシック" panose="020B0600070205080204" pitchFamily="50" charset="-128"/>
                <a:ea typeface="ＭＳ Ｐゴシック" panose="020B0600070205080204" pitchFamily="50" charset="-128"/>
              </a:rPr>
              <a:t>看護師の不足や地域格差などの問題がある。</a:t>
            </a:r>
            <a:endParaRPr lang="en-US" altLang="ja-JP" sz="1100" b="1" dirty="0">
              <a:latin typeface="ＭＳ Ｐゴシック" panose="020B0600070205080204" pitchFamily="50" charset="-128"/>
              <a:ea typeface="ＭＳ Ｐゴシック" panose="020B0600070205080204" pitchFamily="50" charset="-128"/>
            </a:endParaRPr>
          </a:p>
          <a:p>
            <a:pPr algn="just">
              <a:lnSpc>
                <a:spcPct val="114000"/>
              </a:lnSpc>
              <a:spcAft>
                <a:spcPts val="300"/>
              </a:spcAft>
              <a:buClr>
                <a:srgbClr val="5F8AC3"/>
              </a:buClr>
              <a:buSzPct val="90000"/>
            </a:pPr>
            <a:r>
              <a:rPr lang="ja-JP" altLang="en-US" sz="1000" dirty="0"/>
              <a:t>「保健セクター</a:t>
            </a:r>
            <a:r>
              <a:rPr lang="en-US" altLang="ja-JP" sz="1000" dirty="0"/>
              <a:t>5</a:t>
            </a:r>
            <a:r>
              <a:rPr lang="ja-JP" altLang="en-US" sz="1000" dirty="0"/>
              <a:t>カ年開発計画 </a:t>
            </a:r>
            <a:r>
              <a:rPr lang="en-US" altLang="ja-JP" sz="1000" dirty="0"/>
              <a:t>2011-2015</a:t>
            </a:r>
            <a:r>
              <a:rPr lang="ja-JP" altLang="en-US" sz="1000" dirty="0"/>
              <a:t>」において、政府は</a:t>
            </a:r>
            <a:r>
              <a:rPr lang="en-US" altLang="ja-JP" sz="1000" dirty="0"/>
              <a:t>2015</a:t>
            </a:r>
            <a:r>
              <a:rPr lang="ja-JP" altLang="en-US" sz="1000" dirty="0"/>
              <a:t>年までに国民</a:t>
            </a:r>
            <a:r>
              <a:rPr lang="en-US" altLang="ja-JP" sz="1000" dirty="0"/>
              <a:t>1</a:t>
            </a:r>
            <a:r>
              <a:rPr lang="ja-JP" altLang="en-US" sz="1000" dirty="0"/>
              <a:t>万人当たり</a:t>
            </a:r>
            <a:r>
              <a:rPr lang="en-US" altLang="ja-JP" sz="1000" dirty="0"/>
              <a:t>8</a:t>
            </a:r>
            <a:r>
              <a:rPr lang="ja-JP" altLang="en-US" sz="1000" dirty="0"/>
              <a:t>名の医師の確保、医療従事者の教育施設の改善・臨床実習の強化、管理手法の導入による医療訓練の質および量の向上、医療従事者の能力に係るより適切な基準の設定、高次レベルから低次レベル施設への技術移転の継続、高度先端技術医療センターの開発などの目標を掲げている。</a:t>
            </a:r>
          </a:p>
        </p:txBody>
      </p:sp>
      <p:sp>
        <p:nvSpPr>
          <p:cNvPr id="26" name="正方形/長方形 25"/>
          <p:cNvSpPr/>
          <p:nvPr/>
        </p:nvSpPr>
        <p:spPr>
          <a:xfrm>
            <a:off x="5097016" y="4725144"/>
            <a:ext cx="4104456" cy="1440160"/>
          </a:xfrm>
          <a:prstGeom prst="rect">
            <a:avLst/>
          </a:prstGeom>
          <a:solidFill>
            <a:srgbClr val="CCDAEC"/>
          </a:solidFill>
          <a:effectLst/>
        </p:spPr>
        <p:txBody>
          <a:bodyPr wrap="square" lIns="108000" tIns="108000" rIns="108000" bIns="0">
            <a:noAutofit/>
          </a:bodyPr>
          <a:lstStyle/>
          <a:p>
            <a:pPr algn="just">
              <a:lnSpc>
                <a:spcPct val="114000"/>
              </a:lnSpc>
              <a:spcAft>
                <a:spcPts val="300"/>
              </a:spcAft>
            </a:pPr>
            <a:r>
              <a:rPr lang="en-US" altLang="ja-JP" sz="1100" b="1" dirty="0">
                <a:latin typeface="ＭＳ Ｐゴシック" panose="020B0600070205080204" pitchFamily="50" charset="-128"/>
                <a:ea typeface="ＭＳ Ｐゴシック" panose="020B0600070205080204" pitchFamily="50" charset="-128"/>
              </a:rPr>
              <a:t>2014</a:t>
            </a:r>
            <a:r>
              <a:rPr lang="ja-JP" altLang="en-US" sz="1100" b="1" dirty="0">
                <a:latin typeface="ＭＳ Ｐゴシック" panose="020B0600070205080204" pitchFamily="50" charset="-128"/>
                <a:ea typeface="ＭＳ Ｐゴシック" panose="020B0600070205080204" pitchFamily="50" charset="-128"/>
              </a:rPr>
              <a:t>年までに国民皆保険とすることを目指している。</a:t>
            </a:r>
            <a:endParaRPr lang="en-US" altLang="ja-JP" sz="1100" b="1" dirty="0">
              <a:latin typeface="ＭＳ Ｐゴシック" panose="020B0600070205080204" pitchFamily="50" charset="-128"/>
              <a:ea typeface="ＭＳ Ｐゴシック" panose="020B0600070205080204" pitchFamily="50" charset="-128"/>
            </a:endParaRPr>
          </a:p>
          <a:p>
            <a:pPr algn="just">
              <a:lnSpc>
                <a:spcPct val="114000"/>
              </a:lnSpc>
              <a:spcAft>
                <a:spcPts val="300"/>
              </a:spcAft>
              <a:buClr>
                <a:srgbClr val="5F8AC3"/>
              </a:buClr>
              <a:buSzPct val="90000"/>
            </a:pPr>
            <a:r>
              <a:rPr lang="ja-JP" altLang="en-US" sz="1000" dirty="0"/>
              <a:t>「新農村開発のため国家目標プログラム」においては、農村部における医療保険加入率を</a:t>
            </a:r>
            <a:r>
              <a:rPr lang="en-US" altLang="ja-JP" sz="1000" dirty="0"/>
              <a:t>2015</a:t>
            </a:r>
            <a:r>
              <a:rPr lang="ja-JP" altLang="en-US" sz="1000" dirty="0"/>
              <a:t>年までに</a:t>
            </a:r>
            <a:r>
              <a:rPr lang="en-US" altLang="ja-JP" sz="1000" dirty="0"/>
              <a:t>50%</a:t>
            </a:r>
            <a:r>
              <a:rPr lang="ja-JP" altLang="en-US" sz="1000" dirty="0" err="1"/>
              <a:t>、</a:t>
            </a:r>
            <a:r>
              <a:rPr lang="en-US" altLang="ja-JP" sz="1000" dirty="0"/>
              <a:t>2020</a:t>
            </a:r>
            <a:r>
              <a:rPr lang="ja-JP" altLang="en-US" sz="1000" dirty="0"/>
              <a:t>年までに</a:t>
            </a:r>
            <a:r>
              <a:rPr lang="en-US" altLang="ja-JP" sz="1000" dirty="0"/>
              <a:t>75%</a:t>
            </a:r>
            <a:r>
              <a:rPr lang="ja-JP" altLang="en-US" sz="1000" dirty="0"/>
              <a:t>とする目標が掲げている。</a:t>
            </a:r>
          </a:p>
        </p:txBody>
      </p:sp>
      <p:grpSp>
        <p:nvGrpSpPr>
          <p:cNvPr id="21" name="グループ化 7"/>
          <p:cNvGrpSpPr/>
          <p:nvPr/>
        </p:nvGrpSpPr>
        <p:grpSpPr>
          <a:xfrm>
            <a:off x="488504" y="1844824"/>
            <a:ext cx="8928992" cy="288032"/>
            <a:chOff x="4803500" y="2113806"/>
            <a:chExt cx="5626916" cy="288032"/>
          </a:xfrm>
        </p:grpSpPr>
        <p:cxnSp>
          <p:nvCxnSpPr>
            <p:cNvPr id="22" name="直線コネクタ 2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今後の社会保障政策、および医療保険制度の改革</a:t>
              </a:r>
            </a:p>
          </p:txBody>
        </p:sp>
      </p:grpSp>
    </p:spTree>
    <p:extLst>
      <p:ext uri="{BB962C8B-B14F-4D97-AF65-F5344CB8AC3E}">
        <p14:creationId xmlns:p14="http://schemas.microsoft.com/office/powerpoint/2010/main" val="19578899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p:nvPr>
            <p:extLst>
              <p:ext uri="{D42A27DB-BD31-4B8C-83A1-F6EECF244321}">
                <p14:modId xmlns:p14="http://schemas.microsoft.com/office/powerpoint/2010/main" val="4024485503"/>
              </p:ext>
            </p:extLst>
          </p:nvPr>
        </p:nvGraphicFramePr>
        <p:xfrm>
          <a:off x="416496" y="2750731"/>
          <a:ext cx="3102399" cy="2364494"/>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lstStyle/>
          <a:p>
            <a:r>
              <a:rPr lang="ja-JP" altLang="en-US" dirty="0"/>
              <a:t>ベトナム／政策動向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医療産業振興政策の将来動向</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医薬品が輸入に大きく依存しているため、政府は医薬品産業の育成を目指している。</a:t>
            </a:r>
          </a:p>
        </p:txBody>
      </p:sp>
      <p:sp>
        <p:nvSpPr>
          <p:cNvPr id="10" name="正方形/長方形 9"/>
          <p:cNvSpPr/>
          <p:nvPr/>
        </p:nvSpPr>
        <p:spPr>
          <a:xfrm>
            <a:off x="488504" y="5589240"/>
            <a:ext cx="4953000" cy="215444"/>
          </a:xfrm>
          <a:prstGeom prst="rect">
            <a:avLst/>
          </a:prstGeom>
        </p:spPr>
        <p:txBody>
          <a:bodyPr lIns="0" rIns="0">
            <a:noAutofit/>
          </a:bodyPr>
          <a:lstStyle/>
          <a:p>
            <a:pPr fontAlgn="base"/>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Decision No. 81/2009/QD-</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TTg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年）」による</a:t>
            </a:r>
          </a:p>
        </p:txBody>
      </p:sp>
      <p:sp>
        <p:nvSpPr>
          <p:cNvPr id="11" name="正方形/長方形 10"/>
          <p:cNvSpPr/>
          <p:nvPr/>
        </p:nvSpPr>
        <p:spPr>
          <a:xfrm>
            <a:off x="1468908" y="2420888"/>
            <a:ext cx="1008112" cy="369332"/>
          </a:xfrm>
          <a:prstGeom prst="rect">
            <a:avLst/>
          </a:prstGeom>
        </p:spPr>
        <p:txBody>
          <a:bodyPr wrap="square">
            <a:spAutoFit/>
          </a:bodyPr>
          <a:lstStyle/>
          <a:p>
            <a:pPr algn="ctr"/>
            <a:r>
              <a:rPr lang="en-US" altLang="ja-JP"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3" name="Text Box 8"/>
          <p:cNvSpPr txBox="1">
            <a:spLocks noChangeAspect="1" noChangeArrowheads="1"/>
          </p:cNvSpPr>
          <p:nvPr/>
        </p:nvSpPr>
        <p:spPr bwMode="auto">
          <a:xfrm>
            <a:off x="1712640" y="3254787"/>
            <a:ext cx="1440160"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20</a:t>
            </a:r>
            <a:r>
              <a:rPr kumimoji="0"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a:t>
            </a:r>
          </a:p>
        </p:txBody>
      </p:sp>
      <p:graphicFrame>
        <p:nvGraphicFramePr>
          <p:cNvPr id="14" name="グラフ 13"/>
          <p:cNvGraphicFramePr/>
          <p:nvPr>
            <p:extLst>
              <p:ext uri="{D42A27DB-BD31-4B8C-83A1-F6EECF244321}">
                <p14:modId xmlns:p14="http://schemas.microsoft.com/office/powerpoint/2010/main" val="2442892133"/>
              </p:ext>
            </p:extLst>
          </p:nvPr>
        </p:nvGraphicFramePr>
        <p:xfrm>
          <a:off x="3368824" y="2750731"/>
          <a:ext cx="3102399" cy="2364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p:nvPr>
            <p:extLst>
              <p:ext uri="{D42A27DB-BD31-4B8C-83A1-F6EECF244321}">
                <p14:modId xmlns:p14="http://schemas.microsoft.com/office/powerpoint/2010/main" val="632963542"/>
              </p:ext>
            </p:extLst>
          </p:nvPr>
        </p:nvGraphicFramePr>
        <p:xfrm>
          <a:off x="6321152" y="2750731"/>
          <a:ext cx="3102399" cy="2364494"/>
        </p:xfrm>
        <a:graphic>
          <a:graphicData uri="http://schemas.openxmlformats.org/drawingml/2006/chart">
            <c:chart xmlns:c="http://schemas.openxmlformats.org/drawingml/2006/chart" xmlns:r="http://schemas.openxmlformats.org/officeDocument/2006/relationships" r:id="rId4"/>
          </a:graphicData>
        </a:graphic>
      </p:graphicFrame>
      <p:sp>
        <p:nvSpPr>
          <p:cNvPr id="16" name="正方形/長方形 15"/>
          <p:cNvSpPr/>
          <p:nvPr/>
        </p:nvSpPr>
        <p:spPr>
          <a:xfrm>
            <a:off x="4421237" y="2420888"/>
            <a:ext cx="1008112" cy="369332"/>
          </a:xfrm>
          <a:prstGeom prst="rect">
            <a:avLst/>
          </a:prstGeom>
        </p:spPr>
        <p:txBody>
          <a:bodyPr wrap="square">
            <a:spAutoFit/>
          </a:bodyPr>
          <a:lstStyle/>
          <a:p>
            <a:pPr algn="ctr"/>
            <a:r>
              <a:rPr lang="en-US" altLang="ja-JP" b="1"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7" name="Text Box 8"/>
          <p:cNvSpPr txBox="1">
            <a:spLocks noChangeAspect="1" noChangeArrowheads="1"/>
          </p:cNvSpPr>
          <p:nvPr/>
        </p:nvSpPr>
        <p:spPr bwMode="auto">
          <a:xfrm>
            <a:off x="4808984" y="3614827"/>
            <a:ext cx="1368152"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40</a:t>
            </a:r>
            <a:r>
              <a:rPr kumimoji="0"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a:t>
            </a:r>
          </a:p>
        </p:txBody>
      </p:sp>
      <p:sp>
        <p:nvSpPr>
          <p:cNvPr id="18" name="Text Box 8"/>
          <p:cNvSpPr txBox="1">
            <a:spLocks noChangeAspect="1" noChangeArrowheads="1"/>
          </p:cNvSpPr>
          <p:nvPr/>
        </p:nvSpPr>
        <p:spPr bwMode="auto">
          <a:xfrm>
            <a:off x="7545288" y="4049364"/>
            <a:ext cx="1440160"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spc="-1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7</a:t>
            </a:r>
            <a:r>
              <a:rPr kumimoji="0" lang="en-US" altLang="ja-JP" sz="3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0</a:t>
            </a:r>
            <a:r>
              <a:rPr kumimoji="0"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a:t>
            </a:r>
          </a:p>
        </p:txBody>
      </p:sp>
      <p:sp>
        <p:nvSpPr>
          <p:cNvPr id="19" name="正方形/長方形 18"/>
          <p:cNvSpPr/>
          <p:nvPr/>
        </p:nvSpPr>
        <p:spPr>
          <a:xfrm>
            <a:off x="7373564" y="2420888"/>
            <a:ext cx="1008112" cy="369332"/>
          </a:xfrm>
          <a:prstGeom prst="rect">
            <a:avLst/>
          </a:prstGeom>
        </p:spPr>
        <p:txBody>
          <a:bodyPr wrap="square">
            <a:spAutoFit/>
          </a:bodyPr>
          <a:lstStyle/>
          <a:p>
            <a:pPr algn="ctr"/>
            <a:r>
              <a:rPr lang="en-US" altLang="ja-JP" b="1"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20" name="二等辺三角形 19"/>
          <p:cNvSpPr/>
          <p:nvPr/>
        </p:nvSpPr>
        <p:spPr>
          <a:xfrm rot="5400000">
            <a:off x="2396716" y="3722839"/>
            <a:ext cx="2088232" cy="432048"/>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solidFill>
                <a:schemeClr val="tx1"/>
              </a:solidFill>
              <a:latin typeface="Arial" panose="020B0604020202020204" pitchFamily="34" charset="0"/>
              <a:ea typeface="ＭＳ Ｐゴシック" pitchFamily="50" charset="-128"/>
              <a:cs typeface="Arial" panose="020B0604020202020204" pitchFamily="34" charset="0"/>
            </a:endParaRPr>
          </a:p>
        </p:txBody>
      </p:sp>
      <p:sp>
        <p:nvSpPr>
          <p:cNvPr id="21" name="二等辺三角形 20"/>
          <p:cNvSpPr/>
          <p:nvPr/>
        </p:nvSpPr>
        <p:spPr>
          <a:xfrm rot="5400000">
            <a:off x="5277036" y="3722839"/>
            <a:ext cx="2088232" cy="432048"/>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solidFill>
                <a:schemeClr val="tx1"/>
              </a:solidFill>
              <a:latin typeface="Arial" panose="020B0604020202020204" pitchFamily="34" charset="0"/>
              <a:ea typeface="ＭＳ Ｐゴシック" pitchFamily="50" charset="-128"/>
              <a:cs typeface="Arial" panose="020B0604020202020204" pitchFamily="34" charset="0"/>
            </a:endParaRPr>
          </a:p>
        </p:txBody>
      </p:sp>
      <p:sp>
        <p:nvSpPr>
          <p:cNvPr id="22" name="テキスト ボックス 21"/>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p>
        </p:txBody>
      </p:sp>
      <p:grpSp>
        <p:nvGrpSpPr>
          <p:cNvPr id="33" name="グループ化 7"/>
          <p:cNvGrpSpPr/>
          <p:nvPr/>
        </p:nvGrpSpPr>
        <p:grpSpPr>
          <a:xfrm>
            <a:off x="488504" y="1844824"/>
            <a:ext cx="8928992" cy="288032"/>
            <a:chOff x="4803500" y="2113806"/>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政府による医薬品全体に占める国内生産の割合目標　</a:t>
              </a:r>
            </a:p>
          </p:txBody>
        </p:sp>
      </p:grpSp>
    </p:spTree>
    <p:extLst>
      <p:ext uri="{BB962C8B-B14F-4D97-AF65-F5344CB8AC3E}">
        <p14:creationId xmlns:p14="http://schemas.microsoft.com/office/powerpoint/2010/main" val="21842910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043A3-D94F-C684-744E-F55D0CF12D1F}"/>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54734AD-E680-DD82-587F-7D7F1226A91D}"/>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4" name="think-cell data - do not delete" hidden="1">
                        <a:extLst>
                          <a:ext uri="{FF2B5EF4-FFF2-40B4-BE49-F238E27FC236}">
                            <a16:creationId xmlns:a16="http://schemas.microsoft.com/office/drawing/2014/main" id="{D12954E7-2446-BA5C-FDAE-2635E4C554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BE238F9-00E7-0E23-5AC6-2B6144703882}"/>
              </a:ext>
            </a:extLst>
          </p:cNvPr>
          <p:cNvSpPr>
            <a:spLocks noGrp="1"/>
          </p:cNvSpPr>
          <p:nvPr>
            <p:ph type="title"/>
          </p:nvPr>
        </p:nvSpPr>
        <p:spPr/>
        <p:txBody>
          <a:bodyPr vert="horz"/>
          <a:lstStyle/>
          <a:p>
            <a:r>
              <a:rPr lang="ja-JP" altLang="en-US" noProof="1"/>
              <a:t>ベトナム/政策動向</a:t>
            </a:r>
            <a:endParaRPr kumimoji="1" lang="ja-JP" altLang="en-US" dirty="0"/>
          </a:p>
        </p:txBody>
      </p:sp>
      <p:sp>
        <p:nvSpPr>
          <p:cNvPr id="3" name="テキスト プレースホルダー 2">
            <a:extLst>
              <a:ext uri="{FF2B5EF4-FFF2-40B4-BE49-F238E27FC236}">
                <a16:creationId xmlns:a16="http://schemas.microsoft.com/office/drawing/2014/main" id="{C1FBD91D-59B7-D541-8E09-BDA73EABCCDB}"/>
              </a:ext>
            </a:extLst>
          </p:cNvPr>
          <p:cNvSpPr>
            <a:spLocks noGrp="1"/>
          </p:cNvSpPr>
          <p:nvPr>
            <p:ph type="body" sz="quarter" idx="15"/>
          </p:nvPr>
        </p:nvSpPr>
        <p:spPr/>
        <p:txBody>
          <a:bodyPr/>
          <a:lstStyle/>
          <a:p>
            <a:r>
              <a:rPr lang="ja-JP" altLang="en-US" dirty="0"/>
              <a:t>医療産業振興政策の将来動向</a:t>
            </a:r>
            <a:r>
              <a:rPr lang="ja-JP" altLang="en-US" noProof="1"/>
              <a:t>とプログラムのリスト (1/2)</a:t>
            </a:r>
            <a:endParaRPr lang="en-US" altLang="ja-JP" dirty="0"/>
          </a:p>
        </p:txBody>
      </p:sp>
      <p:sp>
        <p:nvSpPr>
          <p:cNvPr id="5" name="テキスト ボックス 3">
            <a:extLst>
              <a:ext uri="{FF2B5EF4-FFF2-40B4-BE49-F238E27FC236}">
                <a16:creationId xmlns:a16="http://schemas.microsoft.com/office/drawing/2014/main" id="{216C7115-030E-41DC-C88C-345409F816F6}"/>
              </a:ext>
            </a:extLst>
          </p:cNvPr>
          <p:cNvSpPr txBox="1"/>
          <p:nvPr/>
        </p:nvSpPr>
        <p:spPr>
          <a:xfrm>
            <a:off x="200472" y="991394"/>
            <a:ext cx="9505056" cy="6925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ベトナムは国民の健康を改善し、ユニバーサル・ヘルス・カバレッジ (UHC) を推進する国家戦略を実施しています。</a:t>
            </a:r>
            <a:r>
              <a:rPr lang="en-US" altLang="ja-JP" sz="1400" dirty="0">
                <a:latin typeface="MS PGothic (headings)"/>
                <a:ea typeface="ＭＳ Ｐゴシック" panose="020B0600070205080204" pitchFamily="50" charset="-128"/>
                <a:cs typeface="Arial" panose="020B0604020202020204" pitchFamily="34" charset="0"/>
              </a:rPr>
              <a:t> </a:t>
            </a:r>
            <a:r>
              <a:rPr lang="en-US" altLang="ja-JP" sz="1400" noProof="1">
                <a:latin typeface="MS PGothic (headings)"/>
                <a:ea typeface="ＭＳ Ｐゴシック" panose="020B0600070205080204" pitchFamily="50" charset="-128"/>
                <a:cs typeface="Arial" panose="020B0604020202020204" pitchFamily="34" charset="0"/>
              </a:rPr>
              <a:t>また、病院収容能力の国際基準を満たし、健康保険の適用範囲を拡大し、質の高い医療サービスの手頃な価格と利用しやすさを向上させるための基本計画を実行しています。</a:t>
            </a:r>
          </a:p>
        </p:txBody>
      </p:sp>
      <p:graphicFrame>
        <p:nvGraphicFramePr>
          <p:cNvPr id="6" name="Content Placeholder 4">
            <a:extLst>
              <a:ext uri="{FF2B5EF4-FFF2-40B4-BE49-F238E27FC236}">
                <a16:creationId xmlns:a16="http://schemas.microsoft.com/office/drawing/2014/main" id="{4253BC56-13A6-C611-9F95-52C698318A24}"/>
              </a:ext>
            </a:extLst>
          </p:cNvPr>
          <p:cNvGraphicFramePr>
            <a:graphicFrameLocks/>
          </p:cNvGraphicFramePr>
          <p:nvPr>
            <p:extLst>
              <p:ext uri="{D42A27DB-BD31-4B8C-83A1-F6EECF244321}">
                <p14:modId xmlns:p14="http://schemas.microsoft.com/office/powerpoint/2010/main" val="3363261667"/>
              </p:ext>
            </p:extLst>
          </p:nvPr>
        </p:nvGraphicFramePr>
        <p:xfrm>
          <a:off x="200474" y="1762594"/>
          <a:ext cx="9505054" cy="45863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noProof="1">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000" b="1" noProof="1">
                          <a:latin typeface="+mj-ea"/>
                          <a:ea typeface="+mj-ea"/>
                        </a:rPr>
                        <a:t>2045年を視野に入れた、2030年までの国民の健康の保護、ケア、改善のための国家戦略</a:t>
                      </a:r>
                    </a:p>
                    <a:p>
                      <a:pPr algn="ctr"/>
                      <a:r>
                        <a:rPr kumimoji="1" lang="en-US" altLang="ja-JP" sz="1000" b="1" noProof="1">
                          <a:latin typeface="+mj-ea"/>
                          <a:ea typeface="+mj-ea"/>
                        </a:rPr>
                        <a:t>(National Strategy for protection, care and improvement of the people’s health through 2030, with a vision toward 2045)</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2024</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(他省庁と連携)</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戦略は、2030年までに国民の健康を改善し、疾病負担を軽減し、医療の公平性を高めるための包括的な枠組みを提供し、2045年までに質の高いサービスを提供するユニバーサル・ヘルスケア・システムを構築するというビジョンを掲げてい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すべての人々が質の高い医療サービスにアクセスし、安全なコミュニティで生活し、身体的にも精神的にも発達し、生活の質の向上と、国の発展と保護に役立つ人材の質の向上に貢献できるようにすることを目的としてい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主な目標は次のとおりです。</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疾病の予防と管理の強化</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ユニバーサル・ヘルス・カバレッジの達成</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母子保健の改善</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草の根レベルで質の高い効率的なサービスを提供するための一次医療システムの強化</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非感染性疾患および感染症への対応</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保健人材の量・質・体制の整備</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予防・発見・診断・治療技術の開発、医薬品・医療機器の研究開発</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医薬品・医療機器の確保</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地域先進国並みの質の高い医療サービスの提供</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医療分野の様々な活動へのデジタル技術の活用</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1249200">
                <a:tc>
                  <a:txBody>
                    <a:bodyPr/>
                    <a:lstStyle/>
                    <a:p>
                      <a:pPr algn="ctr"/>
                      <a:r>
                        <a:rPr kumimoji="1" lang="en-US" altLang="ja-JP" sz="1000" b="1" noProof="1">
                          <a:latin typeface="+mj-ea"/>
                          <a:ea typeface="+mj-ea"/>
                        </a:rPr>
                        <a:t>医療ネットワーク計画マスタープラン(2021~2030年、2050年までのビジョン)</a:t>
                      </a:r>
                    </a:p>
                    <a:p>
                      <a:pPr algn="ctr"/>
                      <a:r>
                        <a:rPr kumimoji="1" lang="en-US" altLang="ja-JP" sz="1000" b="1" noProof="1">
                          <a:latin typeface="+mj-ea"/>
                          <a:ea typeface="+mj-ea"/>
                        </a:rPr>
                        <a:t>(Master Plan for the Healthcare Network Planning (2021–2030, with vision to 2050))</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2024</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これは、地域、省、部門間レベルでの包括的な医療システムの確立を目指す政府のマスタープランです。</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医療、リハビリテーション、予防保健、医薬品検査などのさまざまな医療サービスを対象としています。</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この計画は、医療施設の国際基準を満たすことを目指しています。</a:t>
                      </a:r>
                      <a:r>
                        <a:rPr kumimoji="1" lang="en-US" altLang="ja-JP" sz="1000" dirty="0">
                          <a:latin typeface="+mj-ea"/>
                          <a:ea typeface="+mj-ea"/>
                        </a:rPr>
                        <a:t> </a:t>
                      </a:r>
                      <a:r>
                        <a:rPr kumimoji="1" lang="en-US" altLang="ja-JP" sz="1000" noProof="1">
                          <a:latin typeface="+mj-ea"/>
                          <a:ea typeface="+mj-ea"/>
                        </a:rPr>
                        <a:t>主な目標は以下のとおりです。</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2025年までに、人口1万人当たり病床数33床、医師15人、薬剤師3.4人、看護師25人</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2030年までに、人口1万人当たり病床数35床、医師19人、薬剤師4人、看護師33人</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2050年までに、人口1万人当たり病床数45床、医師35人、薬剤師4.5人、看護師90人</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8826214"/>
                  </a:ext>
                </a:extLst>
              </a:tr>
            </a:tbl>
          </a:graphicData>
        </a:graphic>
      </p:graphicFrame>
      <p:sp>
        <p:nvSpPr>
          <p:cNvPr id="7" name="テキスト ボックス 10">
            <a:extLst>
              <a:ext uri="{FF2B5EF4-FFF2-40B4-BE49-F238E27FC236}">
                <a16:creationId xmlns:a16="http://schemas.microsoft.com/office/drawing/2014/main" id="{24769DB9-BBEE-1B0F-AFC8-D63029D081B8}"/>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ベトナム社会主義共和国政府のオンライン新聞記事(</a:t>
            </a:r>
            <a:r>
              <a:rPr lang="en-IN" altLang="ja-JP" sz="800" noProof="1">
                <a:latin typeface="+mj-ea"/>
                <a:ea typeface="+mj-ea"/>
                <a:cs typeface="Arial" panose="020B0604020202020204" pitchFamily="34" charset="0"/>
              </a:rPr>
              <a:t>vietnam Plus</a:t>
            </a:r>
            <a:r>
              <a:rPr lang="ja-JP" altLang="en-IN" sz="800" noProof="1">
                <a:latin typeface="+mj-ea"/>
                <a:ea typeface="+mj-ea"/>
                <a:cs typeface="Arial" panose="020B0604020202020204" pitchFamily="34" charset="0"/>
              </a:rPr>
              <a:t>、</a:t>
            </a:r>
            <a:r>
              <a:rPr lang="en-IN" altLang="ja-JP" sz="800" noProof="1">
                <a:latin typeface="+mj-ea"/>
                <a:ea typeface="+mj-ea"/>
                <a:cs typeface="Arial" panose="020B0604020202020204" pitchFamily="34" charset="0"/>
              </a:rPr>
              <a:t>Open Gov Asia</a:t>
            </a:r>
            <a:r>
              <a:rPr lang="ja-JP" altLang="en-IN" sz="800" noProof="1">
                <a:latin typeface="+mj-ea"/>
                <a:ea typeface="+mj-ea"/>
                <a:cs typeface="Arial" panose="020B0604020202020204" pitchFamily="34" charset="0"/>
              </a:rPr>
              <a:t>、</a:t>
            </a:r>
            <a:r>
              <a:rPr lang="en-IN" altLang="ja-JP" sz="800" noProof="1">
                <a:latin typeface="+mj-ea"/>
                <a:ea typeface="+mj-ea"/>
                <a:cs typeface="Arial" panose="020B0604020202020204" pitchFamily="34" charset="0"/>
              </a:rPr>
              <a:t>Vietnam Law &amp; Legal Forum</a:t>
            </a:r>
            <a:r>
              <a:rPr lang="ja-JP" altLang="en-IN" sz="800" noProof="1">
                <a:latin typeface="+mj-ea"/>
                <a:ea typeface="+mj-ea"/>
                <a:cs typeface="Arial" panose="020B0604020202020204" pitchFamily="34" charset="0"/>
              </a:rPr>
              <a:t>、</a:t>
            </a:r>
            <a:r>
              <a:rPr lang="en-IN" altLang="ja-JP" sz="800" noProof="1">
                <a:latin typeface="+mj-ea"/>
                <a:ea typeface="+mj-ea"/>
                <a:cs typeface="Arial" panose="020B0604020202020204" pitchFamily="34" charset="0"/>
              </a:rPr>
              <a:t>Real Estate Library</a:t>
            </a:r>
            <a:r>
              <a:rPr lang="ja-JP" altLang="en-US" sz="800" noProof="1">
                <a:latin typeface="+mj-ea"/>
                <a:ea typeface="+mj-ea"/>
                <a:cs typeface="Arial" panose="020B0604020202020204" pitchFamily="34" charset="0"/>
              </a:rPr>
              <a:t>)</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2531628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0310E-6F28-7340-A912-275C233823E2}"/>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35386B3-B541-AE20-91E8-0D0E05FD482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5" name="think-cell data - do not delete" hidden="1">
                        <a:extLst>
                          <a:ext uri="{FF2B5EF4-FFF2-40B4-BE49-F238E27FC236}">
                            <a16:creationId xmlns:a16="http://schemas.microsoft.com/office/drawing/2014/main" id="{D2D5D11F-BEC2-7D58-9933-0B3E306FF4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C99CE588-E039-BE50-8003-231006CEA0F5}"/>
              </a:ext>
            </a:extLst>
          </p:cNvPr>
          <p:cNvSpPr>
            <a:spLocks noGrp="1"/>
          </p:cNvSpPr>
          <p:nvPr>
            <p:ph type="title"/>
          </p:nvPr>
        </p:nvSpPr>
        <p:spPr/>
        <p:txBody>
          <a:bodyPr vert="horz"/>
          <a:lstStyle/>
          <a:p>
            <a:r>
              <a:rPr lang="ja-JP" altLang="en-US" noProof="1"/>
              <a:t>ベトナム/政策動向</a:t>
            </a:r>
            <a:endParaRPr kumimoji="1" lang="ja-JP" altLang="en-US" dirty="0"/>
          </a:p>
        </p:txBody>
      </p:sp>
      <p:sp>
        <p:nvSpPr>
          <p:cNvPr id="3" name="テキスト プレースホルダー 2">
            <a:extLst>
              <a:ext uri="{FF2B5EF4-FFF2-40B4-BE49-F238E27FC236}">
                <a16:creationId xmlns:a16="http://schemas.microsoft.com/office/drawing/2014/main" id="{832AFDB9-D255-EC33-0DF7-C0083E7C886E}"/>
              </a:ext>
            </a:extLst>
          </p:cNvPr>
          <p:cNvSpPr>
            <a:spLocks noGrp="1"/>
          </p:cNvSpPr>
          <p:nvPr>
            <p:ph type="body" sz="quarter" idx="15"/>
          </p:nvPr>
        </p:nvSpPr>
        <p:spPr/>
        <p:txBody>
          <a:bodyPr/>
          <a:lstStyle/>
          <a:p>
            <a:r>
              <a:rPr lang="ja-JP" altLang="en-US" dirty="0"/>
              <a:t>医療産業振興政策の将来動向</a:t>
            </a:r>
            <a:r>
              <a:rPr lang="ja-JP" altLang="en-US" noProof="1"/>
              <a:t>とプログラムのリスト (2/2)</a:t>
            </a:r>
          </a:p>
        </p:txBody>
      </p:sp>
      <p:graphicFrame>
        <p:nvGraphicFramePr>
          <p:cNvPr id="6" name="Content Placeholder 4">
            <a:extLst>
              <a:ext uri="{FF2B5EF4-FFF2-40B4-BE49-F238E27FC236}">
                <a16:creationId xmlns:a16="http://schemas.microsoft.com/office/drawing/2014/main" id="{66147ACC-2E39-4B5F-0C2D-0FC8C119328D}"/>
              </a:ext>
            </a:extLst>
          </p:cNvPr>
          <p:cNvGraphicFramePr>
            <a:graphicFrameLocks/>
          </p:cNvGraphicFramePr>
          <p:nvPr/>
        </p:nvGraphicFramePr>
        <p:xfrm>
          <a:off x="208939" y="1791169"/>
          <a:ext cx="9505054" cy="42561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noProof="1">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kern="1200" noProof="1">
                          <a:solidFill>
                            <a:schemeClr val="dk1"/>
                          </a:solidFill>
                          <a:latin typeface="+mj-ea"/>
                          <a:ea typeface="+mn-ea"/>
                          <a:cs typeface="+mn-cs"/>
                        </a:rPr>
                        <a:t>国民の健康の保護、ケア、改善を強化するためのいくつかの画期的な解決策に関する政治局決議</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政府は、医療分野における解決策を開発し、すべてのベトナム国民のための普遍的な無料医療を徐々に達成するために、公共医療に関する決議を実施しています。</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決議の主な構成要素は以下のとおりです。</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国民の健康の保護、ケア、改善のリーダーシップ、方向性、組織における考え方と行動を強力に刷新する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制度的枠組みを速やかに完成させ、伝統医学の強みを推進しつつ、保健システム、特に予防医学とプライマリヘルスケアの能力強化に焦点を当てる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医療倫理を強化し、患者満足を確保し、国際統合の要件を満たすことができる適格で包括的な保健人材を育成する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医療財政の改革を促進し、効果的かつ持続可能な方法で健康保険政策を開発する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医療における科学、技術、イノベーションおよび包括的なデジタルトランスフォーメーションの発展においてブレークスルーを達成する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民間保健セクターの発展を促進し、健康開発のためのあらゆる資源を動員し、効率的に活用する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kern="1200" noProof="1">
                          <a:solidFill>
                            <a:schemeClr val="dk1"/>
                          </a:solidFill>
                          <a:latin typeface="+mj-ea"/>
                          <a:ea typeface="+mn-ea"/>
                          <a:cs typeface="+mn-cs"/>
                        </a:rPr>
                        <a:t>2025年までの医療のデジタル化と2030年までのオリエンテーション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kern="1200" noProof="1">
                          <a:solidFill>
                            <a:schemeClr val="dk1"/>
                          </a:solidFill>
                          <a:latin typeface="+mj-ea"/>
                          <a:ea typeface="+mn-ea"/>
                          <a:cs typeface="+mn-cs"/>
                        </a:rPr>
                        <a:t>(Medical Digitalization Until 2025 And Orientation To 2030)</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2020</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これは、デジタル技術と情報システムの採用を通じて医療部門のデジタル化を目指す政府主導のイニシアティブまたはロードマップです。</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電子政府、電子医療記録、スマート病院、統合データシステムを通じてサービスの効率性、アクセス性、品質を向上させることで、医療の近代化を目指しています。</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このイニシアティブの主な目標:</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2025年までに、保健省のデータの80%以上をデジタル化し、人口の90%が電子医療記録を持つようになり、病院の15%が完全にデジタル化され、医療施設の100%が遠隔診察と治療を展開し、医療施設の100%が現金以外の電子決済を展開す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2030年までに、保健省のデータの90%以上をデジタル化し、人口の95%が電子医療記録を持つようになり、病院の50%が完全にデジタル化される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bl>
          </a:graphicData>
        </a:graphic>
      </p:graphicFrame>
      <p:sp>
        <p:nvSpPr>
          <p:cNvPr id="7" name="テキスト ボックス 10">
            <a:extLst>
              <a:ext uri="{FF2B5EF4-FFF2-40B4-BE49-F238E27FC236}">
                <a16:creationId xmlns:a16="http://schemas.microsoft.com/office/drawing/2014/main" id="{B72D637F-0C1D-F350-040B-6FB0666DF2DC}"/>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a:t>
            </a:r>
            <a:r>
              <a:rPr lang="en-US" altLang="ja-JP" sz="800" noProof="1">
                <a:solidFill>
                  <a:srgbClr val="000000"/>
                </a:solidFill>
                <a:latin typeface="+mj-ea"/>
                <a:ea typeface="+mj-ea"/>
              </a:rPr>
              <a:t>法律文書データベースシステム、ベトナムプロモーションプラットフォーム(文化スポーツ観光省)、記事(LuatVietnam、Vietnam Plus、Real Estate Library)</a:t>
            </a:r>
            <a:endParaRPr lang="ja-JP" altLang="en-US" sz="800" dirty="0">
              <a:latin typeface="+mj-ea"/>
              <a:ea typeface="+mj-ea"/>
              <a:cs typeface="Arial" panose="020B0604020202020204" pitchFamily="34" charset="0"/>
            </a:endParaRPr>
          </a:p>
        </p:txBody>
      </p:sp>
      <p:sp>
        <p:nvSpPr>
          <p:cNvPr id="4" name="テキスト ボックス 3">
            <a:extLst>
              <a:ext uri="{FF2B5EF4-FFF2-40B4-BE49-F238E27FC236}">
                <a16:creationId xmlns:a16="http://schemas.microsoft.com/office/drawing/2014/main" id="{5B412907-1358-FE85-FB0C-8928A47A5646}"/>
              </a:ext>
            </a:extLst>
          </p:cNvPr>
          <p:cNvSpPr txBox="1"/>
          <p:nvPr/>
        </p:nvSpPr>
        <p:spPr>
          <a:xfrm>
            <a:off x="200472" y="1124744"/>
            <a:ext cx="9505056" cy="4450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ベトナムは、公的医療におけるブレークスルーを推進するために政治局決議を実施している。</a:t>
            </a:r>
            <a:r>
              <a:rPr lang="en-US" altLang="ja-JP" sz="1400" dirty="0">
                <a:latin typeface="MS PGothic (headings)"/>
                <a:ea typeface="ＭＳ Ｐゴシック" panose="020B0600070205080204" pitchFamily="50" charset="-128"/>
                <a:cs typeface="Arial" panose="020B0604020202020204" pitchFamily="34" charset="0"/>
              </a:rPr>
              <a:t> </a:t>
            </a:r>
            <a:r>
              <a:rPr lang="en-US" altLang="ja-JP" sz="1400" noProof="1">
                <a:latin typeface="MS PGothic (headings)"/>
                <a:ea typeface="ＭＳ Ｐゴシック" panose="020B0600070205080204" pitchFamily="50" charset="-128"/>
                <a:cs typeface="Arial" panose="020B0604020202020204" pitchFamily="34" charset="0"/>
              </a:rPr>
              <a:t>同国はまた、デジタル技術と情報システムの採用を通じて医療部門を近代化するためのデジタルトランスフォーメーションを推進している。</a:t>
            </a:r>
          </a:p>
        </p:txBody>
      </p:sp>
    </p:spTree>
    <p:extLst>
      <p:ext uri="{BB962C8B-B14F-4D97-AF65-F5344CB8AC3E}">
        <p14:creationId xmlns:p14="http://schemas.microsoft.com/office/powerpoint/2010/main" val="22718187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1341336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グループ化 59"/>
          <p:cNvGrpSpPr/>
          <p:nvPr/>
        </p:nvGrpSpPr>
        <p:grpSpPr>
          <a:xfrm>
            <a:off x="1208584" y="2055205"/>
            <a:ext cx="8282853" cy="330721"/>
            <a:chOff x="1712640" y="2132856"/>
            <a:chExt cx="7669308" cy="360040"/>
          </a:xfrm>
        </p:grpSpPr>
        <p:sp>
          <p:nvSpPr>
            <p:cNvPr id="61" name="片側の 2 つの角を丸めた四角形 60"/>
            <p:cNvSpPr/>
            <p:nvPr/>
          </p:nvSpPr>
          <p:spPr>
            <a:xfrm>
              <a:off x="1712640" y="2132856"/>
              <a:ext cx="4333815" cy="36004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ベトナム</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62" name="片側の 2 つの角を丸めた四角形 61"/>
            <p:cNvSpPr/>
            <p:nvPr/>
          </p:nvSpPr>
          <p:spPr>
            <a:xfrm>
              <a:off x="6046455" y="2132856"/>
              <a:ext cx="3335493" cy="36004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63" name="表 62"/>
          <p:cNvGraphicFramePr>
            <a:graphicFrameLocks noGrp="1"/>
          </p:cNvGraphicFramePr>
          <p:nvPr>
            <p:extLst>
              <p:ext uri="{D42A27DB-BD31-4B8C-83A1-F6EECF244321}">
                <p14:modId xmlns:p14="http://schemas.microsoft.com/office/powerpoint/2010/main" val="2893120763"/>
              </p:ext>
            </p:extLst>
          </p:nvPr>
        </p:nvGraphicFramePr>
        <p:xfrm>
          <a:off x="346940" y="2363105"/>
          <a:ext cx="9144496" cy="421794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4680000">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0">
                <a:tc>
                  <a:txBody>
                    <a:bodyPr/>
                    <a:lstStyle/>
                    <a:p>
                      <a:pPr algn="ctr" fontAlgn="ctr" hangingPunct="0"/>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チエット国家主席、キエム副首相兼外相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菅総理大臣、岡田外務大臣</a:t>
                      </a:r>
                      <a:r>
                        <a:rPr lang="ja-JP" altLang="en-US" sz="1050" b="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zh-TW"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前原外務大臣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0">
                <a:tc>
                  <a:txBody>
                    <a:bodyPr/>
                    <a:lstStyle/>
                    <a:p>
                      <a:pPr algn="ctr" fontAlgn="ctr" hangingPunct="0"/>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2011</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50" dirty="0">
                          <a:latin typeface="Arial" panose="020B0604020202020204" pitchFamily="34" charset="0"/>
                          <a:ea typeface="ＭＳ Ｐゴシック" panose="020B0600070205080204" pitchFamily="50" charset="-128"/>
                          <a:cs typeface="Arial" panose="020B0604020202020204" pitchFamily="34" charset="0"/>
                        </a:rPr>
                        <a:t>ズン首相、サン共産党書記局常務</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ctr" fontAlgn="ctr" hangingPunct="0"/>
                      <a:r>
                        <a:rPr lang="en-US" altLang="zh-TW" sz="105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0">
                <a:tc>
                  <a:txBody>
                    <a:bodyPr/>
                    <a:lstStyle/>
                    <a:p>
                      <a:pPr algn="ctr" fontAlgn="ctr" hangingPunct="0"/>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ズン首相、フン国会議長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TW" altLang="en-US" sz="1050" dirty="0">
                          <a:latin typeface="Arial" panose="020B0604020202020204" pitchFamily="34" charset="0"/>
                          <a:ea typeface="ＭＳ Ｐゴシック" panose="020B0600070205080204" pitchFamily="50" charset="-128"/>
                          <a:cs typeface="Arial" panose="020B0604020202020204" pitchFamily="34" charset="0"/>
                        </a:rPr>
                        <a:t>玄葉外務大臣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0">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ズン首相（</a:t>
                      </a:r>
                      <a:r>
                        <a:rPr lang="en-US" altLang="ja-JP" sz="1050" b="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月）　、ミン外相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安倍総理大臣（</a:t>
                      </a:r>
                      <a:r>
                        <a:rPr lang="en-US" altLang="ja-JP" sz="1050" b="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月、就任後最初の外遊先）</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0">
                <a:tc>
                  <a:txBody>
                    <a:bodyPr/>
                    <a:lstStyle/>
                    <a:p>
                      <a:pPr algn="ctr" fontAlgn="ctr" hangingPunct="0"/>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dirty="0"/>
                        <a:t>サン国家主席</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ja-JP" altLang="en-US" sz="1050" dirty="0">
                          <a:latin typeface="Arial" panose="020B0604020202020204" pitchFamily="34" charset="0"/>
                          <a:ea typeface="ＭＳ Ｐゴシック" panose="020B0600070205080204" pitchFamily="50" charset="-128"/>
                          <a:cs typeface="Arial" panose="020B0604020202020204" pitchFamily="34" charset="0"/>
                        </a:rPr>
                        <a:t>岸田外務大臣</a:t>
                      </a:r>
                      <a:endParaRPr lang="zh-TW"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2"/>
                  </a:ext>
                </a:extLst>
              </a:tr>
              <a:tr h="0">
                <a:tc>
                  <a:txBody>
                    <a:bodyPr/>
                    <a:lstStyle/>
                    <a:p>
                      <a:pPr marL="0" algn="ctr" defTabSz="914400" rtl="0" eaLnBrk="1" fontAlgn="ctr" latinLnBrk="0" hangingPunct="0"/>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ズン首相、ミン副首相兼外務大臣、ゾアン副主席</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3"/>
                  </a:ext>
                </a:extLst>
              </a:tr>
              <a:tr h="0">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フック首相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世耕経済産業大臣、岸田外務大臣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4"/>
                  </a:ext>
                </a:extLst>
              </a:tr>
              <a:tr h="0">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フック首相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t>天皇皇后両陛下、</a:t>
                      </a: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安倍総理大臣、</a:t>
                      </a:r>
                      <a:r>
                        <a:rPr lang="ja-JP" altLang="en-US" sz="1050" b="0" dirty="0"/>
                        <a:t>河野外務大臣、大島衆議院議長</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5"/>
                  </a:ext>
                </a:extLst>
              </a:tr>
              <a:tr h="0">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クアン国家主席、フック首相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t>河野外務大臣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6"/>
                  </a:ext>
                </a:extLst>
              </a:tr>
              <a:tr h="0">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endParaRPr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ミン副首相兼外相、フック首相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ja-JP" altLang="en-US" sz="1050" b="0" dirty="0"/>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6611931"/>
                  </a:ext>
                </a:extLst>
              </a:tr>
              <a:tr h="0">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endParaRPr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ja-JP" altLang="en-US" sz="1050" b="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t>菅総理大臣、</a:t>
                      </a:r>
                      <a:r>
                        <a:rPr lang="zh-TW" altLang="en-US" sz="1050" b="0" dirty="0"/>
                        <a:t>茂木外務大臣</a:t>
                      </a:r>
                      <a:endParaRPr lang="en-US" altLang="ja-JP" sz="1050" b="0" dirty="0"/>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96892419"/>
                  </a:ext>
                </a:extLst>
              </a:tr>
              <a:tr h="0">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endParaRPr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チン首相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ja-JP" altLang="en-US" sz="1050" b="0" dirty="0"/>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08617669"/>
                  </a:ext>
                </a:extLst>
              </a:tr>
              <a:tr h="0">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endPar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B8B8B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フック国家主席</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1" dirty="0"/>
                        <a:t>岸田総理大臣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990270979"/>
                  </a:ext>
                </a:extLst>
              </a:tr>
              <a:tr h="0">
                <a:tc>
                  <a:txBody>
                    <a:bodyPr/>
                    <a:lstStyle/>
                    <a:p>
                      <a:pPr algn="ctr" fontAlgn="ctr" hangingPunct="0"/>
                      <a:r>
                        <a:rPr lang="en-IN"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B8B8B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ファム・ミン・チン首相</a:t>
                      </a:r>
                      <a:r>
                        <a:rPr lang="en-IN" altLang="ja-JP" sz="1050" b="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ヴォ・ヴァン・トゥオン大統領</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t>日本の外務大臣 上川陽子</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536518082"/>
                  </a:ext>
                </a:extLst>
              </a:tr>
              <a:tr h="0">
                <a:tc>
                  <a:txBody>
                    <a:bodyPr/>
                    <a:lstStyle/>
                    <a:p>
                      <a:pPr algn="ctr" fontAlgn="ctr" hangingPunct="0"/>
                      <a:r>
                        <a:rPr lang="en-IN"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B8B8B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ヴォー・ヴァン・トゥン大統領、トラン・ルー・クアン副首相、ブイ・タイン・ソン外相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50" b="0" dirty="0"/>
                        <a:t>木原実防衛大臣</a:t>
                      </a:r>
                      <a:endParaRPr lang="ja-JP" altLang="en-US" sz="1050" b="0" dirty="0"/>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701815757"/>
                  </a:ext>
                </a:extLst>
              </a:tr>
              <a:tr h="0">
                <a:tc>
                  <a:txBody>
                    <a:bodyPr/>
                    <a:lstStyle/>
                    <a:p>
                      <a:pPr algn="ctr" fontAlgn="ctr" hangingPunct="0"/>
                      <a:r>
                        <a:rPr lang="en-IN"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2025</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B8B8B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50" b="0" dirty="0"/>
                        <a:t>グエン・ミン・ヴ外務常任次官、ホアン・スアン・チエン国防次官</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t>石破首相</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397910406"/>
                  </a:ext>
                </a:extLst>
              </a:tr>
            </a:tbl>
          </a:graphicData>
        </a:graphic>
      </p:graphicFrame>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外交関係</a:t>
            </a:r>
          </a:p>
        </p:txBody>
      </p:sp>
      <p:sp>
        <p:nvSpPr>
          <p:cNvPr id="9" name="テキスト ボックス 8"/>
          <p:cNvSpPr txBox="1"/>
          <p:nvPr/>
        </p:nvSpPr>
        <p:spPr>
          <a:xfrm>
            <a:off x="200472" y="66869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12"/>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月には、日・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特別首脳会談のためミン首相の訪日を受け、「戦略的パートナーシップ」の発展が確認された。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月には、安倍総理大臣がベトナムを訪問し、フック首相と会談した。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角丸四角形 64"/>
          <p:cNvSpPr/>
          <p:nvPr/>
        </p:nvSpPr>
        <p:spPr>
          <a:xfrm>
            <a:off x="3711010" y="4869679"/>
            <a:ext cx="1619884" cy="180000"/>
          </a:xfrm>
          <a:prstGeom prst="roundRect">
            <a:avLst/>
          </a:prstGeom>
          <a:solidFill>
            <a:srgbClr val="26A287"/>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7CBC3C"/>
                </a:solidFill>
                <a:prstDash val="solid"/>
                <a:round/>
                <a:headEnd type="none" w="med" len="med"/>
                <a:tailEnd type="none" w="med" len="med"/>
              </a14:hiddenLine>
            </a:ext>
          </a:extLst>
        </p:spPr>
        <p:txBody>
          <a:bodyPr wrap="square" lIns="36000" tIns="32400" rIns="36000" bIns="36000" anchor="ctr" anchorCtr="0">
            <a:noAutofit/>
          </a:bodyPr>
          <a:lstStyle/>
          <a:p>
            <a:pPr algn="ctr"/>
            <a:r>
              <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日・</a:t>
            </a:r>
            <a:r>
              <a:rPr lang="en-US" altLang="ja-JP"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ASEAN</a:t>
            </a:r>
            <a:r>
              <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特別首脳会議</a:t>
            </a:r>
          </a:p>
        </p:txBody>
      </p:sp>
      <p:grpSp>
        <p:nvGrpSpPr>
          <p:cNvPr id="25" name="グループ化 7"/>
          <p:cNvGrpSpPr/>
          <p:nvPr/>
        </p:nvGrpSpPr>
        <p:grpSpPr>
          <a:xfrm>
            <a:off x="776536" y="1735709"/>
            <a:ext cx="8352928" cy="288032"/>
            <a:chOff x="4803500" y="2113806"/>
            <a:chExt cx="5626916" cy="288032"/>
          </a:xfrm>
        </p:grpSpPr>
        <p:cxnSp>
          <p:nvCxnSpPr>
            <p:cNvPr id="26" name="直線コネクタ 2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
        <p:nvSpPr>
          <p:cNvPr id="2" name="角丸四角形 64">
            <a:extLst>
              <a:ext uri="{FF2B5EF4-FFF2-40B4-BE49-F238E27FC236}">
                <a16:creationId xmlns:a16="http://schemas.microsoft.com/office/drawing/2014/main" id="{23C41FE9-B1AB-9C4D-F324-73DAA3C9CAC1}"/>
              </a:ext>
            </a:extLst>
          </p:cNvPr>
          <p:cNvSpPr/>
          <p:nvPr/>
        </p:nvSpPr>
        <p:spPr>
          <a:xfrm>
            <a:off x="3800872" y="5148790"/>
            <a:ext cx="432048" cy="180000"/>
          </a:xfrm>
          <a:prstGeom prst="roundRect">
            <a:avLst/>
          </a:prstGeom>
          <a:solidFill>
            <a:srgbClr val="26A287"/>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7CBC3C"/>
                </a:solidFill>
                <a:prstDash val="solid"/>
                <a:round/>
                <a:headEnd type="none" w="med" len="med"/>
                <a:tailEnd type="none" w="med" len="med"/>
              </a14:hiddenLine>
            </a:ext>
          </a:extLst>
        </p:spPr>
        <p:txBody>
          <a:bodyPr wrap="square" lIns="36000" tIns="32400" rIns="36000" bIns="36000" anchor="ctr" anchorCtr="0">
            <a:noAutofit/>
          </a:bodyPr>
          <a:lstStyle/>
          <a:p>
            <a:pPr algn="ctr"/>
            <a:r>
              <a:rPr lang="en-US" altLang="ja-JP"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G20</a:t>
            </a:r>
            <a:endPar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20540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0&quot;&gt;&lt;elem m_fUsage=&quot;2.40465905596007401002E+00&quot;&gt;&lt;m_msothmcolidx val=&quot;0&quot;/&gt;&lt;m_rgb r=&quot;80&quot; g=&quot;CC&quot; b=&quot;E8&quot;/&gt;&lt;/elem&gt;&lt;elem m_fUsage=&quot;2.39631705853909249271E+00&quot;&gt;&lt;m_msothmcolidx val=&quot;0&quot;/&gt;&lt;m_rgb r=&quot;1F&quot; g=&quot;49&quot; b=&quot;7D&quot;/&gt;&lt;/elem&gt;&lt;elem m_fUsage=&quot;1.82762559899999987856E+00&quot;&gt;&lt;m_msothmcolidx val=&quot;0&quot;/&gt;&lt;m_rgb r=&quot;33&quot; g=&quot;99&quot; b=&quot;CC&quot;/&gt;&lt;/elem&gt;&lt;elem m_fUsage=&quot;1.47064585784767620780E+00&quot;&gt;&lt;m_msothmcolidx val=&quot;0&quot;/&gt;&lt;m_rgb r=&quot;C0&quot; g=&quot;E6&quot; b=&quot;F4&quot;/&gt;&lt;/elem&gt;&lt;elem m_fUsage=&quot;1.00000000000000000000E+00&quot;&gt;&lt;m_msothmcolidx val=&quot;0&quot;/&gt;&lt;m_rgb r=&quot;AC&quot; g=&quot;BE&quot; b=&quot;D8&quot;/&gt;&lt;/elem&gt;&lt;elem m_fUsage=&quot;9.00139728768344804521E-01&quot;&gt;&lt;m_msothmcolidx val=&quot;0&quot;/&gt;&lt;m_rgb r=&quot;00&quot; g=&quot;64&quot; b=&quot;C8&quot;/&gt;&lt;/elem&gt;&lt;elem m_fUsage=&quot;3.02609030681876489070E-04&quot;&gt;&lt;m_msothmcolidx val=&quot;0&quot;/&gt;&lt;m_rgb r=&quot;EC&quot; g=&quot;E5&quot; b=&quot;F4&quot;/&gt;&lt;/elem&gt;&lt;elem m_fUsage=&quot;1.09711005921905510596E-04&quot;&gt;&lt;m_msothmcolidx val=&quot;0&quot;/&gt;&lt;m_rgb r=&quot;8C&quot; g=&quot;C8&quot; b=&quot;F0&quot;/&gt;&lt;/elem&gt;&lt;elem m_fUsage=&quot;1.06736933884866603693E-04&quot;&gt;&lt;m_msothmcolidx val=&quot;0&quot;/&gt;&lt;m_rgb r=&quot;EB&quot; g=&quot;05&quot; b=&quot;05&quot;/&gt;&lt;/elem&gt;&lt;elem m_fUsage=&quot;1.02904301455532261837E-05&quot;&gt;&lt;m_msothmcolidx val=&quot;0&quot;/&gt;&lt;m_rgb r=&quot;FA&quot; g=&quot;28&quot; b=&quot;28&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Sywxzh.iVTZdH5r5jGsk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O1otOBWYc_0gPUNeOHEzhw"/>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UeSj4L3lUXn4dSoxgGS1qw"/>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NnfjT7TynMN6F7hXufI8_g"/>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o0MZwBqqy_VT1aPSK3W9Jg"/>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jMn_zQQtTTt._fWHYQ.DhQ"/>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5DR_0vQY.qyMPpRqJYUV2A"/>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cym5ZJbApXgYLor0r69zFQ"/>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3V5R2n4ykfTvEF85HCRoAg"/>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uaVYKuGtF3z2SHplwVH8HQ"/>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s72d6u8IPnPTAhV9_v7lC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dAW.QiJcRipu7bGimINVyg"/>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4XF0utSu5Mbsi_p26mMT7A"/>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ccB670GI8s7oIMyUiCSHLA"/>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ah3LTV5jXs0G3TWkjUmCeQ"/>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q4vfkOAQ4dXUVYQvvhkI7w"/>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mQ80WbYDwsczkCKlosLt1w"/>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AhagoDkXtNGB9o7Jf9bGJg"/>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cQfKcsYml4.HiLr0KfqvAA"/>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7KlUchfDSXWtWjSzfu9.Gg"/>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jCqEfHVaQWWHvIC._q_xDg"/>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5vAziyzV5DeUMTNuwxKde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plcljQkViyULFwXF.xSchQ"/>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IW6tiKxeN28PkyR2J0g1QA"/>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zYaI2TjjHjn3DxhDG5ZDg"/>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XgZk8m_cEz2cqwAh9cPpiw"/>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ZW6rJbk0axesoxgfHWCrAg"/>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LehDV4RZOo3FnGwau0s7wQ"/>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OKrx3zXJw__HWzcJbBnqEg"/>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_7D2lcP1Ls_lA8CWBYrKt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3TRSIuaVLDNz1aaRo0AY2Q"/>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0pXM4tbBaTuHFGjFBaYVfg"/>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KG1XPC9MqOP4rX4E0xnSig"/>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ekCxmn8FysiKqkBY1xUcNQ"/>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gI8BHjhzDhmcllabY77rEg"/>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gIk6NR5Hayux39_rAigWdQ"/>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EjdO4Sd7fj5aBvUKCbNQ6Q"/>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jsJe2D2NYbfPS8i13tFTBQ"/>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TONxzJHFq8NIBlIkMd38RA"/>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O6AKV4RFHEUNTD.ER7A71w"/>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Txv69zDTvrq0HrTD4aXQ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c8fl7DejpqchqBVc1Zukgg"/>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0rX.Htf_dU13tPTPKj42kQ"/>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Y2_K1osKmi61nZ2tAXjuLA"/>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W3r2__mx1eNhWFzbjzWsPA"/>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vjOYoxwV6ON6XX4imKVKmw"/>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MlISird5NReDwY8rsim_bw"/>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3.xml><?xml version="1.0" encoding="utf-8"?>
<p:tagLst xmlns:a="http://schemas.openxmlformats.org/drawingml/2006/main" xmlns:r="http://schemas.openxmlformats.org/officeDocument/2006/relationships" xmlns:p="http://schemas.openxmlformats.org/presentationml/2006/main">
  <p:tag name="NAME" val="4. Footnote"/>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CrTsWud356JFJquIv4B05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NU2uvbz.rXiGNuKb9T43E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7Yz8nmrh3t93KBrYOJLx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qiNxO811SgdZ8o_M.Q6bD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oJUBIJnMgZdLKqmzwyCCk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CaLp3TStZ8SW0smBWXdwo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BlMRIFvcggcIJ5E0bCvBs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OYJxz7_79JVLR9_fdAwK5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43ApR1RrGa8mPGXGyGEC6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vM570qfKDXVN_cV5lI8zR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5LikWcfhKp9lOohUnjID5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y80yTFelU33BStulnDpfl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uOerPUmsGRF4Kqr9BiOMN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p4lYKxTJfnzGVPpa0re3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bNYqnO9n2Yc5dvDyDLlb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i6_dI9qdgOo7uO9skqZno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RQqS0j0JJAEcXEgyQASdm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ZwbN.ink8HmWVCVNx1Xh1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2l9r_tLJIRj659uBEfTuS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UebUw2yDo7JdSzgiSDKYp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CdpoRgx.mypu17uK5S8CD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B_1efjQyMJLvQjsdO7x2.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DUBgsEAOx7iP.Cw6tUcUc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Tvfz89M9QK6F3a7PVIe4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Owsxnww9Qc5pcW_ZDdQtQ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kofk.Fk5YDNT8WvlymIQo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FwX4YJ2JApRIjkq83CnIJ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QKG3VIu84zasIv_nm6JDO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sXNYW1SdCaExAtINt.8O5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8BgvjPGXHhCeO9MtZsTQY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KklTc9LorBnYi20mzncxx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qCavRgW0XAMXHemwjZqLm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CEy.QkgB_cPJhCcEk5nMt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62UTL6WfifbECYtVBxO38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8ojHes0m1zw9tLzTcvGQP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puughx_p5Ly6_qH.HreXu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48UGihaJQJtx3.MbqlZFQ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d.Qx0ZjBSMOgxtEJCYXSc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IVD5XtHadBIkBslAIKqPu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JUhb4viR35kfjZcZPsP0b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ZAWuYXTC7bgVUEfG_53v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1fr6Xz66ZGb_J1BPK1.qg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7UQM_Ma2znHkrZgY09fJT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SFBwGLiIeAe.DbC2lBX8p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2xP6xkf7rUsvOvWZ9axX7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GYi1tieHGHVr00F2WJUx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Ei_jVOa0GyZJFn8z5sGg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7adH_UM.zB_oTFzScN28r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nTonyTvjshnt0kByBnAPM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Ij_7EcU2tue_Cir2htJ1w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mmgIRwnkehiMtO2GXOW2t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2P3C0Jk8nkSeW_1Fdzcp7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72RN3kzsGGClsB0TKI5J.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ZibO8UkEqAcqrl5A4JsP.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rF.btO5Whx1EN60qAsap5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jEZMtk5iMKTIM3Q2Muni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1eIvrDDRO_fqf7jZ7b1BG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wV40Hk__G_FaQyd_cmhLF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jbPfv7ED1vwEwhACYgbf9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j3Uyimi4LsMcUMmhmi_4c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xoj_tQObAds18g.A6PX1c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tj8_1.5JoxJLCsc.4Jo08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tuWnI3BHD2Y.FMV_xu93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Fe1.R.Mxofw5.Owkw9yCC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Udka93I1O6i9WGXWk58gT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z9mBl2gN6.NLfyp9Z.6Xp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6H4KBhilr1MHGJfqrJQTu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ugxUUZqSnlUfHFrlxuQ_a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Kf.Vdqy6JwiaPDuUWno3C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n9GISCsCwq11xTN0CxsFa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smldFg9hcXXdehHttTV6.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wHGtVg6KVlBHtOR1GYQCT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jlm5OUxlA6FV.rcz2.EI8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vO0pngQFXWM.BOZ9s6Y7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TCObNoIGIm6jJJvIlopYI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jDPH4qug.6VkPBtYoQAFl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F0pFU6RtO3ulZsvV3zGXc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I58i238Pmo4XZjRWRLL_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5iuWXtrWQoT7Zxzi4uWib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tajJQKX4eJj.ecw7Sthe7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WnH2bmmAn5INpNjAZ7mYl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XnyXSSYcvqtLdGb2eFgO1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azNybeGolpMrvSLkbRhUs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pi8hNQhZ0UMUCiQgpqvqu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6Tdczfvbidl3hm5vMM4bP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8IG6E7ZAMOFo877cE4ES4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E0shWbQAAPQslnfB3cG83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ix0mZuDQN2B3yAx7jNYau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a4wTfX05NfRSBkgKyBVhn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0VZUIiCWLkTquqwoalzGK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7pp226UAXAEgjlUW2vug3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JRjvgag8GVdrxH_jQbfMI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ERATed7JKlIud_69cMqgV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Swz5DGGFH8AsJXWHZhqx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DCtE0t4FbVTjG9vJi_zsP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faitgBwMJz6SN_qiTX4aQ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RtxBPJ4pq6oFobTd2wkjq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IC.QGmsu_TEj3booUBlrX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MvaqT_cvox70wsQdzq8RW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zQhqLZN8tSlrqDsqGcWhq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t3IlZb05Ta8HYcqPfbYF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ASxX_Cpf4g56E0WPk7No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DnhZHNjfJ2RQ5fMF662kw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gBni8OXfaBpnNbJ2a2ZeF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xG9i76zgsBcaVRAUhQikJ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L8qCdNSWWA7w.wGketQO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7Cxt9UBhPrdJRee.d5nl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4uZd3ko0Ute8EAUzNJ_x1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daoNXwT5mUR6RpeyIfBcW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puzKDjSTlmygangZj8cRl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MMTjsAH6GjhKTlx9xPy4T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ENp9PByN2PLoR8NN6B5GC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1gXvoXDshRvp_N5BqGm.J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MarIeSb9GYiP9.RJ9wxIG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Lbb4riKUsd2h_ImH15cV0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zlJJ._BHrkWJWCGxdOqtV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Whw42kSukhMgqgWc.acy5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xjO1XV.qJGeIh73pmn5dY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qj0nO5NQzOlUK5iZ.Dli1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MRszlw1AX8y3eOJE.863p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w9BWEFPQImrJ.e.Sw0uME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OeBlSLDOQVGwajDXb.znS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BjDN4LqTCGd1wFGw4PIn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6hbh_bz5UwR1iNWILAPat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YMbosOk6T3qZuJQEljneH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Yl6OZYBTQrGBoR.vACQSk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UxxnlwWVQxON33JCX1Iki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6w3BEAKgRW2urZZ12pj95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z1ZMki.DTVmTbKmCGFfX6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2_kZIwsrSBayK43kfzezS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8jy5UGkGSHulqVH6n46_x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ZmksDr.8QsGkbuytzKHP8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Fcyv54dUQ6eE.6wBmD_p_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WV1uthLCS5OFqudaouQva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UD3e6xi9z9Zq7iq7ilPi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qrrE8F5gR1eAXTZoJUZX0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eW5OBVdCTkK8m2hDuU4li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49n0kRAsQ_S2XpxgshKqM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apzhwPEaQcSkV3otQG06.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quwNyYwr5l2SNe6tuM_t9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g8kDSApT4.6eZWzeMdkCp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vc03ehbnu0KRXJ_Gs3r0q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OZ6d9UCYTCa0a7bDPYf6S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68R3jE11rKarckUpsETC.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tpdCPRK4svTDvTWk9EscX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CHipTPIZRUOG9yD1v81s_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00cOGALeQpmfLwi3XSc4Z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lhjiBd.koxb8ZIXFkuRt7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bDtlILFBQGy_nOnAog1EH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wAbX94mRS0.KHpWlM1ZZH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5cfdTiq7QlKF2J_FGFUQ0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fQAt3qrHQaeFOhY694ezg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4fFlJHz3RnWb2TbrSh.Rm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N39cb84TS0S34yiJ7IUKo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B5iYn75Mj8qmG4a8lXo8Q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BekD7t3zchrvvAgpjii3U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csuE8Y6GVPwIv0s.Nm5KZ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fSmxYC0aTiTQKEVB_0sfE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ycrTRxrr552mvePYp8a4U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ImRzITN7UCR6WGyaW1EQW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RUNxI6NRLY.3o.DVxfXlp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vqikQwbEGlEqBYOH6Jw8p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KEPOFxQiN4MYa92qOMl51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Eqj26JLHr8OlN4rMGDVsU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jv82gS6oXB1KfdSY01Gxf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_AWLkQmWFqw0iNCg8UNOY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XTHYsaK1M2Ya6kUEHPzbj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r5DMnvMLUqHrnHR7fEcBx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psdHNjv2sCktBnAlPBZoS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O25KdgJqzoKTUO0XoICB4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TcFD2C3.8Up_zdehaf2rx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cR80V_mEmdaqM.Ol4nOk5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JAvgI27TdLihJowxsMrWS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GYLOH_0LAoyS8Rv2i33_4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PC8DNKMNEoGvx_0kG8pxE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XgQ7yfWavOJSlRXx7NIEc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SiUCnpuIXrKrqNz3bQRUl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ExyMnkrGwGC9DLvdhs6RP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v8JRkEHZ1em8EQvGEgtfe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TEwgsj5tgXzS_DDQuEgD7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ndkf7Adwrn8v0nRAsRkgq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sId9qzzIyZC9UDVB.2v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3Zv4EGPPusAuUrqezJMrQ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LNORkCtBWolen7u4HjGH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F51gNJTJsJG4K8fFR1qgN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q9EHyw8U3oZjz3NAsCIcl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MKAz4iQvwK.lN0AofPX09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l_fLqXavsYAupHx8dVwfu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E486M7mUvdqpyJya6MwEX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OhF1d.5eLkc_.vGxFpaYU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sTF8wOGqo282dAwETFwrw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wUkaNv3H_rU1MKm3eWSGR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25CSLlMyeFEnd8NuvanA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QY_tfqfbd5.TDhDiZD5j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wb6DtTDBkxYATk_KyFsv.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8t6b6TVZNxxDpDV8NMNkm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3p6SbDDy3ySLscvAre3Le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tJmrvHVDW24O9V6I2iOVQ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zOtosfycS2EmmmpEmxCns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BngJB0_cmIXdKOfWoEUYS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pvkC3qV32pilFwJ0_fjy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Q_s7wB8Ve9SOZFKyBzwbG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0Q9.wHBjkiwHHstTGG2da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diFydfUO7a53hdYI2qOLS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YzkSNNv7GjOZcYPwyOd3c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84ooUuiLVBOda5kKNLsUh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FDedpiCNVcDX2o5fZrY9M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IXePdn6q1EryrlFNA0uWR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VqoFj8X0fciPy4RC3aszG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zcK.ul5_7QuY0A.mYo9LV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Xr993M0m3AdmF0D4K2MQF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D4NVz.t0wS9V3CtNKff2_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ItEW9LS9UGJ9LSiSdyaYG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9VsuAcReXyToFhm_p2Btb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W8kYdkBr4gve8gZBNhjxF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Cfp0xINDBfACTPuwUw9Nz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4rJNJHI.aEWBirS5fmMOc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mntssBp62ovKOBuAwlVGr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gKGlAdNVHN89PqA.r.nXZ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IEY6lmVQqA853BNVtINNJ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CFY5LnFd_NVZ.BNEtAEQj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aS3xAYB80IF6QOJOJ_I70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GtOdvUtkjzOHwlrP7f2Lu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WcPS1vwpqTiXZAjyTTNrw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UyaKmXWR.ta0VVzhqHBzq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3RRFoS8r.Pv5U9TW6.Xbx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L4BmaTiLmNL.gwLELaVE7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0MgygodByCT4nPbB.brlb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QE5xDsC9ovXXabtH9uM3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edUfXomhcUKR7gQUyGQyl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5z1SsupYd9w2tqq_UKXJ9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r8YyjdZeUMoFVapxAroZP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Nrhnuw4KJEphTG9Hv_FNH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ioQLoiaUpVRDZkhVwRZJb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cEsJhWwZVAAWcxPlPEiJd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DAgDIRwfHQNlf9czBm2JF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R1.zq1bGEloPvGXyoLxVa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x02KV11m8DPMqjOEIP.I9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ISgfYDgaIbdhNhNyO9kOC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VHojZ.jSTwxJ3omqcFAQG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568VGXRw6XsKImwyvSsOe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MNx4xnlLYLOb7Zx.a9PPH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QP1uTtQ0c5HUUOgl5qC6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XAVSuNEDwYkvkGNFZTshM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zvK8C.ZQo2Pg9Bu7wnnH4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xIdk9aauRyuMmRGt5x42H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nSEtb0klCck2b4l7VgIOf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yKozt1ozg5qbmoJs5u6V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IlgBX.2bXuYKsOZtS9KsP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eKxzG039QFmZQ7HzfaABZ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k6.vG3pbGjBtD3H2Uvyd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g8I7jqItiNLehtqUUfn4D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3Ajmis2N4Kg7HtabMR.cq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9EswWSri34rTCQMTjYpTx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lbJqCd8037K6Qzz3jkRZD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ABwoUKQjMoApPf9Nosu0p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AcVUZykDsyrMmfVqmEHl5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eLYcbvTi1FhcJRlLssM_l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qr8zQCKfRMsTiecmzUGT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bTOVO9AshnwA8Eavuf5J9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iG7dP5_xFFNvnQJ75rGRL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zDpUD24ggICBWhVmw3S11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Lp6oCQub0ISW7CKyxXKEr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gIsmD6Sw7CLXwhmnPLt9O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S7YGV99qiUTubNVQWCTp_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LJmj3FlZ4HdXvCe2iJtRN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kPCRdwA.uv4PaypwuZFuw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YoblKoPBUDsW4E8S3fOQF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QJbaG8ntTRElHa33Ft7tQ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QkcItIe8ArbRrfw_1wLc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MImyyszBmqjQXAhfrq9PO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As_bQaknOOjbDcP9gEanU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SQDp.IW.8KvbdWvIrrVos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m1n25h7NqfMtNfMZJiYCj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KeQFtJ5aKR8F.7gCYh_aT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xjbLnO8yCv3IZYrlygJ8e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dg77q40sK193FOBMbZjwd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s3W4mb.GHDi.8fp_0RLpN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XPtgUjjJAEtBsn7JK1ufg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XcJ.h.faRxEMGn1mkIXix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0RWYoYeZAxeXiUqDSc0Zo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8zfClOOFvj65nfF6JMaH_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kQ_sDsHXsjJUYRqYPqQVu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yLQgb1_6ZftyBLtl.Tubg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vZrFOrYx6O0yTHfe.239l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6WVWzzg0.sjj0v9UsfZ7o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PwfCaF7s31WjyDfNcEkS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j.TqIoxDwYyjukPNIHtAM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GfwaUz_ZIIUxIEJvuEuZJ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Ws6NqeOY8OikhuD838jrO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yhRXEsjzDrjFHP6__9NTJ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tvrN6T.nM0WUfnBpSswuv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lIGoUpnNpbhYjGAbqfVnx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CqqhMOrqRR2U4GW5_LBm0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zQaDnXtPqaeudnY7HZpfU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n_Tijbkcu2UVhPdQDIzyT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GdyL1FGvzDXbKowBVOZ23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p6UG1NXTES3.scPJCX_Mz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5O3Ox2pjVsZ5LcfneTC0O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B2mKZaJo01lhtUPMjjrcE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bk548Z53XGBeqC71QzToA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CVKlPsKBns.9Rt4dLElI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A0SEEAo9jLRItQwgS7HvJ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qz8lnxkYMSrWOxTWKZdAh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jp8qCbC2jnA7yEKporfaq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beCgLbRBAA0GQ5nMZE3Pz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rTNfj.DXVSPJJDqBIk3ou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leshTHrby6NSZr06xuAJM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KFKT.ERIP8uz3jTLtMwZ_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nP0vbfNoMXKA1.L5OQilO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e1rjihVdAKoEAtEYwfOXw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3DnKXV6MxCxXfPza5DbOA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xjeuS7FXHApkneZMwsDtx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FtsWI2YJuoA5L9tlbOKd8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Pex03ExGJLuKwPhYQYM2t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Lp04X4BqexHrfueXwwkg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JlE9Pcvk1ayYq5A1mrnno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xqSd2JaGfO0wB_kBiuJMY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ihD9rmIuUqNIZkEZyjvjn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teigK8n5RYi8MDMZsE5Ch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YfRazYymvd2VPuwk0BrkO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uD.SN1WOEEac8aOAeJJia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3VLT_H3a78RL5muM7AFFg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VF6TL0WhbpzLrlQz0gsx_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NgPfdKUmc3KF_zThm54yY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liiPXAiPLnqZ3iSbQ9tI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sSLsGz578PZcpPi2vpXTj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BgQJEiiJIitif..Pw_Zv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fgIJIkwj81cFq_g9.exBk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nxZRhTZ24RXnNVYStIyFs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Fy3c7VjHBxg8.mZSdnXWQ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zKjNVKrmW3eK4O2XxrV8R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XLdrDQpOcql6_tn6fE427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fdJ79u3EnV53nXHHJ6Tg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CwEW6Or83rcn5eGRVo_fp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OzGRslqUlnp12LJ7iJYjE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PMXJyefXKhBDkDtjj3mwP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YEtFeqLZjuIZKSLORx3he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jXXcKiIFOqww76tP1x85M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vwz9IAI3IUl7JKYi3gYe5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q0wKZnTk5sCF4ph5DfQSH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t8OaxFuHjoWjKOpfjwX8Q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rhcKfD4FkPvzT73HRQQgU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SHWAKM4ebJH4bxxuu.fk3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dDUJklQ9QyK.5TNfUCRZE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p0fTkRZ4rGZVQUV5rjqCH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Lrw2drvRGjnMZNhbBSkok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T_eGaADUIo5R3IxmxJoUr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vLnB1VN2oEFSbZFke2LR0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RvzLOOCTdBimeMIRd3w5G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KLeq0i6lM4vLhemzOo8KU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jGT9ljL0aTVwPpqj7ilmg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BuLC99sQQtPzKAtz0p6F_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9198wh.IVp_L2mLIHrmmc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IzZNZVsRp2o30KXpaaGJA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uggx_J4g23IWiYT9K4z7O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Q53S0zdpa0Aox63_XkSaL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KmDmZh6Ys_X__JzQOr48E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swGVFDqnZ46bGY0qD_DYB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p_JEoPsuRO6rRdKgwTuAb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U3PQvs4aYPfKjL.SlsgOe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jKOmWEK4QynCm_ccN3YAK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A4BTOYwP.w_zeeZAB2UDc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IjJkr3QHFqux1wcLZoU_S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x15COzpbiKHX9MVWkwWar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bDbUHH6IhBDsNK3gfRmoV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JbGCoR.XjmiDIpk5WHcgw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0Ia5Tn7leMOIPpWQT.jxL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omXCmLpZBZN92LTSWhS9s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YOW2xucWWdT.T9MsF.IwZ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zylunCuUQS0RNS6MrPWZ.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EL5rPO_S7_.Oxc_dQH4lf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otdspandsLwRfxhpwrNv0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I.MYaDQBQg02GkFGi4hnc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oOYnPQCusu3ss63oB0jb3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veBF3Lw5VM.bRuupNX6Sd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aItII3Rd6_e7rqzQ.ltIh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yluGgKv9T78VMlp4GjnBK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sTWGHJBBewM8PjEXuHsPR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8P5B35.CQA21GMkbUNjwA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5ZrVgZyESS7rT0lBoTzT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lUM1cMrRiBhyhaIGiGfZF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L1ABoPEgOjV.RlVttBkt9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d9hcQTMMV8axiZwTMJG_Y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DyMv0U9XUSGPrIjmOcOcA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nloyFthbGBg5ydnRKCcHI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bNhI5.OiQiO_kNngV0t2K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wkKlRm5W23yAUHP46YgV3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WfGa22zl13Xk2sZMr8Izo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bWgWovUuUAx0dgzwNhENr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madZcCkIRL_cM_cELSgfi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AVM9w5bNSt2oTRZs_oX.l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xq2vdHAxGWAkvDjF1PjYm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e7uTnLwKDrSczAYbOXFGf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1qku33s_O0kcYhr4wFYP5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I81VlyZkoP.1NZJxtWpc4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5tB77pPpfMQPxrBA0qmJM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dXp_quDa8O.L5XXNazds4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hhCKnrtbJ5U4GzmqqKUPc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RMKZmmWBdcnh_bJo40ruU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kC6jv8H.URoqkFFT0xPgC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63auW_74xFkiUiP1eYp8I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XL4sm3NtSmECoS17jii2T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kOQPGSbqsfZGC1IVHIpQ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H.LFCxryfuBw9cXFZiozU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R4avdTt2b7U1hqpCCHDPa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_0TPdVFmv3pDPsr4i6csF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sW6X9JKe._r1rBNtL7o47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YKXkG8Hns6HQE8adgvB6q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JQFqW.TRr4_qqL4J9zX_U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JHmvDW.Vk6fmmCXJhTWAV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Gau0Xr0QOl1_HJ2fRG6th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CE_kHOqkqXZktYn_c6YtB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lCVENWz.UMVxlXMFjHZGU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_8rhUIlRbcpgbrqv3wDnM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UUHhvmMVcpQMZbiQ2_asJ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vZB7cfayfXhS4kFvYR8mc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Edz0OLRFyJt09sC0fGztn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y4nxhFgxlkeKVDik0oeyO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tVNz1B28FcaR8PMMA1MR9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m_5n_GzlgHA8567tmRFkZ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EHQg5bmJOhbIjGTIo3ebR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Q8usvfWnLwMfqHWFvNR5D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BmKB9eapsjBUSGx9SUKlH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mOOZuS6MhNstBfnLC3v8RQ"/>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OFNWjMNxBudbtpkBFdgeZ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lw8DxNhjqLh4qN1Rd.x5V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o1dyPIwDtKnXEZdJjohqf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tZqGO6m_PWjJKQNe4DBut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FU2DDzi90i9wPb.oNk_Pk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B7c9LiELfWm8cAROOSt_d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Ozx.aSb6cfJIFB3J7YnJ3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whtD52RbOJBbuNB_agEcT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tnj7JIble5Aj0ysq44puZ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BnUjP0qQ_Ypdk8qwSoBBa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_MM08FpfrWK7v2vSui0osg"/>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NBchLloskWAbRupbvdor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eZfZn5agGIDukNrBYQvcP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aNbZADxJCKruWHmIiJ3VT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VU.GbIjGS3gn3aHRD.9Xi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XMuA2BG0NhhFWykIh0Zkp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PkeYwF8td0wmEn9HqUqjH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BtapslXWNxBeGgXBxHLplg"/>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azx6Z9VgwB4raO5w1R2UE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pBomlRa_9t6yiVGAfMoxJ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BnBndH1nbrMWi25d4CXf4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I5uPEE2soPmjQKMT2awp2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39iMr6crRgpCW.Tm8EGK6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DnyfatW5Wib.cJEMWoZT0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vUcS5Bd1cD33hEs__K14.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3JEOj0z0iRqSUVOoMcOoK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kNisS.n8rIsqr20GxqrvA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1lQdycxNUJ7SOlfDp2PeS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PD6qbqmBCNbbbDxXRWuuuw"/>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IB8UtBQUxpRkIuyeK_lg_w"/>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ZiI4H9uPxJjViu9UpvoaD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kDDjAGOX5_ivNT7mSZECT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EnsR9l5_4uW69dJZINLtq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vGEMZ_bwWU6Tg06dehfNV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xa8V5sMefZyCrgdxIVqdz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c5ko4wnVreAirIhT0E2xc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5Qbnsz8eSYozqZwHs4f0_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0soQ7P9uxkzBERuxZq6t3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n8dz44Q3EoutvCZ3HMTh1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fUA3m0uTPUUtp3wdcKPcP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WUrySGb_cuGnUiIy2Gb2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8VW0cgzbS1FGZPgOksZl8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ooEK_4I165f3l96CI.KDG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LNR6qNkxCe9jMBlwH.g4h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v7IYFU91SIOOMC7gOt2XK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Wd4RRjmgYix59scXzjrep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KzZKmcNHZO8aA0pcrlHe5w"/>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3EDCWmBnPpwJvb5xJm_9y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U11D0zZZT3jjGIGvqQbx6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U3IMu0ENgHemeW8VL.VmE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39o1WywZnJo72v83phyyNA"/>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rGqSdHE_oGAzVINtMOAnI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7AawP79GwIf4r1G4JxTf5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juYTlptgZbm3hfn7YyBzy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CXjp9yizdmsNSPXB0y1OC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vxfqLpo_QzZYDOUFDJUzk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c8igTBm4HwHzrUcnOqixC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LjA2AmdCzQBZkS00ri80r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5uGAFeC0Rf..4Wh3DXpI.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RusTco.e2GCL2WuYWn_wW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psxavLAL3NTzE46eksCcr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I1RXgvxBSgGLKle6OEGXS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mTW6QdZrTm2Dk7wCWrI6Sg"/>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upJGNwnEP85KrcxDdpVIe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gqRixYAK_HnYu2eqy8HpLg"/>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vmQ5XxmlLbid_PtEHoOP3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SqY9cSgIfSXkUl9DgZ53SA"/>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wfKrcinSLnSh7NeS2JONRg"/>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H4NIueePWVnZuQjfvfrNz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MvhIRdoe81wBQsqpa_8W8g"/>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HdpRxtcg95HaD_kV_fhgU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4rjgylwoiEpbaYqLfnPO_g"/>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Uk6k1eC_rqJa.gmbqyHt5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f1vKGU4Dd4yyF8wCM51fo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wgnoxa9kTQi_VG8mG60SM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TBIxCqQrTP22jERmHraMh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h3qwlsKMQxWIzNOE8Sb0J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APDc8gpmTnO92zR9_59pUA"/>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ndMVUT7GT5itpt1CxlkjEQ"/>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isuzT9nrQierqzpTbxV2O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mQm7z21ARUCHuZwIyj7q_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ra6W2URNRZSQJac4v5xkl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TXSPNOf6RnS2fpH2pvO1L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Qp13RgvRSuSLDCKvEAmPd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wkvsi5rSTOW1LY6pQtHlo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hAyQ3E.IRLCiiM5qNv4NQw"/>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4ReX8UHIQE27YIk4Ay4huQ"/>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qK57puTHSt.EA1hY6x6V7g"/>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jDamhoRcQtC1ZLHdl.VC8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Q5mmxxz3Q7.vXlQRIDe80g"/>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vm9FH7FY5jveg.gNI4mXAQ"/>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sBHmNWwZ2yidXd4y6SVw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9wyNhqR3Ncfgeok3nhAHcw"/>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L5aNAIwun2bEHflron52Z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0ajC2YU28nV4JbmZX3G5S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fAhioZ4tPZocfGejpuksW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aVOXyoD4SJ2OFy3YlsMAAQ"/>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bYst_jfs7mZgzX1Ch8NaU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Zd1qOtSalpLLMhq4hiODgg"/>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CcNeccRZCkjEN3F7CYw9pA"/>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rsufm5Yuk4DktNqdl2FLB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Gs8i2WeMC4FESM1yG.xB7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9i52FQggFILmdijcccHyVQ"/>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rLVVQ.WFmPCMvEyt5Nbqs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QkwlcsYUE4G5F4nGtQxsS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kujOz6VJDUxK7DapedH7w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HbKSroQb4s8pktFtUT2AIw"/>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XslfwuFuL6389FuyRy1F_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YNEJf.wDAyY2tLqz4NRHc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d8o0cNVcQ_A1zc9lnfp7Y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UPH7orl985omA52eOrSksg"/>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P9vx4RIvCp8ajqUHpXARcA"/>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gv2Lpv.gnxoN7TdUFTyyL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qsKhU4XkIxPi2XlBY5W_m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OeqTbuygCCg0PNLYXNU3i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u3si0wPLHeFH2tidgIQRk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UGnBmYqko1oeE3X.MTncF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sjLQITUVbqShCs9K6EPOgg"/>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9LydMJ_zX5PMzHXvPW3.a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_n62s87kYSp0Of8vNY44Hw"/>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KSvW15xmzldiZP_bHozRwA"/>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0rddTrSERV45hg8yC0iF1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bNyDwOHMaI4gsOrn8WbU0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bGhOiTOjIgDzaTweeukDUw"/>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VqeBKU0vvydJ_v1kudhLS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VR9sc_iH19YyVNTia87P6A"/>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G9ypcYo4YezO6XYsI3qzpQ"/>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up8GH7WWVFz8OM.U7UlMI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uPN55WSLbTCJr3QRDB960g"/>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9EA6cpaYONSL1ummCWjtCg"/>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FU8yXbtd7zFmYsUpPg0ZT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eYMe96mJM9bfuAbDLgUSw"/>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PG.kDLChaJuP89mhE3yaD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rsODu39lhBGzjIFCAYCa_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PiZDCtnafpY9AiWk6Il4Mg"/>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E_bvY8gZE5TJSAyjiHwH8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yK0O_AqhwReqwXWleef5vQ"/>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4xJRUvKQSe87s9DFEJLQr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_5mOA8d_ndwjCe4pvjkkw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fHEteCZRtYM5Y.0eY18ne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d8iN3PUVtiJiFWIQ5PDg5A"/>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bCVuaerSk7UfB3BgRQkfLA"/>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QU4Wo2ZoKBWK_2RAKY5WdA"/>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IH4G7DqdrvckdHo659B4O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KdfxjlKR6_6z87gLCfnNE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JEyXGnzsNoPPJk_tjAlib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2IqwTSO1nxbq_hzs6Mk8ZA"/>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6sK3EtzJNjC7bL1Mi8ob3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fO7I4hz_KArJjwZZ.gdVm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lXHw9toUR7OWRtYFey_dWQ"/>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zgwpP7xxLPlHnqOKWh04iQ"/>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rex_7xI_rbmuDWIVitPH9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qYwQ.Flp7SC2ZufWXqv2Dg"/>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SxaVTH83qj_x1l3g0PQqr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HoYq7l99yZ4j2mhJU9ss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v1i0mQyUv6JIovr73U8O_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nhk.xAKxasixn14kV2APvA"/>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WEOcP5Igk.gyhQvlF8CM9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C0T57RTU7Xw8NyalYN082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wktrV2hcS.bt7RdxUJbLJQ"/>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Q5QAxNhwTVS.UfAEb2NiZg"/>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usgeBnrSHRhv27vu5Lupt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9Qb4Wpfn472J2WkVwiXLd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79UmddUKEjOxDxMiL9AACw"/>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vEXjePHzqGbAkNc3s2heHw"/>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2xj0Iys0ah_ivfvPRQwMug"/>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o1KwGZUJpYD9vTU9dC.AJg"/>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hlWSEcipOdZHF9NL1wNPe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7_u9c8HFLdNAl8eRLLm4Y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WavGmHBpUdZ3zh5CqFy0XA"/>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g1VAIDmHRQag8U2XQpUIsQ"/>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o5EVznpERoFLHnjatUEcRw"/>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BEtUYaljOydknF2nc2IoZ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tfMRfiYwUAFkit23igdKng"/>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sYvmiKvkXtDfA8jmOlZbqg"/>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V0.uu9r_8LI6bsXaY8yoMg"/>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eDjA1RQ.plz_xsfM053U.g"/>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D0UZY1zYgDWARwQqMNUldA"/>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DlWIfGhWk5kQ9X2cA06puA"/>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Jks_WYVjxHA.khdlIg33yA"/>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1WMQjqMBVBwdmy.xHYJh4Q"/>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YKa1_vkzPpEmnssA3Mm9j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2_w57aOYJlG9KkUJPNcwzA"/>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pkDbE3AUABLBUehXoz0e.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yeHXmaysWCQU1_wunCVK0w"/>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ZqYaK4HTSHoBEFgr_yhthA"/>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wyTDk6UgvZsxdg6M97ZeIw"/>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1pnvIXAUuQV5wJdJ.vrF1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m_QLNP46lPLs6FtHOWkS7Q"/>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N0iesph1tVlRpvXDKZzoeg"/>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xLg.1DyyG0.UiNk2wx5nig"/>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yJzIlsFmhPI70sjaHtjspA"/>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TJA0fu5tRb0rKOBj2E6R_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xu.InFkK4arhxIEebR7Yig"/>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fKqCHWQZsKC_Lmx5J8isr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3GDk8FTckVxfFPZJsuU3hA"/>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dH0ZCb.Q3Grg9ZXzIQjCBg"/>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0.CH8xxVi1k7Rd5vweAoTg"/>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u3jmArPcJwJS8xioakSIiA"/>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EkJIFw4wuiURAZBpUsxhK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5sa7Yyyq0ORbGie.jcFpm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U6jSClIjMtpmn82XqagglA"/>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V7iDTLHcCdpT5g7gGCFKTQ"/>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PifxzGy8Zv4AUUJy0Vth_A"/>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DUGRdS5_vbBZzoJbUWqmYA"/>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IqhLd.6pwPnsJWW6eVz7q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DuC61wqCsEN41IqyPUTqgQ"/>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ixKVUE33tuK26nwqlNg9uw"/>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PC5e9z_aETfjkyG7dtTrNg"/>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CwBlAoEt8JikZs0_gad81A"/>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yCwBOYudSRw0eZkMw4fQ4Q"/>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6Cn3s2taNirCy8oILyGkAw"/>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SsMeTDEoufAyVPy32iXOPw"/>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M4mHl21r_FuKF3wYNwtMig"/>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v.pAywb_7vbesZEch7Nn3g"/>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savhGu2lQUnWlgNquT1h.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7zyoob8xI646wDDwU_JR3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RwZfxsEK9Yr5q2o8c3yYw"/>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zyfrFkagyada.om4WLyqcA"/>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Oo32sa2pQh9zXHesR0EnsA"/>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MhIUAwzhIpV6OOwYb9MD0Q"/>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eToBbJUpbj8wP9PewuGKzg"/>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AzdilsBQ5kXuk4uI_p2LFA"/>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qvHcuKBwmeZTR5guBfgydA"/>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FYubGjHuQs6tLYR007VAMA"/>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gPQlAZ9DiwKh0OkkRFyn4A"/>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pWws7tYcdJqXaj4.gl.d0w"/>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R0YaT4RPU2wiFY2TY00WD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h7hIfriFv8Uw8AOB1AU4cQ"/>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i7C3BaypGToYgXHWK3nBDw"/>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dBlYaL07bnXH8WFzdVKVXw"/>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OBQrhyjDuyxY.0c.oeqvNA"/>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0X4WiqTe.cQbvNoz5sGjMA"/>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2aPMH1.4ICyaoXq8HyNYpg"/>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zNDih.fsav3j1fWpjzxz0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ETwPlDrky9TrhMAerFebfg"/>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6fyEE5DhJ7xUQUjmjid8i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BhLG4Xk.TON5KRgl.wkDZ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_dkL0Q6YsQV.fXhYxRVX6A"/>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wZM3yAeidY5TmSzVnPHB2w"/>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vdn1O3YgOQxf0qCW7y4Vug"/>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KLeq2oclVUoZtSJqaCED3g"/>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f8jJxSsgh.HXJGx5AP9tEA"/>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bvDq2e4T8SmPFvjy15ntZw"/>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qa8rQoIf5hjZWsbW277oYQ"/>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s16qWFRJzF5nXI1C2ZOZUA"/>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m8U1MfzaeC14oL.iycAwCw"/>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PJIiatnV1jKa4vawZshsgw"/>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igG3Xq1VzWQvc6LYjH7ES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xrNtUU_VGSjz7UNvM4OYB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O5WqpA9MEH3IKu5YVVPU_g"/>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RoWOrAJv6X6HCw46OYr4pA"/>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bCm9FqSWJwLuKLUEbEUeMQ"/>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iyulXYIIOsgXuhsbecYEzw"/>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A4D1"/>
        </a:solidFill>
      </a:spPr>
      <a:bodyPr wrap="square" rtlCol="0" anchor="ctr">
        <a:noAutofit/>
      </a:bodyPr>
      <a:lstStyle>
        <a:defPPr algn="ctr">
          <a:defRPr kumimoji="1"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defRPr>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33766</Words>
  <Application>Microsoft Office PowerPoint</Application>
  <PresentationFormat>A4 210 x 297 mm</PresentationFormat>
  <Paragraphs>5176</Paragraphs>
  <Slides>123</Slides>
  <Notes>48</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123</vt:i4>
      </vt:variant>
    </vt:vector>
  </HeadingPairs>
  <TitlesOfParts>
    <vt:vector size="138" baseType="lpstr">
      <vt:lpstr>HGP創英角ｺﾞｼｯｸUB</vt:lpstr>
      <vt:lpstr>HGS創英角ｺﾞｼｯｸUB</vt:lpstr>
      <vt:lpstr>Meiryo UI</vt:lpstr>
      <vt:lpstr>MS PGothic (headings)</vt:lpstr>
      <vt:lpstr>MS Pゴシック</vt:lpstr>
      <vt:lpstr>ＭＳ Ｐゴシック</vt:lpstr>
      <vt:lpstr>ＭＳ Ｐゴシック</vt:lpstr>
      <vt:lpstr>Arial</vt:lpstr>
      <vt:lpstr>Arial Black</vt:lpstr>
      <vt:lpstr>Calibri</vt:lpstr>
      <vt:lpstr>Calibri Light</vt:lpstr>
      <vt:lpstr>Courier New</vt:lpstr>
      <vt:lpstr>Wingdings</vt:lpstr>
      <vt:lpstr>NRI Template</vt:lpstr>
      <vt:lpstr>think-cellスライド</vt:lpstr>
      <vt:lpstr>PowerPoint プレゼンテーション</vt:lpstr>
      <vt:lpstr>PowerPoint プレゼンテーション</vt:lpstr>
      <vt:lpstr>PowerPoint プレゼンテーション</vt:lpstr>
      <vt:lpstr>一般概況</vt:lpstr>
      <vt:lpstr>ベトナム／一般概況</vt:lpstr>
      <vt:lpstr>ベトナム／一般概況／経済</vt:lpstr>
      <vt:lpstr>ベトナム／一般概況／経済</vt:lpstr>
      <vt:lpstr>ベトナム／一般概況／経済</vt:lpstr>
      <vt:lpstr>ベトナム／一般概況／経済</vt:lpstr>
      <vt:lpstr>ベトナム／一般概況／規制</vt:lpstr>
      <vt:lpstr>ベトナム／一般概況／規制</vt:lpstr>
      <vt:lpstr>ベトナム／一般概況／規制</vt:lpstr>
      <vt:lpstr>医療関連</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PowerPoint プレゼンテーション</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ベトナム(Vietnam)／医療関連／制度</vt:lpstr>
      <vt:lpstr>ベトナム(Vietnam) ／医療関連／制度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ベトナム／医療関連／医療サービス</vt:lpstr>
      <vt:lpstr>ベトナム／医療関連／医療システム</vt:lpstr>
      <vt:lpstr>ベトナム／医療関連／医療システム</vt:lpstr>
      <vt:lpstr>ベトナム／医療関連／医療システム</vt:lpstr>
      <vt:lpstr>ベトナム／医療関連／医療システム</vt:lpstr>
      <vt:lpstr>ベトナム／医療関連／医療システム</vt:lpstr>
      <vt:lpstr>ベトナム／医療関連／医療機器</vt:lpstr>
      <vt:lpstr>ベトナム／医療関連／医療機器</vt:lpstr>
      <vt:lpstr>ベトナム／医療関連／医療機器</vt:lpstr>
      <vt:lpstr>ベトナム／医療関連／医療機器</vt:lpstr>
      <vt:lpstr>ベトナム／医療関連／医療機器</vt:lpstr>
      <vt:lpstr>ベトナム／医療関連／医療機器</vt:lpstr>
      <vt:lpstr>ベトナム／医療関連／医療機器</vt:lpstr>
      <vt:lpstr>ベトナム／医療関連／医療機器</vt:lpstr>
      <vt:lpstr>ベトナム／医療関連／医薬品</vt:lpstr>
      <vt:lpstr>ベトナム／医療関連／医薬品</vt:lpstr>
      <vt:lpstr>ベトナム／医療関連／医薬品</vt:lpstr>
      <vt:lpstr>ベトナム／医療関連／医薬品</vt:lpstr>
      <vt:lpstr>ベトナム／医療関連／医薬品</vt:lpstr>
      <vt:lpstr>ベトナム／医療関連／医薬品</vt:lpstr>
      <vt:lpstr>ベトナム／医療関連／介護</vt:lpstr>
      <vt:lpstr>ベトナム／医療関連／介護</vt:lpstr>
      <vt:lpstr>ベトナム／医療関連／歯科</vt:lpstr>
      <vt:lpstr>その他</vt:lpstr>
      <vt:lpstr>ベトナム／医療関連／その他</vt:lpstr>
      <vt:lpstr>ベトナム／医療関連／その他</vt:lpstr>
      <vt:lpstr>ベトナム／医療関連／その他</vt:lpstr>
      <vt:lpstr>ベトナム／医療関連／その他</vt:lpstr>
      <vt:lpstr>ベトナム／医療関連／その他</vt:lpstr>
      <vt:lpstr>ベトナム／医療関連／その他</vt:lpstr>
      <vt:lpstr>政策動向</vt:lpstr>
      <vt:lpstr>ベトナム／政策動向</vt:lpstr>
      <vt:lpstr>ベトナム／政策動向</vt:lpstr>
      <vt:lpstr>ベトナム／政策動向</vt:lpstr>
      <vt:lpstr>ベトナム／政策動向</vt:lpstr>
      <vt:lpstr>ベトナム／政策動向</vt:lpstr>
      <vt:lpstr>ベトナム/政策動向</vt:lpstr>
      <vt:lpstr>ベトナム/政策動向</vt:lpstr>
      <vt:lpstr>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2026-04-24T04:47:02Z</dcterms:created>
  <dcterms:modified xsi:type="dcterms:W3CDTF">2026-06-04T05:29:35Z</dcterms:modified>
</cp:coreProperties>
</file>